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82" r:id="rId4"/>
    <p:sldId id="269" r:id="rId5"/>
    <p:sldId id="258" r:id="rId6"/>
    <p:sldId id="275" r:id="rId7"/>
    <p:sldId id="260" r:id="rId8"/>
    <p:sldId id="280" r:id="rId9"/>
    <p:sldId id="278" r:id="rId10"/>
    <p:sldId id="265" r:id="rId11"/>
    <p:sldId id="273" r:id="rId12"/>
    <p:sldId id="272" r:id="rId13"/>
    <p:sldId id="261" r:id="rId14"/>
    <p:sldId id="262" r:id="rId15"/>
    <p:sldId id="267" r:id="rId16"/>
    <p:sldId id="268" r:id="rId17"/>
    <p:sldId id="279"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3" d="100"/>
          <a:sy n="53" d="100"/>
        </p:scale>
        <p:origin x="703" y="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F2F48B-CE80-3FDF-A543-905D6962CC1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77F81CE-6700-3C96-8B63-951C78198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A416F96-9DC6-C7AA-E2E0-754D764A553A}"/>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08873146-D712-E6F5-A63F-25F5AB7267F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F6644F0-76D5-D733-8E7B-66251640C999}"/>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181027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869DC2-E5BC-5D4F-E2E1-DB63BC56B93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ADBF449-EFA3-C05C-0232-557DB99BE68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81A8A6A-8ACD-BC54-0004-47FB47AE5177}"/>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E5645DA3-B11F-9D5D-719B-196BB6DA110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87D087-AF4B-3FA1-3587-09E375421B40}"/>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379646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AEA4F63-5593-AC6A-897B-9D6F8F24ED0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FDC90CD-1DB3-AC23-D3E0-71073379CD5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C615D4E-FA7E-3FE3-6B2A-052CE8252548}"/>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88AFC7FA-A8EF-E989-494E-18EA450B84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212650A-F130-45FB-BF25-38E4EA4F94CF}"/>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352164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71B40A-9485-B8E6-342C-66E63A888B9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FEBEF4A-CCEE-9FC2-48CB-D2D863D24AF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9096E9-EA45-AB2C-C41C-38E5455BD56A}"/>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ADCAEBCA-0083-23EF-4ACE-480AFFE7FE8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769667D-A788-759F-DB48-407556D01BF8}"/>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1070801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2F8AFC-EC8F-FFD7-C0B7-2CB15FFCCA9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A6CFA38-6CB3-F034-4429-9736FA4A37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84348FC-74F8-E73A-7E10-6042032B6604}"/>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BA8271ED-00C8-8532-1371-4E1558225D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C3B27E-519D-A6B0-273A-EEC8870EAD7C}"/>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35192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E15009-A317-462B-EDB1-6AD94186CE7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AAB59A2-5746-F5A8-320C-FA49D2E402E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D4CF20C-4164-27D7-6500-CBAB9B832FB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9F8CD5A-D314-C367-DBE1-F12DD08DC668}"/>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6" name="Нижний колонтитул 5">
            <a:extLst>
              <a:ext uri="{FF2B5EF4-FFF2-40B4-BE49-F238E27FC236}">
                <a16:creationId xmlns:a16="http://schemas.microsoft.com/office/drawing/2014/main" id="{0E1AE73C-3097-43E5-83B3-DD93F2EC5AF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CADD890-F267-F8FA-2D1D-54B015E3820B}"/>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198167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F2B2C1-5C6D-05F5-7250-4EB4FFD8138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A6EFFC9-7DD0-79BB-57A6-081B332E9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82465DD-E672-9C83-E7E0-CD0E877A7F0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E86C2CF-0865-C9BF-8F31-74BF25BFE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747A64A-6A1F-CB5F-1BE8-629EDC1F342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79CD396-0278-9EF0-8BEB-7D5CF3496F67}"/>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8" name="Нижний колонтитул 7">
            <a:extLst>
              <a:ext uri="{FF2B5EF4-FFF2-40B4-BE49-F238E27FC236}">
                <a16:creationId xmlns:a16="http://schemas.microsoft.com/office/drawing/2014/main" id="{A5115045-7B1B-9F28-4856-984226DDD25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2872367-162E-EF42-6C8C-A86DBC76A55E}"/>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429043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8BDAB5-086A-AF2F-67FE-CB564D7D969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70CD80B-08B4-4C9F-7D5C-911022375CDF}"/>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4" name="Нижний колонтитул 3">
            <a:extLst>
              <a:ext uri="{FF2B5EF4-FFF2-40B4-BE49-F238E27FC236}">
                <a16:creationId xmlns:a16="http://schemas.microsoft.com/office/drawing/2014/main" id="{F2617317-F589-52FA-DF56-3B70E948604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7D359F6-2F5D-F77D-697E-7794AF6BCB74}"/>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97230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954E1C1-9AEC-83AC-56D1-4F3A73E4DA19}"/>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3" name="Нижний колонтитул 2">
            <a:extLst>
              <a:ext uri="{FF2B5EF4-FFF2-40B4-BE49-F238E27FC236}">
                <a16:creationId xmlns:a16="http://schemas.microsoft.com/office/drawing/2014/main" id="{79A315B7-BDF1-878F-72AC-5F893D5A4EF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690C293-C28A-3D87-EC83-4C6C8A0210E1}"/>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245972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A4A361-F927-6FAC-0FF7-694275FFFEC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8BA7516-3024-B81A-47A6-1A6E5C718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C4D7172-02C1-4DB9-9F13-F1B8412B2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23DF7BD-B61A-BECE-4CC9-FB9CAE8581D5}"/>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6" name="Нижний колонтитул 5">
            <a:extLst>
              <a:ext uri="{FF2B5EF4-FFF2-40B4-BE49-F238E27FC236}">
                <a16:creationId xmlns:a16="http://schemas.microsoft.com/office/drawing/2014/main" id="{3C3B0192-0D5A-C266-2C48-F0A9EE111F0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DC9FE6A-C562-5865-52CB-FC4F9516A270}"/>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919257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DE6294-D389-149A-3A1F-BBFDFF7AB6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D798FF2-F5AF-F96D-6405-722298AC2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905023D-74D5-08D6-5BC4-3625CFAC9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FA57599-552B-206D-3028-FD85C9E0FBF2}"/>
              </a:ext>
            </a:extLst>
          </p:cNvPr>
          <p:cNvSpPr>
            <a:spLocks noGrp="1"/>
          </p:cNvSpPr>
          <p:nvPr>
            <p:ph type="dt" sz="half" idx="10"/>
          </p:nvPr>
        </p:nvSpPr>
        <p:spPr/>
        <p:txBody>
          <a:bodyPr/>
          <a:lstStyle/>
          <a:p>
            <a:fld id="{528020EC-E873-4BF2-80A1-0761CD261AA2}" type="datetimeFigureOut">
              <a:rPr lang="ru-RU" smtClean="0"/>
              <a:t>17.09.2023</a:t>
            </a:fld>
            <a:endParaRPr lang="ru-RU"/>
          </a:p>
        </p:txBody>
      </p:sp>
      <p:sp>
        <p:nvSpPr>
          <p:cNvPr id="6" name="Нижний колонтитул 5">
            <a:extLst>
              <a:ext uri="{FF2B5EF4-FFF2-40B4-BE49-F238E27FC236}">
                <a16:creationId xmlns:a16="http://schemas.microsoft.com/office/drawing/2014/main" id="{7D496177-CC40-55AA-2FB4-08652BD9C34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A265539-9701-BFAD-ECF4-11946E807B2D}"/>
              </a:ext>
            </a:extLst>
          </p:cNvPr>
          <p:cNvSpPr>
            <a:spLocks noGrp="1"/>
          </p:cNvSpPr>
          <p:nvPr>
            <p:ph type="sldNum" sz="quarter" idx="12"/>
          </p:nvPr>
        </p:nvSpPr>
        <p:spPr/>
        <p:txBody>
          <a:bodyPr/>
          <a:lstStyle/>
          <a:p>
            <a:fld id="{7C5BC38F-9959-45C7-B0F2-BF125C59C0C9}" type="slidenum">
              <a:rPr lang="ru-RU" smtClean="0"/>
              <a:t>‹#›</a:t>
            </a:fld>
            <a:endParaRPr lang="ru-RU"/>
          </a:p>
        </p:txBody>
      </p:sp>
    </p:spTree>
    <p:extLst>
      <p:ext uri="{BB962C8B-B14F-4D97-AF65-F5344CB8AC3E}">
        <p14:creationId xmlns:p14="http://schemas.microsoft.com/office/powerpoint/2010/main" val="243923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BFF8D7-365A-18E1-C85C-1E720D1F3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F275CE3-07C4-654A-50CA-8FC2E0550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025D52A-B319-A106-8901-7401EE30A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020EC-E873-4BF2-80A1-0761CD261AA2}" type="datetimeFigureOut">
              <a:rPr lang="ru-RU" smtClean="0"/>
              <a:t>17.09.2023</a:t>
            </a:fld>
            <a:endParaRPr lang="ru-RU"/>
          </a:p>
        </p:txBody>
      </p:sp>
      <p:sp>
        <p:nvSpPr>
          <p:cNvPr id="5" name="Нижний колонтитул 4">
            <a:extLst>
              <a:ext uri="{FF2B5EF4-FFF2-40B4-BE49-F238E27FC236}">
                <a16:creationId xmlns:a16="http://schemas.microsoft.com/office/drawing/2014/main" id="{8C8A1462-FF7E-E2FE-189B-03C9EA4ED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A99C2BA-B667-2FDF-4BC9-0D6DB248B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BC38F-9959-45C7-B0F2-BF125C59C0C9}" type="slidenum">
              <a:rPr lang="ru-RU" smtClean="0"/>
              <a:t>‹#›</a:t>
            </a:fld>
            <a:endParaRPr lang="ru-RU"/>
          </a:p>
        </p:txBody>
      </p:sp>
    </p:spTree>
    <p:extLst>
      <p:ext uri="{BB962C8B-B14F-4D97-AF65-F5344CB8AC3E}">
        <p14:creationId xmlns:p14="http://schemas.microsoft.com/office/powerpoint/2010/main" val="893524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youtube.com/watch?v=2T_V__6z-g8&amp;t=79s" TargetMode="Externa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hyperlink" Target="https://www.youtube.com/watch?v=-IVnMFeoei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40E0E8-7266-58C0-60BE-EB0C86FF9D25}"/>
              </a:ext>
            </a:extLst>
          </p:cNvPr>
          <p:cNvSpPr>
            <a:spLocks noGrp="1"/>
          </p:cNvSpPr>
          <p:nvPr>
            <p:ph type="title"/>
          </p:nvPr>
        </p:nvSpPr>
        <p:spPr>
          <a:xfrm>
            <a:off x="187569" y="2"/>
            <a:ext cx="11805139" cy="105823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a:noAutofit/>
          </a:bodyPr>
          <a:lstStyle/>
          <a:p>
            <a:pPr algn="ctr"/>
            <a:r>
              <a:rPr lang="fr-CA" sz="3600" b="1" i="1" dirty="0">
                <a:latin typeface="Cambria" panose="02040503050406030204" pitchFamily="18" charset="0"/>
                <a:ea typeface="Cambria" panose="02040503050406030204" pitchFamily="18" charset="0"/>
              </a:rPr>
              <a:t>Culture de l’expression orale en français</a:t>
            </a:r>
            <a:r>
              <a:rPr lang="ru-RU" sz="3600" b="1" i="1" dirty="0">
                <a:latin typeface="Cambria" panose="02040503050406030204" pitchFamily="18" charset="0"/>
                <a:ea typeface="Cambria" panose="02040503050406030204" pitchFamily="18" charset="0"/>
              </a:rPr>
              <a:t> </a:t>
            </a:r>
            <a:br>
              <a:rPr lang="fr-CA" sz="3600" b="1" i="1" dirty="0">
                <a:latin typeface="Cambria" panose="02040503050406030204" pitchFamily="18" charset="0"/>
                <a:ea typeface="Cambria" panose="02040503050406030204" pitchFamily="18" charset="0"/>
              </a:rPr>
            </a:br>
            <a:r>
              <a:rPr lang="ru-RU" sz="3600" b="1" i="1" dirty="0">
                <a:latin typeface="Cambria" panose="02040503050406030204" pitchFamily="18" charset="0"/>
                <a:ea typeface="Cambria" panose="02040503050406030204" pitchFamily="18" charset="0"/>
              </a:rPr>
              <a:t>(</a:t>
            </a:r>
            <a:r>
              <a:rPr lang="fr-CA" sz="3600" b="1" i="1" dirty="0">
                <a:latin typeface="Cambria" panose="02040503050406030204" pitchFamily="18" charset="0"/>
                <a:ea typeface="Cambria" panose="02040503050406030204" pitchFamily="18" charset="0"/>
              </a:rPr>
              <a:t>avec TV France)</a:t>
            </a:r>
            <a:endParaRPr lang="ru-RU" sz="3600" b="1" i="1" dirty="0">
              <a:latin typeface="Cambria" panose="02040503050406030204" pitchFamily="18" charset="0"/>
              <a:ea typeface="Cambria" panose="02040503050406030204" pitchFamily="18" charset="0"/>
            </a:endParaRPr>
          </a:p>
        </p:txBody>
      </p:sp>
      <p:sp>
        <p:nvSpPr>
          <p:cNvPr id="3" name="Объект 2">
            <a:extLst>
              <a:ext uri="{FF2B5EF4-FFF2-40B4-BE49-F238E27FC236}">
                <a16:creationId xmlns:a16="http://schemas.microsoft.com/office/drawing/2014/main" id="{48C10927-7DCE-9B91-455D-E777BAF9D095}"/>
              </a:ext>
            </a:extLst>
          </p:cNvPr>
          <p:cNvSpPr>
            <a:spLocks noGrp="1"/>
          </p:cNvSpPr>
          <p:nvPr>
            <p:ph idx="1"/>
          </p:nvPr>
        </p:nvSpPr>
        <p:spPr>
          <a:xfrm>
            <a:off x="187569" y="934948"/>
            <a:ext cx="11805139" cy="574848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a:noAutofit/>
          </a:bodyPr>
          <a:lstStyle/>
          <a:p>
            <a:pPr>
              <a:lnSpc>
                <a:spcPct val="107000"/>
              </a:lnSpc>
              <a:spcAft>
                <a:spcPts val="800"/>
              </a:spcAft>
            </a:pPr>
            <a:r>
              <a:rPr lang="fr-CA" sz="4000" b="1" i="1" dirty="0">
                <a:effectLst/>
                <a:latin typeface="Calibri" panose="020F0502020204030204" pitchFamily="34" charset="0"/>
                <a:ea typeface="Calibri" panose="020F0502020204030204" pitchFamily="34" charset="0"/>
                <a:cs typeface="Times New Roman" panose="02020603050405020304" pitchFamily="18" charset="0"/>
              </a:rPr>
              <a:t>Objectif</a:t>
            </a:r>
            <a:r>
              <a:rPr lang="fr-CA" sz="4000" b="1" dirty="0">
                <a:effectLst/>
                <a:latin typeface="Calibri" panose="020F0502020204030204" pitchFamily="34" charset="0"/>
                <a:ea typeface="Calibri" panose="020F0502020204030204" pitchFamily="34" charset="0"/>
                <a:cs typeface="Times New Roman" panose="02020603050405020304" pitchFamily="18" charset="0"/>
              </a:rPr>
              <a:t> : </a:t>
            </a:r>
          </a:p>
          <a:p>
            <a:pPr>
              <a:lnSpc>
                <a:spcPct val="107000"/>
              </a:lnSpc>
              <a:spcAft>
                <a:spcPts val="800"/>
              </a:spcAft>
            </a:pPr>
            <a:r>
              <a:rPr lang="fr-CA" sz="4000" b="1" dirty="0">
                <a:latin typeface="Calibri" panose="020F0502020204030204" pitchFamily="34" charset="0"/>
                <a:ea typeface="Calibri" panose="020F0502020204030204" pitchFamily="34" charset="0"/>
                <a:cs typeface="Times New Roman" panose="02020603050405020304" pitchFamily="18" charset="0"/>
              </a:rPr>
              <a:t>A</a:t>
            </a:r>
            <a:r>
              <a:rPr lang="fr-CA" sz="4000" b="1" dirty="0">
                <a:effectLst/>
                <a:latin typeface="Calibri" panose="020F0502020204030204" pitchFamily="34" charset="0"/>
                <a:ea typeface="Calibri" panose="020F0502020204030204" pitchFamily="34" charset="0"/>
                <a:cs typeface="Times New Roman" panose="02020603050405020304" pitchFamily="18" charset="0"/>
              </a:rPr>
              <a:t>ppréhender la thématique  actuelle de la vie sociale et culturelle   de la France d’aujourd’hui</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S’exprimer spontanément et correctement  que possible, avec un lexique riche, approprié à la situation, d’une manière fluide</a:t>
            </a:r>
            <a:endParaRPr lang="fr-CA" sz="4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Apprendre à argumenter en français </a:t>
            </a:r>
            <a:r>
              <a:rPr lang="ru-RU" sz="4000" b="1" dirty="0">
                <a:effectLst/>
                <a:latin typeface="Calibri" panose="020F0502020204030204" pitchFamily="34" charset="0"/>
                <a:ea typeface="Calibri" panose="020F0502020204030204" pitchFamily="34" charset="0"/>
                <a:cs typeface="Times New Roman" panose="02020603050405020304" pitchFamily="18" charset="0"/>
              </a:rPr>
              <a:t>(</a:t>
            </a:r>
            <a:r>
              <a:rPr lang="fr-CA" sz="3600" b="1" dirty="0">
                <a:latin typeface="Cambria" panose="02040503050406030204" pitchFamily="18" charset="0"/>
                <a:ea typeface="Cambria" panose="02040503050406030204" pitchFamily="18" charset="0"/>
                <a:cs typeface="Times New Roman" panose="02020603050405020304" pitchFamily="18" charset="0"/>
              </a:rPr>
              <a:t>avec TV France)</a:t>
            </a:r>
            <a:endParaRPr lang="ru-RU" sz="4000" dirty="0"/>
          </a:p>
        </p:txBody>
      </p:sp>
    </p:spTree>
    <p:extLst>
      <p:ext uri="{BB962C8B-B14F-4D97-AF65-F5344CB8AC3E}">
        <p14:creationId xmlns:p14="http://schemas.microsoft.com/office/powerpoint/2010/main" val="2156117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6EEF90-E9E6-F27B-130C-E4BF49F8B694}"/>
              </a:ext>
            </a:extLst>
          </p:cNvPr>
          <p:cNvSpPr>
            <a:spLocks noGrp="1"/>
          </p:cNvSpPr>
          <p:nvPr>
            <p:ph type="title"/>
          </p:nvPr>
        </p:nvSpPr>
        <p:spPr>
          <a:xfrm>
            <a:off x="838200" y="64009"/>
            <a:ext cx="10515600" cy="576071"/>
          </a:xfrm>
        </p:spPr>
        <p:txBody>
          <a:bodyPr>
            <a:normAutofit fontScale="90000"/>
          </a:bodyPr>
          <a:lstStyle/>
          <a:p>
            <a:r>
              <a:rPr lang="ru-RU" sz="1800" b="1" dirty="0">
                <a:effectLst/>
                <a:latin typeface="Cambria" panose="02040503050406030204" pitchFamily="18" charset="0"/>
                <a:ea typeface="MS Mincho" panose="02020609040205080304" pitchFamily="49" charset="-128"/>
                <a:cs typeface="Times New Roman" panose="02020603050405020304" pitchFamily="18" charset="0"/>
              </a:rPr>
              <a:t> </a:t>
            </a:r>
            <a:br>
              <a:rPr lang="ru-RU" sz="3600" dirty="0">
                <a:effectLst/>
                <a:latin typeface="Cambria" panose="02040503050406030204" pitchFamily="18" charset="0"/>
                <a:ea typeface="MS Mincho" panose="02020609040205080304" pitchFamily="49" charset="-128"/>
                <a:cs typeface="Times New Roman" panose="02020603050405020304" pitchFamily="18" charset="0"/>
              </a:rPr>
            </a:b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Pour</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savoir</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dresser</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et</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décoder</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le</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texte</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r>
              <a:rPr lang="ru-RU" sz="3600" b="1" dirty="0" err="1">
                <a:effectLst/>
                <a:latin typeface="Cambria" panose="02040503050406030204" pitchFamily="18" charset="0"/>
                <a:ea typeface="MS Mincho" panose="02020609040205080304" pitchFamily="49" charset="-128"/>
                <a:cs typeface="Times New Roman" panose="02020603050405020304" pitchFamily="18" charset="0"/>
              </a:rPr>
              <a:t>argumentatif</a:t>
            </a:r>
            <a:r>
              <a:rPr lang="ru-RU" sz="3600" b="1" dirty="0">
                <a:effectLst/>
                <a:latin typeface="Cambria" panose="02040503050406030204" pitchFamily="18" charset="0"/>
                <a:ea typeface="MS Mincho" panose="02020609040205080304" pitchFamily="49" charset="-128"/>
                <a:cs typeface="Times New Roman" panose="02020603050405020304" pitchFamily="18" charset="0"/>
              </a:rPr>
              <a:t>  </a:t>
            </a:r>
            <a:br>
              <a:rPr lang="ru-RU" sz="1800" dirty="0">
                <a:effectLst/>
                <a:latin typeface="Cambria" panose="02040503050406030204" pitchFamily="18" charset="0"/>
                <a:ea typeface="MS Mincho" panose="02020609040205080304" pitchFamily="49" charset="-128"/>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1FD8228D-DA1A-CF89-4BD1-4559ABD653A3}"/>
              </a:ext>
            </a:extLst>
          </p:cNvPr>
          <p:cNvSpPr>
            <a:spLocks noGrp="1"/>
          </p:cNvSpPr>
          <p:nvPr>
            <p:ph idx="1"/>
          </p:nvPr>
        </p:nvSpPr>
        <p:spPr>
          <a:xfrm>
            <a:off x="125046" y="548640"/>
            <a:ext cx="11934092" cy="6245352"/>
          </a:xfrm>
        </p:spPr>
        <p:txBody>
          <a:bodyPr>
            <a:normAutofit lnSpcReduction="10000"/>
          </a:bodyPr>
          <a:lstStyle/>
          <a:p>
            <a:pPr marL="342900" lvl="0" indent="-342900">
              <a:buFont typeface="+mj-lt"/>
              <a:buAutoNum type="arabicPeriod"/>
            </a:pPr>
            <a:r>
              <a:rPr lang="ru-RU"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amené</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a:effectLst/>
                <a:latin typeface="Cambria" panose="02040503050406030204" pitchFamily="18" charset="0"/>
                <a:ea typeface="MS Mincho" panose="02020609040205080304" pitchFamily="49" charset="-128"/>
                <a:cs typeface="Times New Roman" panose="02020603050405020304" pitchFamily="18" charset="0"/>
              </a:rPr>
              <a:t>(подача тем</a:t>
            </a:r>
            <a:r>
              <a:rPr lang="uk-UA" dirty="0">
                <a:effectLst/>
                <a:latin typeface="Cambria" panose="02040503050406030204" pitchFamily="18" charset="0"/>
                <a:ea typeface="MS Mincho" panose="02020609040205080304" pitchFamily="49" charset="-128"/>
                <a:cs typeface="Times New Roman" panose="02020603050405020304" pitchFamily="18" charset="0"/>
              </a:rPr>
              <a:t>и</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r>
              <a:rPr lang="fr-CA" dirty="0">
                <a:effectLst/>
                <a:latin typeface="Cambria" panose="02040503050406030204" pitchFamily="18" charset="0"/>
                <a:ea typeface="MS Mincho" panose="02020609040205080304" pitchFamily="49" charset="-128"/>
                <a:cs typeface="Times New Roman" panose="02020603050405020304" pitchFamily="18" charset="0"/>
              </a:rPr>
              <a:t> (le contexte)</a:t>
            </a:r>
            <a:endParaRPr lang="ru-RU"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ru-RU" dirty="0">
                <a:effectLst/>
                <a:latin typeface="Cambria" panose="02040503050406030204" pitchFamily="18" charset="0"/>
                <a:ea typeface="MS Mincho" panose="02020609040205080304" pitchFamily="49" charset="-128"/>
                <a:cs typeface="Times New Roman" panose="02020603050405020304" pitchFamily="18" charset="0"/>
              </a:rPr>
              <a:t>On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présente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choisi</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en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une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ou</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deux</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phrases</a:t>
            </a:r>
            <a:r>
              <a:rPr lang="ru-RU" dirty="0">
                <a:effectLst/>
                <a:latin typeface="Cambria" panose="02040503050406030204" pitchFamily="18" charset="0"/>
                <a:ea typeface="MS Mincho" panose="02020609040205080304" pitchFamily="49" charset="-128"/>
                <a:cs typeface="Times New Roman" panose="02020603050405020304" pitchFamily="18" charset="0"/>
              </a:rPr>
              <a:t>. Il </a:t>
            </a:r>
            <a:r>
              <a:rPr lang="ru-RU" dirty="0" err="1">
                <a:effectLst/>
                <a:latin typeface="Cambria" panose="02040503050406030204" pitchFamily="18" charset="0"/>
                <a:ea typeface="MS Mincho" panose="02020609040205080304" pitchFamily="49" charset="-128"/>
                <a:cs typeface="Times New Roman" panose="02020603050405020304" pitchFamily="18" charset="0"/>
              </a:rPr>
              <a:t>faut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situer</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la</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question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posée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dans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un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contexte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précis</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457200"/>
            <a:r>
              <a:rPr lang="ru-RU" dirty="0">
                <a:effectLst/>
                <a:latin typeface="Cambria" panose="02040503050406030204" pitchFamily="18" charset="0"/>
                <a:ea typeface="MS Mincho" panose="02020609040205080304" pitchFamily="49" charset="-128"/>
                <a:cs typeface="Times New Roman" panose="02020603050405020304" pitchFamily="18" charset="0"/>
              </a:rPr>
              <a:t> </a:t>
            </a:r>
          </a:p>
          <a:p>
            <a:pPr marL="0" lvl="0" indent="0">
              <a:buNone/>
            </a:pPr>
            <a:r>
              <a:rPr lang="fr-CA" dirty="0">
                <a:latin typeface="Cambria" panose="02040503050406030204" pitchFamily="18" charset="0"/>
                <a:ea typeface="MS Mincho" panose="02020609040205080304" pitchFamily="49" charset="-128"/>
                <a:cs typeface="Times New Roman" panose="02020603050405020304" pitchFamily="18" charset="0"/>
              </a:rPr>
              <a:t>1.1.</a:t>
            </a:r>
            <a:r>
              <a:rPr lang="ru-RU" dirty="0" err="1">
                <a:effectLst/>
                <a:latin typeface="Cambria" panose="02040503050406030204" pitchFamily="18" charset="0"/>
                <a:ea typeface="MS Mincho" panose="02020609040205080304" pitchFamily="49" charset="-128"/>
                <a:cs typeface="Times New Roman" panose="02020603050405020304" pitchFamily="18" charset="0"/>
              </a:rPr>
              <a:t>Pour</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amener</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votre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il</a:t>
            </a:r>
            <a:r>
              <a:rPr lang="ru-RU" dirty="0">
                <a:effectLst/>
                <a:latin typeface="Cambria" panose="02040503050406030204" pitchFamily="18" charset="0"/>
                <a:ea typeface="MS Mincho" panose="02020609040205080304" pitchFamily="49" charset="-128"/>
                <a:cs typeface="Times New Roman" panose="02020603050405020304" pitchFamily="18" charset="0"/>
              </a:rPr>
              <a:t> y a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plusieurs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procédés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présentation</a:t>
            </a:r>
            <a:r>
              <a:rPr lang="ru-RU" dirty="0">
                <a:effectLst/>
                <a:latin typeface="Cambria" panose="02040503050406030204" pitchFamily="18" charset="0"/>
                <a:ea typeface="MS Mincho" panose="02020609040205080304" pitchFamily="49" charset="-128"/>
                <a:cs typeface="Times New Roman" panose="02020603050405020304" pitchFamily="18" charset="0"/>
              </a:rPr>
              <a:t> : </a:t>
            </a:r>
          </a:p>
          <a:p>
            <a:pPr marL="342900" lvl="0" indent="-342900">
              <a:buFont typeface="Symbol" panose="05050102010706020507" pitchFamily="18" charset="2"/>
              <a:buChar char=""/>
              <a:tabLst>
                <a:tab pos="457200" algn="l"/>
              </a:tabLst>
            </a:pPr>
            <a:r>
              <a:rPr lang="ru-RU" dirty="0" err="1">
                <a:effectLst/>
                <a:latin typeface="Cambria" panose="02040503050406030204" pitchFamily="18" charset="0"/>
                <a:ea typeface="MS Mincho" panose="02020609040205080304" pitchFamily="49" charset="-128"/>
                <a:cs typeface="Times New Roman" panose="02020603050405020304" pitchFamily="18" charset="0"/>
              </a:rPr>
              <a:t>Appel</a:t>
            </a:r>
            <a:r>
              <a:rPr lang="ru-RU" dirty="0">
                <a:effectLst/>
                <a:latin typeface="Cambria" panose="02040503050406030204" pitchFamily="18" charset="0"/>
                <a:ea typeface="MS Mincho" panose="02020609040205080304" pitchFamily="49" charset="-128"/>
                <a:cs typeface="Times New Roman" panose="02020603050405020304" pitchFamily="18" charset="0"/>
              </a:rPr>
              <a:t> à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des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considérations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historiques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dictionnaire</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342900" lvl="0" indent="-342900">
              <a:buFont typeface="Symbol" panose="05050102010706020507" pitchFamily="18" charset="2"/>
              <a:buChar char=""/>
              <a:tabLst>
                <a:tab pos="457200" algn="l"/>
              </a:tabLst>
            </a:pPr>
            <a:r>
              <a:rPr lang="ru-RU" dirty="0" err="1">
                <a:effectLst/>
                <a:latin typeface="Cambria" panose="02040503050406030204" pitchFamily="18" charset="0"/>
                <a:ea typeface="MS Mincho" panose="02020609040205080304" pitchFamily="49" charset="-128"/>
                <a:cs typeface="Times New Roman" panose="02020603050405020304" pitchFamily="18" charset="0"/>
              </a:rPr>
              <a:t>Appel</a:t>
            </a:r>
            <a:r>
              <a:rPr lang="ru-RU" dirty="0">
                <a:effectLst/>
                <a:latin typeface="Cambria" panose="02040503050406030204" pitchFamily="18" charset="0"/>
                <a:ea typeface="MS Mincho" panose="02020609040205080304" pitchFamily="49" charset="-128"/>
                <a:cs typeface="Times New Roman" panose="02020603050405020304" pitchFamily="18" charset="0"/>
              </a:rPr>
              <a:t> à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l’observation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l’actualité</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association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d'idées</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342900" lvl="0" indent="-342900">
              <a:buFont typeface="Symbol" panose="05050102010706020507" pitchFamily="18" charset="2"/>
              <a:buChar char=""/>
              <a:tabLst>
                <a:tab pos="457200" algn="l"/>
              </a:tabLst>
            </a:pPr>
            <a:r>
              <a:rPr lang="ru-RU" dirty="0" err="1">
                <a:effectLst/>
                <a:latin typeface="Cambria" panose="02040503050406030204" pitchFamily="18" charset="0"/>
                <a:ea typeface="MS Mincho" panose="02020609040205080304" pitchFamily="49" charset="-128"/>
                <a:cs typeface="Times New Roman" panose="02020603050405020304" pitchFamily="18" charset="0"/>
              </a:rPr>
              <a:t>Appel</a:t>
            </a:r>
            <a:r>
              <a:rPr lang="ru-RU" dirty="0">
                <a:effectLst/>
                <a:latin typeface="Cambria" panose="02040503050406030204" pitchFamily="18" charset="0"/>
                <a:ea typeface="MS Mincho" panose="02020609040205080304" pitchFamily="49" charset="-128"/>
                <a:cs typeface="Times New Roman" panose="02020603050405020304" pitchFamily="18" charset="0"/>
              </a:rPr>
              <a:t> à </a:t>
            </a:r>
            <a:r>
              <a:rPr lang="ru-RU" dirty="0" err="1">
                <a:effectLst/>
                <a:latin typeface="Cambria" panose="02040503050406030204" pitchFamily="18" charset="0"/>
                <a:ea typeface="MS Mincho" panose="02020609040205080304" pitchFamily="49" charset="-128"/>
                <a:cs typeface="Times New Roman" panose="02020603050405020304" pitchFamily="18" charset="0"/>
              </a:rPr>
              <a:t>votre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expérience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personnelle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dans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mon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enfance</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457200"/>
            <a:r>
              <a:rPr lang="ru-RU" dirty="0">
                <a:effectLst/>
                <a:latin typeface="Cambria" panose="02040503050406030204" pitchFamily="18" charset="0"/>
                <a:ea typeface="MS Mincho" panose="02020609040205080304" pitchFamily="49" charset="-128"/>
                <a:cs typeface="Times New Roman" panose="02020603050405020304" pitchFamily="18" charset="0"/>
              </a:rPr>
              <a:t> </a:t>
            </a:r>
          </a:p>
          <a:p>
            <a:pPr marL="342900" lvl="0" indent="-342900">
              <a:buFont typeface="+mj-lt"/>
              <a:buAutoNum type="arabicPeriod"/>
            </a:pPr>
            <a:r>
              <a:rPr lang="fr-CA" dirty="0">
                <a:effectLst/>
                <a:latin typeface="Cambria" panose="02040503050406030204" pitchFamily="18" charset="0"/>
                <a:ea typeface="MS Mincho" panose="02020609040205080304" pitchFamily="49" charset="-128"/>
                <a:cs typeface="Times New Roman" panose="02020603050405020304" pitchFamily="18" charset="0"/>
              </a:rPr>
              <a:t>2.</a:t>
            </a:r>
            <a:r>
              <a:rPr lang="ru-RU" b="1" dirty="0">
                <a:effectLst/>
                <a:latin typeface="Cambria" panose="02040503050406030204" pitchFamily="18" charset="0"/>
                <a:ea typeface="MS Mincho" panose="02020609040205080304" pitchFamily="49" charset="-128"/>
                <a:cs typeface="Times New Roman" panose="02020603050405020304" pitchFamily="18" charset="0"/>
              </a:rPr>
              <a:t>Le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amené</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présente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une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vision</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plus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large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il</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sert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d’amorce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au</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choisi</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342900" lvl="0" indent="-342900">
              <a:buFont typeface="+mj-lt"/>
              <a:buAutoNum type="arabicPeriod"/>
            </a:pPr>
            <a:r>
              <a:rPr lang="ru-RU" b="1" dirty="0">
                <a:effectLst/>
                <a:latin typeface="Cambria" panose="02040503050406030204" pitchFamily="18" charset="0"/>
                <a:ea typeface="MS Mincho" panose="02020609040205080304" pitchFamily="49" charset="-128"/>
                <a:cs typeface="Times New Roman" panose="02020603050405020304" pitchFamily="18" charset="0"/>
              </a:rPr>
              <a:t>Le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posé</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le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point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vue</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défendu</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pPr marL="342900" lvl="0" indent="-342900">
              <a:buFont typeface="+mj-lt"/>
              <a:buAutoNum type="arabicPeriod"/>
            </a:pPr>
            <a:r>
              <a:rPr lang="ru-RU" b="1" dirty="0">
                <a:effectLst/>
                <a:latin typeface="Cambria" panose="02040503050406030204" pitchFamily="18" charset="0"/>
                <a:ea typeface="MS Mincho" panose="02020609040205080304" pitchFamily="49" charset="-128"/>
                <a:cs typeface="Times New Roman" panose="02020603050405020304" pitchFamily="18" charset="0"/>
              </a:rPr>
              <a:t>Le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sujet</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b="1" dirty="0" err="1">
                <a:effectLst/>
                <a:latin typeface="Cambria" panose="02040503050406030204" pitchFamily="18" charset="0"/>
                <a:ea typeface="MS Mincho" panose="02020609040205080304" pitchFamily="49" charset="-128"/>
                <a:cs typeface="Times New Roman" panose="02020603050405020304" pitchFamily="18" charset="0"/>
              </a:rPr>
              <a:t>divisé</a:t>
            </a:r>
            <a:r>
              <a:rPr lang="ru-RU" b="1"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r>
              <a:rPr lang="ru-RU" dirty="0" err="1">
                <a:effectLst/>
                <a:latin typeface="Cambria" panose="02040503050406030204" pitchFamily="18" charset="0"/>
                <a:ea typeface="MS Mincho" panose="02020609040205080304" pitchFamily="49" charset="-128"/>
                <a:cs typeface="Times New Roman" panose="02020603050405020304" pitchFamily="18" charset="0"/>
              </a:rPr>
              <a:t>les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différents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éléments</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qui</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seront</a:t>
            </a:r>
            <a:r>
              <a:rPr lang="ru-RU" dirty="0">
                <a:effectLst/>
                <a:latin typeface="Cambria" panose="02040503050406030204" pitchFamily="18" charset="0"/>
                <a:ea typeface="MS Mincho" panose="02020609040205080304" pitchFamily="49" charset="-128"/>
                <a:cs typeface="Times New Roman" panose="02020603050405020304" pitchFamily="18" charset="0"/>
              </a:rPr>
              <a:t> </a:t>
            </a:r>
            <a:r>
              <a:rPr lang="ru-RU" dirty="0" err="1">
                <a:effectLst/>
                <a:latin typeface="Cambria" panose="02040503050406030204" pitchFamily="18" charset="0"/>
                <a:ea typeface="MS Mincho" panose="02020609040205080304" pitchFamily="49" charset="-128"/>
                <a:cs typeface="Times New Roman" panose="02020603050405020304" pitchFamily="18" charset="0"/>
              </a:rPr>
              <a:t>développés</a:t>
            </a:r>
            <a:r>
              <a:rPr lang="ru-RU" dirty="0">
                <a:effectLst/>
                <a:latin typeface="Cambria" panose="02040503050406030204" pitchFamily="18" charset="0"/>
                <a:ea typeface="MS Mincho" panose="02020609040205080304" pitchFamily="49" charset="-128"/>
                <a:cs typeface="Times New Roman" panose="02020603050405020304" pitchFamily="18" charset="0"/>
              </a:rPr>
              <a:t>)</a:t>
            </a:r>
          </a:p>
          <a:p>
            <a:endParaRPr lang="ru-RU" dirty="0"/>
          </a:p>
        </p:txBody>
      </p:sp>
    </p:spTree>
    <p:extLst>
      <p:ext uri="{BB962C8B-B14F-4D97-AF65-F5344CB8AC3E}">
        <p14:creationId xmlns:p14="http://schemas.microsoft.com/office/powerpoint/2010/main" val="51650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23092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fontScale="90000"/>
          </a:bodyPr>
          <a:lstStyle/>
          <a:p>
            <a:pPr algn="ctr"/>
            <a:br>
              <a:rPr lang="fr-CA" dirty="0"/>
            </a:br>
            <a:br>
              <a:rPr lang="fr-CA" dirty="0"/>
            </a:br>
            <a:br>
              <a:rPr lang="fr-CA" dirty="0"/>
            </a:br>
            <a:r>
              <a:rPr lang="fr-CA" b="1" i="1" dirty="0"/>
              <a:t>La finalité du discours argumentatif</a:t>
            </a:r>
            <a:br>
              <a:rPr lang="fr-CA" dirty="0"/>
            </a:br>
            <a:br>
              <a:rPr lang="fr-CA" dirty="0"/>
            </a:br>
            <a:br>
              <a:rPr lang="fr-CA" dirty="0"/>
            </a:br>
            <a:endParaRPr lang="ru-RU" dirty="0"/>
          </a:p>
        </p:txBody>
      </p:sp>
      <p:sp>
        <p:nvSpPr>
          <p:cNvPr id="3" name="Объект 2"/>
          <p:cNvSpPr>
            <a:spLocks noGrp="1"/>
          </p:cNvSpPr>
          <p:nvPr>
            <p:ph idx="1"/>
          </p:nvPr>
        </p:nvSpPr>
        <p:spPr>
          <a:xfrm>
            <a:off x="281354" y="1348154"/>
            <a:ext cx="11676184" cy="5509846"/>
          </a:xfrm>
        </p:spPr>
        <p:txBody>
          <a:bodyPr>
            <a:normAutofit/>
          </a:bodyPr>
          <a:lstStyle/>
          <a:p>
            <a:endParaRPr lang="fr-CA" sz="3600" dirty="0">
              <a:latin typeface="Cambria" panose="02040503050406030204" pitchFamily="18" charset="0"/>
              <a:ea typeface="Cambria" panose="02040503050406030204" pitchFamily="18" charset="0"/>
            </a:endParaRPr>
          </a:p>
          <a:p>
            <a:r>
              <a:rPr lang="fr-CA" sz="3600" dirty="0">
                <a:latin typeface="Cambria" panose="02040503050406030204" pitchFamily="18" charset="0"/>
                <a:ea typeface="Cambria" panose="02040503050406030204" pitchFamily="18" charset="0"/>
              </a:rPr>
              <a:t>Le texte argumentatif est </a:t>
            </a:r>
            <a:r>
              <a:rPr lang="fr-CA" sz="3600" b="1" dirty="0">
                <a:latin typeface="Cambria" panose="02040503050406030204" pitchFamily="18" charset="0"/>
                <a:ea typeface="Cambria" panose="02040503050406030204" pitchFamily="18" charset="0"/>
              </a:rPr>
              <a:t>finalisé </a:t>
            </a:r>
            <a:r>
              <a:rPr lang="fr-CA" sz="3600" dirty="0">
                <a:latin typeface="Cambria" panose="02040503050406030204" pitchFamily="18" charset="0"/>
                <a:ea typeface="Cambria" panose="02040503050406030204" pitchFamily="18" charset="0"/>
              </a:rPr>
              <a:t>(pas comme le texte littéraire)</a:t>
            </a:r>
          </a:p>
          <a:p>
            <a:endParaRPr lang="fr-CA" sz="3600" dirty="0">
              <a:latin typeface="Cambria" panose="02040503050406030204" pitchFamily="18" charset="0"/>
              <a:ea typeface="Cambria" panose="02040503050406030204" pitchFamily="18" charset="0"/>
            </a:endParaRPr>
          </a:p>
          <a:p>
            <a:r>
              <a:rPr lang="fr-CA" sz="3600" dirty="0">
                <a:latin typeface="Cambria" panose="02040503050406030204" pitchFamily="18" charset="0"/>
                <a:ea typeface="Cambria" panose="02040503050406030204" pitchFamily="18" charset="0"/>
              </a:rPr>
              <a:t>Le locuteur fait accepter sa </a:t>
            </a:r>
            <a:r>
              <a:rPr lang="fr-CA" sz="3600" b="1" i="1" dirty="0">
                <a:latin typeface="Cambria" panose="02040503050406030204" pitchFamily="18" charset="0"/>
                <a:ea typeface="Cambria" panose="02040503050406030204" pitchFamily="18" charset="0"/>
              </a:rPr>
              <a:t>schématisation</a:t>
            </a:r>
            <a:r>
              <a:rPr lang="fr-CA" sz="3600" dirty="0">
                <a:latin typeface="Cambria" panose="02040503050406030204" pitchFamily="18" charset="0"/>
                <a:ea typeface="Cambria" panose="02040503050406030204" pitchFamily="18" charset="0"/>
              </a:rPr>
              <a:t> à l’interlocuteur</a:t>
            </a:r>
          </a:p>
          <a:p>
            <a:pPr marL="0" indent="0">
              <a:buNone/>
            </a:pPr>
            <a:r>
              <a:rPr lang="fr-CA" sz="3600" dirty="0">
                <a:latin typeface="Cambria" panose="02040503050406030204" pitchFamily="18" charset="0"/>
                <a:ea typeface="Cambria" panose="02040503050406030204" pitchFamily="18" charset="0"/>
              </a:rPr>
              <a:t> </a:t>
            </a:r>
          </a:p>
          <a:p>
            <a:r>
              <a:rPr lang="fr-CA" sz="3600" b="1" i="1" dirty="0">
                <a:latin typeface="Cambria" panose="02040503050406030204" pitchFamily="18" charset="0"/>
                <a:ea typeface="Cambria" panose="02040503050406030204" pitchFamily="18" charset="0"/>
              </a:rPr>
              <a:t>   il impose son idée et veut changer l’opinion de l’autre</a:t>
            </a:r>
          </a:p>
          <a:p>
            <a:pPr marL="0" indent="0">
              <a:buNone/>
            </a:pPr>
            <a:endParaRPr lang="fr-CA" b="1" i="1" dirty="0"/>
          </a:p>
        </p:txBody>
      </p:sp>
    </p:spTree>
    <p:extLst>
      <p:ext uri="{BB962C8B-B14F-4D97-AF65-F5344CB8AC3E}">
        <p14:creationId xmlns:p14="http://schemas.microsoft.com/office/powerpoint/2010/main" val="91615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3867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a:bodyPr>
          <a:lstStyle/>
          <a:p>
            <a:pPr algn="ctr"/>
            <a:r>
              <a:rPr lang="fr-CA" sz="3600" b="1" dirty="0">
                <a:latin typeface="Cambria" panose="02040503050406030204" pitchFamily="18" charset="0"/>
                <a:ea typeface="Cambria" panose="02040503050406030204" pitchFamily="18" charset="0"/>
              </a:rPr>
              <a:t>Diversité des conduites argumentatives</a:t>
            </a:r>
            <a:endParaRPr lang="ru-RU" sz="3600"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p:txBody>
          <a:bodyPr/>
          <a:lstStyle/>
          <a:p>
            <a:endParaRPr lang="fr-CA" dirty="0"/>
          </a:p>
          <a:p>
            <a:r>
              <a:rPr lang="fr-CA" sz="3600" dirty="0">
                <a:latin typeface="Cambria" panose="02040503050406030204" pitchFamily="18" charset="0"/>
                <a:ea typeface="Cambria" panose="02040503050406030204" pitchFamily="18" charset="0"/>
              </a:rPr>
              <a:t>L’étayage (la justification)</a:t>
            </a:r>
          </a:p>
          <a:p>
            <a:endParaRPr lang="fr-CA" sz="3600" dirty="0">
              <a:latin typeface="Cambria" panose="02040503050406030204" pitchFamily="18" charset="0"/>
              <a:ea typeface="Cambria" panose="02040503050406030204" pitchFamily="18" charset="0"/>
            </a:endParaRPr>
          </a:p>
          <a:p>
            <a:r>
              <a:rPr lang="fr-CA" sz="3600" dirty="0">
                <a:latin typeface="Cambria" panose="02040503050406030204" pitchFamily="18" charset="0"/>
                <a:ea typeface="Cambria" panose="02040503050406030204" pitchFamily="18" charset="0"/>
              </a:rPr>
              <a:t>La négociation interlocutoire (les contre-arguments</a:t>
            </a:r>
            <a:r>
              <a:rPr lang="fr-CA" dirty="0"/>
              <a:t>)</a:t>
            </a:r>
            <a:endParaRPr lang="ru-RU" dirty="0"/>
          </a:p>
        </p:txBody>
      </p:sp>
    </p:spTree>
    <p:extLst>
      <p:ext uri="{BB962C8B-B14F-4D97-AF65-F5344CB8AC3E}">
        <p14:creationId xmlns:p14="http://schemas.microsoft.com/office/powerpoint/2010/main" val="251729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0A99D5-78CE-B441-9698-92F771A0F793}"/>
              </a:ext>
            </a:extLst>
          </p:cNvPr>
          <p:cNvSpPr>
            <a:spLocks noGrp="1"/>
          </p:cNvSpPr>
          <p:nvPr>
            <p:ph type="title"/>
          </p:nvPr>
        </p:nvSpPr>
        <p:spPr>
          <a:xfrm>
            <a:off x="838200" y="1"/>
            <a:ext cx="10515600" cy="973014"/>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lstStyle/>
          <a:p>
            <a:pPr algn="ctr"/>
            <a:r>
              <a:rPr lang="fr-CA" b="1" i="1" dirty="0"/>
              <a:t>Terminologie du cours</a:t>
            </a:r>
            <a:endParaRPr lang="ru-RU" b="1" i="1" dirty="0"/>
          </a:p>
        </p:txBody>
      </p:sp>
      <p:sp>
        <p:nvSpPr>
          <p:cNvPr id="3" name="Объект 2">
            <a:extLst>
              <a:ext uri="{FF2B5EF4-FFF2-40B4-BE49-F238E27FC236}">
                <a16:creationId xmlns:a16="http://schemas.microsoft.com/office/drawing/2014/main" id="{29FC0459-03AB-EF42-28FC-99854E5DC14E}"/>
              </a:ext>
            </a:extLst>
          </p:cNvPr>
          <p:cNvSpPr>
            <a:spLocks noGrp="1"/>
          </p:cNvSpPr>
          <p:nvPr>
            <p:ph idx="1"/>
          </p:nvPr>
        </p:nvSpPr>
        <p:spPr>
          <a:xfrm>
            <a:off x="246185" y="1336431"/>
            <a:ext cx="11863753" cy="5392615"/>
          </a:xfrm>
        </p:spPr>
        <p:txBody>
          <a:bodyPr>
            <a:normAutofit/>
          </a:bodyPr>
          <a:lstStyle/>
          <a:p>
            <a:pPr algn="ctr">
              <a:lnSpc>
                <a:spcPct val="107000"/>
              </a:lnSpc>
              <a:spcAft>
                <a:spcPts val="800"/>
              </a:spcAft>
            </a:pPr>
            <a:r>
              <a:rPr lang="fr-CA" sz="3600" b="1"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Débat et discussion</a:t>
            </a: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La </a:t>
            </a:r>
            <a:r>
              <a:rPr lang="fr-CA" sz="3600" b="1"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différence principale</a:t>
            </a: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entre débat et discussion </a:t>
            </a:r>
            <a:r>
              <a:rPr lang="fr-CA" sz="3600" b="1"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est la compétitivité</a:t>
            </a: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des débats. </a:t>
            </a:r>
          </a:p>
          <a:p>
            <a:pPr>
              <a:lnSpc>
                <a:spcPct val="107000"/>
              </a:lnSpc>
              <a:spcAft>
                <a:spcPts val="800"/>
              </a:spcAft>
            </a:pPr>
            <a:r>
              <a:rPr lang="fr-CA" sz="3600" b="1"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La discussion est un échange d'opinions et d'idées</a:t>
            </a: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tandis que </a:t>
            </a:r>
            <a:r>
              <a:rPr lang="fr-CA" sz="3600" b="1"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le débat est une forme de contestation formelle de l'argumentation</a:t>
            </a:r>
            <a:r>
              <a:rPr lang="fr-CA" sz="3600" i="1"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entre deux personnes ou groupes.</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25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EFE624-F61D-53B7-1688-0DDAC57ABB7A}"/>
              </a:ext>
            </a:extLst>
          </p:cNvPr>
          <p:cNvSpPr>
            <a:spLocks noGrp="1"/>
          </p:cNvSpPr>
          <p:nvPr>
            <p:ph type="title"/>
          </p:nvPr>
        </p:nvSpPr>
        <p:spPr>
          <a:xfrm>
            <a:off x="861646" y="0"/>
            <a:ext cx="10515600" cy="1359878"/>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lstStyle/>
          <a:p>
            <a:pPr algn="ctr"/>
            <a:r>
              <a:rPr lang="fr-CA" dirty="0"/>
              <a:t> </a:t>
            </a:r>
            <a:r>
              <a:rPr lang="fr-CA" b="1" i="1" dirty="0"/>
              <a:t>Terminologie du cours</a:t>
            </a:r>
            <a:endParaRPr lang="ru-RU" b="1" i="1" dirty="0"/>
          </a:p>
        </p:txBody>
      </p:sp>
      <p:sp>
        <p:nvSpPr>
          <p:cNvPr id="3" name="Объект 2">
            <a:extLst>
              <a:ext uri="{FF2B5EF4-FFF2-40B4-BE49-F238E27FC236}">
                <a16:creationId xmlns:a16="http://schemas.microsoft.com/office/drawing/2014/main" id="{6CAADF7E-23EB-4D8F-473D-DF6C91750119}"/>
              </a:ext>
            </a:extLst>
          </p:cNvPr>
          <p:cNvSpPr>
            <a:spLocks noGrp="1"/>
          </p:cNvSpPr>
          <p:nvPr>
            <p:ph idx="1"/>
          </p:nvPr>
        </p:nvSpPr>
        <p:spPr>
          <a:xfrm>
            <a:off x="838200" y="1359878"/>
            <a:ext cx="10515600" cy="5498121"/>
          </a:xfrm>
        </p:spPr>
        <p:txBody>
          <a:bodyPr>
            <a:normAutofit lnSpcReduction="10000"/>
          </a:bodyPr>
          <a:lstStyle/>
          <a:p>
            <a:pPr>
              <a:lnSpc>
                <a:spcPct val="107000"/>
              </a:lnSpc>
              <a:spcAft>
                <a:spcPts val="800"/>
              </a:spcAft>
            </a:pPr>
            <a:r>
              <a:rPr lang="fr-CA" sz="3600" b="1" i="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Reportage</a:t>
            </a:r>
            <a:r>
              <a:rPr lang="fr-CA" sz="3600" i="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600" i="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1. Ensemble des informations écrites, enregistrées, photographiées ou filmées, recueillies par un journaliste sur le lieu même de l'événement. </a:t>
            </a:r>
          </a:p>
          <a:p>
            <a:pPr>
              <a:lnSpc>
                <a:spcPct val="107000"/>
              </a:lnSpc>
              <a:spcAft>
                <a:spcPts val="800"/>
              </a:spcAft>
            </a:pPr>
            <a:r>
              <a:rPr lang="fr-FR" sz="3600" i="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2. Partie d'un programme de radio ou de télévision destinée à informer le public sur un événement d'actualité, sur une activité humaine, sur la nature.</a:t>
            </a:r>
            <a:endParaRPr lang="ru-RU" sz="3600" dirty="0"/>
          </a:p>
          <a:p>
            <a:endParaRPr lang="ru-RU" dirty="0"/>
          </a:p>
        </p:txBody>
      </p:sp>
    </p:spTree>
    <p:extLst>
      <p:ext uri="{BB962C8B-B14F-4D97-AF65-F5344CB8AC3E}">
        <p14:creationId xmlns:p14="http://schemas.microsoft.com/office/powerpoint/2010/main" val="40568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741C2A-A594-FBCE-E3BC-9AE5D80FDC68}"/>
              </a:ext>
            </a:extLst>
          </p:cNvPr>
          <p:cNvSpPr>
            <a:spLocks noGrp="1"/>
          </p:cNvSpPr>
          <p:nvPr>
            <p:ph type="title"/>
          </p:nvPr>
        </p:nvSpPr>
        <p:spPr>
          <a:xfrm>
            <a:off x="838200" y="73154"/>
            <a:ext cx="10515600" cy="378910"/>
          </a:xfrm>
        </p:spPr>
        <p:txBody>
          <a:bodyPr>
            <a:normAutofit fontScale="90000"/>
          </a:bodyPr>
          <a:lstStyle/>
          <a:p>
            <a:pPr algn="ctr"/>
            <a:r>
              <a:rPr lang="fr-CA" b="1" i="1" dirty="0"/>
              <a:t>Exemple d’un texte argumentatif</a:t>
            </a:r>
            <a:endParaRPr lang="ru-RU" b="1" i="1" dirty="0"/>
          </a:p>
        </p:txBody>
      </p:sp>
      <p:sp>
        <p:nvSpPr>
          <p:cNvPr id="3" name="Объект 2">
            <a:extLst>
              <a:ext uri="{FF2B5EF4-FFF2-40B4-BE49-F238E27FC236}">
                <a16:creationId xmlns:a16="http://schemas.microsoft.com/office/drawing/2014/main" id="{80B61D27-B8E4-8E9A-6275-A10BFA260793}"/>
              </a:ext>
            </a:extLst>
          </p:cNvPr>
          <p:cNvSpPr>
            <a:spLocks noGrp="1"/>
          </p:cNvSpPr>
          <p:nvPr>
            <p:ph idx="1"/>
          </p:nvPr>
        </p:nvSpPr>
        <p:spPr>
          <a:xfrm>
            <a:off x="-226033" y="452064"/>
            <a:ext cx="12418033" cy="6259631"/>
          </a:xfrm>
        </p:spPr>
        <p:txBody>
          <a:bodyPr>
            <a:noAutofit/>
          </a:bodyPr>
          <a:lstStyle/>
          <a:p>
            <a:pPr algn="just"/>
            <a:r>
              <a:rPr lang="fr-FR" sz="3600" dirty="0">
                <a:highlight>
                  <a:srgbClr val="FFFF00"/>
                </a:highlight>
                <a:latin typeface="Cambria" panose="02040503050406030204" pitchFamily="18" charset="0"/>
                <a:ea typeface="Cambria" panose="02040503050406030204" pitchFamily="18" charset="0"/>
              </a:rPr>
              <a:t>Récemment  la télévision a projeté le film qui a révélé la vraie place des jeux vidéos dans la vie des enfants d’aujourd’hui.</a:t>
            </a:r>
          </a:p>
          <a:p>
            <a:pPr algn="just"/>
            <a:r>
              <a:rPr lang="fr-FR" sz="3600" dirty="0">
                <a:highlight>
                  <a:srgbClr val="FF00FF"/>
                </a:highlight>
                <a:latin typeface="Cambria" panose="02040503050406030204" pitchFamily="18" charset="0"/>
                <a:ea typeface="Cambria" panose="02040503050406030204" pitchFamily="18" charset="0"/>
              </a:rPr>
              <a:t>Les jeux vidéos sont nuisibles pour l’apprentissage. </a:t>
            </a:r>
            <a:r>
              <a:rPr lang="fr-FR" sz="3600" dirty="0">
                <a:highlight>
                  <a:srgbClr val="00FF00"/>
                </a:highlight>
                <a:latin typeface="Cambria" panose="02040503050406030204" pitchFamily="18" charset="0"/>
                <a:ea typeface="Cambria" panose="02040503050406030204" pitchFamily="18" charset="0"/>
              </a:rPr>
              <a:t>En effet, les enfants qui passent trop de temps à jouer aux jeux vidéo dorment mal, ce qui dégrade leur mémoire et leurs capacités d’apprentissage. </a:t>
            </a:r>
            <a:r>
              <a:rPr lang="fr-FR" sz="3600" dirty="0">
                <a:highlight>
                  <a:srgbClr val="00FFFF"/>
                </a:highlight>
                <a:latin typeface="Cambria" panose="02040503050406030204" pitchFamily="18" charset="0"/>
                <a:ea typeface="Cambria" panose="02040503050406030204" pitchFamily="18" charset="0"/>
              </a:rPr>
              <a:t>D’ailleurs, une étude scientifique a montré que les enfants qui jouent après leurs devoirs retiennent moins bien les leçons qu’ils viennent d’apprendre. De plus, ils mettent plus de temps à s’endormir et leur sommeil est moins réparateur. </a:t>
            </a:r>
            <a:r>
              <a:rPr lang="fr-FR" sz="3600" dirty="0">
                <a:highlight>
                  <a:srgbClr val="FF0000"/>
                </a:highlight>
                <a:latin typeface="Cambria" panose="02040503050406030204" pitchFamily="18" charset="0"/>
                <a:ea typeface="Cambria" panose="02040503050406030204" pitchFamily="18" charset="0"/>
              </a:rPr>
              <a:t>« C’est un problème qui ne doit pas être pris à la légère », disent certains spécialistes, qui avertissent ainsi les parents.</a:t>
            </a:r>
            <a:endParaRPr lang="ru-RU" sz="3600" dirty="0">
              <a:highlight>
                <a:srgbClr val="FF00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6851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52A4DB-9D89-E2A2-43D6-59101EDBC0D9}"/>
              </a:ext>
            </a:extLst>
          </p:cNvPr>
          <p:cNvSpPr>
            <a:spLocks noGrp="1"/>
          </p:cNvSpPr>
          <p:nvPr>
            <p:ph type="title"/>
          </p:nvPr>
        </p:nvSpPr>
        <p:spPr>
          <a:xfrm>
            <a:off x="838200" y="1"/>
            <a:ext cx="10515600" cy="482884"/>
          </a:xfrm>
        </p:spPr>
        <p:txBody>
          <a:bodyPr>
            <a:normAutofit fontScale="90000"/>
          </a:bodyPr>
          <a:lstStyle/>
          <a:p>
            <a:pPr algn="ctr"/>
            <a:r>
              <a:rPr lang="fr-CA" b="1" i="1" dirty="0"/>
              <a:t>Structure du texte argumentatif </a:t>
            </a:r>
            <a:endParaRPr lang="ru-RU" b="1" i="1" dirty="0"/>
          </a:p>
        </p:txBody>
      </p:sp>
      <p:sp>
        <p:nvSpPr>
          <p:cNvPr id="3" name="Объект 2">
            <a:extLst>
              <a:ext uri="{FF2B5EF4-FFF2-40B4-BE49-F238E27FC236}">
                <a16:creationId xmlns:a16="http://schemas.microsoft.com/office/drawing/2014/main" id="{850F3672-B78A-CEF7-7553-91A9039A629E}"/>
              </a:ext>
            </a:extLst>
          </p:cNvPr>
          <p:cNvSpPr>
            <a:spLocks noGrp="1"/>
          </p:cNvSpPr>
          <p:nvPr>
            <p:ph idx="1"/>
          </p:nvPr>
        </p:nvSpPr>
        <p:spPr>
          <a:xfrm>
            <a:off x="304799" y="626724"/>
            <a:ext cx="11723077" cy="6102322"/>
          </a:xfrm>
        </p:spPr>
        <p:txBody>
          <a:bodyPr>
            <a:noAutofit/>
          </a:bodyPr>
          <a:lstStyle/>
          <a:p>
            <a:pPr marL="0" indent="0">
              <a:buNone/>
            </a:pPr>
            <a:r>
              <a:rPr lang="fr-FR" sz="3200" b="1" dirty="0"/>
              <a:t>Sujet amené:</a:t>
            </a:r>
            <a:r>
              <a:rPr lang="fr-FR" sz="3200" dirty="0">
                <a:latin typeface="Cambria" panose="02040503050406030204" pitchFamily="18" charset="0"/>
                <a:ea typeface="Cambria" panose="02040503050406030204" pitchFamily="18" charset="0"/>
              </a:rPr>
              <a:t> Récemment  la télévision a projeté le film qui a révélé la vraie place des jeux vidéos </a:t>
            </a:r>
            <a:endParaRPr lang="fr-FR" sz="3200" b="1" dirty="0"/>
          </a:p>
          <a:p>
            <a:r>
              <a:rPr lang="fr-FR" sz="3200" b="1" dirty="0"/>
              <a:t>Sujet posé</a:t>
            </a:r>
            <a:r>
              <a:rPr lang="fr-FR" sz="3200" dirty="0"/>
              <a:t>: ces jeux sont mauvais pour la santé et la scolarité</a:t>
            </a:r>
          </a:p>
          <a:p>
            <a:r>
              <a:rPr lang="fr-FR" sz="3200" b="1" dirty="0"/>
              <a:t>Développement:</a:t>
            </a:r>
          </a:p>
          <a:p>
            <a:r>
              <a:rPr lang="fr-FR" sz="3200" b="1" dirty="0"/>
              <a:t>Thèse- Arguments</a:t>
            </a:r>
            <a:r>
              <a:rPr lang="fr-FR" sz="3200" dirty="0"/>
              <a:t>:</a:t>
            </a:r>
          </a:p>
          <a:p>
            <a:r>
              <a:rPr lang="fr-FR" sz="3200" dirty="0"/>
              <a:t> 1.ils empêchent de bien dormir</a:t>
            </a:r>
          </a:p>
          <a:p>
            <a:r>
              <a:rPr lang="fr-FR" sz="3200" dirty="0"/>
              <a:t>2.ils altèrent la mémoire</a:t>
            </a:r>
          </a:p>
          <a:p>
            <a:r>
              <a:rPr lang="fr-FR" sz="3200" dirty="0"/>
              <a:t>3.ils gênent l’apprentissage, une étude scientifique le montre </a:t>
            </a:r>
          </a:p>
          <a:p>
            <a:r>
              <a:rPr lang="fr-FR" sz="3200" dirty="0"/>
              <a:t>4. les spécialistes disent que c’est un problème grave</a:t>
            </a:r>
          </a:p>
          <a:p>
            <a:r>
              <a:rPr lang="fr-FR" sz="3200" b="1" dirty="0"/>
              <a:t>Conclusion: </a:t>
            </a:r>
            <a:r>
              <a:rPr lang="fr-FR" sz="3200" dirty="0">
                <a:latin typeface="Cambria" panose="02040503050406030204" pitchFamily="18" charset="0"/>
                <a:ea typeface="Cambria" panose="02040503050406030204" pitchFamily="18" charset="0"/>
              </a:rPr>
              <a:t>C’est un problème qui ne doit pas être pris à la légère</a:t>
            </a:r>
          </a:p>
          <a:p>
            <a:r>
              <a:rPr lang="fr-FR" sz="3200" b="1" dirty="0">
                <a:latin typeface="Cambria" panose="02040503050406030204" pitchFamily="18" charset="0"/>
                <a:ea typeface="Cambria" panose="02040503050406030204" pitchFamily="18" charset="0"/>
              </a:rPr>
              <a:t>Ouverture: </a:t>
            </a:r>
            <a:r>
              <a:rPr lang="fr-FR" sz="3200" dirty="0">
                <a:latin typeface="Cambria" panose="02040503050406030204" pitchFamily="18" charset="0"/>
                <a:ea typeface="Cambria" panose="02040503050406030204" pitchFamily="18" charset="0"/>
              </a:rPr>
              <a:t>Certains spécialistes avertissent ainsi les parents</a:t>
            </a:r>
            <a:endParaRPr lang="fr-FR" sz="3200" dirty="0"/>
          </a:p>
          <a:p>
            <a:endParaRPr lang="fr-FR" sz="3600" b="1" dirty="0"/>
          </a:p>
          <a:p>
            <a:endParaRPr lang="fr-FR" sz="3600" b="1" dirty="0"/>
          </a:p>
          <a:p>
            <a:endParaRPr lang="fr-FR" sz="3600" dirty="0"/>
          </a:p>
          <a:p>
            <a:endParaRPr lang="fr-FR" sz="3600" dirty="0"/>
          </a:p>
        </p:txBody>
      </p:sp>
    </p:spTree>
    <p:extLst>
      <p:ext uri="{BB962C8B-B14F-4D97-AF65-F5344CB8AC3E}">
        <p14:creationId xmlns:p14="http://schemas.microsoft.com/office/powerpoint/2010/main" val="146917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D9BBBF-CF21-2C8D-C70F-005C305D2763}"/>
              </a:ext>
            </a:extLst>
          </p:cNvPr>
          <p:cNvSpPr>
            <a:spLocks noGrp="1"/>
          </p:cNvSpPr>
          <p:nvPr>
            <p:ph type="title"/>
          </p:nvPr>
        </p:nvSpPr>
        <p:spPr>
          <a:xfrm>
            <a:off x="838200" y="1"/>
            <a:ext cx="10515600" cy="729464"/>
          </a:xfrm>
        </p:spPr>
        <p:txBody>
          <a:bodyPr/>
          <a:lstStyle/>
          <a:p>
            <a:pPr algn="ctr"/>
            <a:r>
              <a:rPr lang="fr-CA" dirty="0"/>
              <a:t>Devoir pour le cours  prochain</a:t>
            </a:r>
            <a:endParaRPr lang="ru-RU" dirty="0"/>
          </a:p>
        </p:txBody>
      </p:sp>
      <p:sp>
        <p:nvSpPr>
          <p:cNvPr id="3" name="Объект 2">
            <a:extLst>
              <a:ext uri="{FF2B5EF4-FFF2-40B4-BE49-F238E27FC236}">
                <a16:creationId xmlns:a16="http://schemas.microsoft.com/office/drawing/2014/main" id="{E54BADF1-F501-1E7B-B637-7100AF9B8055}"/>
              </a:ext>
            </a:extLst>
          </p:cNvPr>
          <p:cNvSpPr>
            <a:spLocks noGrp="1"/>
          </p:cNvSpPr>
          <p:nvPr>
            <p:ph idx="1"/>
          </p:nvPr>
        </p:nvSpPr>
        <p:spPr>
          <a:xfrm>
            <a:off x="199292" y="616449"/>
            <a:ext cx="11992708" cy="6241550"/>
          </a:xfrm>
        </p:spPr>
        <p:txBody>
          <a:bodyPr>
            <a:normAutofit/>
          </a:bodyPr>
          <a:lstStyle/>
          <a:p>
            <a:r>
              <a:rPr lang="fr-CA" sz="4000" dirty="0">
                <a:latin typeface="Cambria" panose="02040503050406030204" pitchFamily="18" charset="0"/>
                <a:ea typeface="Cambria" panose="02040503050406030204" pitchFamily="18" charset="0"/>
              </a:rPr>
              <a:t>Lire, noter et apprendre les thèses essentielles de l’article de Caroline Golder.</a:t>
            </a:r>
          </a:p>
          <a:p>
            <a:r>
              <a:rPr lang="fr-CA" sz="4000" dirty="0">
                <a:latin typeface="Cambria" panose="02040503050406030204" pitchFamily="18" charset="0"/>
                <a:ea typeface="Cambria" panose="02040503050406030204" pitchFamily="18" charset="0"/>
              </a:rPr>
              <a:t>Visionner l’émission C’est dans l’air </a:t>
            </a:r>
            <a:r>
              <a:rPr lang="uk-UA" sz="4000" dirty="0">
                <a:latin typeface="Cambria" panose="02040503050406030204" pitchFamily="18" charset="0"/>
                <a:ea typeface="Cambria" panose="02040503050406030204" pitchFamily="18" charset="0"/>
              </a:rPr>
              <a:t>« </a:t>
            </a:r>
            <a:r>
              <a:rPr lang="fr-CA" sz="4000" dirty="0">
                <a:latin typeface="Cambria" panose="02040503050406030204" pitchFamily="18" charset="0"/>
                <a:ea typeface="Cambria" panose="02040503050406030204" pitchFamily="18" charset="0"/>
              </a:rPr>
              <a:t>Ces réseaux sociaux, ça nous rend fous »</a:t>
            </a:r>
            <a:r>
              <a:rPr lang="uk-UA" sz="4000" dirty="0">
                <a:latin typeface="Cambria" panose="02040503050406030204" pitchFamily="18" charset="0"/>
                <a:ea typeface="Cambria" panose="02040503050406030204" pitchFamily="18" charset="0"/>
              </a:rPr>
              <a:t>  (</a:t>
            </a:r>
            <a:r>
              <a:rPr lang="fr-CA" sz="4000" dirty="0">
                <a:latin typeface="Cambria" panose="02040503050406030204" pitchFamily="18" charset="0"/>
                <a:ea typeface="Cambria" panose="02040503050406030204" pitchFamily="18" charset="0"/>
              </a:rPr>
              <a:t>1</a:t>
            </a:r>
            <a:r>
              <a:rPr lang="uk-UA" sz="4000" dirty="0">
                <a:latin typeface="Cambria" panose="02040503050406030204" pitchFamily="18" charset="0"/>
                <a:ea typeface="Cambria" panose="02040503050406030204" pitchFamily="18" charset="0"/>
              </a:rPr>
              <a:t>0 </a:t>
            </a:r>
            <a:r>
              <a:rPr lang="fr-CA" sz="4000" dirty="0">
                <a:latin typeface="Cambria" panose="02040503050406030204" pitchFamily="18" charset="0"/>
                <a:ea typeface="Cambria" panose="02040503050406030204" pitchFamily="18" charset="0"/>
              </a:rPr>
              <a:t>minutes) </a:t>
            </a:r>
          </a:p>
          <a:p>
            <a:r>
              <a:rPr lang="fr-CA" sz="4000" dirty="0">
                <a:latin typeface="Cambria" panose="02040503050406030204" pitchFamily="18" charset="0"/>
                <a:ea typeface="Cambria" panose="02040503050406030204" pitchFamily="18" charset="0"/>
                <a:hlinkClick r:id="rId2"/>
              </a:rPr>
              <a:t>https://www.youtube.com/watch?v=2T_V__6z-g8&amp;t=79s</a:t>
            </a:r>
            <a:endParaRPr lang="fr-CA" sz="4000" dirty="0">
              <a:latin typeface="Cambria" panose="02040503050406030204" pitchFamily="18" charset="0"/>
              <a:ea typeface="Cambria" panose="02040503050406030204" pitchFamily="18" charset="0"/>
            </a:endParaRPr>
          </a:p>
          <a:p>
            <a:r>
              <a:rPr lang="fr-CA" sz="4000" dirty="0">
                <a:latin typeface="Cambria" panose="02040503050406030204" pitchFamily="18" charset="0"/>
                <a:ea typeface="Cambria" panose="02040503050406030204" pitchFamily="18" charset="0"/>
              </a:rPr>
              <a:t>Youtube – C dans l’air – « Ces réseaux sociaux... </a:t>
            </a:r>
            <a:r>
              <a:rPr lang="fr-CA" sz="4000">
                <a:latin typeface="Cambria" panose="02040503050406030204" pitchFamily="18" charset="0"/>
                <a:ea typeface="Cambria" panose="02040503050406030204" pitchFamily="18" charset="0"/>
              </a:rPr>
              <a:t>»</a:t>
            </a:r>
            <a:endParaRPr lang="fr-CA" sz="4000" dirty="0">
              <a:latin typeface="Cambria" panose="02040503050406030204" pitchFamily="18" charset="0"/>
              <a:ea typeface="Cambria" panose="02040503050406030204" pitchFamily="18" charset="0"/>
            </a:endParaRPr>
          </a:p>
          <a:p>
            <a:pPr marL="0" indent="0">
              <a:buNone/>
            </a:pPr>
            <a:r>
              <a:rPr lang="fr-CA" sz="4000" dirty="0">
                <a:latin typeface="Cambria" panose="02040503050406030204" pitchFamily="18" charset="0"/>
                <a:ea typeface="Cambria" panose="02040503050406030204" pitchFamily="18" charset="0"/>
              </a:rPr>
              <a:t>Faites votre vocabulaire terminologique, lié avec le thème de l’émission</a:t>
            </a:r>
          </a:p>
          <a:p>
            <a:endParaRPr lang="ru-RU" dirty="0"/>
          </a:p>
        </p:txBody>
      </p:sp>
      <p:graphicFrame>
        <p:nvGraphicFramePr>
          <p:cNvPr id="5" name="Объект 4">
            <a:extLst>
              <a:ext uri="{FF2B5EF4-FFF2-40B4-BE49-F238E27FC236}">
                <a16:creationId xmlns:a16="http://schemas.microsoft.com/office/drawing/2014/main" id="{3AD17686-98BD-1EE3-8B95-C7380D7C5CB2}"/>
              </a:ext>
            </a:extLst>
          </p:cNvPr>
          <p:cNvGraphicFramePr>
            <a:graphicFrameLocks noChangeAspect="1"/>
          </p:cNvGraphicFramePr>
          <p:nvPr>
            <p:extLst>
              <p:ext uri="{D42A27DB-BD31-4B8C-83A1-F6EECF244321}">
                <p14:modId xmlns:p14="http://schemas.microsoft.com/office/powerpoint/2010/main" val="2718711935"/>
              </p:ext>
            </p:extLst>
          </p:nvPr>
        </p:nvGraphicFramePr>
        <p:xfrm>
          <a:off x="8550275" y="5454651"/>
          <a:ext cx="3330575" cy="875812"/>
        </p:xfrm>
        <a:graphic>
          <a:graphicData uri="http://schemas.openxmlformats.org/presentationml/2006/ole">
            <mc:AlternateContent xmlns:mc="http://schemas.openxmlformats.org/markup-compatibility/2006">
              <mc:Choice xmlns:v="urn:schemas-microsoft-com:vml" Requires="v">
                <p:oleObj name="Acrobat Document" r:id="rId3" imgW="3331080" imgH="4310640" progId="AcroExch.Document.DC">
                  <p:embed/>
                </p:oleObj>
              </mc:Choice>
              <mc:Fallback>
                <p:oleObj name="Acrobat Document" r:id="rId3" imgW="3331080" imgH="4310640" progId="AcroExch.Document.DC">
                  <p:embed/>
                  <p:pic>
                    <p:nvPicPr>
                      <p:cNvPr id="0" name=""/>
                      <p:cNvPicPr/>
                      <p:nvPr/>
                    </p:nvPicPr>
                    <p:blipFill>
                      <a:blip r:embed="rId4"/>
                      <a:stretch>
                        <a:fillRect/>
                      </a:stretch>
                    </p:blipFill>
                    <p:spPr>
                      <a:xfrm>
                        <a:off x="8550275" y="5454651"/>
                        <a:ext cx="3330575" cy="875812"/>
                      </a:xfrm>
                      <a:prstGeom prst="rect">
                        <a:avLst/>
                      </a:prstGeom>
                    </p:spPr>
                  </p:pic>
                </p:oleObj>
              </mc:Fallback>
            </mc:AlternateContent>
          </a:graphicData>
        </a:graphic>
      </p:graphicFrame>
    </p:spTree>
    <p:extLst>
      <p:ext uri="{BB962C8B-B14F-4D97-AF65-F5344CB8AC3E}">
        <p14:creationId xmlns:p14="http://schemas.microsoft.com/office/powerpoint/2010/main" val="394212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80C494-DF8A-A79C-936C-2EDFFA7E4D8D}"/>
              </a:ext>
            </a:extLst>
          </p:cNvPr>
          <p:cNvSpPr>
            <a:spLocks noGrp="1"/>
          </p:cNvSpPr>
          <p:nvPr>
            <p:ph type="title"/>
          </p:nvPr>
        </p:nvSpPr>
        <p:spPr>
          <a:xfrm>
            <a:off x="838200" y="1"/>
            <a:ext cx="10515600" cy="1019907"/>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a:bodyPr>
          <a:lstStyle/>
          <a:p>
            <a:pPr algn="ctr"/>
            <a:r>
              <a:rPr lang="fr-CA" sz="3600" b="1" i="1" dirty="0">
                <a:latin typeface="Cambria" panose="02040503050406030204" pitchFamily="18" charset="0"/>
                <a:ea typeface="Cambria" panose="02040503050406030204" pitchFamily="18" charset="0"/>
              </a:rPr>
              <a:t>Expression orale</a:t>
            </a:r>
            <a:endParaRPr lang="ru-RU" sz="3600" b="1" i="1" dirty="0">
              <a:latin typeface="Cambria" panose="02040503050406030204" pitchFamily="18" charset="0"/>
              <a:ea typeface="Cambria" panose="02040503050406030204" pitchFamily="18" charset="0"/>
            </a:endParaRPr>
          </a:p>
        </p:txBody>
      </p:sp>
      <p:sp>
        <p:nvSpPr>
          <p:cNvPr id="3" name="Объект 2">
            <a:extLst>
              <a:ext uri="{FF2B5EF4-FFF2-40B4-BE49-F238E27FC236}">
                <a16:creationId xmlns:a16="http://schemas.microsoft.com/office/drawing/2014/main" id="{C8EE58B7-4833-7843-F715-078C007E2537}"/>
              </a:ext>
            </a:extLst>
          </p:cNvPr>
          <p:cNvSpPr>
            <a:spLocks noGrp="1"/>
          </p:cNvSpPr>
          <p:nvPr>
            <p:ph idx="1"/>
          </p:nvPr>
        </p:nvSpPr>
        <p:spPr>
          <a:xfrm>
            <a:off x="152401" y="1019908"/>
            <a:ext cx="11945814" cy="5732583"/>
          </a:xfrm>
        </p:spPr>
        <p:txBody>
          <a:bodyPr>
            <a:normAutofit lnSpcReduction="10000"/>
          </a:bodyPr>
          <a:lstStyle/>
          <a:p>
            <a:pPr marL="0" indent="0" algn="ctr">
              <a:buNone/>
            </a:pPr>
            <a:r>
              <a:rPr lang="fr-FR" sz="3600" b="1" i="0" dirty="0">
                <a:effectLst/>
                <a:latin typeface="Cambria" panose="02040503050406030204" pitchFamily="18" charset="0"/>
                <a:ea typeface="Cambria" panose="02040503050406030204" pitchFamily="18" charset="0"/>
              </a:rPr>
              <a:t>La forme de l'expression orale se compose :</a:t>
            </a:r>
          </a:p>
          <a:p>
            <a:pPr algn="l">
              <a:buFont typeface="Arial" panose="020B0604020202020204" pitchFamily="34" charset="0"/>
              <a:buChar char="•"/>
            </a:pPr>
            <a:r>
              <a:rPr lang="fr-FR" sz="3600" b="1" i="0" dirty="0">
                <a:effectLst/>
                <a:latin typeface="Cambria" panose="02040503050406030204" pitchFamily="18" charset="0"/>
                <a:ea typeface="Cambria" panose="02040503050406030204" pitchFamily="18" charset="0"/>
              </a:rPr>
              <a:t>Du </a:t>
            </a:r>
            <a:r>
              <a:rPr lang="fr-FR" sz="3600" b="1" i="0" dirty="0">
                <a:effectLst/>
                <a:highlight>
                  <a:srgbClr val="FFFF00"/>
                </a:highlight>
                <a:latin typeface="Cambria" panose="02040503050406030204" pitchFamily="18" charset="0"/>
                <a:ea typeface="Cambria" panose="02040503050406030204" pitchFamily="18" charset="0"/>
              </a:rPr>
              <a:t>non verbal</a:t>
            </a:r>
            <a:r>
              <a:rPr lang="fr-FR" sz="3600" b="1" i="0" dirty="0">
                <a:effectLst/>
                <a:latin typeface="Cambria" panose="02040503050406030204" pitchFamily="18" charset="0"/>
                <a:ea typeface="Cambria" panose="02040503050406030204" pitchFamily="18" charset="0"/>
              </a:rPr>
              <a:t>: gestes, sourires, signes divers… </a:t>
            </a:r>
          </a:p>
          <a:p>
            <a:pPr algn="l">
              <a:buFont typeface="Arial" panose="020B0604020202020204" pitchFamily="34" charset="0"/>
              <a:buChar char="•"/>
            </a:pPr>
            <a:endParaRPr lang="fr-FR" sz="3600" b="1" i="0" dirty="0">
              <a:effectLst/>
              <a:latin typeface="Cambria" panose="02040503050406030204" pitchFamily="18" charset="0"/>
              <a:ea typeface="Cambria" panose="02040503050406030204" pitchFamily="18" charset="0"/>
            </a:endParaRPr>
          </a:p>
          <a:p>
            <a:pPr algn="l">
              <a:buFont typeface="Arial" panose="020B0604020202020204" pitchFamily="34" charset="0"/>
              <a:buChar char="•"/>
            </a:pPr>
            <a:r>
              <a:rPr lang="fr-FR" sz="3600" b="1" i="0" dirty="0">
                <a:effectLst/>
                <a:latin typeface="Cambria" panose="02040503050406030204" pitchFamily="18" charset="0"/>
                <a:ea typeface="Cambria" panose="02040503050406030204" pitchFamily="18" charset="0"/>
              </a:rPr>
              <a:t>De </a:t>
            </a:r>
            <a:r>
              <a:rPr lang="fr-FR" sz="3600" b="1" i="0" dirty="0">
                <a:effectLst/>
                <a:highlight>
                  <a:srgbClr val="FFFF00"/>
                </a:highlight>
                <a:latin typeface="Cambria" panose="02040503050406030204" pitchFamily="18" charset="0"/>
                <a:ea typeface="Cambria" panose="02040503050406030204" pitchFamily="18" charset="0"/>
              </a:rPr>
              <a:t>la voix: </a:t>
            </a:r>
            <a:r>
              <a:rPr lang="fr-FR" sz="3600" b="1" i="0" dirty="0">
                <a:effectLst/>
                <a:latin typeface="Cambria" panose="02040503050406030204" pitchFamily="18" charset="0"/>
                <a:ea typeface="Cambria" panose="02040503050406030204" pitchFamily="18" charset="0"/>
              </a:rPr>
              <a:t>de son volume, de l'articulation, du débit, de l'intonation. ...</a:t>
            </a:r>
          </a:p>
          <a:p>
            <a:pPr algn="l">
              <a:buFont typeface="Arial" panose="020B0604020202020204" pitchFamily="34" charset="0"/>
              <a:buChar char="•"/>
            </a:pPr>
            <a:endParaRPr lang="fr-FR" sz="3600" b="1" i="0" dirty="0">
              <a:effectLst/>
              <a:latin typeface="Cambria" panose="02040503050406030204" pitchFamily="18" charset="0"/>
              <a:ea typeface="Cambria" panose="02040503050406030204" pitchFamily="18" charset="0"/>
            </a:endParaRPr>
          </a:p>
          <a:p>
            <a:pPr algn="l">
              <a:buFont typeface="Arial" panose="020B0604020202020204" pitchFamily="34" charset="0"/>
              <a:buChar char="•"/>
            </a:pPr>
            <a:r>
              <a:rPr lang="fr-FR" sz="3600" b="1" i="0" dirty="0">
                <a:effectLst/>
                <a:latin typeface="Cambria" panose="02040503050406030204" pitchFamily="18" charset="0"/>
                <a:ea typeface="Cambria" panose="02040503050406030204" pitchFamily="18" charset="0"/>
              </a:rPr>
              <a:t>Des </a:t>
            </a:r>
            <a:r>
              <a:rPr lang="fr-FR" sz="3600" b="1" i="0" dirty="0">
                <a:effectLst/>
                <a:highlight>
                  <a:srgbClr val="FFFF00"/>
                </a:highlight>
                <a:latin typeface="Cambria" panose="02040503050406030204" pitchFamily="18" charset="0"/>
                <a:ea typeface="Cambria" panose="02040503050406030204" pitchFamily="18" charset="0"/>
              </a:rPr>
              <a:t>pauses, des silences, des regards</a:t>
            </a:r>
            <a:r>
              <a:rPr lang="fr-FR" sz="3600" b="1" i="0" dirty="0">
                <a:effectLst/>
                <a:latin typeface="Cambria" panose="02040503050406030204" pitchFamily="18" charset="0"/>
                <a:ea typeface="Cambria" panose="02040503050406030204" pitchFamily="18" charset="0"/>
              </a:rPr>
              <a:t>.</a:t>
            </a:r>
          </a:p>
          <a:p>
            <a:pPr marL="0" indent="0">
              <a:buNone/>
            </a:pPr>
            <a:endParaRPr lang="fr-CA" sz="3600" b="1" dirty="0">
              <a:latin typeface="Cambria" panose="02040503050406030204" pitchFamily="18" charset="0"/>
              <a:ea typeface="Cambria" panose="02040503050406030204" pitchFamily="18" charset="0"/>
            </a:endParaRPr>
          </a:p>
          <a:p>
            <a:r>
              <a:rPr lang="fr-FR" sz="3600" b="1" i="0" dirty="0">
                <a:effectLst/>
                <a:latin typeface="Cambria" panose="02040503050406030204" pitchFamily="18" charset="0"/>
                <a:ea typeface="Cambria" panose="02040503050406030204" pitchFamily="18" charset="0"/>
              </a:rPr>
              <a:t>L'expression orale en français est l'extériorisation</a:t>
            </a:r>
            <a:r>
              <a:rPr lang="fr-FR" sz="3600" b="1" i="0" dirty="0">
                <a:effectLst/>
                <a:highlight>
                  <a:srgbClr val="FFFF00"/>
                </a:highlight>
                <a:latin typeface="Cambria" panose="02040503050406030204" pitchFamily="18" charset="0"/>
                <a:ea typeface="Cambria" panose="02040503050406030204" pitchFamily="18" charset="0"/>
              </a:rPr>
              <a:t> des sentiments ou des idées </a:t>
            </a:r>
            <a:r>
              <a:rPr lang="fr-FR" sz="3600" b="1" i="0" dirty="0">
                <a:effectLst/>
                <a:latin typeface="Cambria" panose="02040503050406030204" pitchFamily="18" charset="0"/>
                <a:ea typeface="Cambria" panose="02040503050406030204" pitchFamily="18" charset="0"/>
              </a:rPr>
              <a:t>par la parole, en français</a:t>
            </a:r>
            <a:endParaRPr lang="ru-RU"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9739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E89FE-DE75-A76B-D666-D28F498DDB28}"/>
              </a:ext>
            </a:extLst>
          </p:cNvPr>
          <p:cNvSpPr>
            <a:spLocks noGrp="1"/>
          </p:cNvSpPr>
          <p:nvPr>
            <p:ph type="title"/>
          </p:nvPr>
        </p:nvSpPr>
        <p:spPr>
          <a:xfrm>
            <a:off x="140677" y="1"/>
            <a:ext cx="11875477" cy="949568"/>
          </a:xfrm>
        </p:spPr>
        <p:txBody>
          <a:bodyPr>
            <a:noAutofit/>
          </a:bodyPr>
          <a:lstStyle/>
          <a:p>
            <a:pPr algn="ctr"/>
            <a:r>
              <a:rPr lang="fr-CA" sz="4000" b="1" dirty="0">
                <a:latin typeface="Cambria" panose="02040503050406030204" pitchFamily="18" charset="0"/>
                <a:ea typeface="Cambria" panose="02040503050406030204" pitchFamily="18" charset="0"/>
              </a:rPr>
              <a:t>Précisez le non verbal, la voix, des regards,</a:t>
            </a:r>
            <a:br>
              <a:rPr lang="fr-CA" sz="4000" b="1">
                <a:latin typeface="Cambria" panose="02040503050406030204" pitchFamily="18" charset="0"/>
                <a:ea typeface="Cambria" panose="02040503050406030204" pitchFamily="18" charset="0"/>
              </a:rPr>
            </a:br>
            <a:r>
              <a:rPr lang="fr-CA" sz="4000" b="1">
                <a:latin typeface="Cambria" panose="02040503050406030204" pitchFamily="18" charset="0"/>
                <a:ea typeface="Cambria" panose="02040503050406030204" pitchFamily="18" charset="0"/>
              </a:rPr>
              <a:t>des </a:t>
            </a:r>
            <a:r>
              <a:rPr lang="fr-CA" sz="4000" b="1" dirty="0">
                <a:latin typeface="Cambria" panose="02040503050406030204" pitchFamily="18" charset="0"/>
                <a:ea typeface="Cambria" panose="02040503050406030204" pitchFamily="18" charset="0"/>
              </a:rPr>
              <a:t>émotions</a:t>
            </a:r>
            <a:endParaRPr lang="ru-RU" sz="4000" b="1" dirty="0">
              <a:latin typeface="Cambria" panose="02040503050406030204" pitchFamily="18" charset="0"/>
              <a:ea typeface="Cambria" panose="02040503050406030204" pitchFamily="18" charset="0"/>
            </a:endParaRPr>
          </a:p>
        </p:txBody>
      </p:sp>
      <p:pic>
        <p:nvPicPr>
          <p:cNvPr id="4" name="Les langues régionales françaises, un trésor national • FRANCE 24">
            <a:hlinkClick r:id="" action="ppaction://media"/>
            <a:extLst>
              <a:ext uri="{FF2B5EF4-FFF2-40B4-BE49-F238E27FC236}">
                <a16:creationId xmlns:a16="http://schemas.microsoft.com/office/drawing/2014/main" id="{607D6A56-BD9C-29AC-EB79-8018CA4C42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3950" y="1136650"/>
            <a:ext cx="9839325" cy="5534025"/>
          </a:xfrm>
        </p:spPr>
      </p:pic>
    </p:spTree>
    <p:extLst>
      <p:ext uri="{BB962C8B-B14F-4D97-AF65-F5344CB8AC3E}">
        <p14:creationId xmlns:p14="http://schemas.microsoft.com/office/powerpoint/2010/main" val="119466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D2D62-C0DB-08D4-324E-0D14FB84CBD6}"/>
              </a:ext>
            </a:extLst>
          </p:cNvPr>
          <p:cNvSpPr>
            <a:spLocks noGrp="1"/>
          </p:cNvSpPr>
          <p:nvPr>
            <p:ph type="title"/>
          </p:nvPr>
        </p:nvSpPr>
        <p:spPr>
          <a:xfrm>
            <a:off x="838200" y="117231"/>
            <a:ext cx="10515600" cy="68415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Autofit/>
          </a:bodyPr>
          <a:lstStyle/>
          <a:p>
            <a:pPr algn="ctr">
              <a:lnSpc>
                <a:spcPct val="107000"/>
              </a:lnSpc>
              <a:spcAft>
                <a:spcPts val="800"/>
              </a:spcAft>
            </a:pPr>
            <a:br>
              <a:rPr lang="fr-CA" sz="3200" b="1" i="1" dirty="0">
                <a:latin typeface="Cambria" panose="02040503050406030204" pitchFamily="18" charset="0"/>
                <a:ea typeface="Cambria" panose="02040503050406030204" pitchFamily="18" charset="0"/>
              </a:rPr>
            </a:br>
            <a:br>
              <a:rPr lang="fr-CA" sz="3200" b="1" i="1" dirty="0">
                <a:latin typeface="Cambria" panose="02040503050406030204" pitchFamily="18" charset="0"/>
                <a:ea typeface="Cambria" panose="02040503050406030204" pitchFamily="18" charset="0"/>
              </a:rPr>
            </a:br>
            <a:r>
              <a:rPr lang="fr-CA" sz="3200" b="1" i="1" dirty="0">
                <a:latin typeface="Cambria" panose="02040503050406030204" pitchFamily="18" charset="0"/>
                <a:ea typeface="Cambria" panose="02040503050406030204" pitchFamily="18" charset="0"/>
              </a:rPr>
              <a:t>Le  microfilm à visionner et à préciser le thème et </a:t>
            </a:r>
            <a:br>
              <a:rPr lang="fr-CA" sz="3200" b="1" i="1" dirty="0">
                <a:latin typeface="Cambria" panose="02040503050406030204" pitchFamily="18" charset="0"/>
                <a:ea typeface="Cambria" panose="02040503050406030204" pitchFamily="18" charset="0"/>
              </a:rPr>
            </a:br>
            <a:r>
              <a:rPr lang="fr-CA" sz="3200" b="1" i="1" dirty="0">
                <a:latin typeface="Cambria" panose="02040503050406030204" pitchFamily="18" charset="0"/>
                <a:ea typeface="Cambria" panose="02040503050406030204" pitchFamily="18" charset="0"/>
              </a:rPr>
              <a:t>le schéma  du discours </a:t>
            </a:r>
            <a:br>
              <a:rPr lang="fr-CA" sz="3200" b="1" i="1" dirty="0">
                <a:latin typeface="Cambria" panose="02040503050406030204" pitchFamily="18" charset="0"/>
                <a:ea typeface="Cambria" panose="02040503050406030204" pitchFamily="18" charset="0"/>
              </a:rPr>
            </a:br>
            <a:br>
              <a:rPr lang="ru-RU" sz="3200" dirty="0">
                <a:effectLst/>
                <a:latin typeface="Calibri" panose="020F0502020204030204" pitchFamily="34" charset="0"/>
                <a:ea typeface="Calibri" panose="020F0502020204030204" pitchFamily="34" charset="0"/>
                <a:cs typeface="Times New Roman" panose="02020603050405020304" pitchFamily="18" charset="0"/>
              </a:rPr>
            </a:br>
            <a:endParaRPr lang="ru-RU" sz="3200" b="1" i="1" dirty="0">
              <a:latin typeface="Cambria" panose="02040503050406030204" pitchFamily="18" charset="0"/>
              <a:ea typeface="Cambria" panose="02040503050406030204" pitchFamily="18" charset="0"/>
            </a:endParaRPr>
          </a:p>
        </p:txBody>
      </p:sp>
      <p:sp>
        <p:nvSpPr>
          <p:cNvPr id="3" name="Объект 2">
            <a:extLst>
              <a:ext uri="{FF2B5EF4-FFF2-40B4-BE49-F238E27FC236}">
                <a16:creationId xmlns:a16="http://schemas.microsoft.com/office/drawing/2014/main" id="{E580E55B-2AA5-DB75-50AF-9C297001554D}"/>
              </a:ext>
            </a:extLst>
          </p:cNvPr>
          <p:cNvSpPr>
            <a:spLocks noGrp="1"/>
          </p:cNvSpPr>
          <p:nvPr>
            <p:ph idx="1"/>
          </p:nvPr>
        </p:nvSpPr>
        <p:spPr>
          <a:xfrm>
            <a:off x="838200" y="2684583"/>
            <a:ext cx="10515600" cy="3492379"/>
          </a:xfrm>
        </p:spPr>
        <p:txBody>
          <a:bodyPr/>
          <a:lstStyle/>
          <a:p>
            <a:endParaRPr lang="fr-CA" sz="2800" b="1" u="sng" kern="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4"/>
            </a:endParaRPr>
          </a:p>
          <a:p>
            <a:endParaRPr lang="fr-CA" b="1" u="sng"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hlinkClick r:id="rId4"/>
            </a:endParaRPr>
          </a:p>
          <a:p>
            <a:endParaRPr lang="fr-CA" b="1" u="sng"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hlinkClick r:id="rId4"/>
            </a:endParaRPr>
          </a:p>
          <a:p>
            <a:endParaRPr lang="fr-CA" b="1" kern="1800" dirty="0">
              <a:solidFill>
                <a:srgbClr val="030303"/>
              </a:solidFill>
              <a:latin typeface="Arial" panose="020B0604020202020204" pitchFamily="34" charset="0"/>
              <a:ea typeface="Times New Roman" panose="02020603050405020304" pitchFamily="18" charset="0"/>
              <a:cs typeface="Times New Roman" panose="02020603050405020304" pitchFamily="18" charset="0"/>
            </a:endParaRPr>
          </a:p>
          <a:p>
            <a:endParaRPr lang="fr-CA" sz="2800" b="1" kern="1800" dirty="0">
              <a:solidFill>
                <a:srgbClr val="030303"/>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fr-CA" b="1" kern="1800" dirty="0">
              <a:solidFill>
                <a:srgbClr val="030303"/>
              </a:solidFill>
              <a:latin typeface="Arial" panose="020B0604020202020204" pitchFamily="34" charset="0"/>
              <a:ea typeface="Calibri" panose="020F0502020204030204" pitchFamily="34" charset="0"/>
              <a:cs typeface="Times New Roman" panose="02020603050405020304" pitchFamily="18" charset="0"/>
            </a:endParaRPr>
          </a:p>
          <a:p>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Le Café est-il bon pour la santé (ou mauvais) (1)">
            <a:hlinkClick r:id="" action="ppaction://media"/>
            <a:extLst>
              <a:ext uri="{FF2B5EF4-FFF2-40B4-BE49-F238E27FC236}">
                <a16:creationId xmlns:a16="http://schemas.microsoft.com/office/drawing/2014/main" id="{080FE8AB-8A63-69CC-509D-F5C189A5C6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112" y="965772"/>
            <a:ext cx="11805007" cy="5640512"/>
          </a:xfrm>
          <a:prstGeom prst="rect">
            <a:avLst/>
          </a:prstGeom>
        </p:spPr>
      </p:pic>
    </p:spTree>
    <p:extLst>
      <p:ext uri="{BB962C8B-B14F-4D97-AF65-F5344CB8AC3E}">
        <p14:creationId xmlns:p14="http://schemas.microsoft.com/office/powerpoint/2010/main" val="3190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2A130F-B0AB-C4FE-587B-6DA16B1709CC}"/>
              </a:ext>
            </a:extLst>
          </p:cNvPr>
          <p:cNvSpPr>
            <a:spLocks noGrp="1"/>
          </p:cNvSpPr>
          <p:nvPr>
            <p:ph type="title"/>
          </p:nvPr>
        </p:nvSpPr>
        <p:spPr>
          <a:xfrm>
            <a:off x="838200" y="1"/>
            <a:ext cx="10515600" cy="1477108"/>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fontScale="90000"/>
          </a:bodyPr>
          <a:lstStyle/>
          <a:p>
            <a:pPr algn="ctr"/>
            <a:r>
              <a:rPr lang="fr-CA" sz="4000" dirty="0">
                <a:effectLst/>
                <a:latin typeface="Cambria" panose="02040503050406030204" pitchFamily="18" charset="0"/>
                <a:ea typeface="Cambria" panose="02040503050406030204" pitchFamily="18" charset="0"/>
                <a:cs typeface="Times New Roman" panose="02020603050405020304" pitchFamily="18" charset="0"/>
              </a:rPr>
              <a:t>A quel type de textes appartient celui-ci que vous venez de visionner </a:t>
            </a:r>
            <a:r>
              <a:rPr lang="fr-CA" sz="4000" dirty="0">
                <a:latin typeface="Cambria" panose="02040503050406030204" pitchFamily="18" charset="0"/>
                <a:ea typeface="Cambria" panose="02040503050406030204" pitchFamily="18" charset="0"/>
                <a:cs typeface="Times New Roman" panose="02020603050405020304" pitchFamily="18" charset="0"/>
              </a:rPr>
              <a:t>? Expliquez votre réponse.</a:t>
            </a:r>
            <a:br>
              <a:rPr lang="ru-RU" sz="44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34DB1F7A-2247-371E-015E-A3AFB2FE97D1}"/>
              </a:ext>
            </a:extLst>
          </p:cNvPr>
          <p:cNvSpPr>
            <a:spLocks noGrp="1"/>
          </p:cNvSpPr>
          <p:nvPr>
            <p:ph idx="1"/>
          </p:nvPr>
        </p:nvSpPr>
        <p:spPr>
          <a:xfrm>
            <a:off x="838200" y="1934308"/>
            <a:ext cx="10515600" cy="4923691"/>
          </a:xfrm>
        </p:spPr>
        <p:txBody>
          <a:bodyPr>
            <a:normAutofit/>
          </a:bodyPr>
          <a:lstStyle/>
          <a:p>
            <a:pPr>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rPr>
              <a:t>Narratif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rPr>
              <a:t>Explicatif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rPr>
              <a:t>Argumentatif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rPr>
              <a:t>Descriptif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rPr>
              <a:t>Injonctif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57678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015633-7F76-88E9-2FB7-1BFD407BF9E1}"/>
              </a:ext>
            </a:extLst>
          </p:cNvPr>
          <p:cNvSpPr>
            <a:spLocks noGrp="1"/>
          </p:cNvSpPr>
          <p:nvPr>
            <p:ph type="title"/>
          </p:nvPr>
        </p:nvSpPr>
        <p:spPr>
          <a:xfrm>
            <a:off x="838200" y="1"/>
            <a:ext cx="10515600" cy="832337"/>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lstStyle/>
          <a:p>
            <a:pPr algn="ctr"/>
            <a:r>
              <a:rPr lang="fr-CA" b="1" dirty="0">
                <a:latin typeface="Cambria" panose="02040503050406030204" pitchFamily="18" charset="0"/>
                <a:ea typeface="Cambria" panose="02040503050406030204" pitchFamily="18" charset="0"/>
              </a:rPr>
              <a:t>A comparer</a:t>
            </a:r>
            <a:endParaRPr lang="ru-RU" b="1" dirty="0">
              <a:latin typeface="Cambria" panose="02040503050406030204" pitchFamily="18" charset="0"/>
              <a:ea typeface="Cambria" panose="02040503050406030204" pitchFamily="18" charset="0"/>
            </a:endParaRPr>
          </a:p>
        </p:txBody>
      </p:sp>
      <p:sp>
        <p:nvSpPr>
          <p:cNvPr id="3" name="Объект 2">
            <a:extLst>
              <a:ext uri="{FF2B5EF4-FFF2-40B4-BE49-F238E27FC236}">
                <a16:creationId xmlns:a16="http://schemas.microsoft.com/office/drawing/2014/main" id="{AA98C043-B335-FB56-6A84-E08CD84C5CB4}"/>
              </a:ext>
            </a:extLst>
          </p:cNvPr>
          <p:cNvSpPr>
            <a:spLocks noGrp="1"/>
          </p:cNvSpPr>
          <p:nvPr>
            <p:ph idx="1"/>
          </p:nvPr>
        </p:nvSpPr>
        <p:spPr>
          <a:xfrm>
            <a:off x="293077" y="1090246"/>
            <a:ext cx="11781692" cy="5650523"/>
          </a:xfrm>
        </p:spPr>
        <p:txBody>
          <a:bodyPr/>
          <a:lstStyle/>
          <a:p>
            <a:r>
              <a:rPr lang="fr-FR" sz="3200" b="1" i="0" dirty="0">
                <a:effectLst/>
                <a:latin typeface="Cambria" panose="02040503050406030204" pitchFamily="18" charset="0"/>
                <a:ea typeface="Cambria" panose="02040503050406030204" pitchFamily="18" charset="0"/>
              </a:rPr>
              <a:t>Un texte </a:t>
            </a:r>
            <a:r>
              <a:rPr lang="fr-FR" sz="3200" b="1" i="0" dirty="0">
                <a:effectLst/>
                <a:highlight>
                  <a:srgbClr val="FFFF00"/>
                </a:highlight>
                <a:latin typeface="Cambria" panose="02040503050406030204" pitchFamily="18" charset="0"/>
                <a:ea typeface="Cambria" panose="02040503050406030204" pitchFamily="18" charset="0"/>
              </a:rPr>
              <a:t>narratif</a:t>
            </a:r>
            <a:r>
              <a:rPr lang="fr-FR" sz="3200" b="1" i="0" dirty="0">
                <a:effectLst/>
                <a:latin typeface="Cambria" panose="02040503050406030204" pitchFamily="18" charset="0"/>
                <a:ea typeface="Cambria" panose="02040503050406030204" pitchFamily="18" charset="0"/>
              </a:rPr>
              <a:t> est un récit qui présente des péripéties. Il comporte aussi plusieurs caractéristiques, comme une structure précise, la présence d'un narrateur ainsi que le respect de la chronologie. Les contes, les fables et les romans sont souvent des exemples de textes narratifs</a:t>
            </a:r>
          </a:p>
          <a:p>
            <a:endParaRPr lang="fr-FR" b="1" i="0" dirty="0">
              <a:effectLst/>
              <a:latin typeface="Cambria" panose="02040503050406030204" pitchFamily="18" charset="0"/>
              <a:ea typeface="Cambria" panose="02040503050406030204" pitchFamily="18" charset="0"/>
            </a:endParaRPr>
          </a:p>
          <a:p>
            <a:r>
              <a:rPr lang="fr-FR" sz="3600" b="1" i="0" dirty="0">
                <a:effectLst/>
                <a:latin typeface="Cambria" panose="02040503050406030204" pitchFamily="18" charset="0"/>
                <a:ea typeface="Cambria" panose="02040503050406030204" pitchFamily="18" charset="0"/>
              </a:rPr>
              <a:t>Le texte </a:t>
            </a:r>
            <a:r>
              <a:rPr lang="fr-FR" sz="3600" b="1" i="0" dirty="0">
                <a:effectLst/>
                <a:highlight>
                  <a:srgbClr val="FFFF00"/>
                </a:highlight>
                <a:latin typeface="Cambria" panose="02040503050406030204" pitchFamily="18" charset="0"/>
                <a:ea typeface="Cambria" panose="02040503050406030204" pitchFamily="18" charset="0"/>
              </a:rPr>
              <a:t>argumentatif </a:t>
            </a:r>
            <a:r>
              <a:rPr lang="fr-FR" sz="3600" b="1" i="0" dirty="0">
                <a:effectLst/>
                <a:latin typeface="Cambria" panose="02040503050406030204" pitchFamily="18" charset="0"/>
                <a:ea typeface="Cambria" panose="02040503050406030204" pitchFamily="18" charset="0"/>
              </a:rPr>
              <a:t>est un type de texte courant dans lequel on prend position sur un sujet qui est le plus souvent controversé (sujet d'actualité, question éthique, enjeu social, etc.) pour influencer ou convaincre un destinataire</a:t>
            </a:r>
            <a:endParaRPr lang="ru-RU"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438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D883FD-79ED-2FEC-7BFD-E8FD5E60E763}"/>
              </a:ext>
            </a:extLst>
          </p:cNvPr>
          <p:cNvSpPr>
            <a:spLocks noGrp="1"/>
          </p:cNvSpPr>
          <p:nvPr>
            <p:ph type="title"/>
          </p:nvPr>
        </p:nvSpPr>
        <p:spPr>
          <a:xfrm>
            <a:off x="838200" y="187569"/>
            <a:ext cx="10515600" cy="668216"/>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fontScale="90000"/>
          </a:bodyPr>
          <a:lstStyle/>
          <a:p>
            <a:pPr algn="ctr"/>
            <a:r>
              <a:rPr lang="fr-CA" sz="4400" b="1" i="1" dirty="0">
                <a:effectLst/>
                <a:latin typeface="Calibri" panose="020F0502020204030204" pitchFamily="34" charset="0"/>
                <a:ea typeface="Calibri" panose="020F0502020204030204" pitchFamily="34" charset="0"/>
                <a:cs typeface="Times New Roman" panose="02020603050405020304" pitchFamily="18" charset="0"/>
              </a:rPr>
              <a:t>Apprendre à argumenter en français c’est</a:t>
            </a:r>
            <a:endParaRPr lang="ru-RU" i="1" dirty="0"/>
          </a:p>
        </p:txBody>
      </p:sp>
      <p:sp>
        <p:nvSpPr>
          <p:cNvPr id="3" name="Объект 2">
            <a:extLst>
              <a:ext uri="{FF2B5EF4-FFF2-40B4-BE49-F238E27FC236}">
                <a16:creationId xmlns:a16="http://schemas.microsoft.com/office/drawing/2014/main" id="{C075FECD-D894-F60D-EBE3-E5B0AF5FC862}"/>
              </a:ext>
            </a:extLst>
          </p:cNvPr>
          <p:cNvSpPr>
            <a:spLocks noGrp="1"/>
          </p:cNvSpPr>
          <p:nvPr>
            <p:ph idx="1"/>
          </p:nvPr>
        </p:nvSpPr>
        <p:spPr>
          <a:xfrm>
            <a:off x="128954" y="984738"/>
            <a:ext cx="11957538" cy="5779477"/>
          </a:xfrm>
        </p:spPr>
        <p:txBody>
          <a:bodyPr>
            <a:noAutofit/>
          </a:bodyPr>
          <a:lstStyle/>
          <a:p>
            <a:pPr>
              <a:lnSpc>
                <a:spcPct val="107000"/>
              </a:lnSpc>
              <a:spcAft>
                <a:spcPts val="800"/>
              </a:spcAft>
            </a:pPr>
            <a:r>
              <a:rPr lang="fr-CA" sz="3200" b="1" dirty="0">
                <a:effectLst/>
                <a:latin typeface="Calibri" panose="020F0502020204030204" pitchFamily="34" charset="0"/>
                <a:ea typeface="Calibri" panose="020F0502020204030204" pitchFamily="34" charset="0"/>
                <a:cs typeface="Times New Roman" panose="02020603050405020304" pitchFamily="18" charset="0"/>
              </a:rPr>
              <a:t> </a:t>
            </a:r>
            <a:r>
              <a:rPr lang="fr-CA" sz="4000" b="1" dirty="0">
                <a:effectLst/>
                <a:latin typeface="Calibri" panose="020F0502020204030204" pitchFamily="34" charset="0"/>
                <a:ea typeface="Calibri" panose="020F0502020204030204" pitchFamily="34" charset="0"/>
                <a:cs typeface="Times New Roman" panose="02020603050405020304" pitchFamily="18" charset="0"/>
              </a:rPr>
              <a:t>apprendre le vocabulaire thématique</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apprendre la terminologie de l’argumentation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appréhender la structure du texte argumentatif</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apprendre à construire un texte argumentatif</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 participer au débat simulé en formulant ses propres arguments</a:t>
            </a:r>
            <a:endParaRPr lang="ru-RU" sz="4000" dirty="0"/>
          </a:p>
        </p:txBody>
      </p:sp>
    </p:spTree>
    <p:extLst>
      <p:ext uri="{BB962C8B-B14F-4D97-AF65-F5344CB8AC3E}">
        <p14:creationId xmlns:p14="http://schemas.microsoft.com/office/powerpoint/2010/main" val="139788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529AAD-8315-095F-C2B5-C0C788093525}"/>
              </a:ext>
            </a:extLst>
          </p:cNvPr>
          <p:cNvSpPr>
            <a:spLocks noGrp="1"/>
          </p:cNvSpPr>
          <p:nvPr>
            <p:ph type="title"/>
          </p:nvPr>
        </p:nvSpPr>
        <p:spPr>
          <a:xfrm>
            <a:off x="102741" y="107880"/>
            <a:ext cx="11938571" cy="847618"/>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rmAutofit fontScale="90000"/>
          </a:bodyPr>
          <a:lstStyle/>
          <a:p>
            <a:r>
              <a:rPr lang="fr-CA" sz="4400" b="1" i="1" dirty="0">
                <a:effectLst/>
                <a:latin typeface="Times" panose="02020603050405020304" pitchFamily="18" charset="0"/>
                <a:ea typeface="MS Mincho" panose="02020609040205080304" pitchFamily="49" charset="-128"/>
                <a:cs typeface="Times New Roman" panose="02020603050405020304" pitchFamily="18" charset="0"/>
              </a:rPr>
              <a:t>Vocabulaire terminologique de l’ARGUMENTATION</a:t>
            </a:r>
            <a:endParaRPr lang="ru-RU" dirty="0"/>
          </a:p>
        </p:txBody>
      </p:sp>
      <p:sp>
        <p:nvSpPr>
          <p:cNvPr id="3" name="Объект 2">
            <a:extLst>
              <a:ext uri="{FF2B5EF4-FFF2-40B4-BE49-F238E27FC236}">
                <a16:creationId xmlns:a16="http://schemas.microsoft.com/office/drawing/2014/main" id="{74C92025-32C7-AC11-CB30-A760628609C3}"/>
              </a:ext>
            </a:extLst>
          </p:cNvPr>
          <p:cNvSpPr>
            <a:spLocks noGrp="1"/>
          </p:cNvSpPr>
          <p:nvPr>
            <p:ph idx="1"/>
          </p:nvPr>
        </p:nvSpPr>
        <p:spPr>
          <a:xfrm>
            <a:off x="102741" y="1202076"/>
            <a:ext cx="11856377" cy="5548045"/>
          </a:xfrm>
        </p:spPr>
        <p:txBody>
          <a:bodyPr>
            <a:normAutofit lnSpcReduction="10000"/>
          </a:bodyPr>
          <a:lstStyle/>
          <a:p>
            <a:pPr marL="457200" indent="-457200" algn="l">
              <a:buFont typeface="Wingdings" panose="05000000000000000000" pitchFamily="2" charset="2"/>
              <a:buChar char="v"/>
            </a:pPr>
            <a:r>
              <a:rPr lang="fr-CA" sz="3200" b="1" i="1" dirty="0">
                <a:effectLst/>
                <a:latin typeface="Cambria" panose="02040503050406030204" pitchFamily="18" charset="0"/>
                <a:ea typeface="Cambria" panose="02040503050406030204" pitchFamily="18" charset="0"/>
                <a:cs typeface="Comic Sans MS" panose="030F0702030302020204" pitchFamily="66" charset="0"/>
              </a:rPr>
              <a:t>Argumenter </a:t>
            </a:r>
            <a:r>
              <a:rPr lang="fr-CA" sz="3200" i="1" dirty="0">
                <a:effectLst/>
                <a:latin typeface="Cambria" panose="02040503050406030204" pitchFamily="18" charset="0"/>
                <a:ea typeface="Cambria" panose="02040503050406030204" pitchFamily="18" charset="0"/>
                <a:cs typeface="Comic Sans MS" panose="030F0702030302020204" pitchFamily="66" charset="0"/>
              </a:rPr>
              <a:t>signifie soutenir une thèse dans le but d’obtenir l’adhésion de son destinataire</a:t>
            </a:r>
          </a:p>
          <a:p>
            <a:pPr algn="l"/>
            <a:endParaRPr lang="fr-CA" sz="3200" i="1" dirty="0">
              <a:effectLst/>
              <a:latin typeface="Cambria" panose="02040503050406030204" pitchFamily="18" charset="0"/>
              <a:ea typeface="Cambria" panose="02040503050406030204" pitchFamily="18" charset="0"/>
              <a:cs typeface="Comic Sans MS" panose="030F0702030302020204" pitchFamily="66" charset="0"/>
            </a:endParaRPr>
          </a:p>
          <a:p>
            <a:pPr marL="457200" indent="-457200" algn="l">
              <a:buFont typeface="Wingdings" panose="05000000000000000000" pitchFamily="2" charset="2"/>
              <a:buChar char="v"/>
            </a:pPr>
            <a:r>
              <a:rPr lang="fr-CA" sz="3200" b="1" i="1" dirty="0">
                <a:effectLst/>
                <a:latin typeface="Cambria" panose="02040503050406030204" pitchFamily="18" charset="0"/>
                <a:ea typeface="Cambria" panose="02040503050406030204" pitchFamily="18" charset="0"/>
                <a:cs typeface="Comic Sans MS" panose="030F0702030302020204" pitchFamily="66" charset="0"/>
              </a:rPr>
              <a:t>Convaincre </a:t>
            </a:r>
            <a:r>
              <a:rPr lang="fr-CA" sz="3200" i="1" dirty="0">
                <a:effectLst/>
                <a:latin typeface="Cambria" panose="02040503050406030204" pitchFamily="18" charset="0"/>
                <a:ea typeface="Cambria" panose="02040503050406030204" pitchFamily="18" charset="0"/>
                <a:cs typeface="Comic Sans MS" panose="030F0702030302020204" pitchFamily="66" charset="0"/>
              </a:rPr>
              <a:t>et </a:t>
            </a:r>
            <a:r>
              <a:rPr lang="fr-CA" sz="3200" b="1" i="1" dirty="0">
                <a:effectLst/>
                <a:latin typeface="Cambria" panose="02040503050406030204" pitchFamily="18" charset="0"/>
                <a:ea typeface="Cambria" panose="02040503050406030204" pitchFamily="18" charset="0"/>
                <a:cs typeface="Comic Sans MS" panose="030F0702030302020204" pitchFamily="66" charset="0"/>
              </a:rPr>
              <a:t>persuader </a:t>
            </a:r>
            <a:r>
              <a:rPr lang="fr-CA" sz="3200" i="1" dirty="0">
                <a:effectLst/>
                <a:latin typeface="Cambria" panose="02040503050406030204" pitchFamily="18" charset="0"/>
                <a:ea typeface="Cambria" panose="02040503050406030204" pitchFamily="18" charset="0"/>
                <a:cs typeface="Comic Sans MS" panose="030F0702030302020204" pitchFamily="66" charset="0"/>
              </a:rPr>
              <a:t>sont deux démarches différentes qui entrent dans le cadre de l’argumentation:</a:t>
            </a:r>
          </a:p>
          <a:p>
            <a:pPr marL="514350" indent="-514350" algn="ctr">
              <a:buAutoNum type="arabicPeriod"/>
            </a:pPr>
            <a:r>
              <a:rPr lang="fr-CA" sz="3200" b="1" i="1" dirty="0">
                <a:effectLst/>
                <a:latin typeface="Cambria" panose="02040503050406030204" pitchFamily="18" charset="0"/>
                <a:ea typeface="Cambria" panose="02040503050406030204" pitchFamily="18" charset="0"/>
                <a:cs typeface="Comic Sans MS" panose="030F0702030302020204" pitchFamily="66" charset="0"/>
              </a:rPr>
              <a:t>Convaincre </a:t>
            </a:r>
            <a:r>
              <a:rPr lang="fr-CA" sz="3200" dirty="0">
                <a:effectLst/>
                <a:latin typeface="Cambria" panose="02040503050406030204" pitchFamily="18" charset="0"/>
                <a:ea typeface="Cambria" panose="02040503050406030204" pitchFamily="18" charset="0"/>
                <a:cs typeface="Comic Sans MS" panose="030F0702030302020204" pitchFamily="66" charset="0"/>
              </a:rPr>
              <a:t>chercher l’adhésion du destinataire à sa thèse en faisant appel à des arguments logiques, qui sollicitent la raison</a:t>
            </a:r>
          </a:p>
          <a:p>
            <a:pPr marL="514350" indent="-514350" algn="ctr">
              <a:buAutoNum type="arabicPeriod"/>
            </a:pPr>
            <a:endParaRPr lang="fr-CA" sz="3200" i="1" dirty="0">
              <a:effectLst/>
              <a:latin typeface="Cambria" panose="02040503050406030204" pitchFamily="18" charset="0"/>
              <a:ea typeface="Cambria" panose="02040503050406030204" pitchFamily="18" charset="0"/>
              <a:cs typeface="Comic Sans MS" panose="030F0702030302020204" pitchFamily="66" charset="0"/>
            </a:endParaRPr>
          </a:p>
          <a:p>
            <a:pPr marL="0" indent="0" algn="ctr">
              <a:buNone/>
            </a:pPr>
            <a:r>
              <a:rPr lang="fr-CA" sz="3200" b="1" i="1" dirty="0">
                <a:effectLst/>
                <a:latin typeface="Cambria" panose="02040503050406030204" pitchFamily="18" charset="0"/>
                <a:ea typeface="Cambria" panose="02040503050406030204" pitchFamily="18" charset="0"/>
                <a:cs typeface="Comic Sans MS" panose="030F0702030302020204" pitchFamily="66" charset="0"/>
              </a:rPr>
              <a:t>2. Persuader </a:t>
            </a:r>
            <a:r>
              <a:rPr lang="fr-CA" sz="3200" dirty="0">
                <a:effectLst/>
                <a:latin typeface="Cambria" panose="02040503050406030204" pitchFamily="18" charset="0"/>
                <a:ea typeface="Cambria" panose="02040503050406030204" pitchFamily="18" charset="0"/>
                <a:cs typeface="Comic Sans MS" panose="030F0702030302020204" pitchFamily="66" charset="0"/>
              </a:rPr>
              <a:t>chercher l’adhésion du destinataire à sa thèse en faisant appel à des arguments affectifs, qui sollicitent ses sentiments</a:t>
            </a:r>
            <a:r>
              <a:rPr lang="fr-CA" sz="3200" dirty="0">
                <a:effectLst/>
                <a:latin typeface="Comic Sans MS" panose="030F0702030302020204" pitchFamily="66" charset="0"/>
                <a:ea typeface="MS Mincho" panose="02020609040205080304" pitchFamily="49" charset="-128"/>
                <a:cs typeface="Comic Sans MS" panose="030F0702030302020204" pitchFamily="66" charset="0"/>
              </a:rPr>
              <a:t>.</a:t>
            </a:r>
            <a:endParaRPr lang="fr-CA" sz="3200" i="1" dirty="0">
              <a:effectLst/>
              <a:latin typeface="Comic Sans MS" panose="030F0702030302020204" pitchFamily="66" charset="0"/>
              <a:ea typeface="MS Mincho" panose="02020609040205080304" pitchFamily="49" charset="-128"/>
              <a:cs typeface="Comic Sans MS" panose="030F0702030302020204" pitchFamily="66" charset="0"/>
            </a:endParaRPr>
          </a:p>
          <a:p>
            <a:endParaRPr lang="ru-RU" dirty="0"/>
          </a:p>
        </p:txBody>
      </p:sp>
    </p:spTree>
    <p:extLst>
      <p:ext uri="{BB962C8B-B14F-4D97-AF65-F5344CB8AC3E}">
        <p14:creationId xmlns:p14="http://schemas.microsoft.com/office/powerpoint/2010/main" val="284560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C67D3A-3660-CEFF-9D43-F90F95DA96ED}"/>
              </a:ext>
            </a:extLst>
          </p:cNvPr>
          <p:cNvSpPr>
            <a:spLocks noGrp="1"/>
          </p:cNvSpPr>
          <p:nvPr>
            <p:ph type="title"/>
          </p:nvPr>
        </p:nvSpPr>
        <p:spPr>
          <a:xfrm>
            <a:off x="709246" y="0"/>
            <a:ext cx="10515600" cy="527538"/>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p:spPr>
        <p:txBody>
          <a:bodyPr>
            <a:noAutofit/>
          </a:bodyPr>
          <a:lstStyle/>
          <a:p>
            <a:pPr algn="ctr"/>
            <a:r>
              <a:rPr lang="fr-CA" sz="3200" b="1" i="1" dirty="0">
                <a:latin typeface="Cambria" panose="02040503050406030204" pitchFamily="18" charset="0"/>
                <a:ea typeface="Cambria" panose="02040503050406030204" pitchFamily="18" charset="0"/>
              </a:rPr>
              <a:t>Le schémas du texte argumentatif</a:t>
            </a:r>
            <a:endParaRPr lang="ru-RU" sz="3200" dirty="0"/>
          </a:p>
        </p:txBody>
      </p:sp>
      <p:graphicFrame>
        <p:nvGraphicFramePr>
          <p:cNvPr id="4" name="Таблица 4">
            <a:extLst>
              <a:ext uri="{FF2B5EF4-FFF2-40B4-BE49-F238E27FC236}">
                <a16:creationId xmlns:a16="http://schemas.microsoft.com/office/drawing/2014/main" id="{18BEF891-9FAC-9421-266B-70BDF4BE59B8}"/>
              </a:ext>
            </a:extLst>
          </p:cNvPr>
          <p:cNvGraphicFramePr>
            <a:graphicFrameLocks noGrp="1"/>
          </p:cNvGraphicFramePr>
          <p:nvPr>
            <p:ph idx="1"/>
            <p:extLst>
              <p:ext uri="{D42A27DB-BD31-4B8C-83A1-F6EECF244321}">
                <p14:modId xmlns:p14="http://schemas.microsoft.com/office/powerpoint/2010/main" val="568588109"/>
              </p:ext>
            </p:extLst>
          </p:nvPr>
        </p:nvGraphicFramePr>
        <p:xfrm>
          <a:off x="0" y="527538"/>
          <a:ext cx="12192000" cy="7406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12252652"/>
                    </a:ext>
                  </a:extLst>
                </a:gridCol>
                <a:gridCol w="4779493">
                  <a:extLst>
                    <a:ext uri="{9D8B030D-6E8A-4147-A177-3AD203B41FA5}">
                      <a16:colId xmlns:a16="http://schemas.microsoft.com/office/drawing/2014/main" val="2393721209"/>
                    </a:ext>
                  </a:extLst>
                </a:gridCol>
                <a:gridCol w="3348507">
                  <a:extLst>
                    <a:ext uri="{9D8B030D-6E8A-4147-A177-3AD203B41FA5}">
                      <a16:colId xmlns:a16="http://schemas.microsoft.com/office/drawing/2014/main" val="3444736288"/>
                    </a:ext>
                  </a:extLst>
                </a:gridCol>
              </a:tblGrid>
              <a:tr h="6330462">
                <a:tc>
                  <a:txBody>
                    <a:bodyPr/>
                    <a:lstStyle/>
                    <a:p>
                      <a:pPr marL="857250" indent="-857250">
                        <a:buAutoNum type="romanUcPeriod"/>
                      </a:pPr>
                      <a:r>
                        <a:rPr lang="fr-CA" sz="3600" b="1" i="0" dirty="0">
                          <a:solidFill>
                            <a:schemeClr val="tx1"/>
                          </a:solidFill>
                          <a:highlight>
                            <a:srgbClr val="008080"/>
                          </a:highlight>
                        </a:rPr>
                        <a:t>Introduction</a:t>
                      </a:r>
                      <a:r>
                        <a:rPr lang="fr-CA" sz="3600" b="1" i="0" dirty="0">
                          <a:solidFill>
                            <a:schemeClr val="tx1"/>
                          </a:solidFill>
                        </a:rPr>
                        <a:t> </a:t>
                      </a:r>
                    </a:p>
                    <a:p>
                      <a:pPr marL="0" indent="0">
                        <a:buNone/>
                      </a:pPr>
                      <a:endParaRPr lang="fr-CA" sz="4000" b="1" i="1" dirty="0">
                        <a:solidFill>
                          <a:schemeClr val="tx1"/>
                        </a:solidFill>
                      </a:endParaRPr>
                    </a:p>
                    <a:p>
                      <a:pPr marL="0" indent="0">
                        <a:buNone/>
                      </a:pPr>
                      <a:r>
                        <a:rPr lang="fr-CA" sz="4000" b="1" i="1" dirty="0">
                          <a:solidFill>
                            <a:schemeClr val="tx1"/>
                          </a:solidFill>
                        </a:rPr>
                        <a:t>Sujet amené</a:t>
                      </a:r>
                    </a:p>
                    <a:p>
                      <a:pPr marL="0" indent="0">
                        <a:buNone/>
                      </a:pPr>
                      <a:endParaRPr lang="fr-CA" sz="4000" b="1" i="1" dirty="0">
                        <a:solidFill>
                          <a:schemeClr val="tx1"/>
                        </a:solidFill>
                      </a:endParaRPr>
                    </a:p>
                    <a:p>
                      <a:pPr marL="0" indent="0">
                        <a:buNone/>
                      </a:pPr>
                      <a:r>
                        <a:rPr lang="fr-CA" sz="4000" b="1" i="1" dirty="0">
                          <a:solidFill>
                            <a:schemeClr val="tx1"/>
                          </a:solidFill>
                        </a:rPr>
                        <a:t>Sujet posé</a:t>
                      </a:r>
                    </a:p>
                    <a:p>
                      <a:pPr marL="0" indent="0">
                        <a:buNone/>
                      </a:pPr>
                      <a:endParaRPr lang="fr-CA" sz="4000" b="1" i="1" dirty="0">
                        <a:solidFill>
                          <a:schemeClr val="tx1"/>
                        </a:solidFill>
                      </a:endParaRPr>
                    </a:p>
                    <a:p>
                      <a:pPr marL="0" indent="0">
                        <a:buNone/>
                      </a:pPr>
                      <a:r>
                        <a:rPr lang="fr-CA" sz="4000" b="1" i="1" dirty="0">
                          <a:solidFill>
                            <a:schemeClr val="tx1"/>
                          </a:solidFill>
                        </a:rPr>
                        <a:t>Thèse</a:t>
                      </a:r>
                    </a:p>
                    <a:p>
                      <a:pPr marL="0" indent="0">
                        <a:buNone/>
                      </a:pPr>
                      <a:endParaRPr lang="fr-CA" sz="4000" b="1" i="1" dirty="0">
                        <a:solidFill>
                          <a:schemeClr val="tx1"/>
                        </a:solidFill>
                      </a:endParaRPr>
                    </a:p>
                    <a:p>
                      <a:pPr marL="0" indent="0">
                        <a:buNone/>
                      </a:pPr>
                      <a:endParaRPr lang="ru-RU" sz="4000" b="1" dirty="0">
                        <a:solidFill>
                          <a:schemeClr val="tx1"/>
                        </a:solidFill>
                      </a:endParaRPr>
                    </a:p>
                  </a:txBody>
                  <a:tc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tcPr>
                </a:tc>
                <a:tc>
                  <a:txBody>
                    <a:bodyPr/>
                    <a:lstStyle/>
                    <a:p>
                      <a:r>
                        <a:rPr lang="fr-CA" sz="3200" b="1" dirty="0">
                          <a:solidFill>
                            <a:schemeClr val="tx1"/>
                          </a:solidFill>
                          <a:latin typeface="Cambria" panose="02040503050406030204" pitchFamily="18" charset="0"/>
                          <a:ea typeface="Cambria" panose="02040503050406030204" pitchFamily="18" charset="0"/>
                        </a:rPr>
                        <a:t>2.</a:t>
                      </a:r>
                      <a:r>
                        <a:rPr lang="fr-CA" sz="3200" b="1" dirty="0">
                          <a:solidFill>
                            <a:schemeClr val="tx1"/>
                          </a:solidFill>
                          <a:highlight>
                            <a:srgbClr val="008080"/>
                          </a:highlight>
                          <a:latin typeface="Cambria" panose="02040503050406030204" pitchFamily="18" charset="0"/>
                          <a:ea typeface="Cambria" panose="02040503050406030204" pitchFamily="18" charset="0"/>
                        </a:rPr>
                        <a:t>Développement</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1 aspect</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Affirmation</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Argument et référence</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Explication</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Miniconclusion</a:t>
                      </a:r>
                    </a:p>
                    <a:p>
                      <a:r>
                        <a:rPr lang="fr-CA" sz="3200" b="1" dirty="0">
                          <a:solidFill>
                            <a:schemeClr val="tx1"/>
                          </a:solidFill>
                          <a:latin typeface="Cambria" panose="02040503050406030204" pitchFamily="18" charset="0"/>
                          <a:ea typeface="Cambria" panose="02040503050406030204" pitchFamily="18" charset="0"/>
                        </a:rPr>
                        <a:t>2 aspect</a:t>
                      </a:r>
                    </a:p>
                    <a:p>
                      <a:r>
                        <a:rPr lang="fr-CA" sz="3200" b="1" dirty="0">
                          <a:solidFill>
                            <a:schemeClr val="tx1"/>
                          </a:solidFill>
                          <a:latin typeface="Cambria" panose="02040503050406030204" pitchFamily="18" charset="0"/>
                          <a:ea typeface="Cambria" panose="02040503050406030204" pitchFamily="18" charset="0"/>
                        </a:rPr>
                        <a:t>3 aspect...</a:t>
                      </a:r>
                    </a:p>
                    <a:p>
                      <a:endParaRPr lang="fr-CA" sz="3200" b="1" dirty="0">
                        <a:solidFill>
                          <a:schemeClr val="tx1"/>
                        </a:solidFill>
                        <a:latin typeface="Cambria" panose="02040503050406030204" pitchFamily="18" charset="0"/>
                        <a:ea typeface="Cambria" panose="02040503050406030204" pitchFamily="18" charset="0"/>
                      </a:endParaRPr>
                    </a:p>
                    <a:p>
                      <a:endParaRPr lang="ru-RU" sz="3200" b="1" dirty="0">
                        <a:solidFill>
                          <a:schemeClr val="tx1"/>
                        </a:solidFill>
                        <a:latin typeface="Cambria" panose="02040503050406030204" pitchFamily="18" charset="0"/>
                        <a:ea typeface="Cambria" panose="02040503050406030204" pitchFamily="18" charset="0"/>
                      </a:endParaRPr>
                    </a:p>
                  </a:txBody>
                  <a:tc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tcPr>
                </a:tc>
                <a:tc>
                  <a:txBody>
                    <a:bodyPr/>
                    <a:lstStyle/>
                    <a:p>
                      <a:r>
                        <a:rPr lang="fr-CA" sz="3200" b="1" dirty="0">
                          <a:solidFill>
                            <a:schemeClr val="tx1"/>
                          </a:solidFill>
                          <a:latin typeface="Cambria" panose="02040503050406030204" pitchFamily="18" charset="0"/>
                          <a:ea typeface="Cambria" panose="02040503050406030204" pitchFamily="18" charset="0"/>
                        </a:rPr>
                        <a:t>3.</a:t>
                      </a:r>
                      <a:r>
                        <a:rPr lang="fr-CA" sz="3200" b="1" dirty="0">
                          <a:solidFill>
                            <a:schemeClr val="tx1"/>
                          </a:solidFill>
                          <a:highlight>
                            <a:srgbClr val="008080"/>
                          </a:highlight>
                          <a:latin typeface="Cambria" panose="02040503050406030204" pitchFamily="18" charset="0"/>
                          <a:ea typeface="Cambria" panose="02040503050406030204" pitchFamily="18" charset="0"/>
                        </a:rPr>
                        <a:t>Conclusion</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Rappel de la thèse</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Synthèse de la thèse</a:t>
                      </a:r>
                    </a:p>
                    <a:p>
                      <a:endParaRPr lang="fr-CA" sz="3200" b="1" dirty="0">
                        <a:solidFill>
                          <a:schemeClr val="tx1"/>
                        </a:solidFill>
                        <a:latin typeface="Cambria" panose="02040503050406030204" pitchFamily="18" charset="0"/>
                        <a:ea typeface="Cambria" panose="02040503050406030204" pitchFamily="18" charset="0"/>
                      </a:endParaRPr>
                    </a:p>
                    <a:p>
                      <a:r>
                        <a:rPr lang="fr-CA" sz="3200" b="1" dirty="0">
                          <a:solidFill>
                            <a:schemeClr val="tx1"/>
                          </a:solidFill>
                          <a:latin typeface="Cambria" panose="02040503050406030204" pitchFamily="18" charset="0"/>
                          <a:ea typeface="Cambria" panose="02040503050406030204" pitchFamily="18" charset="0"/>
                        </a:rPr>
                        <a:t>Ouverture</a:t>
                      </a:r>
                      <a:endParaRPr lang="ru-RU" sz="3200" b="1" dirty="0">
                        <a:solidFill>
                          <a:schemeClr val="tx1"/>
                        </a:solidFill>
                        <a:latin typeface="Cambria" panose="02040503050406030204" pitchFamily="18" charset="0"/>
                        <a:ea typeface="Cambria" panose="02040503050406030204" pitchFamily="18" charset="0"/>
                      </a:endParaRPr>
                    </a:p>
                  </a:txBody>
                  <a:tc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tcPr>
                </a:tc>
                <a:extLst>
                  <a:ext uri="{0D108BD9-81ED-4DB2-BD59-A6C34878D82A}">
                    <a16:rowId xmlns:a16="http://schemas.microsoft.com/office/drawing/2014/main" val="3708815140"/>
                  </a:ext>
                </a:extLst>
              </a:tr>
            </a:tbl>
          </a:graphicData>
        </a:graphic>
      </p:graphicFrame>
    </p:spTree>
    <p:extLst>
      <p:ext uri="{BB962C8B-B14F-4D97-AF65-F5344CB8AC3E}">
        <p14:creationId xmlns:p14="http://schemas.microsoft.com/office/powerpoint/2010/main" val="29611952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1033</Words>
  <Application>Microsoft Office PowerPoint</Application>
  <PresentationFormat>Широкоэкранный</PresentationFormat>
  <Paragraphs>127</Paragraphs>
  <Slides>17</Slides>
  <Notes>0</Notes>
  <HiddenSlides>0</HiddenSlides>
  <MMClips>2</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7" baseType="lpstr">
      <vt:lpstr>Arial</vt:lpstr>
      <vt:lpstr>Calibri</vt:lpstr>
      <vt:lpstr>Calibri Light</vt:lpstr>
      <vt:lpstr>Cambria</vt:lpstr>
      <vt:lpstr>Comic Sans MS</vt:lpstr>
      <vt:lpstr>Symbol</vt:lpstr>
      <vt:lpstr>Times</vt:lpstr>
      <vt:lpstr>Wingdings</vt:lpstr>
      <vt:lpstr>Тема Office</vt:lpstr>
      <vt:lpstr>Acrobat Document</vt:lpstr>
      <vt:lpstr>Culture de l’expression orale en français  (avec TV France)</vt:lpstr>
      <vt:lpstr>Expression orale</vt:lpstr>
      <vt:lpstr>Précisez le non verbal, la voix, des regards, des émotions</vt:lpstr>
      <vt:lpstr>  Le  microfilm à visionner et à préciser le thème et  le schéma  du discours   </vt:lpstr>
      <vt:lpstr>A quel type de textes appartient celui-ci que vous venez de visionner ? Expliquez votre réponse. </vt:lpstr>
      <vt:lpstr>A comparer</vt:lpstr>
      <vt:lpstr>Apprendre à argumenter en français c’est</vt:lpstr>
      <vt:lpstr>Vocabulaire terminologique de l’ARGUMENTATION</vt:lpstr>
      <vt:lpstr>Le schémas du texte argumentatif</vt:lpstr>
      <vt:lpstr>  Pour savoir dresser et décoder le texte argumentatif   </vt:lpstr>
      <vt:lpstr>   La finalité du discours argumentatif   </vt:lpstr>
      <vt:lpstr>Diversité des conduites argumentatives</vt:lpstr>
      <vt:lpstr>Terminologie du cours</vt:lpstr>
      <vt:lpstr> Terminologie du cours</vt:lpstr>
      <vt:lpstr>Exemple d’un texte argumentatif</vt:lpstr>
      <vt:lpstr>Structure du texte argumentatif </vt:lpstr>
      <vt:lpstr>Devoir pour le cours  prochain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France dans toute sa beauté et majestuosité</dc:title>
  <dc:creator>Галина Федоровна</dc:creator>
  <cp:lastModifiedBy>Галина Федоровна</cp:lastModifiedBy>
  <cp:revision>29</cp:revision>
  <dcterms:created xsi:type="dcterms:W3CDTF">2022-09-04T15:59:16Z</dcterms:created>
  <dcterms:modified xsi:type="dcterms:W3CDTF">2023-09-17T08:24:05Z</dcterms:modified>
</cp:coreProperties>
</file>