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15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74851918-AF42-479D-ADFF-F93310C4E38E}" type="datetimeFigureOut">
              <a:rPr lang="ru-RU" smtClean="0"/>
              <a:pPr/>
              <a:t>12.03.2024</a:t>
            </a:fld>
            <a:endParaRPr lang="ru-RU"/>
          </a:p>
        </p:txBody>
      </p:sp>
      <p:sp>
        <p:nvSpPr>
          <p:cNvPr id="16" name="Номер слайда 15"/>
          <p:cNvSpPr>
            <a:spLocks noGrp="1"/>
          </p:cNvSpPr>
          <p:nvPr>
            <p:ph type="sldNum" sz="quarter" idx="11"/>
          </p:nvPr>
        </p:nvSpPr>
        <p:spPr/>
        <p:txBody>
          <a:bodyPr/>
          <a:lstStyle/>
          <a:p>
            <a:fld id="{4C8AC01F-957B-4D13-BA6B-E5157D50DA6C}"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4851918-AF42-479D-ADFF-F93310C4E38E}" type="datetimeFigureOut">
              <a:rPr lang="ru-RU" smtClean="0"/>
              <a:pPr/>
              <a:t>12.03.2024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8AC01F-957B-4D13-BA6B-E5157D50DA6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4851918-AF42-479D-ADFF-F93310C4E38E}" type="datetimeFigureOut">
              <a:rPr lang="ru-RU" smtClean="0"/>
              <a:pPr/>
              <a:t>12.03.2024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8AC01F-957B-4D13-BA6B-E5157D50DA6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74851918-AF42-479D-ADFF-F93310C4E38E}" type="datetimeFigureOut">
              <a:rPr lang="ru-RU" smtClean="0"/>
              <a:pPr/>
              <a:t>12.03.2024</a:t>
            </a:fld>
            <a:endParaRPr lang="ru-RU"/>
          </a:p>
        </p:txBody>
      </p:sp>
      <p:sp>
        <p:nvSpPr>
          <p:cNvPr id="15" name="Номер слайда 14"/>
          <p:cNvSpPr>
            <a:spLocks noGrp="1"/>
          </p:cNvSpPr>
          <p:nvPr>
            <p:ph type="sldNum" sz="quarter" idx="15"/>
          </p:nvPr>
        </p:nvSpPr>
        <p:spPr/>
        <p:txBody>
          <a:bodyPr/>
          <a:lstStyle>
            <a:lvl1pPr algn="ctr">
              <a:defRPr/>
            </a:lvl1pPr>
          </a:lstStyle>
          <a:p>
            <a:fld id="{4C8AC01F-957B-4D13-BA6B-E5157D50DA6C}"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74851918-AF42-479D-ADFF-F93310C4E38E}" type="datetimeFigureOut">
              <a:rPr lang="ru-RU" smtClean="0"/>
              <a:pPr/>
              <a:t>12.03.2024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8AC01F-957B-4D13-BA6B-E5157D50DA6C}"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74851918-AF42-479D-ADFF-F93310C4E38E}" type="datetimeFigureOut">
              <a:rPr lang="ru-RU" smtClean="0"/>
              <a:pPr/>
              <a:t>12.03.2024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C8AC01F-957B-4D13-BA6B-E5157D50DA6C}"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4C8AC01F-957B-4D13-BA6B-E5157D50DA6C}"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74851918-AF42-479D-ADFF-F93310C4E38E}" type="datetimeFigureOut">
              <a:rPr lang="ru-RU" smtClean="0"/>
              <a:pPr/>
              <a:t>12.03.2024</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74851918-AF42-479D-ADFF-F93310C4E38E}" type="datetimeFigureOut">
              <a:rPr lang="ru-RU" smtClean="0"/>
              <a:pPr/>
              <a:t>12.03.2024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C8AC01F-957B-4D13-BA6B-E5157D50DA6C}"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4851918-AF42-479D-ADFF-F93310C4E38E}" type="datetimeFigureOut">
              <a:rPr lang="ru-RU" smtClean="0"/>
              <a:pPr/>
              <a:t>12.03.2024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C8AC01F-957B-4D13-BA6B-E5157D50DA6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74851918-AF42-479D-ADFF-F93310C4E38E}" type="datetimeFigureOut">
              <a:rPr lang="ru-RU" smtClean="0"/>
              <a:pPr/>
              <a:t>12.03.2024</a:t>
            </a:fld>
            <a:endParaRPr lang="ru-RU"/>
          </a:p>
        </p:txBody>
      </p:sp>
      <p:sp>
        <p:nvSpPr>
          <p:cNvPr id="9" name="Номер слайда 8"/>
          <p:cNvSpPr>
            <a:spLocks noGrp="1"/>
          </p:cNvSpPr>
          <p:nvPr>
            <p:ph type="sldNum" sz="quarter" idx="15"/>
          </p:nvPr>
        </p:nvSpPr>
        <p:spPr/>
        <p:txBody>
          <a:bodyPr/>
          <a:lstStyle/>
          <a:p>
            <a:fld id="{4C8AC01F-957B-4D13-BA6B-E5157D50DA6C}"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74851918-AF42-479D-ADFF-F93310C4E38E}" type="datetimeFigureOut">
              <a:rPr lang="ru-RU" smtClean="0"/>
              <a:pPr/>
              <a:t>12.03.2024</a:t>
            </a:fld>
            <a:endParaRPr lang="ru-RU"/>
          </a:p>
        </p:txBody>
      </p:sp>
      <p:sp>
        <p:nvSpPr>
          <p:cNvPr id="9" name="Номер слайда 8"/>
          <p:cNvSpPr>
            <a:spLocks noGrp="1"/>
          </p:cNvSpPr>
          <p:nvPr>
            <p:ph type="sldNum" sz="quarter" idx="11"/>
          </p:nvPr>
        </p:nvSpPr>
        <p:spPr/>
        <p:txBody>
          <a:bodyPr/>
          <a:lstStyle/>
          <a:p>
            <a:fld id="{4C8AC01F-957B-4D13-BA6B-E5157D50DA6C}"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4851918-AF42-479D-ADFF-F93310C4E38E}" type="datetimeFigureOut">
              <a:rPr lang="ru-RU" smtClean="0"/>
              <a:pPr/>
              <a:t>12.03.2024</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4C8AC01F-957B-4D13-BA6B-E5157D50DA6C}"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uk-UA" dirty="0" err="1" smtClean="0"/>
              <a:t>Екотехнологія</a:t>
            </a:r>
            <a:endParaRPr lang="ru-RU" dirty="0"/>
          </a:p>
        </p:txBody>
      </p:sp>
      <p:sp>
        <p:nvSpPr>
          <p:cNvPr id="2" name="Заголовок 1"/>
          <p:cNvSpPr>
            <a:spLocks noGrp="1"/>
          </p:cNvSpPr>
          <p:nvPr>
            <p:ph type="ctrTitle"/>
          </p:nvPr>
        </p:nvSpPr>
        <p:spPr/>
        <p:txBody>
          <a:bodyPr/>
          <a:lstStyle/>
          <a:p>
            <a:r>
              <a:rPr lang="uk-UA" dirty="0" smtClean="0"/>
              <a:t>Лекція 3</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184666"/>
            <a:ext cx="9144000" cy="6016765"/>
          </a:xfrm>
          <a:prstGeom prst="rect">
            <a:avLst/>
          </a:prstGeom>
          <a:noFill/>
          <a:ln w="9525">
            <a:noFill/>
            <a:miter lim="800000"/>
            <a:headEnd/>
            <a:tailEnd/>
          </a:ln>
          <a:effectLst/>
        </p:spPr>
        <p:txBody>
          <a:bodyPr vert="horz" wrap="square" lIns="647496" tIns="660192" rIns="469752" bIns="177744" numCol="1" anchor="ctr" anchorCtr="0" compatLnSpc="1">
            <a:prstTxWarp prst="textNoShape">
              <a:avLst/>
            </a:prstTxWarp>
            <a:spAutoFit/>
          </a:bodyPr>
          <a:lstStyle/>
          <a:p>
            <a:pPr marL="0" marR="0" lvl="0" indent="358775" algn="l" defTabSz="914400" rtl="0" eaLnBrk="1" fontAlgn="base" latinLnBrk="0" hangingPunct="1">
              <a:lnSpc>
                <a:spcPct val="100000"/>
              </a:lnSpc>
              <a:spcBef>
                <a:spcPct val="0"/>
              </a:spcBef>
              <a:spcAft>
                <a:spcPct val="0"/>
              </a:spcAft>
              <a:buClrTx/>
              <a:buSzTx/>
              <a:buFontTx/>
              <a:buNone/>
              <a:tabLst>
                <a:tab pos="528638" algn="l"/>
              </a:tabLst>
            </a:pP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Машинобудівний комплекс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складається з металообробки, власне машинобудування та малої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металургії.Викиди</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забруднювальних речовин в атмосферне повітря від діяльності підприємств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машинобудівногокомплексу</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становлять приблизно 1-2% від загального обсягу промислових забруднень – це, переважно, викиди газів металургійної складової машинобудівного комплексу.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528638"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До основних джерел забруднення атмосферного повітря у ливарному виробництві відносять:</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Char char="•"/>
              <a:tabLst>
                <a:tab pos="528638"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плавильні агрегати ливарних цехів;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Char char="•"/>
              <a:tabLst>
                <a:tab pos="528638"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дільниці ливарних цехів, що пов’язані із складуванням,переробкою та використанням шихтових та формівних матеріалів;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Char char="•"/>
              <a:tabLst>
                <a:tab pos="528638"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шихтові подвір’я;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Char char="•"/>
              <a:tabLst>
                <a:tab pos="528638"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сумішоприготувальні дільниці;</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Char char="•"/>
              <a:tabLst>
                <a:tab pos="528638"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дільниці формування та приготування стержнів та ін.</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528638"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 ливарному виробництві на одну тонну виливків утворюється від1 до 3 тонн відходів, які містять відпрацьовану та невикористану суміш,шлаки, пил, гази. Хоча основна частина відходів – відпрацьовані суміші та шлаки, але відносно забруднення навколишнього середовища найбільшу небезпеку мають пил та гази у зв’язку з тим, що їх важко вловлювати та відводити.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528638"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 токсичних газів перше місце посідає оксид вуглецю. Основний спосіб зменшення його кількості, що потрапляє в навколишнє середовище,це – його до окиснювання до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діоксиду</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вуглецю (IV) –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СО2</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528638"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Близько 10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млрд</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м</a:t>
            </a:r>
            <a:r>
              <a:rPr kumimoji="0" lang="uk-UA" sz="12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3</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води щорічно витрачається на потреби машинобудівельних підприємств країн СНД, де воду використовують для охолодження (підігріву) вихідних матеріалів і продукції, деталей і вузлів технологічного обладнання; приготування різних технологічних розчинів; промивання, збагачення та очищення вихідних матеріалів або продукції; господарського та побутового призначення.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528638"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Велике економічне значення для народного господарства має утилізація стічних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вод.Утворені</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стічні води забруднюються глиною,піском, зольними залишками від вигорілої частини стрижневої суміші та в’яжучими добавками формівної суміші. Концентрація цих речовин у воді досягає 5 кг/м</a:t>
            </a:r>
            <a:r>
              <a:rPr kumimoji="0" lang="uk-UA" sz="12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3</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528638"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Основними забруднювачами ґрунтів є тверді відходи ливарного виробництва, потрапляючи у відвали, являють собою в основному відпрацьовані ливарні піски. Невелику частину(менше 10%) займають металеві відходи, кераміка, деревина, сміття та інші. Головним напрямом щодо зменшення кількості твердих відходів треба вважати регенерацію відпрацьованих ливарних сумішей.</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360661"/>
            <a:ext cx="9144000" cy="6742609"/>
          </a:xfrm>
          <a:prstGeom prst="rect">
            <a:avLst/>
          </a:prstGeom>
          <a:noFill/>
          <a:ln w="9525">
            <a:noFill/>
            <a:miter lim="800000"/>
            <a:headEnd/>
            <a:tailEnd/>
          </a:ln>
          <a:effectLst/>
        </p:spPr>
        <p:txBody>
          <a:bodyPr vert="horz" wrap="square" lIns="647496" tIns="647496" rIns="469752" bIns="177744"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tab pos="682625" algn="l"/>
                <a:tab pos="1063625" algn="l"/>
                <a:tab pos="1927225" algn="l"/>
                <a:tab pos="3170238" algn="l"/>
                <a:tab pos="4035425" algn="l"/>
                <a:tab pos="4279900" algn="l"/>
                <a:tab pos="5360988" algn="l"/>
              </a:tabLst>
            </a:pP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Хімічні підприємства</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Разом зі стічними водами підприємств хімічної промисловості відходять нафтопродукти, завислі сульфати, загальний фосфор, ціаніди,</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тіоціанати</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сполуки кадмію, кобальту, мангану,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купруму</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нікелю,меркурію,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плюмбуму</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хрому, цинку, сірководень, сірковуглець, спирти,бензол, формальдегід, фурфурол, фенол, поверхнево-активні речовини,пестициди.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682625" algn="l"/>
                <a:tab pos="1063625" algn="l"/>
                <a:tab pos="1927225" algn="l"/>
                <a:tab pos="3170238" algn="l"/>
                <a:tab pos="4035425" algn="l"/>
                <a:tab pos="4279900" algn="l"/>
                <a:tab pos="5360988"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 хімічній та нафтохімічній промисловості щорічно утворюється значна кількість твердих відходів, які потребують утилізації. Тільки до30% з них використовують як вторинні ресурси. До 40% невикористаних твердих відходів знищують (спалюють або вивозять на звалища), а решту складають у спеціально відведених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місцях.Основними</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твердими відходами галузей є фосфогіпс, кубові залишки, вапнякові та гіпсові відходи, шлам дистильованої суспензії,галітові залишки флотаційного збагачення хлориду кальцію тощо.</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682625" algn="l"/>
                <a:tab pos="1063625" algn="l"/>
                <a:tab pos="1927225" algn="l"/>
                <a:tab pos="3170238" algn="l"/>
                <a:tab pos="4035425" algn="l"/>
                <a:tab pos="4279900" algn="l"/>
                <a:tab pos="5360988" algn="l"/>
              </a:tabLst>
            </a:pPr>
            <a:r>
              <a:rPr kumimoji="0" lang="uk-UA"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Вплив	на	довкілля	виробництва	азотних	і	фосфорних	 добрив.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682625" algn="l"/>
                <a:tab pos="1063625" algn="l"/>
                <a:tab pos="1927225" algn="l"/>
                <a:tab pos="3170238" algn="l"/>
                <a:tab pos="4035425" algn="l"/>
                <a:tab pos="4279900" algn="l"/>
                <a:tab pos="5360988"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Виробництво добрив для сільського господарства має велике народногосподарське</a:t>
            </a:r>
            <a:r>
              <a:rPr kumimoji="0" lang="uk-UA"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значення і безперервно збільшується. Найбільше поширені азотні та фосфорні добрива:азотні – у вигляді аміачних (аміачна вода, сульфат амонію та інші), нітрити (кальцієва, натрієва селітра),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амідних</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(наприклад,сечовина); фосфорні – у формі суперфосфату.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682625" algn="l"/>
                <a:tab pos="1063625" algn="l"/>
                <a:tab pos="1927225" algn="l"/>
                <a:tab pos="3170238" algn="l"/>
                <a:tab pos="4035425" algn="l"/>
                <a:tab pos="4279900" algn="l"/>
                <a:tab pos="5360988"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 виробництві селітри можливе забруднення повітря оксидами азоту, пилом селітри; крім того, існують джерела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тепло-</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та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вологовиділення</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небезпека хімічних і термічних опіків людей. Відомо також, що селітра, особливо калієва,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вибухо-</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та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пожежонебезпечна</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682625" algn="l"/>
                <a:tab pos="1063625" algn="l"/>
                <a:tab pos="1927225" algn="l"/>
                <a:tab pos="3170238" algn="l"/>
                <a:tab pos="4035425" algn="l"/>
                <a:tab pos="4279900" algn="l"/>
                <a:tab pos="5360988" algn="l"/>
              </a:tabLst>
            </a:pPr>
            <a:r>
              <a:rPr kumimoji="0" lang="uk-UA"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Вплив на довкілля виробництва суперфосфатів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Головними речовинами для одержання суперфосфатних добрив є фосфорити та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апатити.Головним</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шкідливим фактором у виробництві на перших етапах виробництва суперфосфатних добрив є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пиловиділення</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Концентрація пилу в повітрі може досягати десятків та сотень міліграмів в 1 м3, тобто бути дуже високою. На інших етапах технологічного процесу повітря буває забруднене сполуками фтору та фтористим воднем і фтористим силіцієм, які є побічними продуктами і утворюються внаслідок присутності у рудах фтору в значних кількостях(до 3,8%). Виділення цих газоподібних сполук утворюються в період завантаження і розвантаження реактора, камер розпаду, під час транспортування готової продукції, а також розвантаження у вигляді пилу.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682625" algn="l"/>
                <a:tab pos="1063625" algn="l"/>
                <a:tab pos="1927225" algn="l"/>
                <a:tab pos="3170238" algn="l"/>
                <a:tab pos="4035425" algn="l"/>
                <a:tab pos="4279900" algn="l"/>
                <a:tab pos="5360988"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 робітників суперфосфатних виробництв можливі опіки сірчаною кислотою. Обпалювальну дію може справляти і готовий продукт суперфосфат, оскільки він може мати вміст залишків кислоти, яка не прореагувала (до 0,3%).</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682625" algn="l"/>
                <a:tab pos="1063625" algn="l"/>
                <a:tab pos="1927225" algn="l"/>
                <a:tab pos="3170238" algn="l"/>
                <a:tab pos="4035425" algn="l"/>
                <a:tab pos="4279900" algn="l"/>
                <a:tab pos="5360988" algn="l"/>
              </a:tabLst>
            </a:pPr>
            <a:r>
              <a:rPr kumimoji="0" lang="uk-UA"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Вплив на довкілля виробництва пластмас і синтетичних матеріалів.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Під час виробництва полімерних смол з мономерів можливе виділення токсичних парів і газів (фенолу, формальдегіду, хлористого ваніліну та ін.), яке супроводжується залишковим тепловиділенням та підвищенням температури повітря на робочих місцях.</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324544" y="0"/>
            <a:ext cx="9721080" cy="6770818"/>
          </a:xfrm>
          <a:prstGeom prst="rect">
            <a:avLst/>
          </a:prstGeom>
          <a:noFill/>
          <a:ln w="9525">
            <a:noFill/>
            <a:miter lim="800000"/>
            <a:headEnd/>
            <a:tailEnd/>
          </a:ln>
          <a:effectLst/>
        </p:spPr>
        <p:txBody>
          <a:bodyPr vert="horz" wrap="square" lIns="647496" tIns="660192" rIns="469752" bIns="177744"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tab pos="528638" algn="l"/>
              </a:tabLst>
            </a:pPr>
            <a:r>
              <a:rPr kumimoji="0" lang="uk-UA"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Лісова промисловість (ЛП)</a:t>
            </a:r>
            <a:r>
              <a:rPr kumimoji="0" lang="uk-UA" sz="11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Основною</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проблемою лісової промисловості є безконтрольна вирубка лісів та необхідність скорочення втрат деревинної сировини в процесі заготовки та переробки. Мається на увазі зниження об’ємів утворюваних відходів, а також ліквідація не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дорубів</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та втрат заготовленої деревини від несвоєчасного вивезення, недосконалих методів транспортування тощо.</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tab pos="528638" algn="l"/>
              </a:tabLst>
            </a:pP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Технологічні процеси на підприємствах деревообробної промисловості пов’язані з виділенням в атмосферу шкідливих речовин: пилу, пари розчинників і розріджувачів, формальдегіду, окису вуглецю, оксидів азоту, аміаку, деревних відходів та ін.</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tab pos="528638" algn="l"/>
              </a:tabLst>
            </a:pPr>
            <a:r>
              <a:rPr kumimoji="0" lang="uk-UA" sz="11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Забруднення атмосфери.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До основних джерел забруднення атмосферного повітря на деревообробних підприємствах відносять:опоряджувальні,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клеїльно-</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личкувальні, фанерні та сушильні цехи, а також цехи механічної обробки деревини з виробництва деревостружкових плит(ДСП), деревоволокнистих плит (ДВП),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деревошаруватих</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пластиків(ДШП), клеєної фанери, деревної муки, котельні, автотранспортні засоби тощо. На лісопильній та деревообробній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промисловостях</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ЛПК  під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часодержання</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та  обробки  пиломатеріалів в  атмосферне  повітря</a:t>
            </a:r>
            <a:r>
              <a:rPr kumimoji="0" lang="uk-UA" sz="11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надходить значна	кількість	деревного	пилу.	Потрапляючи	в	легені	людей, деревний пил негативно впливає на стан їх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здоров’я.Найбільшими</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забруднювачами атмосфери є виробництво деревостружкових і деревоволокнистих плит, шаруватих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пластиківо</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поряджувальних</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цехів меблевих виробництв та ін. У пресових відділеннях цехів ДСП застосовують синтетичні смоли з різним вмістом вільного формальдегіду (0,3-0,4%). Під час виробництва декоративних плівок на основі паперу вміст формальдегіду в смолі становить 0,3- 1,2%,опорядження деревини в атмосферу виділяються пари стиролу, ацетону, ксилолу, бензолу, бутилацетату, етилацетату тощо.</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tab pos="528638" algn="l"/>
              </a:tabLst>
            </a:pPr>
            <a:r>
              <a:rPr kumimoji="0" lang="uk-UA" sz="11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Забруднення	гідросфери.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Внаслідок	інтенсивного використання деревообробними підприємствами води відбувається забруднення водоймищ, що у результаті призводить до значних якісних і кількісних змін водного басейну певного регіону. Більшість водоймищ, річок, озер є не лише джерелами водопостачання, а й басейнами для скидання промислових та господарсько-побутових стоків. Часом ступінь очищення цих вод є незадовільним, унаслідок чого вода стає непридатною для споживання, гинуть водні рослини, організми, риби, птахи та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тварини.Основним</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джерелом забруднення стічних вод деревообробних підприємств є цехи з виробництва деревоволокнистих плит мокрим способом. Зі збільшенням вмісту кори у трісці забрудненість технологічних та стічних вод значно зростає та ускладнюється створення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малостічних</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і безстічних систем водовикористання. Забрудненість вод розчиненими і зваженими речовинами значною мірою визначається вмістом у воді деревини, ураженої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дереворуйнівними</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грибами, що досягає інколи 15%. Особливості хімічного складу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деревинолистяних</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порід, кори та ураженої гнилизною деревини сприяють підвищенню концентрації забруднень у січних водах.</a:t>
            </a:r>
            <a:r>
              <a:rPr lang="ru-RU" sz="1100" dirty="0">
                <a:latin typeface="Arial" pitchFamily="34" charset="0"/>
                <a:cs typeface="Arial" pitchFamily="34" charset="0"/>
              </a:rPr>
              <a:t>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 заводах деревоволокнистих плит за останні роки як гідрофобні домішки широко застосовують нафтові залишки –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гач</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дистилятний.Гач</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продукт нафтопереробки, суміш твердих нафтових парафінових вуглеводнів із вмістом масел до 25% (у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парафінах</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кількість масел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неперевищує</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5%). Високий вміст мастил у гачі збільшують ступінь забруднення технологічних і стічних вод нафтопродуктами, очищення від яких є дуже складним.</a:t>
            </a:r>
            <a:r>
              <a:rPr lang="ru-RU" sz="1100" dirty="0">
                <a:latin typeface="Arial" pitchFamily="34" charset="0"/>
                <a:cs typeface="Arial" pitchFamily="34" charset="0"/>
              </a:rPr>
              <a:t>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Основне забруднення стічних вод у виробництві ДВП створюють зважені та розчинені органічні речовини. У стоках містяться:</a:t>
            </a:r>
            <a:r>
              <a:rPr lang="ru-RU" sz="1100" dirty="0">
                <a:latin typeface="Arial" pitchFamily="34" charset="0"/>
                <a:cs typeface="Arial" pitchFamily="34" charset="0"/>
              </a:rPr>
              <a:t>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волокна деревини;</a:t>
            </a:r>
            <a:r>
              <a:rPr lang="ru-RU" sz="1100" dirty="0">
                <a:latin typeface="Arial" pitchFamily="34" charset="0"/>
                <a:cs typeface="Arial" pitchFamily="34" charset="0"/>
              </a:rPr>
              <a:t>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колоїдні речовини – целюлоза, геміцелюлоза, лігнін;</a:t>
            </a:r>
            <a:r>
              <a:rPr lang="ru-RU" sz="1100" dirty="0">
                <a:latin typeface="Arial" pitchFamily="34" charset="0"/>
                <a:cs typeface="Arial" pitchFamily="34" charset="0"/>
              </a:rPr>
              <a:t>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розчинені органічні речовини –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цукри</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фурфурол, спирти,альдегіди, кислоти, барвники, дубильні речовини;</a:t>
            </a:r>
            <a:r>
              <a:rPr lang="ru-RU" sz="1100" dirty="0">
                <a:latin typeface="Arial" pitchFamily="34" charset="0"/>
                <a:cs typeface="Arial" pitchFamily="34" charset="0"/>
              </a:rPr>
              <a:t>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розчинні та нерозчинні хімікалії – сульфат алюмінію, парафін тощо, що застосовують під час проклеювання деревоволокнистої маси.</a:t>
            </a:r>
            <a:r>
              <a:rPr lang="ru-RU" sz="1100" dirty="0">
                <a:latin typeface="Arial" pitchFamily="34" charset="0"/>
                <a:cs typeface="Arial" pitchFamily="34" charset="0"/>
              </a:rPr>
              <a:t>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Суміші шкідливих речовин у вигляді відходів синтетичних смол,клеїв, лаків, розчинників, розріджувачів, паливно-мастильних матеріалів часто зливають у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водоканалізаційні</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мережі або у заздалегідь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викопаніями</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звідки вони потрапляють у водоймища, забруднюючи води та ґрунти.</a:t>
            </a:r>
            <a:endParaRPr kumimoji="0" lang="uk-UA" sz="11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364213"/>
            <a:ext cx="9144000" cy="7586426"/>
          </a:xfrm>
          <a:prstGeom prst="rect">
            <a:avLst/>
          </a:prstGeom>
          <a:noFill/>
          <a:ln w="9525">
            <a:noFill/>
            <a:miter lim="800000"/>
            <a:headEnd/>
            <a:tailEnd/>
          </a:ln>
          <a:effectLst/>
        </p:spPr>
        <p:txBody>
          <a:bodyPr vert="horz" wrap="square" lIns="647496" tIns="660192" rIns="469752" bIns="177744" numCol="1" anchor="ctr" anchorCtr="0" compatLnSpc="1">
            <a:prstTxWarp prst="textNoShape">
              <a:avLst/>
            </a:prstTxWarp>
            <a:spAutoFit/>
          </a:bodyPr>
          <a:lstStyle/>
          <a:p>
            <a:pPr marL="0" marR="0" lvl="0" indent="358775" algn="l" defTabSz="914400" rtl="0" eaLnBrk="1" fontAlgn="base" latinLnBrk="0" hangingPunct="1">
              <a:lnSpc>
                <a:spcPct val="100000"/>
              </a:lnSpc>
              <a:spcBef>
                <a:spcPct val="0"/>
              </a:spcBef>
              <a:spcAft>
                <a:spcPct val="0"/>
              </a:spcAft>
              <a:buClrTx/>
              <a:buSzTx/>
              <a:buFontTx/>
              <a:buNone/>
              <a:tabLst>
                <a:tab pos="1282700" algn="l"/>
                <a:tab pos="1941513" algn="l"/>
                <a:tab pos="2593975" algn="l"/>
                <a:tab pos="3562350" algn="l"/>
                <a:tab pos="4448175" algn="l"/>
                <a:tab pos="4637088" algn="l"/>
                <a:tab pos="5211763" algn="l"/>
                <a:tab pos="5922963" algn="l"/>
              </a:tabLst>
            </a:pPr>
            <a:r>
              <a:rPr kumimoji="0" lang="uk-UA"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Забруднення літосфери.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Це, насамперед, забруднення ґрунтів шкідливими речовинами та відходами меблевих підприємств (розчинники, розріджувачі, синтетичні смоли), підприємств із виробництва клеєної фанери, ДСП (формальдегід,фенол, кислоти), ДВП (альдегіди, сірчана кислота, фурфурол та ін.),паперу і целюлози (фурфурол, альдегідно-скипидарні сполуки та ін.),</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паливно-</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мастильними матеріалами, мінеральними добривами та отрутохімікатами, що використовуються підприємствами лісового господарства.</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1282700" algn="l"/>
                <a:tab pos="1941513" algn="l"/>
                <a:tab pos="2593975" algn="l"/>
                <a:tab pos="3562350" algn="l"/>
                <a:tab pos="4448175" algn="l"/>
                <a:tab pos="4637088" algn="l"/>
                <a:tab pos="5211763" algn="l"/>
                <a:tab pos="592296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Ґрунти забруднюються також відпрацьованими газами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авто-тракторної</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техніки, мастилами та пальним, що часто виливаються під час виконання робіт. Негативно впливає на якість ґрунту надмірне його ущільнення колесами важкої техніки – тракторів, лісовозів тощо.</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1282700" algn="l"/>
                <a:tab pos="1941513" algn="l"/>
                <a:tab pos="2593975" algn="l"/>
                <a:tab pos="3562350" algn="l"/>
                <a:tab pos="4448175" algn="l"/>
                <a:tab pos="4637088" algn="l"/>
                <a:tab pos="5211763" algn="l"/>
                <a:tab pos="592296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Значних збитків зазнає лісове господарство внаслідок ерозії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ґрунтів.Основною</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причиною ерозії є вирубування лісів на схилах, знищення трав'яного і чагарникового покриву автотракторною технікою. Ерозії ґрунтів сприяє також активне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яроутворення</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зумовлене діяльністю людини. Ріст рослин на таких ґрунтах різко сповільнюється, знижується врожайність лісових плодово-ягідних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рослин.На</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гірських схилах, в місцях інтенсивних вирубувань лісу часто виникають порохові бурі, під час яких у повітря підіймаються сотні тонн пилу, піску, внаслідок чого ушкоджується ґрунтовий покрив, на декілька сантиметрів оголюється земна поверхня.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1282700" algn="l"/>
                <a:tab pos="1941513" algn="l"/>
                <a:tab pos="2593975" algn="l"/>
                <a:tab pos="3562350" algn="l"/>
                <a:tab pos="4448175" algn="l"/>
                <a:tab pos="4637088" algn="l"/>
                <a:tab pos="5211763" algn="l"/>
                <a:tab pos="5922963" algn="l"/>
              </a:tabLst>
            </a:pPr>
            <a:r>
              <a:rPr kumimoji="0" lang="uk-UA"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Енергетичне забруднення довкілля.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Підприємства ЛП є потужними джерелами енергетичного забруднення довкілля. До енергетичних забруднень довкілля відносять шум, вібрацію,електромагнітні та іонізуючі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випромінювання.Основними</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джерелами шумового забруднення довкілля на деревообробних і лісозаготівельних підприємствах є: деревообробне обладнання, вентиляторні та компресорні установки, автотранспортні засоби,трактори і бульдозери та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ін.Процес</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шумоутворення</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під час роботи деревообробного обладнання має особливості внаслідок специфіки конструкції кожної групи верстатів.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1282700" algn="l"/>
                <a:tab pos="1941513" algn="l"/>
                <a:tab pos="2593975" algn="l"/>
                <a:tab pos="3562350" algn="l"/>
                <a:tab pos="4448175" algn="l"/>
                <a:tab pos="4637088" algn="l"/>
                <a:tab pos="5211763" algn="l"/>
                <a:tab pos="5922963" algn="l"/>
              </a:tabLst>
            </a:pP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Целюлозно-паперова промисловість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є однією із найбільш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водоспоживних</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галузей народного господарства. Тому підприємства целюлозно-паперової промисловості впливають на стан поверхневих вод.</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1282700" algn="l"/>
                <a:tab pos="1941513" algn="l"/>
                <a:tab pos="2593975" algn="l"/>
                <a:tab pos="3562350" algn="l"/>
                <a:tab pos="4448175" algn="l"/>
                <a:tab pos="4637088" algn="l"/>
                <a:tab pos="5211763" algn="l"/>
                <a:tab pos="592296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Головним джерелом утворення забруднених стічних вод є виробництво целюлози, яке базується на сульфатному та сульфітному способах виварювання деревини	та	відбілюванні напівфабрикату</a:t>
            </a:r>
            <a:r>
              <a:rPr kumimoji="0" lang="uk-UA"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a:t>
            </a:r>
            <a:r>
              <a:rPr lang="uk-UA" sz="1200" dirty="0">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використанням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хлорпродуктів</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Забруднені	стічні	води	підприємств	галузі</a:t>
            </a:r>
            <a:r>
              <a:rPr kumimoji="0" lang="uk-UA"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характеризуються</a:t>
            </a:r>
            <a:r>
              <a:rPr kumimoji="0" lang="uk-UA"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наявністю в них таких шкідливих речовин, як сульфати, хлориди, нафтопродукти, феноли, формальдегіди, метанол, фурфурол,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диметил</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сульфід,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диметил</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дисульфід. Основна причина негативного впливу на навколишнє середовище підприємств галузі – використання старих технологій та обладнання. Забруднені стічні води утворюються підчас обробки целюлозної та паперової маси, промивання та згущення целюлози, конденсації здувань, розгону скипидар-сирцю, вилучення</a:t>
            </a:r>
            <a:r>
              <a:rPr lang="ru-RU" sz="1200" dirty="0">
                <a:latin typeface="Arial" pitchFamily="34"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шламів, мокрого корування лісоматеріалів тощо. За сульфітного способу виробництва паперу в стічні води також потрапляє сульфітний луг.</a:t>
            </a:r>
            <a:b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1282700" algn="l"/>
                <a:tab pos="1941513" algn="l"/>
                <a:tab pos="2593975" algn="l"/>
                <a:tab pos="3562350" algn="l"/>
                <a:tab pos="4448175" algn="l"/>
                <a:tab pos="4637088" algn="l"/>
                <a:tab pos="5211763" algn="l"/>
                <a:tab pos="592296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 стічних водах гідролізних виробництв наявні спиртові, фурфурольні компоненти, сивушні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ефіро</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альдегідні та скипидарні фракції й кислоти.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1282700" algn="l"/>
                <a:tab pos="1941513" algn="l"/>
                <a:tab pos="2593975" algn="l"/>
                <a:tab pos="3562350" algn="l"/>
                <a:tab pos="4448175" algn="l"/>
                <a:tab pos="4637088" algn="l"/>
                <a:tab pos="5211763" algn="l"/>
                <a:tab pos="5922963"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252536" y="-531440"/>
            <a:ext cx="9721080" cy="7447926"/>
          </a:xfrm>
          <a:prstGeom prst="rect">
            <a:avLst/>
          </a:prstGeom>
          <a:noFill/>
          <a:ln w="9525">
            <a:noFill/>
            <a:miter lim="800000"/>
            <a:headEnd/>
            <a:tailEnd/>
          </a:ln>
          <a:effectLst/>
        </p:spPr>
        <p:txBody>
          <a:bodyPr vert="horz" wrap="square" lIns="647496" tIns="660192" rIns="469752" bIns="177744" numCol="1" anchor="ctr" anchorCtr="0" compatLnSpc="1">
            <a:prstTxWarp prst="textNoShape">
              <a:avLst/>
            </a:prstTxWarp>
            <a:spAutoFit/>
          </a:bodyPr>
          <a:lstStyle/>
          <a:p>
            <a:pPr marL="0" marR="0" lvl="0" indent="358775" algn="l" defTabSz="914400" rtl="0" eaLnBrk="1" fontAlgn="base" latinLnBrk="0" hangingPunct="1">
              <a:lnSpc>
                <a:spcPct val="100000"/>
              </a:lnSpc>
              <a:spcBef>
                <a:spcPct val="0"/>
              </a:spcBef>
              <a:spcAft>
                <a:spcPct val="0"/>
              </a:spcAft>
              <a:buClrTx/>
              <a:buSzTx/>
              <a:buFontTx/>
              <a:buNone/>
              <a:tabLst>
                <a:tab pos="1885950" algn="l"/>
                <a:tab pos="3584575" algn="l"/>
                <a:tab pos="5540375" algn="l"/>
              </a:tabLst>
            </a:pPr>
            <a:r>
              <a:rPr kumimoji="0" lang="uk-UA" sz="1100" b="1" i="0" u="none" strike="noStrike" cap="none" normalizeH="0" baseline="0" dirty="0" smtClean="0">
                <a:ln>
                  <a:noFill/>
                </a:ln>
                <a:solidFill>
                  <a:schemeClr val="tx1"/>
                </a:solidFill>
                <a:effectLst/>
                <a:ea typeface="Times New Roman" pitchFamily="18" charset="0"/>
                <a:cs typeface="Arial" pitchFamily="34" charset="0"/>
              </a:rPr>
              <a:t>Тваринницькі </a:t>
            </a:r>
            <a:r>
              <a:rPr kumimoji="0" lang="uk-UA" sz="1100" b="1" i="0" u="none" strike="noStrike" cap="none" normalizeH="0" baseline="0" dirty="0" err="1" smtClean="0">
                <a:ln>
                  <a:noFill/>
                </a:ln>
                <a:solidFill>
                  <a:schemeClr val="tx1"/>
                </a:solidFill>
                <a:effectLst/>
                <a:ea typeface="Times New Roman" pitchFamily="18" charset="0"/>
                <a:cs typeface="Arial" pitchFamily="34" charset="0"/>
              </a:rPr>
              <a:t>комплекси.</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У</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зоні тваринницьких комплексів основними проблемами, які мають екологічне значення, є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евтрофікація</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водойм, можливе нагромадження патогенних мікроорганізмів, забруднення атмосферного повітря сірководнем, аміаком, молекулярним азотом та іншими сполуками. Забруднення навколишнього середовища багато в чому визначають складом гнойових стоків, який залежить від таких основних факторів, як вид сільськогосподарських тварин, їх чисельність, якість і кількість кормів, ріст, стать та маса тварин, напрям тваринництва, спосіб утримання і способи видалення гною.</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1885950" algn="l"/>
                <a:tab pos="3584575" algn="l"/>
                <a:tab pos="5540375" algn="l"/>
              </a:tabLst>
            </a:pPr>
            <a:r>
              <a:rPr kumimoji="0" lang="uk-UA" sz="1100" b="1" i="1" u="none" strike="noStrike" cap="none" normalizeH="0" baseline="0" dirty="0" smtClean="0">
                <a:ln>
                  <a:noFill/>
                </a:ln>
                <a:solidFill>
                  <a:schemeClr val="tx1"/>
                </a:solidFill>
                <a:effectLst/>
                <a:ea typeface="Times New Roman" pitchFamily="18" charset="0"/>
                <a:cs typeface="Arial" pitchFamily="34" charset="0"/>
              </a:rPr>
              <a:t>Забруднення атмосфери.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На атмосферне повітря суттєво впливає неправильне зберігання та використання безпідстилкового гною. Під час зберігання його у відкритому стані випаровується і потрапляє в атмосферу аміак, молекулярний азот та інші його сполуки. Рідкий гній містить значну кількість патогенних організмів, за анаеробного його розкладу утворюються шкідливі гази (сірководень, аміак та ін.), а також жирні кислоти, аміни та інші сполуки з неприємним запахом. Тому за відсутності належного контролю за його збереженням і використанням створюється реальна загроза поширення інфекційних хвороб у зоні тваринницьких комплексів.</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1885950" algn="l"/>
                <a:tab pos="3584575" algn="l"/>
                <a:tab pos="5540375" algn="l"/>
              </a:tabLst>
            </a:pPr>
            <a:r>
              <a:rPr kumimoji="0" lang="uk-UA" sz="1100" b="1" i="1" u="none" strike="noStrike" cap="none" normalizeH="0" baseline="0" dirty="0" smtClean="0">
                <a:ln>
                  <a:noFill/>
                </a:ln>
                <a:solidFill>
                  <a:schemeClr val="tx1"/>
                </a:solidFill>
                <a:effectLst/>
                <a:ea typeface="Times New Roman" pitchFamily="18" charset="0"/>
                <a:cs typeface="Arial" pitchFamily="34" charset="0"/>
              </a:rPr>
              <a:t>Забруднення ґрунту.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Внесення безпідстилкового гною та тваринницьких стоків від великої рогатої худоби і свиней у ґрунт призводить до бактеріального його зараження. Патогенні бактерії зберігаються в ґрунті під час зрошування протягом 4-6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місяців.Сільськогосподарські</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культури, які вирощують на таких ґрунтах,заражуються патогенними бактеріями. Під час внесення стоків у ґрунт методом дощування на відстані до 400 м поширюються яйця гельмінтів.</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1885950" algn="l"/>
                <a:tab pos="3584575" algn="l"/>
                <a:tab pos="5540375" algn="l"/>
              </a:tabLst>
            </a:pPr>
            <a:r>
              <a:rPr kumimoji="0" lang="uk-UA" sz="1100" b="1" i="1" u="none" strike="noStrike" cap="none" normalizeH="0" baseline="0" dirty="0" smtClean="0">
                <a:ln>
                  <a:noFill/>
                </a:ln>
                <a:solidFill>
                  <a:schemeClr val="tx1"/>
                </a:solidFill>
                <a:effectLst/>
                <a:ea typeface="Times New Roman" pitchFamily="18" charset="0"/>
                <a:cs typeface="Arial" pitchFamily="34" charset="0"/>
              </a:rPr>
              <a:t>Забруднення гідросфери.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Тваринницькі комплекси забруднюють поверхневі водойми, підземні води: внаслідок цього велика кількість біогенних елементів надходить у ці джерела. До того ж у природних водоймах гнойова рідина спричиняє масове отруєння водних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організмів.У</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воді різко зростає кількість аміаку і зменшується вміст кисню.</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1885950" algn="l"/>
                <a:tab pos="3584575" algn="l"/>
                <a:tab pos="5540375" algn="l"/>
              </a:tabLst>
            </a:pPr>
            <a:r>
              <a:rPr kumimoji="0" lang="uk-UA" sz="1100" b="1" i="0" u="none" strike="noStrike" cap="none" normalizeH="0" baseline="0" dirty="0" smtClean="0">
                <a:ln>
                  <a:noFill/>
                </a:ln>
                <a:solidFill>
                  <a:schemeClr val="tx1"/>
                </a:solidFill>
                <a:effectLst/>
                <a:ea typeface="Times New Roman" pitchFamily="18" charset="0"/>
                <a:cs typeface="Arial" pitchFamily="34" charset="0"/>
              </a:rPr>
              <a:t>Харчова промисловість</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як і будь-яка інша, має вплив на екологічний стан довкілля. За обсягом відходів</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агропромислове виробництво значно випереджає багато</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інших</a:t>
            </a:r>
            <a:r>
              <a:rPr lang="uk-UA" sz="1100" dirty="0" smtClean="0">
                <a:ea typeface="Times New Roman" pitchFamily="18" charset="0"/>
                <a:cs typeface="Arial" pitchFamily="34" charset="0"/>
              </a:rPr>
              <a:t>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галузей.Для</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більшості</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галузей,</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які</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переробляють сільськогосподарські продукти, обсяг сировини в декілька раз перевищує вихід готової продукції. Водночас у відходах харчових виробництв містяться сотні тисяч тонн білків, харчових кислот та масел, вітамінів та багато інших корисних речовин.</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Загалом</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з</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цих</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відходів</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можна</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отримати</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понад</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100 найменувань різноманітної</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продукції,</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в</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тому</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числі</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продуктів</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харчування, кормів,добрив</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та</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ін.</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Але</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в</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наш</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час</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обсяг</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їх</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промислової</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переробки</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не перевищує 10-15 відсотків.</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1885950" algn="l"/>
                <a:tab pos="3584575" algn="l"/>
                <a:tab pos="5540375" algn="l"/>
              </a:tabLst>
            </a:pPr>
            <a:r>
              <a:rPr kumimoji="0" lang="uk-UA" sz="1100" b="1" i="1" u="none" strike="noStrike" cap="none" normalizeH="0" baseline="0" dirty="0" smtClean="0">
                <a:ln>
                  <a:noFill/>
                </a:ln>
                <a:solidFill>
                  <a:schemeClr val="tx1"/>
                </a:solidFill>
                <a:effectLst/>
                <a:ea typeface="Times New Roman" pitchFamily="18" charset="0"/>
                <a:cs typeface="Arial" pitchFamily="34" charset="0"/>
              </a:rPr>
              <a:t>Забруднення атмосфери.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Промислові комплекси з виробництва м’яса є джерелами забруднення атмосферного повітря. Над територіями,прилеглими до приміщень утримання худоби та птиці, в атмосферному повітрі розповсюджуються на значні відстані аміак, сірководень та інші шкідливі гази.</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1885950" algn="l"/>
                <a:tab pos="3584575" algn="l"/>
                <a:tab pos="5540375"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На багатьох харчових виробництвах стоять величезні холодильні установки. У них використовуються синтезовані людиною хімічні речовини, які дістали назву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хлорфтор</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вуглеці. Ці сполуки здатні руйнувати озоновий шар.</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1885950" algn="l"/>
                <a:tab pos="3584575" algn="l"/>
                <a:tab pos="5540375" algn="l"/>
              </a:tabLst>
            </a:pPr>
            <a:r>
              <a:rPr kumimoji="0" lang="uk-UA" sz="1100" b="1" i="1" u="none" strike="noStrike" cap="none" normalizeH="0" baseline="0" dirty="0" smtClean="0">
                <a:ln>
                  <a:noFill/>
                </a:ln>
                <a:solidFill>
                  <a:schemeClr val="tx1"/>
                </a:solidFill>
                <a:effectLst/>
                <a:ea typeface="Times New Roman" pitchFamily="18" charset="0"/>
                <a:cs typeface="Arial" pitchFamily="34" charset="0"/>
              </a:rPr>
              <a:t>Забруднення гідросфери.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Підприємства харчової промисловості є також джерелами забруднення води. У стічних водах містяться мінеральні, органічні, бактеріальні та біологічні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забруднювачі.Бактеріальне</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та біологічне забруднення води надходять головним чином зі стоками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біофабрик</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і підприємств мікробіологічної</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промисловості.</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Воду забруднюють</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синтетичні поверхнево активні речовини, особливо у складі мийних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засобів.Шкідливий</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вплив на здоров’я людини мають харчові продукти, які не відповідають нормативним вимогам за санітарно-гігієнічними показниками (вміст вологи, нітратів, нітритів, солей важких металів,</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афлатоксинів</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та ін.). Деякі харчові продуктів містять сторонні речовини,такі як свинець, мідь, цинк. Концентрації цих речовин часто перевищують допустимі рівні.</a:t>
            </a:r>
            <a:endParaRPr kumimoji="0" lang="uk-UA" sz="1100" b="1" i="1" u="none" strike="noStrike" cap="none" normalizeH="0" baseline="0" dirty="0" smtClean="0">
              <a:ln>
                <a:noFill/>
              </a:ln>
              <a:solidFill>
                <a:schemeClr val="tx1"/>
              </a:solidFill>
              <a:effectLst/>
              <a:ea typeface="Times New Roman" pitchFamily="18" charset="0"/>
              <a:cs typeface="Arial" pitchFamily="34" charset="0"/>
            </a:endParaRPr>
          </a:p>
          <a:p>
            <a:pPr marL="0" marR="0" lvl="0" indent="358775" algn="l" defTabSz="914400" rtl="0" eaLnBrk="0" fontAlgn="base" latinLnBrk="0" hangingPunct="0">
              <a:lnSpc>
                <a:spcPct val="100000"/>
              </a:lnSpc>
              <a:spcBef>
                <a:spcPct val="0"/>
              </a:spcBef>
              <a:spcAft>
                <a:spcPct val="0"/>
              </a:spcAft>
              <a:buClrTx/>
              <a:buSzTx/>
              <a:buFontTx/>
              <a:buNone/>
              <a:tabLst>
                <a:tab pos="1885950" algn="l"/>
                <a:tab pos="3584575" algn="l"/>
                <a:tab pos="5540375" algn="l"/>
              </a:tabLst>
            </a:pPr>
            <a:r>
              <a:rPr kumimoji="0" lang="uk-UA" sz="1100" b="1" i="1" u="none" strike="noStrike" cap="none" normalizeH="0" baseline="0" dirty="0" smtClean="0">
                <a:ln>
                  <a:noFill/>
                </a:ln>
                <a:solidFill>
                  <a:schemeClr val="tx1"/>
                </a:solidFill>
                <a:effectLst/>
                <a:ea typeface="Times New Roman" pitchFamily="18" charset="0"/>
                <a:cs typeface="Arial" pitchFamily="34" charset="0"/>
              </a:rPr>
              <a:t>Забруднення літосфери.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В харчовому виробництві утворюється не менше 100-120</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млн</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тонн	відходів</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та</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побічних</a:t>
            </a:r>
            <a:r>
              <a:rPr lang="uk-UA" sz="1100" dirty="0">
                <a:ea typeface="Times New Roman" pitchFamily="18" charset="0"/>
                <a:cs typeface="Arial" pitchFamily="34" charset="0"/>
              </a:rPr>
              <a:t>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продуктів.Середній</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коефіцієнт використання</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основної	сировини</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в</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харчовому</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виробництві</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не перевищує 30%,</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тобто</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2/3</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сировини,</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яка</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надходить</a:t>
            </a:r>
            <a:r>
              <a:rPr kumimoji="0" lang="uk-UA" sz="1100" b="0" i="0"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із</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сільського господарства,перетворюється у відходи.</a:t>
            </a:r>
            <a:r>
              <a:rPr kumimoji="0" lang="ru-RU" sz="1100" b="0" i="0" u="none" strike="noStrike" cap="none" normalizeH="0" baseline="0" dirty="0" smtClean="0">
                <a:ln>
                  <a:noFill/>
                </a:ln>
                <a:solidFill>
                  <a:schemeClr val="tx1"/>
                </a:solidFill>
                <a:effectLst/>
                <a:cs typeface="Arial" pitchFamily="34" charset="0"/>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540568" y="-513873"/>
            <a:ext cx="9937104" cy="7632592"/>
          </a:xfrm>
          <a:prstGeom prst="rect">
            <a:avLst/>
          </a:prstGeom>
          <a:noFill/>
          <a:ln w="9525">
            <a:noFill/>
            <a:miter lim="800000"/>
            <a:headEnd/>
            <a:tailEnd/>
          </a:ln>
          <a:effectLst/>
        </p:spPr>
        <p:txBody>
          <a:bodyPr vert="horz" wrap="square" lIns="647496" tIns="660192" rIns="469752" bIns="177744"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tab pos="1857375" algn="l"/>
                <a:tab pos="3190875" algn="l"/>
                <a:tab pos="4105275" algn="l"/>
                <a:tab pos="4695825" algn="l"/>
                <a:tab pos="6296025" algn="l"/>
              </a:tabLst>
            </a:pPr>
            <a:r>
              <a:rPr kumimoji="0" lang="uk-UA" sz="105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Транспортний </a:t>
            </a:r>
            <a:r>
              <a:rPr kumimoji="0" lang="uk-UA" sz="105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комплекс.</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Сьогодні</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транспорт є одним з головних техногенних джерел забруднення довкілля. Техногенний вплив транспорту на екосистеми полягає у:</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забрудненні атмосфери, водних об’єктів і земель, зміні хімічного складу ґрунтів і мікрофлори, утворенні виробничих відходів,шламів, котельних шлаків, золи і сміття;</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споживанні природних ресурсів – атмосферного повітря,нафтопродуктів і природного газу (які є паливом для ДВЗ), води для систем охолодження ДВЗ і мийки транспортних засобів,земельних ресурсів, відчужених під будівництво автомобільних доріг, залізниць, аеродромів, трубопроводів, річкових і морських портів та інших об’єктів транспортної інфраструктури;</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виділенні теплової енергії в навколишнє середовище під час роботи тягових двигунів і установок, в яких спалюють паливо;створенні високих рівнів шуму і вібрації;</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травмуванні та загибелі людей і тварин, нанесення великих матеріальних збитків внаслідок аварій і катастроф;порушенні ґрунтово-рослинного покрову;</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зменшенні врожайності сільськогосподарських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культур.</a:t>
            </a:r>
            <a:r>
              <a:rPr kumimoji="0" lang="uk-UA" sz="105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Залізничний</a:t>
            </a:r>
            <a:r>
              <a:rPr kumimoji="0" lang="uk-UA" sz="105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транспорт. </a:t>
            </a:r>
            <a:r>
              <a:rPr kumimoji="0" lang="uk-UA" sz="105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Забруднення повітря.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Рівень забруднення повітря визначається</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концентрацією речовин, що виділяються в атмосферу під час руху</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потягу,зокрема, під час роботи тягових двигунів. Кількість викидів забруднювальних речовин у повітря залежить від режиму роботи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двигуна.Потяги</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хоча і впливають дуже негативно, але, порівняно з автомобільним транспортом, їх вплив значно менший, тому що на одиницю енергії,  що виділяється  під  час  спалювання  одиниці  палива,  виконується</a:t>
            </a:r>
            <a:r>
              <a:rPr lang="ru-RU" sz="1050" dirty="0">
                <a:latin typeface="Arial" pitchFamily="34" charset="0"/>
                <a:cs typeface="Arial" pitchFamily="34" charset="0"/>
              </a:rPr>
              <a:t>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значнобільша</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робота.Забруднення</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повітря відбувається викидами </a:t>
            </a:r>
            <a:r>
              <a:rPr kumimoji="0" lang="uk-UA" sz="105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СО, </a:t>
            </a:r>
            <a:r>
              <a:rPr kumimoji="0" lang="uk-UA" sz="1050" b="0" i="0" u="none" strike="noStrike" cap="none" normalizeH="0" baseline="0" dirty="0" err="1" smtClean="0">
                <a:ln>
                  <a:noFill/>
                </a:ln>
                <a:solidFill>
                  <a:schemeClr val="tx1"/>
                </a:solidFill>
                <a:effectLst/>
                <a:latin typeface="Verdana" pitchFamily="34" charset="0"/>
                <a:ea typeface="Times New Roman" pitchFamily="18" charset="0"/>
                <a:cs typeface="Arial" pitchFamily="34" charset="0"/>
              </a:rPr>
              <a:t>C</a:t>
            </a:r>
            <a:r>
              <a:rPr kumimoji="0" lang="uk-UA" sz="1050" b="0" i="0" u="none" strike="noStrike" cap="none" normalizeH="0" baseline="0" dirty="0" err="1" smtClean="0">
                <a:ln>
                  <a:noFill/>
                </a:ln>
                <a:solidFill>
                  <a:schemeClr val="tx1"/>
                </a:solidFill>
                <a:effectLst/>
                <a:latin typeface="Microsoft Sans Serif" pitchFamily="34" charset="0"/>
                <a:ea typeface="Times New Roman" pitchFamily="18" charset="0"/>
                <a:cs typeface="Microsoft Sans Serif" pitchFamily="34" charset="0"/>
              </a:rPr>
              <a:t>mHn</a:t>
            </a:r>
            <a:r>
              <a:rPr kumimoji="0" lang="uk-UA" sz="1050" b="0" i="0" u="none" strike="noStrike" cap="none" normalizeH="0" baseline="0" dirty="0" smtClean="0">
                <a:ln>
                  <a:noFill/>
                </a:ln>
                <a:solidFill>
                  <a:schemeClr val="tx1"/>
                </a:solidFill>
                <a:effectLst/>
                <a:latin typeface="Microsoft Sans Serif" pitchFamily="34" charset="0"/>
                <a:ea typeface="Times New Roman" pitchFamily="18" charset="0"/>
                <a:cs typeface="Microsoft Sans Serif" pitchFamily="34" charset="0"/>
              </a:rPr>
              <a:t>, </a:t>
            </a:r>
            <a:r>
              <a:rPr kumimoji="0" lang="uk-UA" sz="1050" b="0" i="0" u="none" strike="noStrike" cap="none" normalizeH="0" baseline="0" dirty="0" err="1" smtClean="0">
                <a:ln>
                  <a:noFill/>
                </a:ln>
                <a:solidFill>
                  <a:schemeClr val="tx1"/>
                </a:solidFill>
                <a:effectLst/>
                <a:latin typeface="Verdana" pitchFamily="34" charset="0"/>
                <a:ea typeface="Times New Roman" pitchFamily="18" charset="0"/>
                <a:cs typeface="Arial" pitchFamily="34" charset="0"/>
              </a:rPr>
              <a:t>NО</a:t>
            </a:r>
            <a:r>
              <a:rPr kumimoji="0" lang="uk-UA" sz="1050" b="0" i="0" u="none" strike="noStrike" cap="none" normalizeH="0" baseline="0" dirty="0" err="1" smtClean="0">
                <a:ln>
                  <a:noFill/>
                </a:ln>
                <a:solidFill>
                  <a:schemeClr val="tx1"/>
                </a:solidFill>
                <a:effectLst/>
                <a:latin typeface="Microsoft Sans Serif" pitchFamily="34" charset="0"/>
                <a:ea typeface="Times New Roman" pitchFamily="18" charset="0"/>
                <a:cs typeface="Microsoft Sans Serif" pitchFamily="34" charset="0"/>
              </a:rPr>
              <a:t>x</a:t>
            </a:r>
            <a:r>
              <a:rPr kumimoji="0" lang="uk-UA" sz="105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 С, SO</a:t>
            </a:r>
            <a:r>
              <a:rPr kumimoji="0" lang="uk-UA" sz="1050" b="0" i="0" u="none" strike="noStrike" cap="none" normalizeH="0" baseline="0" dirty="0" smtClean="0">
                <a:ln>
                  <a:noFill/>
                </a:ln>
                <a:solidFill>
                  <a:schemeClr val="tx1"/>
                </a:solidFill>
                <a:effectLst/>
                <a:latin typeface="Microsoft Sans Serif" pitchFamily="34" charset="0"/>
                <a:ea typeface="Times New Roman" pitchFamily="18" charset="0"/>
                <a:cs typeface="Microsoft Sans Serif" pitchFamily="34" charset="0"/>
              </a:rPr>
              <a:t>2</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(продукти неповного згорання), пилом та золою.</a:t>
            </a:r>
            <a:r>
              <a:rPr lang="ru-RU" sz="1050" dirty="0">
                <a:latin typeface="Arial" pitchFamily="34" charset="0"/>
                <a:cs typeface="Arial" pitchFamily="34" charset="0"/>
              </a:rPr>
              <a:t> </a:t>
            </a:r>
            <a:r>
              <a:rPr kumimoji="0" lang="uk-UA" sz="105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Забруднення ґрунтів.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Забруднення ґрунтів визначається кількістю сухих та</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рідких викидів під час руху потягу на один км шляху. На один км шляху за рік скидається приблизно 200 м</a:t>
            </a:r>
            <a:r>
              <a:rPr kumimoji="0" lang="uk-UA" sz="105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3</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неочищених стічних вод,12 тонн сухого сміття, 3,5 тонни сажі. Сьогодні відбувається забруднення ґрунту металевою стружкою та пилом того вантажу, який перевозиться.</a:t>
            </a:r>
            <a:r>
              <a:rPr lang="ru-RU" sz="1050" dirty="0">
                <a:latin typeface="Arial" pitchFamily="34" charset="0"/>
                <a:cs typeface="Arial" pitchFamily="34" charset="0"/>
              </a:rPr>
              <a:t> </a:t>
            </a:r>
            <a:r>
              <a:rPr kumimoji="0" lang="uk-UA" sz="105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Забруднення водойм.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Забруднення водойм відбувається скидами зі стічними водами нафтопродуктів, смол, фенолів та іонів важких металів.</a:t>
            </a:r>
            <a:r>
              <a:rPr lang="ru-RU" sz="1050" dirty="0">
                <a:latin typeface="Arial" pitchFamily="34" charset="0"/>
                <a:cs typeface="Arial" pitchFamily="34" charset="0"/>
              </a:rPr>
              <a:t> </a:t>
            </a:r>
            <a:r>
              <a:rPr kumimoji="0" lang="uk-UA" sz="105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Вплив на флору та фауну.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Залізничний транспорт негативно впливає на флору та фауну – відбувається зміна шляхів міграції тварин,знищення лісових та сільськогосподарських угідь.</a:t>
            </a:r>
            <a:r>
              <a:rPr lang="ru-RU" sz="1050" dirty="0">
                <a:latin typeface="Arial" pitchFamily="34" charset="0"/>
                <a:cs typeface="Arial" pitchFamily="34" charset="0"/>
              </a:rPr>
              <a:t> </a:t>
            </a:r>
            <a:r>
              <a:rPr kumimoji="0" lang="uk-UA" sz="105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Шумове та вібраційне забруднення</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Рівень шуму біля залізничного полотна під час проходження потяга сягає 100-120 дБ, що негативно впливає на життєдіяльність багатьох живих організмів, зокрема й на організм людини.</a:t>
            </a:r>
            <a:r>
              <a:rPr lang="ru-RU" sz="1050" dirty="0">
                <a:latin typeface="Arial" pitchFamily="34" charset="0"/>
                <a:cs typeface="Arial" pitchFamily="34" charset="0"/>
              </a:rPr>
              <a:t> </a:t>
            </a:r>
            <a:r>
              <a:rPr kumimoji="0" lang="uk-UA" sz="105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Вплив на людину.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Забруднення довкілля викликає хронічні та професійні захворювання, появу професійних захворювань.</a:t>
            </a:r>
            <a:r>
              <a:rPr lang="ru-RU" sz="1050" dirty="0">
                <a:latin typeface="Arial" pitchFamily="34" charset="0"/>
                <a:cs typeface="Arial" pitchFamily="34" charset="0"/>
              </a:rPr>
              <a:t> </a:t>
            </a:r>
            <a:r>
              <a:rPr kumimoji="0" lang="uk-UA" sz="105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Автортранспорт</a:t>
            </a:r>
            <a:r>
              <a:rPr kumimoji="0" lang="uk-UA" sz="105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Вплив автотранспорту на екосистеми полягає у:забрудненні токсичними викидами атмосфери, водних об’єктів та ґрунтів, зміні хімічного складу ґрунтів і мікрофлори, утворенні виробничих відходів Забруднювальні речовини, окрім шкідливого впливу на живу природу, негативно впливають на створені людиною системи – особливо на будівельні матеріали, історичні архітектурні та скульптурні пам’ятники й інші витвори мистецтва,викликають корозію металів, псування шкіряних і текстильних виробів;споживанні природних ресурсів – атмосферного повітря, яке необхідне для перебігу робочих процесів у двигунах внутрішнього згорання (ДВЗ) транспортних засобів, нафтопродуктів і природного газу, які є паливом для ДВЗ,води для систем охолодження ДВЗ і миття транспортних засобів,виробничих</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і</a:t>
            </a:r>
            <a:r>
              <a:rPr lang="uk-UA" sz="1050" dirty="0">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побутових</a:t>
            </a:r>
            <a:r>
              <a:rPr lang="uk-UA" sz="1050" dirty="0">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потреб</a:t>
            </a:r>
            <a:r>
              <a:rPr lang="uk-UA" sz="1050" dirty="0">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транспортних підприємств,земельних ресурсів, відчужених під будівництво автомобільних доріг та інших об’єктів транспортної інфраструктури;</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виділенні теплової енергії у навколишнє середовище під час роботи ДВЗ та установок, в яких спалюють паливо;створенні високих рівнів шуму та вібрації;</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активації несприятливих природних процесів таких, як водна ерозія, заболочення місцевості, утворення селевих потоків, зсувів та</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обвалів;травмуванні</a:t>
            </a:r>
            <a:r>
              <a:rPr lang="uk-UA" sz="1050" dirty="0" smtClean="0">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і</a:t>
            </a:r>
            <a:r>
              <a:rPr lang="uk-UA" sz="1050" dirty="0">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загибелі людей,</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тварин,</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нанесенн</a:t>
            </a:r>
            <a:r>
              <a:rPr lang="uk-UA" sz="1050" dirty="0" smtClean="0">
                <a:latin typeface="Arial" pitchFamily="34" charset="0"/>
                <a:ea typeface="Times New Roman" pitchFamily="18" charset="0"/>
                <a:cs typeface="Arial" pitchFamily="34" charset="0"/>
              </a:rPr>
              <a:t>я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великих матеріальних збитків внаслідок аварій та катастроф;</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порушенні</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ґрунтово-рослинного</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покрову</a:t>
            </a:r>
            <a:r>
              <a:rPr lang="uk-UA" sz="1050" dirty="0">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і</a:t>
            </a:r>
            <a:r>
              <a:rPr lang="uk-UA" sz="1050" dirty="0">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зменшенні врожайності</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сільськогосподарських культур.</a:t>
            </a:r>
            <a:r>
              <a:rPr lang="ru-RU" sz="1050" dirty="0">
                <a:latin typeface="Arial" pitchFamily="34" charset="0"/>
                <a:cs typeface="Arial" pitchFamily="34" charset="0"/>
              </a:rPr>
              <a:t> </a:t>
            </a:r>
            <a:r>
              <a:rPr kumimoji="0" lang="uk-UA" sz="105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Водний транспорт.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Забруднення довкілля відбувається за двома основними напрямками:</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морські і річкові судна забруднюють біосферу відходами, одержаними у результаті експлуатаційної діяльності;</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викиди у випадку аварій суден з токсичними вантажами, забруднюють біосферу здебільшого нафтою і нафтопродуктами.</a:t>
            </a:r>
            <a:r>
              <a:rPr lang="ru-RU" sz="1050" dirty="0">
                <a:latin typeface="Arial" pitchFamily="34" charset="0"/>
                <a:cs typeface="Arial" pitchFamily="34" charset="0"/>
              </a:rPr>
              <a:t> </a:t>
            </a:r>
            <a:r>
              <a:rPr kumimoji="0" lang="uk-UA" sz="105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Забруднення</a:t>
            </a:r>
            <a:r>
              <a:rPr kumimoji="0" lang="uk-UA" sz="1050" b="1" i="1"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атмосфери.</a:t>
            </a:r>
            <a:r>
              <a:rPr kumimoji="0" lang="uk-UA" sz="1050" b="1" i="1"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Енергетичні</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установки</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суден забруднюють відпрацьованими газами передусім атмосферу, звідки токсичні речовини частково або майже повністю потрапляють у води морів, річок, океанів. Сьогодні переважна більшість суден обладнані</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дизельними двигунами. Невелику частку становлять судна</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 паротурбінними</a:t>
            </a:r>
            <a:r>
              <a:rPr lang="uk-UA" sz="1050" dirty="0">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установками,</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кількість</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яких</a:t>
            </a:r>
            <a:r>
              <a:rPr lang="uk-UA" sz="1050" dirty="0">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останні</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роки скорочується(у зв’язку з меншою економічністю порівняно з дизелями)</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.Гази</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СО,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СО</a:t>
            </a:r>
            <a:r>
              <a:rPr kumimoji="0" lang="uk-UA" sz="1050" b="0" i="0" u="none" strike="noStrike" cap="none" normalizeH="0" baseline="-30000" dirty="0" err="1" smtClean="0">
                <a:ln>
                  <a:noFill/>
                </a:ln>
                <a:solidFill>
                  <a:schemeClr val="tx1"/>
                </a:solidFill>
                <a:effectLst/>
                <a:latin typeface="Arial" pitchFamily="34" charset="0"/>
                <a:ea typeface="Times New Roman" pitchFamily="18" charset="0"/>
                <a:cs typeface="Arial" pitchFamily="34" charset="0"/>
              </a:rPr>
              <a:t>2</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С</a:t>
            </a:r>
            <a:r>
              <a:rPr kumimoji="0" lang="uk-UA" sz="1050" b="0" i="0" u="none" strike="noStrike" cap="none" normalizeH="0" baseline="-30000" dirty="0" err="1" smtClean="0">
                <a:ln>
                  <a:noFill/>
                </a:ln>
                <a:solidFill>
                  <a:schemeClr val="tx1"/>
                </a:solidFill>
                <a:effectLst/>
                <a:latin typeface="Arial" pitchFamily="34" charset="0"/>
                <a:ea typeface="Times New Roman" pitchFamily="18" charset="0"/>
                <a:cs typeface="Arial" pitchFamily="34" charset="0"/>
              </a:rPr>
              <a:t>m</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Н</a:t>
            </a:r>
            <a:r>
              <a:rPr kumimoji="0" lang="uk-UA" sz="1050" b="0" i="0" u="none" strike="noStrike" cap="none" normalizeH="0" baseline="-30000" dirty="0" err="1" smtClean="0">
                <a:ln>
                  <a:noFill/>
                </a:ln>
                <a:solidFill>
                  <a:schemeClr val="tx1"/>
                </a:solidFill>
                <a:effectLst/>
                <a:latin typeface="Arial" pitchFamily="34" charset="0"/>
                <a:ea typeface="Times New Roman" pitchFamily="18" charset="0"/>
                <a:cs typeface="Arial" pitchFamily="34" charset="0"/>
              </a:rPr>
              <a:t>n</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важчі</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за повітря і накопичуються на поверхні водного середовища. Газоподібні вуглеводні і викиди СО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судновихтеплових</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двигунів беруть участь в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окиснювальних</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реакціях і в кінці перетворюються у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СО</a:t>
            </a:r>
            <a:r>
              <a:rPr kumimoji="0" lang="uk-UA" sz="1050" b="0" i="0" u="none" strike="noStrike" cap="none" normalizeH="0" baseline="-30000" dirty="0" err="1" smtClean="0">
                <a:ln>
                  <a:noFill/>
                </a:ln>
                <a:solidFill>
                  <a:schemeClr val="tx1"/>
                </a:solidFill>
                <a:effectLst/>
                <a:latin typeface="Arial" pitchFamily="34" charset="0"/>
                <a:ea typeface="Times New Roman" pitchFamily="18" charset="0"/>
                <a:cs typeface="Arial" pitchFamily="34" charset="0"/>
              </a:rPr>
              <a:t>2</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наявність якого в атмосфері спричиняє парниковий ефект. У першому наближенні екологічну шкоду водному середовищу</a:t>
            </a:r>
            <a:r>
              <a:rPr lang="uk-UA" sz="1050" dirty="0" smtClean="0">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можна</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підрахувати</a:t>
            </a:r>
            <a:r>
              <a:rPr lang="uk-UA" sz="1050" dirty="0" smtClean="0">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як суму</a:t>
            </a:r>
            <a:r>
              <a:rPr lang="uk-UA" sz="1050" dirty="0">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збитків</a:t>
            </a:r>
            <a:r>
              <a:rPr lang="uk-UA" sz="1050" dirty="0">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від	сірчаного ангідриду,оксидів азоту, сажі і викидів незгорілого палива суднових двигунів, а також випарування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нафтовантажів</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транспортного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флоту.</a:t>
            </a:r>
            <a:r>
              <a:rPr kumimoji="0" lang="uk-UA" sz="1050" b="1"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Забруднення</a:t>
            </a:r>
            <a:r>
              <a:rPr kumimoji="0" lang="uk-UA" sz="1050" b="1" i="1"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гідросфери.</a:t>
            </a:r>
            <a:r>
              <a:rPr kumimoji="0" lang="uk-UA" sz="1050" b="1" i="1"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Нафта</a:t>
            </a:r>
            <a:r>
              <a:rPr lang="uk-UA" sz="1050" dirty="0">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та</a:t>
            </a:r>
            <a:r>
              <a:rPr lang="uk-UA" sz="1050" dirty="0">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нафтопродукти</a:t>
            </a:r>
            <a:r>
              <a:rPr lang="uk-UA" sz="1050" dirty="0">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є основними забруднювачами водного басейну під час роботи водного транспорту.</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468560" y="114890"/>
            <a:ext cx="9612560" cy="6986261"/>
          </a:xfrm>
          <a:prstGeom prst="rect">
            <a:avLst/>
          </a:prstGeom>
          <a:noFill/>
          <a:ln w="9525">
            <a:noFill/>
            <a:miter lim="800000"/>
            <a:headEnd/>
            <a:tailEnd/>
          </a:ln>
          <a:effectLst/>
        </p:spPr>
        <p:txBody>
          <a:bodyPr vert="horz" wrap="square" lIns="647496" tIns="660192" rIns="469752" bIns="177744"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tab pos="528638" algn="l"/>
              </a:tabLst>
            </a:pPr>
            <a:r>
              <a:rPr kumimoji="0" lang="uk-UA" sz="105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Повітряний </a:t>
            </a:r>
            <a:r>
              <a:rPr kumimoji="0" lang="uk-UA" sz="105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транспорт.</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Особливості</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впливу повітряних суден на довкілля пов’язані:</a:t>
            </a:r>
            <a:endParaRPr kumimoji="0" lang="ru-RU"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Char char="•"/>
              <a:tabLst>
                <a:tab pos="528638" algn="l"/>
              </a:tabLst>
            </a:pP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сучасний парк літаків та гелікоптерів має газотурбінні двигуни, які працюють на авіаційному гасі, хімічний склад якого дещо відрізняється від автомобільного бензину та дизельного палива кращою якістю, має менший вміст сірки та механічних домішок;</a:t>
            </a:r>
            <a:endParaRPr kumimoji="0" lang="ru-RU"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Char char="•"/>
              <a:tabLst>
                <a:tab pos="528638" algn="l"/>
              </a:tabLst>
            </a:pP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основна маса відпрацьованих газів викидається повітряними суднами безпосередньо у повітряному просторі відносно на великій висоті, за високої швидкості та турбулентного потоку, і лише невелика частка – в безпосередній близькості від аеропортів та населених пунктів.</a:t>
            </a:r>
            <a:endParaRPr kumimoji="0" lang="ru-RU"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528638" algn="l"/>
              </a:tabLst>
            </a:pP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Загальний викид токсичних речовин авіаційним транспортом може бути приблизно оцінений обсягом споживаного авіацією палива, котрий становить близько 4% загальних витрат палива усіма видами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транспорту.Таким</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чином, частка забруднень авіатранспортом відносно невелика, і до того ж токсичні речовини розсіюються в межах великих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просторів.Основними</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компонентами, які забруднюють довкілля, є: оксид вуглецю, неспалені вуглеводні, оксиди азоту та сажа. На режимах холостого ходу та під час руху на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рулівних</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доріжках, під час заходу на посадку у відпрацьованих газах суттєво збільшується вміст оксиду</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вуглецю і вуглеводнів, але при цьому зменшується кількість оксиду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азоту.У</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режимі сталого польоту, коли двигуни працюють без перевантаження на 35-50% своєї потужності з оптимальними параметрами, вміст оксиду вуглецю та вуглеводнів зменшується, але збільшуються викиди оксидів азоту. Найбільші викиди сажі відбувається під час зльоту та набору висоти, коли двигуни працюють з перевантаженням у 1,1-1,2 рази відносно своєї номінальної потужності і, як правило, на збагаченій паливній суміші.</a:t>
            </a:r>
            <a:endParaRPr kumimoji="0" lang="ru-RU"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528638" algn="l"/>
              </a:tabLst>
            </a:pPr>
            <a:r>
              <a:rPr kumimoji="0" lang="uk-UA" sz="105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Легка </a:t>
            </a:r>
            <a:r>
              <a:rPr kumimoji="0" lang="uk-UA" sz="105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промисловість.</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Особливістю</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легкої промисловості є відсутність значних забруднень повітря інертними речовинами, тому підприємства розміщують у межах зони, призначеної для забудови.</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 підприємствах бавовняної, льняної, вовняної промисловості виникають забруднення повітря пилом під час транспортування, сортування, оброблення сировини. На фабриках первинного оброблення сировини утворюється мінеральний пил, що переважно складається з часточок ґрунту. На вовняних і льняних підприємствах утворюється органічний пил. Концентрація пилу у сортувальних і чесальних цехах бавовняних виробництв становить 2-16 мг/м</a:t>
            </a:r>
            <a:r>
              <a:rPr kumimoji="0" lang="uk-UA" sz="105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3</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а у ткацьких і прядильних2-8 мг/м</a:t>
            </a:r>
            <a:r>
              <a:rPr kumimoji="0" lang="uk-UA" sz="105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3</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.Аналіз відсоткового і фракційного складу пилу показав, що для очищення запиленого повітря треба застосовувати пиловловлювачі, які мають ефективність очищення від 80 до 99 відсотків. Особливістю легкої промисловості є відсутність значних забруднень повітря.</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Шкіряно-взуттєва промисловість після текстильної є найважливішою підгалуззю легкої промисловості і однією з основних забруднювачів навколишнього середовища. Основний техногенний тиск вона чинить на водні середовища. Стічні води містять вовну, кров, жири,сульфати, сульфіди, хлориди, луги, кислоти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тощо.Осад</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стічних вод шкіряних підприємств відбувається за наявності великої кількості завислих речовин. У ньому містяться хром, жир,сульфати, сульфіди, бактеріальні і біологічні забруднювачі. Через присутність великої кількості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важкоокиснюваних</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органічних речовин стічні води можуть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загнивати.Забруднення</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довкілля від діяльності трикотажної промисловості полягає у наявності двох потоків забруднювальних речовин:</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токсичного   –	з’являється внаслідок фарбування та оброблення висококонцентрованого продукту;</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нетоксичного – процес мерсеризації.</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 стічних водах міститься близько 20 видів забруднювальних компонентів. Концентрація їх часто перевищує допустимі норми, тому необхідне попереднє очищення стоків від фарби. Осад стічних вод трикотажних комбінатів створюється у фарбувально-оздоблювальних цехах. Там містяться розчинні і нерозчинні суміші</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це ганчір’я, волокна,зшита шліхта, волосся, фарба. Але головні забруднювачі –</a:t>
            </a:r>
            <a:r>
              <a:rPr lang="ru-RU" sz="1050" dirty="0">
                <a:latin typeface="Arial" pitchFamily="34"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це розчини з кислотою, високомолекулярні препарати. Осад займає 1% загального об’єму води, яку очищують.</a:t>
            </a:r>
            <a:endParaRPr kumimoji="0" lang="ru-RU"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528638" algn="l"/>
              </a:tabLst>
            </a:pP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Підприємства хутрової промисловості під час вичинки та фарбування хутра за рік потребують 9 </a:t>
            </a:r>
            <a:r>
              <a:rPr kumimoji="0" lang="uk-UA" sz="105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млн</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м3 води і витрачають різних хімічних речовин та сполук до</a:t>
            </a:r>
            <a:r>
              <a:rPr kumimoji="0" lang="uk-UA" sz="105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5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100 тис. тонн. Основний напрям інтенсифікації обробки шкіри полягає у застосуванні більш концентрованих технологічних розчинників і сухих реагентів, що розчиняються у капілярах сировини. Більш ефективним процесом є вичинка і фарбування хутра в органічних розчинах, без води. Токсичність стічних вод у хутровому виробництві зумовлюється наявністю у них шестивалентного хрому барвників та формаліну.</a:t>
            </a:r>
            <a:endParaRPr kumimoji="0" lang="uk-UA" sz="105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540568" y="-603448"/>
            <a:ext cx="9865096" cy="7617203"/>
          </a:xfrm>
          <a:prstGeom prst="rect">
            <a:avLst/>
          </a:prstGeom>
          <a:noFill/>
          <a:ln w="9525">
            <a:noFill/>
            <a:miter lim="800000"/>
            <a:headEnd/>
            <a:tailEnd/>
          </a:ln>
          <a:effectLst/>
        </p:spPr>
        <p:txBody>
          <a:bodyPr vert="horz" wrap="square" lIns="647496" tIns="660192" rIns="469752" bIns="177744"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tab pos="1997075" algn="l"/>
                <a:tab pos="2647950" algn="l"/>
                <a:tab pos="3216275" algn="l"/>
                <a:tab pos="3303588" algn="l"/>
                <a:tab pos="4419600" algn="l"/>
                <a:tab pos="5668963" algn="l"/>
                <a:tab pos="5699125" algn="l"/>
              </a:tabLst>
            </a:pPr>
            <a:r>
              <a:rPr kumimoji="0" lang="uk-UA" sz="10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ЖКГ.</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На</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підприємствах житлово-комунального комплексу приблизно 40відсотків існуючих очисних потужностей потребують відновлення або вдосконалення з метою виконання вимог стандартів якості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води.Значна</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частина підземних вод не проходить очищення і не відповідає стандартам якості води. В Автономній Республіці Крим, в Донецькій, Луганській, Херсонській, Хмельницькій, Одеській, Київській та деяких інших областях немає альтернативних джерел водопостачання і економічно прийнятних технологій для очищення води окремих водозаборів.</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1997075" algn="l"/>
                <a:tab pos="2647950" algn="l"/>
                <a:tab pos="3216275" algn="l"/>
                <a:tab pos="3303588" algn="l"/>
                <a:tab pos="4419600" algn="l"/>
                <a:tab pos="5668963" algn="l"/>
                <a:tab pos="5699125" algn="l"/>
              </a:tabLst>
            </a:pP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Четверта частина водопровідних очисних споруд і кожна п'ята насосна станція (у вартісному виразі) відпрацювали нормативний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термінамортизації</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Фактично амортизовано половину насосних агрегатів, з яких40 відсотків потребує заміни. Критична ситуація зі станом експлуатації каналізаційних колекторів склалася у Києві, Чернігові, Львові,Кіровограді, Дніпропетровську, Керчі, Рівному, Херсоні, Ялті,Севастополі та інших містах України.</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1997075" algn="l"/>
                <a:tab pos="2647950" algn="l"/>
                <a:tab pos="3216275" algn="l"/>
                <a:tab pos="3303588" algn="l"/>
                <a:tab pos="4419600" algn="l"/>
                <a:tab pos="5668963" algn="l"/>
                <a:tab pos="5699125" algn="l"/>
              </a:tabLst>
            </a:pPr>
            <a:r>
              <a:rPr kumimoji="0" lang="uk-UA"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Будівельний комплекс.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Виробництво будівельних конструкцій та матеріалів у багатьох випадках супроводжується виділенням великої кількості полідисперсного пилу, шкідливих газів та інших забруднень.</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1997075" algn="l"/>
                <a:tab pos="2647950" algn="l"/>
                <a:tab pos="3216275" algn="l"/>
                <a:tab pos="3303588" algn="l"/>
                <a:tab pos="4419600" algn="l"/>
                <a:tab pos="5668963" algn="l"/>
                <a:tab pos="5699125" algn="l"/>
              </a:tabLst>
            </a:pPr>
            <a:r>
              <a:rPr kumimoji="0" lang="uk-UA" sz="1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Забруднення атмосфери.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Під час виробництва бетонної суміші у змішувальному відділенні спостерігається підвищене виділення пилу </a:t>
            </a:r>
            <a:r>
              <a:rPr kumimoji="0" lang="uk-UA" sz="1000" b="0" i="1"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майже</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у п’ять разів вище ГДК, у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надбункерному</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приміщенні – у 1,5-2,0 рази, а у відділенні дозування робочої суміші – 3-4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ГДК.Для</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арматурних цехів, а також цехів із виробництва</a:t>
            </a:r>
            <a:r>
              <a:rPr kumimoji="0" lang="uk-UA" sz="10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нестандартних металевих</a:t>
            </a:r>
            <a:r>
              <a:rPr kumimoji="0" lang="uk-UA" sz="10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конструкцій	характерними забруднювальними речовинами є пил металів та їх оксидів (окалин), а також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діоксиди</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вуглецю та марганцю(у складі аерозолів, що утворюються під час зварювання металів). Під час контактного зварювання санітарні норми оксиду марганцю підвищуються у 1,3, а ГДК зварювальних аерозолів – у 1,1-1,3 рази. Під час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ручногоелектричного</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зварювання спостерігають виділення оксиду азоту у межах норм, двооксиди вуглецю та марганцю перевищують ГДК відповідно у1,5-2 та 1,3-3 рази, зварювальні аерозолі в 3-4 рази.</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1997075" algn="l"/>
                <a:tab pos="2647950" algn="l"/>
                <a:tab pos="3216275" algn="l"/>
                <a:tab pos="3303588" algn="l"/>
                <a:tab pos="4419600" algn="l"/>
                <a:tab pos="5668963" algn="l"/>
                <a:tab pos="5699125" algn="l"/>
              </a:tabLst>
            </a:pP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Під час технологічного процесу виробництва силікатної цегли підвищене</a:t>
            </a:r>
            <a:r>
              <a:rPr lang="ru-RU" sz="1000" dirty="0" smtClean="0">
                <a:latin typeface="Arial" pitchFamily="34" charset="0"/>
                <a:cs typeface="Arial" pitchFamily="34" charset="0"/>
              </a:rPr>
              <a:t>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виділення пилу спостерігається у разі завантаження кранами вапняку та піску, дозування їх на стрічковому конвеєрі, транспортування, сортування, грохочення, у змішувачах та під час пресування. На робочих місцях у приміщеннях підготовки суміші запиленість перевищує санітарні норми від 2 до 20, а у формувальному цеху – від 2 до 5 разів.</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1997075" algn="l"/>
                <a:tab pos="2647950" algn="l"/>
                <a:tab pos="3216275" algn="l"/>
                <a:tab pos="3303588" algn="l"/>
                <a:tab pos="4419600" algn="l"/>
                <a:tab pos="5668963" algn="l"/>
                <a:tab pos="5699125" algn="l"/>
              </a:tabLst>
            </a:pP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Під час виробництва кераміки та глиняної цегли пиловидалення перевищує ГДК  на  складах  глини  у  1,5-2,5,  на  складах  піску  –  у  5-7,</a:t>
            </a:r>
            <a:r>
              <a:rPr kumimoji="0" lang="uk-UA" sz="10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у</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сумішоприготувальному цеху – в 12-15 разів, а у відділенні по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мелушамоту</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запиленість досягає 30-32 ГДК. На дільниці навантаження та розвантаження запиленість у 2-3 рази перевищує допустимі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концентрації.У</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цехах, де відбувається сушіння та випалювання, переважно виділяється оксид вуглецю – його концентрація досягає відповідно до 1,5-2,0 і до 3,0-4,0 ГДК, сірчаного ангідриду </a:t>
            </a:r>
            <a:r>
              <a:rPr kumimoji="0" lang="uk-UA"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до 1,5 і 2-3 ГДК.</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1997075" algn="l"/>
                <a:tab pos="2647950" algn="l"/>
                <a:tab pos="3216275" algn="l"/>
                <a:tab pos="3303588" algn="l"/>
                <a:tab pos="4419600" algn="l"/>
                <a:tab pos="5668963" algn="l"/>
                <a:tab pos="5699125" algn="l"/>
              </a:tabLst>
            </a:pP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Виробництво</a:t>
            </a:r>
            <a:r>
              <a:rPr kumimoji="0" lang="uk-UA" sz="10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цементу,</a:t>
            </a:r>
            <a:r>
              <a:rPr kumimoji="0" lang="uk-UA" sz="10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вапняку,</a:t>
            </a:r>
            <a:r>
              <a:rPr kumimoji="0" lang="uk-UA" sz="10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доломіту,</a:t>
            </a:r>
            <a:r>
              <a:rPr lang="uk-UA" sz="1000" dirty="0">
                <a:latin typeface="Arial" pitchFamily="34" charset="0"/>
                <a:ea typeface="Times New Roman" pitchFamily="18" charset="0"/>
                <a:cs typeface="Arial" pitchFamily="34" charset="0"/>
              </a:rPr>
              <a:t>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інертних матеріалів супроводжується</a:t>
            </a:r>
            <a:r>
              <a:rPr lang="uk-UA" sz="1000" dirty="0">
                <a:latin typeface="Arial" pitchFamily="34" charset="0"/>
                <a:ea typeface="Times New Roman" pitchFamily="18" charset="0"/>
                <a:cs typeface="Arial" pitchFamily="34" charset="0"/>
              </a:rPr>
              <a:t>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a:t>
            </a:r>
            <a:r>
              <a:rPr kumimoji="0" lang="uk-UA" sz="10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окремих дільницях</a:t>
            </a:r>
            <a:r>
              <a:rPr kumimoji="0" lang="uk-UA" sz="10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особливо сильним пиловидаленням, що перевищує ГДК у 5-10 разів, а у деяких випадках </a:t>
            </a:r>
            <a:r>
              <a:rPr kumimoji="0" lang="uk-UA" sz="1000" b="0" i="1"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до кількох десятків і навіть сотень разів.</a:t>
            </a:r>
            <a:r>
              <a:rPr lang="ru-RU" sz="1000" dirty="0">
                <a:latin typeface="Arial" pitchFamily="34" charset="0"/>
                <a:cs typeface="Arial" pitchFamily="34" charset="0"/>
              </a:rPr>
              <a:t>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Виробництву будівельних конструкцій та матеріалів на окремих дільницях властиві підвищення виділення пари та теплоти. На деяких робочих місцях влітку температура становить 30-40°С, водночас є робочі місця, де взимку температура буває мінусовою. Існують дільниці з підвищеною (85-95%) й дуже малою (25-30%) вологістю і протягами.</a:t>
            </a:r>
            <a:r>
              <a:rPr lang="ru-RU" sz="1000" dirty="0">
                <a:latin typeface="Arial" pitchFamily="34" charset="0"/>
                <a:cs typeface="Arial" pitchFamily="34" charset="0"/>
              </a:rPr>
              <a:t>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Деревостружкові плити, матеріали для покриття підлоги типу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ковролін</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чи килимових виробів, текстильні товари, піноізоляційні матеріали виділяють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формальдегіди.Формальдегід</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гостро впливає на кон’юнктиву ока та дихальні шляхи.</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1997075" algn="l"/>
                <a:tab pos="2647950" algn="l"/>
                <a:tab pos="3216275" algn="l"/>
                <a:tab pos="3303588" algn="l"/>
                <a:tab pos="4419600" algn="l"/>
                <a:tab pos="5668963" algn="l"/>
                <a:tab pos="5699125" algn="l"/>
              </a:tabLst>
            </a:pP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 XX ст. в будівництві почали широко застосовувати азбест у вигляді термоізоляційного матеріалу, акустичних покриттів, що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напиляються</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на металеві сітки,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полум’ягасників</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у вигляді азбоцементу,вініл-азбестових покриттів для підлоги тощо. У процесі експлуатації таких виробів може відбуватися безперервний вихід азбестових волокон у повітря приміщень у вигляді силікату магнію. Азбест біологічно дуже активний матеріал, його волокна потрапляють у легені та викликають ушкодження тканин. Це захворювання отримало назву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азбестоз.Хвороба</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може закінчитись розвитком онкологічного захворювання. У США азбест віднесено до речовин І групи небезпечності – його кількість у повітрі неповинна перевищувати 0,5 мг/м3, що становить приблизно 1000 волокон в1 м</a:t>
            </a:r>
            <a:r>
              <a:rPr kumimoji="0" lang="uk-UA" sz="10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3</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повітря. Небезпека азбестових впливів особливо велика у зв'язку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звідстроченою</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дією </a:t>
            </a:r>
            <a:r>
              <a:rPr kumimoji="0" lang="uk-UA" sz="1000" b="0" i="1"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хвороба розвивається через 20-40 років після отримання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наддопустимої</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дози. В Україні, на жаль, азбест та азбестоцементні вироби (шифер, труби) застосовують без належного медико-екологічного контролю.</a:t>
            </a:r>
            <a:r>
              <a:rPr lang="ru-RU" sz="1000" dirty="0">
                <a:latin typeface="Arial" pitchFamily="34" charset="0"/>
                <a:cs typeface="Arial" pitchFamily="34" charset="0"/>
              </a:rPr>
              <a:t>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Надзвичайно активним джерелом забруднення атмосферного повітря є процес</a:t>
            </a:r>
            <a:r>
              <a:rPr lang="ru-RU" sz="1000" dirty="0">
                <a:latin typeface="Arial" pitchFamily="34" charset="0"/>
                <a:cs typeface="Arial" pitchFamily="34" charset="0"/>
              </a:rPr>
              <a:t> </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виготовлення асфальтобетону. На асфальтобетонних підприємствах із бітумних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пороенергетичних</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агрегатів в атмосферу надходить не тільки пил і сажа, а також сполуки, які містять смоли,оксиди вуглецю та сірки, радіонукліди і важкі </a:t>
            </a:r>
            <a:r>
              <a:rPr kumimoji="0" lang="uk-UA"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метали.Під</a:t>
            </a:r>
            <a:r>
              <a:rPr kumimoji="0" lang="uk-UA"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час виробництва деревоволокнистих плит та деяких полімерних будівельних матеріалів в атмосферне повітря надходять феноли, аміак,формальдегід, стерол, оксид вуглецю. Концентрація стеролу та оксиду вуглецю у повітрі цехів перевищують ГДК у два рази. Варто зауважити,що у разі використання виробів із таких матеріалів у приміщеннях, як правило, спостерігається підвищена концентрація фенолів і формальдегідів.</a:t>
            </a:r>
            <a:endParaRPr kumimoji="0" lang="uk-UA" sz="1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Тема: </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КЛАСИФІКАЦІЯ МЕТОДІВ ОЧИЩЕННЯ СТІЧНИХ ВОД ХІМІЧНОЇ ПРОМИСЛОВОСТІ.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Мета:</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поглибити поняття про методи очищення стічних вод хімічної промисловості, розвинути знання про біологічні методи очищення.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План</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Загальні показники забрудненості стічних вод (СВ). Класифікація стічних вод.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Класифікація методів очищення СВ.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Поняття про деякі механічні, хімічні та фізико-хімічні методи очищення.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Загальна схема біологічного очищення стічних вод.</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Основні терміни та поняття:</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стічні води, біохімічне споживання кисню, відстійники, біологічне очищення, аеротенк, активний мул.</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До загальних показників забрудненості СВ належать:</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Органолептичні показники: колір, смак, запах, прозорість, мутність.</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Фізико-хімічні показники: оптична густина, </a:t>
            </a:r>
            <a:r>
              <a:rPr kumimoji="0" lang="uk-UA" sz="1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рН</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температура, електропровідність, лужність, кислотність, жорсткість, вміст солей, вміст загального азоту, вміст органічного азоту, вміст загальної сірки, вміст зважених речовин, вміст розчинених речовин, </a:t>
            </a:r>
            <a:r>
              <a:rPr kumimoji="0" lang="uk-UA" sz="1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перманганатна</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окиснюваність</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біхроматна</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окиснюваність</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карбон органічних сполук, біохімічне споживання кисню. Останні 4 параметри необхідні для визначення вмісту органічних домішок у стічних водах.</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Виділяють декілька класифікацій стічних вод.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Класифікація СВ за технологічним процесом:</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Реакційні води – характерні для реакцій, що протікають з утворенням води. Ці СВ забруднені вихідними речовинами та продуктами реакцій.</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Води, що містяться у сировині та вихідних речовинах (вільна або зв’язана вода). Є у нафті, вугіллі, сланцях.</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Промивні води – використовуються для промивання сировини та продуктів у технологічних процесах.</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Маточні водні розчини – утворюються в результаті проведення процесів отримання або переробки продуктів у водних середовищах.</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Водні екстракти або абсорбційні рідини – утворюються при використанні води в якості екстрагенту або абсорбенту.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Охолоджувальні води – використовуються для охолодження продуктів та апаратів.</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Інші типи СВ – утворюються від конденсації парів води, миття обладнання, тари і приміщень, від вакуум-насосів тощо.</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416612"/>
            <a:ext cx="9144000" cy="25237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l"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Класифікація Л.О. </a:t>
            </a:r>
            <a:r>
              <a:rPr kumimoji="0" lang="uk-UA" sz="1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Кульського</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за відношенням домішок до дисперсійного середовища: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І група – СВ, що містять нерозчинні домішки розміром 10</a:t>
            </a:r>
            <a:r>
              <a:rPr kumimoji="0" lang="uk-UA" sz="14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-5</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-10</a:t>
            </a:r>
            <a:r>
              <a:rPr kumimoji="0" lang="uk-UA" sz="14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-4</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  і більше;</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ІІ група – СВ, що являють собою колоїдні розчини;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ІІІ група – СВ, що містять розчинені гази та молекулярно-розчинні органічні речовини;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ІV група – СВ, що містять речовини, які дисоціюють на іони.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Класифікація СВ за дією на водойми: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Char char="•"/>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Неорганічні зі специфічними токсичними властивостями.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Char char="•"/>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Неорганічні без специфічних токсичних властивостей.</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Char char="•"/>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Органічні зі специфічними токсичними властивостями.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Char char="•"/>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Органічні без специфічних токсичних властивостей.</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46" name="Rectangle 2"/>
          <p:cNvSpPr>
            <a:spLocks noChangeArrowheads="1"/>
          </p:cNvSpPr>
          <p:nvPr/>
        </p:nvSpPr>
        <p:spPr bwMode="auto">
          <a:xfrm>
            <a:off x="0" y="3062570"/>
            <a:ext cx="9144000"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tab pos="450850" algn="l"/>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Класифікація основних методів очищення та знешкодження СВ:</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tab pos="450850" algn="l"/>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Очищення СВ від суспендованих та </a:t>
            </a:r>
            <a:r>
              <a:rPr kumimoji="0" lang="uk-UA" sz="1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емульгованих</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домішок: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tab pos="450850" algn="l"/>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Механічне очищення від </a:t>
            </a:r>
            <a:r>
              <a:rPr kumimoji="0" lang="uk-UA" sz="1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грубодисперсних</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домішок: відстоювання,  флотація, фільтрування, </a:t>
            </a:r>
            <a:r>
              <a:rPr kumimoji="0" lang="uk-UA" sz="1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центробіжні</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методи, освітлення у зваженому шарі осаду.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tab pos="450850" algn="l"/>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Очищення від дрібнодисперсних та колоїдних домішок: коагуляція, флокуляція, електричні методи.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tab pos="450850" algn="l"/>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Очищення СВ від розчинених домішок:</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tab pos="450850" algn="l"/>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Очищення від мінеральних домішок: дистиляція, іонний обмін, зворотний осмос, ультрафільтрація, електричні методи, заморожування, </a:t>
            </a:r>
            <a:r>
              <a:rPr kumimoji="0" lang="uk-UA" sz="1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реагентні</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методи.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tab pos="450850" algn="l"/>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Очищення від органічних домішок: регенеративні методи (екстракція, ректифікація, адсорбція, іонна флотація), деструктивні методи (різні типи окиснення).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tab pos="450850" algn="l"/>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Очищення від газів: нагрівання, </a:t>
            </a:r>
            <a:r>
              <a:rPr kumimoji="0" lang="uk-UA" sz="1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віддування</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uk-UA" sz="1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реагентні</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методи.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Char char="•"/>
              <a:tabLst>
                <a:tab pos="450850" algn="l"/>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Знешкодження або ліквідація СВ: захоронення, термічне знешкодження, закачування у свердловини, закачування у глибини морів.</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82095"/>
            <a:ext cx="9144000" cy="6770818"/>
          </a:xfrm>
          <a:prstGeom prst="rect">
            <a:avLst/>
          </a:prstGeom>
          <a:noFill/>
          <a:ln w="9525">
            <a:noFill/>
            <a:miter lim="800000"/>
            <a:headEnd/>
            <a:tailEnd/>
          </a:ln>
          <a:effectLst/>
        </p:spPr>
        <p:txBody>
          <a:bodyPr vert="horz" wrap="square" lIns="647496" tIns="660192" rIns="469752" bIns="177744"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tabLst>
                <a:tab pos="528638" algn="l"/>
              </a:tabLst>
            </a:pPr>
            <a:r>
              <a:rPr kumimoji="0" lang="uk-UA" sz="1100" b="1" i="0" u="none" strike="noStrike" cap="none" normalizeH="0" baseline="0" dirty="0" smtClean="0">
                <a:ln>
                  <a:noFill/>
                </a:ln>
                <a:solidFill>
                  <a:schemeClr val="tx1"/>
                </a:solidFill>
                <a:effectLst/>
                <a:ea typeface="Times New Roman" pitchFamily="18" charset="0"/>
                <a:cs typeface="Arial" pitchFamily="34" charset="0"/>
              </a:rPr>
              <a:t>Тема: ВПЛИВ РІЗНИХ ГАЛУЗЕЙ ПРОМИСЛОВОСТІ НА ДОВКІЛЛЯ.</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528638" algn="l"/>
              </a:tabLst>
            </a:pPr>
            <a:r>
              <a:rPr kumimoji="0" lang="uk-UA" sz="1100" b="1" i="0" u="none" strike="noStrike" cap="none" normalizeH="0" baseline="0" dirty="0" smtClean="0">
                <a:ln>
                  <a:noFill/>
                </a:ln>
                <a:solidFill>
                  <a:schemeClr val="tx1"/>
                </a:solidFill>
                <a:effectLst/>
                <a:ea typeface="Times New Roman" pitchFamily="18" charset="0"/>
                <a:cs typeface="Arial" pitchFamily="34" charset="0"/>
              </a:rPr>
              <a:t>План</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528638"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Видобувна промисловість. Нафтовидобувна промисловість.</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528638"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Електроенергетика.</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528638"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Металургійний комплекс.</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528638"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Машинобудівний комплекс.</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528638"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Хімічні підприємства.</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528638"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Лісова промисловість. Целюлозно-паперова промисловість.</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528638"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Тваринницькі комплекси. Харчова промисловість.</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528638"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Транспортний комплекс.</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528638"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Легка промисловість. Житлово-комунальне господарство.</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528638"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Будівельний комплекс.</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528638" algn="l"/>
              </a:tabLst>
            </a:pPr>
            <a:r>
              <a:rPr kumimoji="0" lang="uk-UA" sz="1100" b="1" i="0" u="none" strike="noStrike" cap="none" normalizeH="0" baseline="0" dirty="0" smtClean="0">
                <a:ln>
                  <a:noFill/>
                </a:ln>
                <a:solidFill>
                  <a:schemeClr val="tx1"/>
                </a:solidFill>
                <a:effectLst/>
                <a:ea typeface="Times New Roman" pitchFamily="18" charset="0"/>
                <a:cs typeface="Arial" pitchFamily="34" charset="0"/>
              </a:rPr>
              <a:t>Видобувна промисловість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це галузь народного господарства, що здійснює видобуток корисних копалин. Технології видобутку корисних копалень зумовлюють такі види порушень навколишньою середовища:</a:t>
            </a:r>
            <a:endParaRPr kumimoji="0" lang="ru-RU" sz="1100" b="0" i="0" u="none" strike="noStrike" cap="none" normalizeH="0" baseline="0" dirty="0" smtClean="0">
              <a:ln>
                <a:noFill/>
              </a:ln>
              <a:solidFill>
                <a:schemeClr val="tx1"/>
              </a:solidFill>
              <a:effectLst/>
              <a:cs typeface="Arial" pitchFamily="34" charset="0"/>
            </a:endParaRPr>
          </a:p>
          <a:p>
            <a:pPr marL="457200" marR="0" lvl="1" indent="0" algn="just" defTabSz="914400" rtl="0" eaLnBrk="0" fontAlgn="base" latinLnBrk="0" hangingPunct="0">
              <a:lnSpc>
                <a:spcPct val="100000"/>
              </a:lnSpc>
              <a:spcBef>
                <a:spcPct val="0"/>
              </a:spcBef>
              <a:spcAft>
                <a:spcPct val="0"/>
              </a:spcAft>
              <a:buClrTx/>
              <a:buSzPct val="100000"/>
              <a:tabLst>
                <a:tab pos="528638" algn="l"/>
              </a:tabLst>
            </a:pP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геомеханічні</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 розтріскування порід внаслідок проведення вибухів, зміна рельєфу місцевості, поверхневого шару землі,вирубування лісів, деформація земної поверхні;</a:t>
            </a:r>
            <a:endParaRPr kumimoji="0" lang="ru-RU" sz="1100" b="0" i="0" u="none" strike="noStrike" cap="none" normalizeH="0" baseline="0" dirty="0" smtClean="0">
              <a:ln>
                <a:noFill/>
              </a:ln>
              <a:solidFill>
                <a:schemeClr val="tx1"/>
              </a:solidFill>
              <a:effectLst/>
              <a:cs typeface="Arial" pitchFamily="34" charset="0"/>
            </a:endParaRPr>
          </a:p>
          <a:p>
            <a:pPr marL="457200" marR="0" lvl="1" indent="0" algn="just" defTabSz="914400" rtl="0" eaLnBrk="0" fontAlgn="base" latinLnBrk="0" hangingPunct="0">
              <a:lnSpc>
                <a:spcPct val="100000"/>
              </a:lnSpc>
              <a:spcBef>
                <a:spcPct val="0"/>
              </a:spcBef>
              <a:spcAft>
                <a:spcPct val="0"/>
              </a:spcAft>
              <a:buClrTx/>
              <a:buSzPct val="100000"/>
              <a:tabLst>
                <a:tab pos="528638"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гідрологічні – зміна запасів, режиму руху, якості та рівня ґрунтових вод, водного режиму ґрунтів, винесення у ріки і водойми шкідливих речовин із надр землі;</a:t>
            </a:r>
            <a:endParaRPr kumimoji="0" lang="ru-RU" sz="1100" b="0" i="0" u="none" strike="noStrike" cap="none" normalizeH="0" baseline="0" dirty="0" smtClean="0">
              <a:ln>
                <a:noFill/>
              </a:ln>
              <a:solidFill>
                <a:schemeClr val="tx1"/>
              </a:solidFill>
              <a:effectLst/>
              <a:cs typeface="Arial" pitchFamily="34" charset="0"/>
            </a:endParaRPr>
          </a:p>
          <a:p>
            <a:pPr marL="457200" marR="0" lvl="1" indent="0" algn="just" defTabSz="914400" rtl="0" eaLnBrk="0" fontAlgn="base" latinLnBrk="0" hangingPunct="0">
              <a:lnSpc>
                <a:spcPct val="100000"/>
              </a:lnSpc>
              <a:spcBef>
                <a:spcPct val="0"/>
              </a:spcBef>
              <a:spcAft>
                <a:spcPct val="0"/>
              </a:spcAft>
              <a:buClrTx/>
              <a:buSzPct val="100000"/>
              <a:tabLst>
                <a:tab pos="528638"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хімічні – зміна складу і властивостей атмосфери та гідросфери(підкислення, засолення, забруднення вод, збільшення токсичних елементів у повітрі);</a:t>
            </a:r>
            <a:endParaRPr kumimoji="0" lang="ru-RU" sz="1100" b="0" i="0" u="none" strike="noStrike" cap="none" normalizeH="0" baseline="0" dirty="0" smtClean="0">
              <a:ln>
                <a:noFill/>
              </a:ln>
              <a:solidFill>
                <a:schemeClr val="tx1"/>
              </a:solidFill>
              <a:effectLst/>
              <a:cs typeface="Arial" pitchFamily="34" charset="0"/>
            </a:endParaRPr>
          </a:p>
          <a:p>
            <a:pPr marL="457200" marR="0" lvl="1" indent="0" algn="just" defTabSz="914400" rtl="0" eaLnBrk="0" fontAlgn="base" latinLnBrk="0" hangingPunct="0">
              <a:lnSpc>
                <a:spcPct val="100000"/>
              </a:lnSpc>
              <a:spcBef>
                <a:spcPct val="0"/>
              </a:spcBef>
              <a:spcAft>
                <a:spcPct val="0"/>
              </a:spcAft>
              <a:buClrTx/>
              <a:buSzPct val="100000"/>
              <a:tabLst>
                <a:tab pos="528638"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фізико-механічні – забруднення довкілля пилом, зміна властивостей ґрунтового покриву та інше;</a:t>
            </a:r>
            <a:endParaRPr kumimoji="0" lang="ru-RU" sz="1100" b="0" i="0" u="none" strike="noStrike" cap="none" normalizeH="0" baseline="0" dirty="0" smtClean="0">
              <a:ln>
                <a:noFill/>
              </a:ln>
              <a:solidFill>
                <a:schemeClr val="tx1"/>
              </a:solidFill>
              <a:effectLst/>
              <a:cs typeface="Arial" pitchFamily="34" charset="0"/>
            </a:endParaRPr>
          </a:p>
          <a:p>
            <a:pPr marL="457200" marR="0" lvl="1" indent="0" algn="just" defTabSz="914400" rtl="0" eaLnBrk="0" fontAlgn="base" latinLnBrk="0" hangingPunct="0">
              <a:lnSpc>
                <a:spcPct val="100000"/>
              </a:lnSpc>
              <a:spcBef>
                <a:spcPct val="0"/>
              </a:spcBef>
              <a:spcAft>
                <a:spcPct val="0"/>
              </a:spcAft>
              <a:buClrTx/>
              <a:buSzPct val="100000"/>
              <a:tabLst>
                <a:tab pos="528638"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шумове забруднення і вібрація ґрунту.</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528638"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У місцях відкритих розробок відбувається вирубування лісів та порушення рослинності внаслідок проведення розкривних робіт та складування порід на поверхні землі.</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tabLst>
                <a:tab pos="528638"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Гірничі розробки призводять до збільшення стоку рудникових та шахтних вод, які несуть значну кількість забруднювачів: хлористі сполуки,сірчану кислоту, розчинні солі заліза, марганцю, міді та ін. Особливо небезпечними є важкі метали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Cd</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Mo</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Ni</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Zn</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Va</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Be</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Hg</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As</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Se</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Pb</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Характерно, що важкі метали, які випали на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грунт</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вільно рухаються разом з водою та концентруються в донних відкладаннях. Ртуть, яка вважалася нерозчинною у воді, під час осадження на дно водойми засвоюється бактеріями та разом з ними потрапляє до їжі риб, яку потім вживає людина.</a:t>
            </a:r>
            <a:endParaRPr kumimoji="0" lang="ru-RU" sz="11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528638"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Під час експлуатації надр виводяться з користування великі площі сільськогосподарських угідь, знижується їх продуктивність. Так поблизу кар’єрів у радіусі 1,5-2 км врожайність полів знижується на 30-50% внаслідок підлужування ґрунтів до рН=8, зростання в них шкідливих домішок металів та скорочення живлення водою. Видобуток мінеральної сировини призводить до зміни навколишнього ландшафту за рахунок нагромадження гірничих мас (відвали,терикони). Шахтні породи в териконах схильні до </a:t>
            </a: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самозагоряння</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що призводить до теплового забруднення повітря атмосфери і хімічного забруднення продуктами горіння.</a:t>
            </a:r>
            <a:endParaRPr kumimoji="0" lang="uk-UA" sz="11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717857"/>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69875" algn="l"/>
              </a:tabLst>
            </a:pP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Для механічного очищення стічних вод від </a:t>
            </a:r>
            <a:r>
              <a:rPr kumimoji="0" lang="uk-UA" sz="1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грубодисперсних</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домішок застосовуються відстійники. Їх поділяють на 3 групи: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Відстійники періодичної дії (застосовуються при періодичному потраплянні стічних вод) – це металічні резервуари з конічним дном. Після відстоювання воду зливають через крани, що розташовані вище рівня осаду.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Відстійники непереривної дії поділяються на вертикальні (резервуари діаметром до 10 м), горизонтальні (резервуари глибиною до 4 м, довжиною до 20 м з перегородкою на виході для затримки речовин) та радіальні (круглі резервуари діаметром до 100 м).</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Відстійники з малою глибиною осадження бувають 2 типів: трубчасті (містять трубку довжиною до 100 м) та пластинчасті (складаються з паралельних пластин). Призначені для очищення від невеликої кількості домішок.</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Також для механічного очищення застосовують освітлення СВ у шарі зваженого осаду. Цей метод здійснюється шляхом пропускання води через шар осаду, який випав раніше, зі швидкістю, що забезпечує підтримання осаду у зваженому стані.</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Для очищення від мінеральних домішок широко застосовуються </a:t>
            </a:r>
            <a:r>
              <a:rPr kumimoji="0" lang="uk-UA" sz="1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реагентні</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методи. До них відносять: нейтралізацію кислот та лугів; переведення іонів у малорозчинні сполуки (для важких металів, сполук фтору, радіоактивних елементів); </a:t>
            </a:r>
            <a:r>
              <a:rPr kumimoji="0" lang="uk-UA" sz="1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співосадження</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мінеральних домішок з осадами солей (наприклад, фосфор осаджують разом з алюміній (ІІІ) гідроксидом, арсен – з кальцій фосфатом).</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Деструктивні методи застосовуються для очищення від органічних домішок. Найбільш застосовувані методи: </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метод </a:t>
            </a:r>
            <a:r>
              <a:rPr kumimoji="0" lang="uk-UA" sz="1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рідиннофазового</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окиснення (</a:t>
            </a:r>
            <a:r>
              <a:rPr kumimoji="0" lang="uk-UA" sz="1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окиснення</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киснем повітря органічних домішок стічних вод за температури до 350 </a:t>
            </a:r>
            <a:r>
              <a:rPr kumimoji="0" lang="uk-UA" sz="1200" b="0" i="0" u="none" strike="noStrike" cap="none" normalizeH="0" baseline="30000" dirty="0" err="1" smtClean="0">
                <a:ln>
                  <a:noFill/>
                </a:ln>
                <a:solidFill>
                  <a:srgbClr val="000000"/>
                </a:solidFill>
                <a:effectLst/>
                <a:latin typeface="Arial" pitchFamily="34" charset="0"/>
                <a:ea typeface="Times New Roman" pitchFamily="18" charset="0"/>
                <a:cs typeface="Arial" pitchFamily="34" charset="0"/>
              </a:rPr>
              <a:t>о</a:t>
            </a:r>
            <a:r>
              <a:rPr kumimoji="0" lang="uk-UA" sz="1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і тиску, що забезпечує находження води у рідкій фазі); </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uk-UA" sz="1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парофазне</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окиснення (каталітичне окиснення киснем повітря летючих органічних сполук за підвищеної температури у парогазовій фазі); </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озонування (дозволяє одночасно проводити окиснення домішок, дезодорацію, знезаражування, насичення киснем води; застосовується для очищення від фенолів, нафтопродуктів, поверхнево активних речовин); </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хлорування (як </a:t>
            </a:r>
            <a:r>
              <a:rPr kumimoji="0" lang="uk-UA" sz="1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хлоруючі</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агенти застосовують </a:t>
            </a:r>
            <a:r>
              <a:rPr kumimoji="0" lang="en-US" sz="1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Cl</a:t>
            </a:r>
            <a:r>
              <a:rPr kumimoji="0" lang="uk-UA" sz="12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2</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Ca</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en-US" sz="1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OCl</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uk-UA" sz="12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2</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NaOCl</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1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ClO</a:t>
            </a:r>
            <a:r>
              <a:rPr kumimoji="0" lang="uk-UA" sz="12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2</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радіаційне окиснення (при дії випромінювання на водні розчини органічних сполук утворюються </a:t>
            </a:r>
            <a:r>
              <a:rPr kumimoji="0" lang="uk-UA" sz="1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окиснюючі</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частинки – ОН</a:t>
            </a:r>
            <a:r>
              <a:rPr kumimoji="0" lang="uk-UA" sz="12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Н</a:t>
            </a:r>
            <a:r>
              <a:rPr kumimoji="0" lang="uk-UA" sz="12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2</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a:t>
            </a:r>
            <a:r>
              <a:rPr kumimoji="0" lang="uk-UA" sz="12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2</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що запускають ланцюг процесів радикального окиснення. Джерелами випромінювання можуть бути радіаційні контури, прискорювачі електронів, тепловидільні елементи, радіоактивні </a:t>
            </a:r>
            <a:r>
              <a:rPr kumimoji="0" lang="uk-UA" sz="12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60</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Со та </a:t>
            </a:r>
            <a:r>
              <a:rPr kumimoji="0" lang="uk-UA" sz="12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137</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Сs);</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електрохімічне окиснення (процеси окиснення та відновлення органічних домішок відбуваються на аноді та катоді, на аноді утворюється </a:t>
            </a:r>
            <a:r>
              <a:rPr kumimoji="0" lang="uk-UA" sz="1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СО</a:t>
            </a:r>
            <a:r>
              <a:rPr kumimoji="0" lang="uk-UA" sz="1200" b="0" i="0" u="none" strike="noStrike" cap="none" normalizeH="0" baseline="-30000" dirty="0" err="1" smtClean="0">
                <a:ln>
                  <a:noFill/>
                </a:ln>
                <a:solidFill>
                  <a:srgbClr val="000000"/>
                </a:solidFill>
                <a:effectLst/>
                <a:latin typeface="Arial" pitchFamily="34" charset="0"/>
                <a:ea typeface="Times New Roman" pitchFamily="18" charset="0"/>
                <a:cs typeface="Arial" pitchFamily="34" charset="0"/>
              </a:rPr>
              <a:t>2</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Н</a:t>
            </a:r>
            <a:r>
              <a:rPr kumimoji="0" lang="uk-UA" sz="12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2</a:t>
            </a:r>
            <a:r>
              <a:rPr kumimoji="0" lang="uk-U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 та органічні кислоти).</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0"/>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69875" algn="l"/>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Біологічне очищення стічних вод базується на здатності мікроорганізмів використовувати як харчовий субстрат багато органічних та неорганічних сполук, що містяться у стічних водах. Переваги біологічного методу очищення: можливість видаляти різноманітні речовини, просте обладнання (аеротенк), відсутність негативного впливу на довкілля. Недоліки методу: капітальні початкові витрати, необхідність суворої підтримки технологічного режиму (температура, </a:t>
            </a:r>
            <a:r>
              <a:rPr kumimoji="0" lang="uk-UA" sz="1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рН</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токсична дія на мікроорганізми ряду органічних і неорганічних сполук, необхідність розведення СВ у випадку високої концентрації домішок.</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Біологічне очищення СВ може здійснюватися в аеробних та анаеробних умовах. Анаеробний метод (зброджування) використовується рідко, наприклад, для зброджування осадів, денітрифікації (видалення нітратів). Розкладання органічних речовин за допомогою мікроорганізмів також здійснюється у природних умовах (у водоймах, на полях зрошення). Інтенсивність та ефективність біологічного очищення СВ залежить від швидкості розмноження мікроорганізмів.</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Процес споживання мікроорганізмами органічних домішок відбувається у 3 стадії:</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передача органічних речовин та кисню до поверхні клітини;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дифузія речовин та кисню через напівпроникну мембрану клітини;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метаболізм </a:t>
            </a:r>
            <a:r>
              <a:rPr kumimoji="0" lang="uk-UA" sz="1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дифундованих</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продуктів з утворенням </a:t>
            </a:r>
            <a:r>
              <a:rPr kumimoji="0" lang="uk-UA" sz="14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СО</a:t>
            </a:r>
            <a:r>
              <a:rPr kumimoji="0" lang="uk-UA" sz="1400" b="0" i="0" u="none" strike="noStrike" cap="none" normalizeH="0" baseline="-30000" dirty="0" err="1" smtClean="0">
                <a:ln>
                  <a:noFill/>
                </a:ln>
                <a:solidFill>
                  <a:srgbClr val="000000"/>
                </a:solidFill>
                <a:effectLst/>
                <a:latin typeface="Arial" pitchFamily="34" charset="0"/>
                <a:ea typeface="Times New Roman" pitchFamily="18" charset="0"/>
                <a:cs typeface="Arial" pitchFamily="34" charset="0"/>
              </a:rPr>
              <a:t>2</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Н</a:t>
            </a:r>
            <a:r>
              <a:rPr kumimoji="0" lang="uk-UA" sz="1400" b="0" i="0" u="none" strike="noStrike" cap="none" normalizeH="0" baseline="-30000" dirty="0" smtClean="0">
                <a:ln>
                  <a:noFill/>
                </a:ln>
                <a:solidFill>
                  <a:srgbClr val="000000"/>
                </a:solidFill>
                <a:effectLst/>
                <a:latin typeface="Arial" pitchFamily="34" charset="0"/>
                <a:ea typeface="Times New Roman" pitchFamily="18" charset="0"/>
                <a:cs typeface="Arial" pitchFamily="34" charset="0"/>
              </a:rPr>
              <a:t>2</a:t>
            </a: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 та інших продуктів.</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Загальна схема біологічного очищення СВ</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794" name="Rectangle 2"/>
          <p:cNvSpPr>
            <a:spLocks noChangeArrowheads="1"/>
          </p:cNvSpPr>
          <p:nvPr/>
        </p:nvSpPr>
        <p:spPr bwMode="auto">
          <a:xfrm>
            <a:off x="0" y="594928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Активний мул – складна асоціація мікроорганізмів (90 % бактерій, 10 % найпростіших та грибів).</a:t>
            </a: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pic>
        <p:nvPicPr>
          <p:cNvPr id="33795" name="Picture 3"/>
          <p:cNvPicPr>
            <a:picLocks noChangeAspect="1" noChangeArrowheads="1"/>
          </p:cNvPicPr>
          <p:nvPr/>
        </p:nvPicPr>
        <p:blipFill>
          <a:blip r:embed="rId2" cstate="print"/>
          <a:srcRect/>
          <a:stretch>
            <a:fillRect/>
          </a:stretch>
        </p:blipFill>
        <p:spPr bwMode="auto">
          <a:xfrm>
            <a:off x="2339752" y="4365104"/>
            <a:ext cx="4238625" cy="8477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0"/>
            <a:ext cx="9144000" cy="6940095"/>
          </a:xfrm>
          <a:prstGeom prst="rect">
            <a:avLst/>
          </a:prstGeom>
          <a:noFill/>
          <a:ln w="9525">
            <a:noFill/>
            <a:miter lim="800000"/>
            <a:headEnd/>
            <a:tailEnd/>
          </a:ln>
          <a:effectLst/>
        </p:spPr>
        <p:txBody>
          <a:bodyPr vert="horz" wrap="square" lIns="647496" tIns="660192" rIns="469752" bIns="177744"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tab pos="1168400" algn="l"/>
                <a:tab pos="1803400" algn="l"/>
                <a:tab pos="4192588" algn="l"/>
                <a:tab pos="54467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Україні найбільші порушення природного середовища сталися на Криворіжжі, тут занапащено понад 18 тис. га землі. Розмір втрат залежить від способу розробки родовищ, від техніки та технології гірничих робіт. Після завершення	гірничих	робіт	необхідно	здійснювати рекультивацію. Рекультивація приводить землі в стан, який дозволяє використовувати землю надалі в сільськогосподарському виробництві, для лісових насаджень, будівництва тощо.</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1168400" algn="l"/>
                <a:tab pos="1803400" algn="l"/>
                <a:tab pos="4192588" algn="l"/>
                <a:tab pos="544671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Гірничотехнічна рекультивація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передбачає гасіння териконів,формування плоских відвалів, згладжування схилів, засипання понижень. </a:t>
            </a:r>
          </a:p>
          <a:p>
            <a:pPr marL="0" marR="0" lvl="0" indent="358775" algn="just" defTabSz="914400" rtl="0" eaLnBrk="0" fontAlgn="base" latinLnBrk="0" hangingPunct="0">
              <a:lnSpc>
                <a:spcPct val="100000"/>
              </a:lnSpc>
              <a:spcBef>
                <a:spcPct val="0"/>
              </a:spcBef>
              <a:spcAft>
                <a:spcPct val="0"/>
              </a:spcAft>
              <a:buClrTx/>
              <a:buSzTx/>
              <a:buFontTx/>
              <a:buNone/>
              <a:tabLst>
                <a:tab pos="1168400" algn="l"/>
                <a:tab pos="1803400" algn="l"/>
                <a:tab pos="4192588" algn="l"/>
                <a:tab pos="544671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Біологічна рекультивація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здійснює відновлення ґрунтів для забезпечення їх родючості. На землях, які звільнюються від гірничих робіт створюють орні землі, сінокоси, насаджують ліс. Іноді кар’єри використовують під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водосховища.Під</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час підземного видобування корисних копалин відбувається осідання поверхні землі. Западини, що утворюються при цьому,заповнюються водою. Наприклад, в Прикарпатті під час розробки калійних солей утворилися водойми глибиною до 3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метрів.Земля</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витрачається для безпосереднього проведення відкритих гірничих виробок, для складування відвалів, для прокладання енергетичних і транспортних комунікацій, для спорудження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проммайданчиків</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та інших потреб. Кар’єри часто досягають глибини 400-600 м, і, відповідно, велика кількість гірських порід вивозиться на поверхню. Площі, зайняті відвалами, в декілька разів перевищують площу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кар’єру.Саме</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під час відкритого розроблення покладів корисних копалин найбільше проявляється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геотоксикологічний</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вплив гірничого виробництва на людину.</a:t>
            </a:r>
            <a:r>
              <a:rPr lang="ru-RU" sz="1200" dirty="0">
                <a:latin typeface="Arial" pitchFamily="34"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 разі забруднення річок і водоймищ каламутними водами, які утворюються під час розроблення корисних копалин,риба залишає водоймища і значні площі водоймищ виключаються із нерестовищ, а заплава замулюється. Втрачені площі відновлюються для нересту приблизно через 10-15 років після закінчення розроблення.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1168400" algn="l"/>
                <a:tab pos="1803400" algn="l"/>
                <a:tab pos="4192588" algn="l"/>
                <a:tab pos="54467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Підприємства </a:t>
            </a: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нафтодобувної галузі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здійснюють вплив на навколишнє середовище у таких проявах:вилучення земельних ресурсів для будівництва об’єктів нафтодобування;</a:t>
            </a:r>
            <a:r>
              <a:rPr lang="ru-RU" sz="1200" dirty="0">
                <a:latin typeface="Arial" pitchFamily="34"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порушення та забруднення земель;</a:t>
            </a:r>
            <a:r>
              <a:rPr lang="ru-RU" sz="1200" dirty="0">
                <a:latin typeface="Arial" pitchFamily="34"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викиди забруднювальних речовин в атмосферу, скидання в поверхневі та підземні води, а також на підстилкову поверхню;вилучення з нафтою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високомінералізованих</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супутніх вод;поховання відходів буріння;</a:t>
            </a:r>
            <a:r>
              <a:rPr lang="ru-RU" sz="1200" dirty="0">
                <a:latin typeface="Arial" pitchFamily="34"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аварійні розливи нафти (з наступним випаровуванням).</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1168400" algn="l"/>
                <a:tab pos="1803400" algn="l"/>
                <a:tab pos="4192588" algn="l"/>
                <a:tab pos="54467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Основний негативний вплив підприємства нафтодобувної галузі здійснюють на атмосферне повітря. Щорічно галуззю викидається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ватмосферу</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шкідливих викидів до 1650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тис.тонн</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Характерними забруднювальними речовинами, які</a:t>
            </a:r>
            <a:r>
              <a:rPr kumimoji="0" lang="uk-UA"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утворюються в процесі добування нафти, є вуглеводні (48% сумарного викиду в атмосферу),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оксидикарбону</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(33%), тверді речовини (20%). Галузь незадовільно використовує супутні гази, які вилучаються під час добування нафти. Щорічно втрачається та спалюється до 7,1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млрд</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м</a:t>
            </a:r>
            <a:r>
              <a:rPr kumimoji="0" lang="uk-UA" sz="12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3</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нафтового газу (майже 20%вилученого). Додаткового	збитку	навколишньому середовищу</a:t>
            </a:r>
            <a:r>
              <a:rPr kumimoji="0" lang="uk-UA"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завдають аварії	на бурових установках і платформах, а також на магістральних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газо-та</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нафтопроводах, які є найтиповішими причинами забруднення поверхневих вод (основною причиною є корозія обладнання).</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856357"/>
            <a:ext cx="9144000" cy="5632311"/>
          </a:xfrm>
          <a:prstGeom prst="rect">
            <a:avLst/>
          </a:prstGeom>
        </p:spPr>
        <p:txBody>
          <a:bodyPr wrap="square">
            <a:spAutoFit/>
          </a:bodyPr>
          <a:lstStyle/>
          <a:p>
            <a:pPr algn="just"/>
            <a:r>
              <a:rPr lang="uk-UA" sz="1200" dirty="0"/>
              <a:t>Найбільші екологічні проблеми виникають не на стадії </a:t>
            </a:r>
            <a:r>
              <a:rPr lang="uk-UA" sz="1200" dirty="0" smtClean="0"/>
              <a:t>видобування і </a:t>
            </a:r>
            <a:r>
              <a:rPr lang="uk-UA" sz="1200" dirty="0"/>
              <a:t>транспортування нафти або газу, а під час їх використання </a:t>
            </a:r>
            <a:r>
              <a:rPr lang="uk-UA" sz="1200" dirty="0" err="1"/>
              <a:t>впромисловості.Найчастіше</a:t>
            </a:r>
            <a:r>
              <a:rPr lang="uk-UA" sz="1200" dirty="0"/>
              <a:t> забруднення здійснюється в результаті </a:t>
            </a:r>
            <a:r>
              <a:rPr lang="uk-UA" sz="1200" dirty="0" smtClean="0"/>
              <a:t>діяльності промисловості </a:t>
            </a:r>
            <a:r>
              <a:rPr lang="uk-UA" sz="1200" dirty="0"/>
              <a:t>з перероблення нафти. Це первинні забруднення, які </a:t>
            </a:r>
            <a:r>
              <a:rPr lang="uk-UA" sz="1200" dirty="0" smtClean="0"/>
              <a:t>під дією </a:t>
            </a:r>
            <a:r>
              <a:rPr lang="uk-UA" sz="1200" dirty="0"/>
              <a:t>водяної пари, кисню, світла та інших чинників утворюють </a:t>
            </a:r>
            <a:r>
              <a:rPr lang="uk-UA" sz="1200" dirty="0" smtClean="0"/>
              <a:t>вторинні забруднювачі</a:t>
            </a:r>
            <a:r>
              <a:rPr lang="uk-UA" sz="1200" dirty="0"/>
              <a:t>, такі як сульфати, озон, нітрати і органічні </a:t>
            </a:r>
            <a:r>
              <a:rPr lang="uk-UA" sz="1200" dirty="0" err="1"/>
              <a:t>сполуки.Статистика</a:t>
            </a:r>
            <a:r>
              <a:rPr lang="uk-UA" sz="1200" dirty="0"/>
              <a:t> показує, що з тих мільйонів тонн нафти, яка потрапляє </a:t>
            </a:r>
            <a:r>
              <a:rPr lang="uk-UA" sz="1200" dirty="0" smtClean="0"/>
              <a:t>у Світовий </a:t>
            </a:r>
            <a:r>
              <a:rPr lang="uk-UA" sz="1200" dirty="0"/>
              <a:t>океан, лише половина надходить із транспортних магістралей,що проходять океаном, а інша половина потрапляє в нього зі стоками</a:t>
            </a:r>
            <a:endParaRPr lang="ru-RU" sz="1200" dirty="0"/>
          </a:p>
          <a:p>
            <a:pPr algn="just"/>
            <a:r>
              <a:rPr lang="uk-UA" sz="1200" dirty="0"/>
              <a:t>рік із суші.</a:t>
            </a:r>
            <a:endParaRPr lang="ru-RU" sz="1200" dirty="0"/>
          </a:p>
          <a:p>
            <a:pPr algn="just"/>
            <a:r>
              <a:rPr lang="uk-UA" sz="1200" dirty="0"/>
              <a:t>Розповсюдження на поверхні води тонни нафти, утворює </a:t>
            </a:r>
            <a:r>
              <a:rPr lang="uk-UA" sz="1200" dirty="0" smtClean="0"/>
              <a:t>плівку площею </a:t>
            </a:r>
            <a:r>
              <a:rPr lang="uk-UA" sz="1200" dirty="0"/>
              <a:t>12 км</a:t>
            </a:r>
            <a:r>
              <a:rPr lang="uk-UA" sz="1200" baseline="30000" dirty="0"/>
              <a:t>2</a:t>
            </a:r>
            <a:r>
              <a:rPr lang="uk-UA" sz="1200" dirty="0"/>
              <a:t>. Нафтова плівка на поверхні моря </a:t>
            </a:r>
            <a:r>
              <a:rPr lang="uk-UA" sz="1200" dirty="0" smtClean="0"/>
              <a:t>пригнічує життєдіяльність </a:t>
            </a:r>
            <a:r>
              <a:rPr lang="uk-UA" sz="1200" dirty="0"/>
              <a:t>морського фітопланктону – одного з </a:t>
            </a:r>
            <a:r>
              <a:rPr lang="uk-UA" sz="1200" dirty="0" smtClean="0"/>
              <a:t>головних постачальників </a:t>
            </a:r>
            <a:r>
              <a:rPr lang="uk-UA" sz="1200" dirty="0"/>
              <a:t>кисню в земну атмосферу, порушує </a:t>
            </a:r>
            <a:r>
              <a:rPr lang="uk-UA" sz="1200" dirty="0" err="1"/>
              <a:t>тепло-</a:t>
            </a:r>
            <a:r>
              <a:rPr lang="uk-UA" sz="1200" dirty="0"/>
              <a:t> </a:t>
            </a:r>
            <a:r>
              <a:rPr lang="uk-UA" sz="1200" dirty="0" smtClean="0"/>
              <a:t>й </a:t>
            </a:r>
            <a:r>
              <a:rPr lang="uk-UA" sz="1200" dirty="0" err="1" smtClean="0"/>
              <a:t>вологообмін</a:t>
            </a:r>
            <a:r>
              <a:rPr lang="uk-UA" sz="1200" dirty="0" smtClean="0"/>
              <a:t> </a:t>
            </a:r>
            <a:r>
              <a:rPr lang="uk-UA" sz="1200" dirty="0"/>
              <a:t>між океаном і атмосферою, губить мальків риб та </a:t>
            </a:r>
            <a:r>
              <a:rPr lang="uk-UA" sz="1200" dirty="0" smtClean="0"/>
              <a:t>інші морські </a:t>
            </a:r>
            <a:r>
              <a:rPr lang="uk-UA" sz="1200" dirty="0" err="1"/>
              <a:t>організми.У</a:t>
            </a:r>
            <a:r>
              <a:rPr lang="uk-UA" sz="1200" dirty="0"/>
              <a:t> 1991 р. під час війни між Кувейтом та Іраком (відомої </a:t>
            </a:r>
            <a:r>
              <a:rPr lang="uk-UA" sz="1200" dirty="0" err="1"/>
              <a:t>якоперація</a:t>
            </a:r>
            <a:r>
              <a:rPr lang="uk-UA" sz="1200" dirty="0"/>
              <a:t> </a:t>
            </a:r>
            <a:r>
              <a:rPr lang="uk-UA" sz="1200" dirty="0" err="1"/>
              <a:t>“Буря</a:t>
            </a:r>
            <a:r>
              <a:rPr lang="uk-UA" sz="1200" dirty="0"/>
              <a:t> в </a:t>
            </a:r>
            <a:r>
              <a:rPr lang="uk-UA" sz="1200" dirty="0" err="1"/>
              <a:t>пустелі”</a:t>
            </a:r>
            <a:r>
              <a:rPr lang="uk-UA" sz="1200" dirty="0"/>
              <a:t>) нафта, що вилилася з підірваних танкерів </a:t>
            </a:r>
            <a:r>
              <a:rPr lang="uk-UA" sz="1200" dirty="0" smtClean="0"/>
              <a:t>і нафтопроводів</a:t>
            </a:r>
            <a:r>
              <a:rPr lang="uk-UA" sz="1200" dirty="0"/>
              <a:t>, покрила 1550 км</a:t>
            </a:r>
            <a:r>
              <a:rPr lang="uk-UA" sz="1200" baseline="30000" dirty="0"/>
              <a:t>2</a:t>
            </a:r>
            <a:r>
              <a:rPr lang="uk-UA" sz="1200" dirty="0"/>
              <a:t>поверхні Перської затоки й 450 </a:t>
            </a:r>
            <a:r>
              <a:rPr lang="uk-UA" sz="1200" dirty="0" smtClean="0"/>
              <a:t>км берегової </a:t>
            </a:r>
            <a:r>
              <a:rPr lang="uk-UA" sz="1200" dirty="0"/>
              <a:t>смуги, де загинуло багато морських черепах, птахів, крабів </a:t>
            </a:r>
            <a:r>
              <a:rPr lang="uk-UA" sz="1200" dirty="0" smtClean="0"/>
              <a:t>та інших </a:t>
            </a:r>
            <a:r>
              <a:rPr lang="uk-UA" sz="1200" dirty="0"/>
              <a:t>тварин.</a:t>
            </a:r>
            <a:endParaRPr lang="ru-RU" sz="1200" dirty="0"/>
          </a:p>
          <a:p>
            <a:pPr algn="just"/>
            <a:r>
              <a:rPr lang="uk-UA" sz="1200" dirty="0"/>
              <a:t>Підприємства нафтопереробної промисловості </a:t>
            </a:r>
            <a:r>
              <a:rPr lang="uk-UA" sz="1200" dirty="0" smtClean="0"/>
              <a:t>забруднюють атмосферне </a:t>
            </a:r>
            <a:r>
              <a:rPr lang="uk-UA" sz="1200" dirty="0"/>
              <a:t>повітря викидами вуглеводнів (73% сумарного викиду),</a:t>
            </a:r>
            <a:r>
              <a:rPr lang="uk-UA" sz="1200" dirty="0" err="1"/>
              <a:t>діоксиду</a:t>
            </a:r>
            <a:r>
              <a:rPr lang="uk-UA" sz="1200" dirty="0"/>
              <a:t> </a:t>
            </a:r>
            <a:r>
              <a:rPr lang="uk-UA" sz="1200" dirty="0" err="1"/>
              <a:t>сульфуру</a:t>
            </a:r>
            <a:r>
              <a:rPr lang="uk-UA" sz="1200" dirty="0"/>
              <a:t> (18%), оксидів карбону (7%), оксидів нітрогену (2%)</a:t>
            </a:r>
            <a:r>
              <a:rPr lang="uk-UA" sz="1200" dirty="0" err="1"/>
              <a:t>.Потреба</a:t>
            </a:r>
            <a:r>
              <a:rPr lang="uk-UA" sz="1200" dirty="0"/>
              <a:t> у великій кількості води зумовлює </a:t>
            </a:r>
            <a:r>
              <a:rPr lang="uk-UA" sz="1200" dirty="0" smtClean="0"/>
              <a:t>необхідність розташування </a:t>
            </a:r>
            <a:r>
              <a:rPr lang="uk-UA" sz="1200" dirty="0"/>
              <a:t>підприємств поблизу водойм, в свою чергу, </a:t>
            </a:r>
            <a:r>
              <a:rPr lang="uk-UA" sz="1200" dirty="0" smtClean="0"/>
              <a:t>вимагаючи заходів </a:t>
            </a:r>
            <a:r>
              <a:rPr lang="uk-UA" sz="1200" dirty="0"/>
              <a:t>із захисту водних об’єктів від забруднення. Зі стічними водами </a:t>
            </a:r>
            <a:r>
              <a:rPr lang="uk-UA" sz="1200" dirty="0" smtClean="0"/>
              <a:t>у водойми </a:t>
            </a:r>
            <a:r>
              <a:rPr lang="uk-UA" sz="1200" dirty="0"/>
              <a:t>потрапляють значні кількості нафтопродуктів, фенолів,сульфатів, хлоридів, сполук нітрогену, солей важких металів.</a:t>
            </a:r>
            <a:endParaRPr lang="ru-RU" sz="1200" dirty="0"/>
          </a:p>
          <a:p>
            <a:pPr algn="just"/>
            <a:r>
              <a:rPr lang="uk-UA" sz="1200" dirty="0"/>
              <a:t>Нафтопереробні заводи є джерелами забруднення </a:t>
            </a:r>
            <a:r>
              <a:rPr lang="uk-UA" sz="1200" dirty="0" smtClean="0"/>
              <a:t>ґрунтів нафтопродуктами</a:t>
            </a:r>
            <a:r>
              <a:rPr lang="uk-UA" sz="1200" dirty="0"/>
              <a:t>. Крім того, необхідно утилізувати такі </a:t>
            </a:r>
            <a:r>
              <a:rPr lang="uk-UA" sz="1200" dirty="0" smtClean="0"/>
              <a:t>відходи </a:t>
            </a:r>
            <a:r>
              <a:rPr lang="uk-UA" sz="1200" dirty="0" err="1" smtClean="0"/>
              <a:t>нафтопереробки.Науково-</a:t>
            </a:r>
            <a:r>
              <a:rPr lang="uk-UA" sz="1200" dirty="0" smtClean="0"/>
              <a:t> </a:t>
            </a:r>
            <a:r>
              <a:rPr lang="uk-UA" sz="1200" dirty="0"/>
              <a:t>виробниче підприємство “ </a:t>
            </a:r>
            <a:r>
              <a:rPr lang="uk-UA" sz="1200" dirty="0" err="1"/>
              <a:t>Біополітех”</a:t>
            </a:r>
            <a:r>
              <a:rPr lang="uk-UA" sz="1200" dirty="0"/>
              <a:t> (м. Київ) та </a:t>
            </a:r>
            <a:r>
              <a:rPr lang="uk-UA" sz="1200" dirty="0" err="1"/>
              <a:t>“БТУ-Центр”</a:t>
            </a:r>
            <a:r>
              <a:rPr lang="uk-UA" sz="1200" dirty="0"/>
              <a:t> (м. </a:t>
            </a:r>
            <a:r>
              <a:rPr lang="uk-UA" sz="1200" dirty="0" err="1"/>
              <a:t>Ладижин</a:t>
            </a:r>
            <a:r>
              <a:rPr lang="uk-UA" sz="1200" dirty="0"/>
              <a:t>, Вінницька обл.) розробили і </a:t>
            </a:r>
            <a:r>
              <a:rPr lang="uk-UA" sz="1200" dirty="0" smtClean="0"/>
              <a:t>успішно використовують </a:t>
            </a:r>
            <a:r>
              <a:rPr lang="uk-UA" sz="1200" dirty="0"/>
              <a:t>на практиці ефективну технологію </a:t>
            </a:r>
            <a:r>
              <a:rPr lang="uk-UA" sz="1200" dirty="0" smtClean="0"/>
              <a:t>використання мікробного </a:t>
            </a:r>
            <a:r>
              <a:rPr lang="uk-UA" sz="1200" dirty="0"/>
              <a:t>препарату </a:t>
            </a:r>
            <a:r>
              <a:rPr lang="uk-UA" sz="1200" dirty="0" err="1"/>
              <a:t>біодеструктора</a:t>
            </a:r>
            <a:r>
              <a:rPr lang="uk-UA" sz="1200" dirty="0"/>
              <a:t> </a:t>
            </a:r>
            <a:r>
              <a:rPr lang="uk-UA" sz="1200" dirty="0" err="1"/>
              <a:t>“Родекс”</a:t>
            </a:r>
            <a:r>
              <a:rPr lang="uk-UA" sz="1200" dirty="0"/>
              <a:t>. Ця технологія </a:t>
            </a:r>
            <a:r>
              <a:rPr lang="uk-UA" sz="1200" dirty="0" smtClean="0"/>
              <a:t>дозволяє здійснювати </a:t>
            </a:r>
            <a:r>
              <a:rPr lang="uk-UA" sz="1200" dirty="0"/>
              <a:t>біологічне очищення водних поверхонь і </a:t>
            </a:r>
            <a:r>
              <a:rPr lang="uk-UA" sz="1200" dirty="0" smtClean="0"/>
              <a:t>відновлення ґрунтів</a:t>
            </a:r>
            <a:r>
              <a:rPr lang="uk-UA" sz="1200" dirty="0"/>
              <a:t>, забруднених нафтою та нафтопродуктами, </a:t>
            </a:r>
            <a:r>
              <a:rPr lang="uk-UA" sz="1200" dirty="0" smtClean="0"/>
              <a:t>знезараження промислових </a:t>
            </a:r>
            <a:r>
              <a:rPr lang="uk-UA" sz="1200" dirty="0"/>
              <a:t>стічних вод, які містять нафтопродукти </a:t>
            </a:r>
            <a:r>
              <a:rPr lang="uk-UA" sz="1200" dirty="0" err="1"/>
              <a:t>тощо.Для</a:t>
            </a:r>
            <a:r>
              <a:rPr lang="uk-UA" sz="1200" dirty="0"/>
              <a:t> екстреної локалізації та поглинання нафтового </a:t>
            </a:r>
            <a:r>
              <a:rPr lang="uk-UA" sz="1200" dirty="0" smtClean="0"/>
              <a:t>забруднення було </a:t>
            </a:r>
            <a:r>
              <a:rPr lang="uk-UA" sz="1200" dirty="0"/>
              <a:t>розроблено та серійно виготовляють бони </a:t>
            </a:r>
            <a:r>
              <a:rPr lang="uk-UA" sz="1200" dirty="0" err="1"/>
              <a:t>сорбційно-деструктивні</a:t>
            </a:r>
            <a:r>
              <a:rPr lang="uk-UA" sz="1200" dirty="0"/>
              <a:t>(БДС) </a:t>
            </a:r>
            <a:r>
              <a:rPr lang="uk-UA" sz="1200" dirty="0" err="1"/>
              <a:t>“Родекс”</a:t>
            </a:r>
            <a:r>
              <a:rPr lang="uk-UA" sz="1200" dirty="0"/>
              <a:t>. БДС – виріб у вигляді секції, що уявляє </a:t>
            </a:r>
            <a:r>
              <a:rPr lang="uk-UA" sz="1200" dirty="0" smtClean="0"/>
              <a:t>собою рукав </a:t>
            </a:r>
            <a:r>
              <a:rPr lang="uk-UA" sz="1200" dirty="0"/>
              <a:t>круглої форми діаметром 0,08-0,14 см, довжиною 2-5 м з </a:t>
            </a:r>
            <a:r>
              <a:rPr lang="uk-UA" sz="1200" dirty="0" err="1"/>
              <a:t>міцноюполіетиленовою</a:t>
            </a:r>
            <a:r>
              <a:rPr lang="uk-UA" sz="1200" dirty="0"/>
              <a:t> сіткою з комірками 3-7 мм. </a:t>
            </a:r>
            <a:r>
              <a:rPr lang="uk-UA" sz="1200" dirty="0" smtClean="0"/>
              <a:t>Оболонка</a:t>
            </a:r>
            <a:r>
              <a:rPr lang="ru-RU" sz="1200" dirty="0" smtClean="0"/>
              <a:t> </a:t>
            </a:r>
            <a:r>
              <a:rPr lang="uk-UA" sz="1200" dirty="0" smtClean="0"/>
              <a:t>наповнена </a:t>
            </a:r>
            <a:r>
              <a:rPr lang="uk-UA" sz="1200" dirty="0" err="1"/>
              <a:t>сорбент-біодеструктором</a:t>
            </a:r>
            <a:r>
              <a:rPr lang="uk-UA" sz="1200" dirty="0"/>
              <a:t> </a:t>
            </a:r>
            <a:r>
              <a:rPr lang="uk-UA" sz="1200" dirty="0" err="1"/>
              <a:t>“Родекс-Т”</a:t>
            </a:r>
            <a:r>
              <a:rPr lang="uk-UA" sz="1200" dirty="0"/>
              <a:t>, механізм дії якого, – незворотний </a:t>
            </a:r>
            <a:r>
              <a:rPr lang="uk-UA" sz="1200" dirty="0" smtClean="0"/>
              <a:t>швидкий процес </a:t>
            </a:r>
            <a:r>
              <a:rPr lang="uk-UA" sz="1200" dirty="0"/>
              <a:t>сорбції вуглеводнів із наступною їх деструкцією до </a:t>
            </a:r>
            <a:r>
              <a:rPr lang="uk-UA" sz="1200" dirty="0" smtClean="0"/>
              <a:t>нешкідливих речовин</a:t>
            </a:r>
            <a:r>
              <a:rPr lang="uk-UA" sz="1200" dirty="0"/>
              <a:t>.</a:t>
            </a:r>
            <a:endParaRPr lang="ru-RU" sz="1200" dirty="0"/>
          </a:p>
          <a:p>
            <a:pPr algn="just"/>
            <a:r>
              <a:rPr lang="uk-UA" sz="1200" dirty="0"/>
              <a:t>Під час добування, перероблення, зберігання та </a:t>
            </a:r>
            <a:r>
              <a:rPr lang="uk-UA" sz="1200" dirty="0" smtClean="0"/>
              <a:t>транспортування газу </a:t>
            </a:r>
            <a:r>
              <a:rPr lang="uk-UA" sz="1200" dirty="0"/>
              <a:t>найбільшої шкоди навколишньому середовищу завдають </a:t>
            </a:r>
            <a:r>
              <a:rPr lang="uk-UA" sz="1200" dirty="0" smtClean="0"/>
              <a:t>викиди шкідливих </a:t>
            </a:r>
            <a:r>
              <a:rPr lang="uk-UA" sz="1200" dirty="0"/>
              <a:t>речовин в атмосферне повітря. Від загальної </a:t>
            </a:r>
            <a:r>
              <a:rPr lang="uk-UA" sz="1200" dirty="0" smtClean="0"/>
              <a:t>кількості відхідних </a:t>
            </a:r>
            <a:r>
              <a:rPr lang="uk-UA" sz="1200" dirty="0"/>
              <a:t>речовин під час добування газу вловлюється та </a:t>
            </a:r>
            <a:r>
              <a:rPr lang="uk-UA" sz="1200" dirty="0" smtClean="0"/>
              <a:t>знезаражується тільки </a:t>
            </a:r>
            <a:r>
              <a:rPr lang="uk-UA" sz="1200" dirty="0"/>
              <a:t>20 відсотків. Цей показник є одним із найнижчих серед всіх </a:t>
            </a:r>
            <a:r>
              <a:rPr lang="uk-UA" sz="1200" dirty="0" smtClean="0"/>
              <a:t>галузей </a:t>
            </a:r>
            <a:r>
              <a:rPr lang="uk-UA" sz="1200" dirty="0" err="1" smtClean="0"/>
              <a:t>промисловості.Викиди</a:t>
            </a:r>
            <a:r>
              <a:rPr lang="uk-UA" sz="1200" dirty="0" smtClean="0"/>
              <a:t> </a:t>
            </a:r>
            <a:r>
              <a:rPr lang="uk-UA" sz="1200" dirty="0"/>
              <a:t>в атмосферу підприємств галузі характеризуються </a:t>
            </a:r>
            <a:r>
              <a:rPr lang="uk-UA" sz="1200" dirty="0" smtClean="0"/>
              <a:t>наявністю в </a:t>
            </a:r>
            <a:r>
              <a:rPr lang="uk-UA" sz="1200" dirty="0"/>
              <a:t>них оксидів карбону (28,1% сумарного викиду в атмосферу),вуглеводнів (25,1%), оксидів нітрогену (7,1%) та </a:t>
            </a:r>
            <a:r>
              <a:rPr lang="uk-UA" sz="1200" dirty="0" err="1"/>
              <a:t>діоксиду</a:t>
            </a:r>
            <a:r>
              <a:rPr lang="uk-UA" sz="1200" dirty="0"/>
              <a:t> сульфату (5,3%).</a:t>
            </a:r>
            <a:endParaRPr lang="ru-RU"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256475"/>
            <a:ext cx="9144000" cy="6570763"/>
          </a:xfrm>
          <a:prstGeom prst="rect">
            <a:avLst/>
          </a:prstGeom>
          <a:noFill/>
          <a:ln w="9525">
            <a:noFill/>
            <a:miter lim="800000"/>
            <a:headEnd/>
            <a:tailEnd/>
          </a:ln>
          <a:effectLst/>
        </p:spPr>
        <p:txBody>
          <a:bodyPr vert="horz" wrap="square" lIns="647496" tIns="660192" rIns="469752" bIns="177744"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tab pos="528638" algn="l"/>
              </a:tabLst>
            </a:pPr>
            <a:r>
              <a:rPr kumimoji="0" lang="uk-UA" sz="1200" b="1" i="0" u="none" strike="noStrike" cap="none" normalizeH="0" baseline="0" dirty="0" smtClean="0">
                <a:ln>
                  <a:noFill/>
                </a:ln>
                <a:solidFill>
                  <a:schemeClr val="tx1"/>
                </a:solidFill>
                <a:effectLst/>
                <a:ea typeface="Times New Roman" pitchFamily="18" charset="0"/>
                <a:cs typeface="Arial" pitchFamily="34" charset="0"/>
              </a:rPr>
              <a:t>Електроенергетика</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У наші дні, ще не знайдено жодного джерела електроенергії, використання якого б не впливало прямо або опосередковано на біосферу.</a:t>
            </a:r>
            <a:endParaRPr kumimoji="0" lang="ru-RU" sz="12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528638"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Взаємодія </a:t>
            </a:r>
            <a:r>
              <a:rPr kumimoji="0" lang="uk-UA" sz="1200" b="1" i="1" u="none" strike="noStrike" cap="none" normalizeH="0" baseline="0" dirty="0" smtClean="0">
                <a:ln>
                  <a:noFill/>
                </a:ln>
                <a:solidFill>
                  <a:schemeClr val="tx1"/>
                </a:solidFill>
                <a:effectLst/>
                <a:ea typeface="Times New Roman" pitchFamily="18" charset="0"/>
                <a:cs typeface="Arial" pitchFamily="34" charset="0"/>
              </a:rPr>
              <a:t>ТЕС </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з довкіллям залежить від кількісних та якісних характеристик відходів у ланцюгу від видобування енергоносіїв доодержання електроенергії.</a:t>
            </a:r>
            <a:endParaRPr kumimoji="0" lang="ru-RU" sz="12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528638"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Теплові електростанції, що працюють на твердому паливі, викидають у атмосферу частки золи та недогорілі частки палива, сірчистий та сірчаний ангідриди, оксиду азоту та вуглецю, водяну пару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тощо.Під</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час використання природного газу в атмосферу надходять токсичні речовини – оксиди азоту та оксид вуглецю, а у разі транспортування палива на ТЕС та його складування повітря забруднюється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пилом.Концентрація</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забруднювальних речовин в атмосфері залежить від рельєфу місцевості, швидкості вітру, перегрівання їх щодо температури навколишнього середовища, висоти хмарності, фазового стану та інтенсивності. Так, ТЕС суттєво зволожують мікроклімат у районі станції, сприяють утворенню низької хмарності, туманів, зниженню сонячної активності, викликають мряку, а взимку іній та ожеледицю. Взаємодія викидів із туманом призводить до утворення стійкої сильно забрудненої дрібнодисперсної хмари тобто смогу.</a:t>
            </a:r>
            <a:endParaRPr kumimoji="0" lang="ru-RU" sz="12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528638"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Взаємодія ТЕС із гідросферою характеризується в основному споживанням води, в тому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числіне</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оборотним споживанням води, коли вода перетворюється на пару і розсіюється в атмосфері. Основним фактором впливу на гідросферу є скидання теплої води у водойми,наслідками якої можуть бути:</a:t>
            </a:r>
            <a:endParaRPr kumimoji="0" lang="ru-RU" sz="1200" b="0" i="0" u="none" strike="noStrike" cap="none" normalizeH="0" baseline="0" dirty="0" smtClean="0">
              <a:ln>
                <a:noFill/>
              </a:ln>
              <a:solidFill>
                <a:schemeClr val="tx1"/>
              </a:solidFill>
              <a:effectLst/>
              <a:cs typeface="Arial" pitchFamily="34" charset="0"/>
            </a:endParaRPr>
          </a:p>
          <a:p>
            <a:pPr marL="457200" marR="0" lvl="1" indent="0" algn="just" defTabSz="914400" rtl="0" eaLnBrk="0" fontAlgn="base" latinLnBrk="0" hangingPunct="0">
              <a:lnSpc>
                <a:spcPct val="100000"/>
              </a:lnSpc>
              <a:spcBef>
                <a:spcPct val="0"/>
              </a:spcBef>
              <a:spcAft>
                <a:spcPct val="0"/>
              </a:spcAft>
              <a:buClrTx/>
              <a:buSzPct val="100000"/>
              <a:buFontTx/>
              <a:buAutoNum type="arabicPeriod"/>
              <a:tabLst>
                <a:tab pos="528638"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постійне локальне підвищення температури;</a:t>
            </a:r>
            <a:endParaRPr kumimoji="0" lang="ru-RU" sz="1200" b="0" i="0" u="none" strike="noStrike" cap="none" normalizeH="0" baseline="0" dirty="0" smtClean="0">
              <a:ln>
                <a:noFill/>
              </a:ln>
              <a:solidFill>
                <a:schemeClr val="tx1"/>
              </a:solidFill>
              <a:effectLst/>
              <a:cs typeface="Arial" pitchFamily="34" charset="0"/>
            </a:endParaRPr>
          </a:p>
          <a:p>
            <a:pPr marL="457200" marR="0" lvl="1" indent="0" algn="just" defTabSz="914400" rtl="0" eaLnBrk="0" fontAlgn="base" latinLnBrk="0" hangingPunct="0">
              <a:lnSpc>
                <a:spcPct val="100000"/>
              </a:lnSpc>
              <a:spcBef>
                <a:spcPct val="0"/>
              </a:spcBef>
              <a:spcAft>
                <a:spcPct val="0"/>
              </a:spcAft>
              <a:buClrTx/>
              <a:buSzPct val="100000"/>
              <a:buFontTx/>
              <a:buAutoNum type="arabicPeriod"/>
              <a:tabLst>
                <a:tab pos="528638"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зміна умов льодоставу і паводків;</a:t>
            </a:r>
            <a:endParaRPr kumimoji="0" lang="ru-RU" sz="1200" b="0" i="0" u="none" strike="noStrike" cap="none" normalizeH="0" baseline="0" dirty="0" smtClean="0">
              <a:ln>
                <a:noFill/>
              </a:ln>
              <a:solidFill>
                <a:schemeClr val="tx1"/>
              </a:solidFill>
              <a:effectLst/>
              <a:cs typeface="Arial" pitchFamily="34" charset="0"/>
            </a:endParaRPr>
          </a:p>
          <a:p>
            <a:pPr marL="457200" marR="0" lvl="1" indent="0" algn="just" defTabSz="914400" rtl="0" eaLnBrk="0" fontAlgn="base" latinLnBrk="0" hangingPunct="0">
              <a:lnSpc>
                <a:spcPct val="100000"/>
              </a:lnSpc>
              <a:spcBef>
                <a:spcPct val="0"/>
              </a:spcBef>
              <a:spcAft>
                <a:spcPct val="0"/>
              </a:spcAft>
              <a:buClrTx/>
              <a:buSzPct val="100000"/>
              <a:buFontTx/>
              <a:buAutoNum type="arabicPeriod"/>
              <a:tabLst>
                <a:tab pos="528638"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виникнення випаровувань і туманів.</a:t>
            </a:r>
            <a:endParaRPr kumimoji="0" lang="ru-RU" sz="12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528638"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Поряд із порушенням мікроклімату теплові викиди призводять до заростання водойм водоростями, порушення кисневого балансу, що створює загрозу для життя мешканців рік та озер. Як показали дослідження гідробіологів, вода, нагріта до температури 26-30</a:t>
            </a:r>
            <a:r>
              <a:rPr kumimoji="0" lang="uk-UA" sz="1200" b="0" i="0" u="none" strike="noStrike" cap="none" normalizeH="0" baseline="30000" dirty="0" smtClean="0">
                <a:ln>
                  <a:noFill/>
                </a:ln>
                <a:solidFill>
                  <a:schemeClr val="tx1"/>
                </a:solidFill>
                <a:effectLst/>
                <a:ea typeface="Times New Roman" pitchFamily="18" charset="0"/>
                <a:cs typeface="Arial" pitchFamily="34" charset="0"/>
              </a:rPr>
              <a:t>о</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С,пригнічує мешканців водойм, а якщо температура води піднімається до36</a:t>
            </a:r>
            <a:r>
              <a:rPr kumimoji="0" lang="uk-UA" sz="1200" b="0" i="0" u="none" strike="noStrike" cap="none" normalizeH="0" baseline="30000" dirty="0" smtClean="0">
                <a:ln>
                  <a:noFill/>
                </a:ln>
                <a:solidFill>
                  <a:schemeClr val="tx1"/>
                </a:solidFill>
                <a:effectLst/>
                <a:ea typeface="Times New Roman" pitchFamily="18" charset="0"/>
                <a:cs typeface="Arial" pitchFamily="34" charset="0"/>
              </a:rPr>
              <a:t>о</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С – риба починає гинути.</a:t>
            </a:r>
            <a:r>
              <a:rPr lang="ru-RU" sz="1200" dirty="0">
                <a:cs typeface="Arial" pitchFamily="34" charset="0"/>
              </a:rPr>
              <a:t> </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Основними факторами впливу ТЕС на літосферу є осадження на її поверхні твердих часток та різних хімічних розчинів; вилучення зі сільськогосподарського використання орних земель та луків під будівництво ТЕС і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золовідвалів</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Видалені</a:t>
            </a:r>
            <a:r>
              <a:rPr kumimoji="0" lang="uk-UA" sz="1200" b="0" i="0" u="none" strike="noStrike" cap="none" normalizeH="0" dirty="0" smtClean="0">
                <a:ln>
                  <a:noFill/>
                </a:ln>
                <a:solidFill>
                  <a:schemeClr val="tx1"/>
                </a:solidFill>
                <a:effectLst/>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з топки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золата</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шлаки утворюють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золошлако</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відвали на поверхні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літосфери.Під</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час промивання поверхонь нагріву котлоагрегатів утворюються розведені розчини соляної кислоти, натрію, аміаку, солей амонію, заліза та інших речовин.</a:t>
            </a:r>
            <a:endParaRPr kumimoji="0" lang="ru-RU" sz="1200" b="0" i="0" u="none" strike="noStrike" cap="none" normalizeH="0" baseline="0" dirty="0" smtClean="0">
              <a:ln>
                <a:noFill/>
              </a:ln>
              <a:solidFill>
                <a:schemeClr val="tx1"/>
              </a:solidFill>
              <a:effectLst/>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528638"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Отже, електростанція потужністю 1000 МВт, яка працює на вугіллі,викидає в атмосферу приблизно 5000 тонн SO2; 10000 тонн оксидів азоту. На поверхню землі надходить близько 400000 тонн золи, в якій міститься 80 тонн важких металів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As</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Pb</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Cd</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Va</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та ін.). Така станція підчас спалювання палива витрачає таку кількість кисню, яку виділяє101 тисяча гектарів лісу.</a:t>
            </a:r>
            <a:endParaRPr kumimoji="0" lang="uk-UA" sz="12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468560" y="-421540"/>
            <a:ext cx="9865096" cy="7617203"/>
          </a:xfrm>
          <a:prstGeom prst="rect">
            <a:avLst/>
          </a:prstGeom>
          <a:noFill/>
          <a:ln w="9525">
            <a:noFill/>
            <a:miter lim="800000"/>
            <a:headEnd/>
            <a:tailEnd/>
          </a:ln>
          <a:effectLst/>
        </p:spPr>
        <p:txBody>
          <a:bodyPr vert="horz" wrap="square" lIns="647496" tIns="660192" rIns="469752" bIns="177744"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tab pos="528638" algn="l"/>
              </a:tabLst>
            </a:pPr>
            <a:r>
              <a:rPr kumimoji="0" lang="uk-UA" sz="11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Теплове 	забруднення.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Термодинамічна	особливість	виробництва	на ТЕС електроенергії полягає в тому, що близько 67% теплової енергії відводиться в навколишнє середовище. Відведення теплової енергії потребує річок, природних водойм, або створення ставків-охолоджувачів. Тобто від народного господарства відбирають додаткові площі земної поверхні. Під час будівництва електростанцій теплове скидання чинними нормами не обмежують, а лише вимагають, щоб підігрів води у водоймах не перевищував її природної температури, а саме влітку на 3</a:t>
            </a:r>
            <a:r>
              <a:rPr kumimoji="0" lang="uk-UA" sz="11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о</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 а взимку на 5</a:t>
            </a:r>
            <a:r>
              <a:rPr kumimoji="0" lang="uk-UA" sz="11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о</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 Таким чином, запобігання тепловому забрудненню водного басейну	зводиться	до</a:t>
            </a:r>
            <a:r>
              <a:rPr kumimoji="0" lang="uk-UA" sz="11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переведення</a:t>
            </a:r>
            <a:r>
              <a:rPr lang="uk-UA" sz="1100" dirty="0">
                <a:latin typeface="Arial" pitchFamily="34" charset="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його</a:t>
            </a:r>
            <a:r>
              <a:rPr lang="uk-UA" sz="1100" dirty="0">
                <a:latin typeface="Arial" pitchFamily="34" charset="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a:t>
            </a:r>
            <a:r>
              <a:rPr lang="uk-UA" sz="1100" dirty="0" smtClean="0">
                <a:latin typeface="Arial" pitchFamily="34" charset="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прихований стан випаровуванням нагрітої води.</a:t>
            </a:r>
            <a:r>
              <a:rPr lang="ru-RU" sz="1100" dirty="0" smtClean="0">
                <a:latin typeface="Arial" pitchFamily="34" charset="0"/>
                <a:cs typeface="Arial" pitchFamily="34" charset="0"/>
              </a:rPr>
              <a:t>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Використання </a:t>
            </a:r>
            <a:r>
              <a:rPr kumimoji="0" lang="uk-UA" sz="11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ГЕС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призводить не тільки до позитивних, але й до негативних наслідків, які завдають шкоди водним екосистемам,порушують їх умови, погіршують якість води, зменшують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біопродуктивність</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Наслідки гідротехнічного будівництва на екосистеми водних об’єктів можна поділити на такі типи:</a:t>
            </a:r>
            <a:r>
              <a:rPr lang="ru-RU" sz="1100" dirty="0">
                <a:latin typeface="Arial" pitchFamily="34" charset="0"/>
                <a:cs typeface="Arial" pitchFamily="34" charset="0"/>
              </a:rPr>
              <a:t>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морфометричні</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зміна окреслення та довжини берегових ліній,перерозподіл глибин, зміна площі водного дзеркала;гідрофізичні – збільшення та зменшення водності, перерозподіл водного стоку у просторі та часі, зміна швидкості течії, зміна водообміну та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терморежиму</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;гідрохімічні – зміна загальної мінералізації та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іонового</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вмісту,зміна газового (кисневого) режиму, збільшення вмісту органічних та біологічних речовин;</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токсикоекологічні</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та радіоекологічні параметри: збільшення вмісту важких металів, пестицидів, радіонуклідів, збільшення індексів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біотестів</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;гідробіологічні та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біопродуктивні</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параметри: зміна флори та фауни, в тому числі зменшення рідкісних, цікавих та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господарсько</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важливих видів, розвиток шкідливих видів, поява цвітіння води,заростання та заболочення водоймищ, погіршення умов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самоочищення.Утворення</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штучних водосховищ нерідко негативно впливало на географічні, економічні і кліматичні характеристики біосфери. З затоплених водосховищами площ переселено десятки мільйонів людей,переміщено промислові підприємства, дороги, лінії електропередач,трубопроводів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тощо.Передусім</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це стосується створення водосховищ, які затоплюють великі площі сільськогосподарських угідь і лісів. На кожний кіловат потужності гідроелектростанції затоплюється майже 300 м</a:t>
            </a:r>
            <a:r>
              <a:rPr kumimoji="0" lang="uk-UA" sz="11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2</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землі.У басейнах рік України значна частина площі таких водоймищ – це мілководдя (до 2 м глибини), де утворюються сприятливі умови для швидкого розмноження синьо-зелених водоростей. Небезпека цього явища полягають у зменшенні концентрації розчиненого кисню у воді та насичення води токсичними хімічними сполуками (фенолом, індолом та ін.), що виділяються в процесі відмирання й розкладання водоростей. Це явище називається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“цвітінням”</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води і набуло особливого поширення у другій половині XX ст. Пояснюють його тим, що у зв’язку із широким застосуванням мінеральних добрив у великі мілководні басейни, які добре прогріваються сонцем, із дощовими потоками з ґрунту потрапляє велика кількість поживних для водоростей елементів – азот, фосфор, калій. У таких водоймищах зникає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риба.Крім</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того, утворення великих водоймищ змінює мікроклімат регіону. Так, утворення глибокого (понад 100 м) Красноярського водоймища на Єнісеї спричинило зниження температури води влітку більш ніж на 10°С, а взимку, навпаки, в сорокаградусний мороз річка,оповита густим туманом, не замерзає вздовж 300 км униз за течією. Очевидно, що великі ГЕС раціонально будувати лише в гірських районах.</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358775" algn="just" defTabSz="914400" rtl="0" eaLnBrk="0" fontAlgn="base" latinLnBrk="0" hangingPunct="0">
              <a:lnSpc>
                <a:spcPct val="100000"/>
              </a:lnSpc>
              <a:spcBef>
                <a:spcPct val="0"/>
              </a:spcBef>
              <a:spcAft>
                <a:spcPct val="0"/>
              </a:spcAft>
              <a:buClrTx/>
              <a:buSzTx/>
              <a:buFontTx/>
              <a:buNone/>
              <a:tabLst>
                <a:tab pos="528638" algn="l"/>
              </a:tabLst>
            </a:pPr>
            <a:r>
              <a:rPr kumimoji="0" lang="uk-UA" sz="1100" b="1"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АЕС</a:t>
            </a:r>
            <a:r>
              <a:rPr kumimoji="0" lang="uk-UA" sz="11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Нагромадження</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 природі невластивих для неї радіоактивних речовин украй шкідливо діє на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біосферу.Ядерні</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відходи утворюються не лише на стадії, коли відпрацьоване паливо виймають з реакторів та відправляють на перероблення, але й у процесі видобування уранової руди, збагачення урану, виготовлення ядерного пального та в результаті аварій. Відходи залишаються радіоактивними від десятків до сотень тисяч років. Досі ядерна промисловість не знайшла безпечної технології перероблення та утилізації радіоактивних відходів.</a:t>
            </a:r>
            <a:r>
              <a:rPr lang="ru-RU" sz="1100" dirty="0">
                <a:latin typeface="Arial" pitchFamily="34" charset="0"/>
                <a:cs typeface="Arial" pitchFamily="34" charset="0"/>
              </a:rPr>
              <a:t> </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Деякі країни (США, Канада і Фінляндія) планують здійснювати захоронення своїх відходів на територіях своїх країн із мінімальним переробленням. Велика Британія, Франція, Росія та Японія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здійснюють“глибоке”</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перероблення з наступним захороненням відходів у контейнерах, залитих склом. Інші держави, зокрема й Україна,</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“тимчасово”</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зберігають відходи у спеціальних </a:t>
            </a:r>
            <a:r>
              <a:rPr kumimoji="0" lang="uk-UA" sz="11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сховищах.До</a:t>
            </a:r>
            <a:r>
              <a:rPr kumimoji="0" lang="uk-UA"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останнього часу жодна з перелічених країн не здійснила захоронення відходів у промислових масштабах. Є ідеї захоронення радіоактивних відходів у гранітних породах, вулканічних туфах, пластах солі, або взагалі, відправлення в космос, чи на інші планети.</a:t>
            </a:r>
            <a:endParaRPr kumimoji="0" lang="uk-UA" sz="11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340197"/>
          </a:xfrm>
          <a:prstGeom prst="rect">
            <a:avLst/>
          </a:prstGeom>
        </p:spPr>
        <p:txBody>
          <a:bodyPr wrap="square">
            <a:spAutoFit/>
          </a:bodyPr>
          <a:lstStyle/>
          <a:p>
            <a:r>
              <a:rPr lang="uk-UA" sz="1400" dirty="0"/>
              <a:t>Україна, за даними Національної комісії радіаційного </a:t>
            </a:r>
            <a:r>
              <a:rPr lang="uk-UA" sz="1400" dirty="0" smtClean="0"/>
              <a:t>захисту України </a:t>
            </a:r>
            <a:r>
              <a:rPr lang="uk-UA" sz="1400" dirty="0"/>
              <a:t>при Верховні Раді, накопичила 120 </a:t>
            </a:r>
            <a:r>
              <a:rPr lang="uk-UA" sz="1400" dirty="0" err="1"/>
              <a:t>млн</a:t>
            </a:r>
            <a:r>
              <a:rPr lang="uk-UA" sz="1400" dirty="0"/>
              <a:t> м3 твердих та </a:t>
            </a:r>
            <a:r>
              <a:rPr lang="uk-UA" sz="1400" dirty="0" smtClean="0"/>
              <a:t>рідких радіоактивних </a:t>
            </a:r>
            <a:r>
              <a:rPr lang="uk-UA" sz="1400" dirty="0"/>
              <a:t>відходів. Перероблення 1 дм</a:t>
            </a:r>
            <a:r>
              <a:rPr lang="uk-UA" sz="1400" baseline="30000" dirty="0"/>
              <a:t>3</a:t>
            </a:r>
            <a:r>
              <a:rPr lang="uk-UA" sz="1400" dirty="0"/>
              <a:t>за світовими цінами коштує50 доларів – це означає, що Україна має витратити не менше 60 </a:t>
            </a:r>
            <a:r>
              <a:rPr lang="uk-UA" sz="1400" dirty="0" err="1"/>
              <a:t>трлн.доларів</a:t>
            </a:r>
            <a:r>
              <a:rPr lang="uk-UA" sz="1400" dirty="0"/>
              <a:t> на знешкодження своїх запасів радіоактивних відходів.</a:t>
            </a:r>
            <a:endParaRPr lang="ru-RU" sz="1400" dirty="0"/>
          </a:p>
          <a:p>
            <a:r>
              <a:rPr lang="uk-UA" sz="1400" dirty="0"/>
              <a:t>Поступово впроваджується програма будівництва атомних </a:t>
            </a:r>
            <a:r>
              <a:rPr lang="uk-UA" sz="1400" dirty="0" err="1"/>
              <a:t>блоківнового</a:t>
            </a:r>
            <a:r>
              <a:rPr lang="uk-UA" sz="1400" dirty="0"/>
              <a:t> покоління. Принцип </a:t>
            </a:r>
            <a:r>
              <a:rPr lang="uk-UA" sz="1400" dirty="0" smtClean="0"/>
              <a:t>дії таких </a:t>
            </a:r>
            <a:r>
              <a:rPr lang="uk-UA" sz="1400" dirty="0"/>
              <a:t>реакторів полягає в тому, що вони зможуть </a:t>
            </a:r>
            <a:r>
              <a:rPr lang="uk-UA" sz="1400" dirty="0" smtClean="0"/>
              <a:t>використовувати плутоній </a:t>
            </a:r>
            <a:r>
              <a:rPr lang="uk-UA" sz="1400" dirty="0"/>
              <a:t>із використаного ядерного палива як нове паливо. Під </a:t>
            </a:r>
            <a:r>
              <a:rPr lang="uk-UA" sz="1400" dirty="0" smtClean="0"/>
              <a:t>час використання </a:t>
            </a:r>
            <a:r>
              <a:rPr lang="uk-UA" sz="1400" dirty="0"/>
              <a:t>і виробництва ядерного палива з плутонію можна </a:t>
            </a:r>
            <a:r>
              <a:rPr lang="uk-UA" sz="1400" dirty="0" smtClean="0"/>
              <a:t>створити на </a:t>
            </a:r>
            <a:r>
              <a:rPr lang="uk-UA" sz="1400" dirty="0"/>
              <a:t>деякий час паливний замкнений цикл, який зменшив би витрати </a:t>
            </a:r>
            <a:r>
              <a:rPr lang="uk-UA" sz="1400" dirty="0" smtClean="0"/>
              <a:t>на добування </a:t>
            </a:r>
            <a:r>
              <a:rPr lang="uk-UA" sz="1400" dirty="0"/>
              <a:t>та збагачення </a:t>
            </a:r>
            <a:r>
              <a:rPr lang="uk-UA" sz="1400" dirty="0" err="1"/>
              <a:t>урану.З</a:t>
            </a:r>
            <a:r>
              <a:rPr lang="uk-UA" sz="1400" dirty="0"/>
              <a:t> іншого боку, штучний елемент плутоній (період </a:t>
            </a:r>
            <a:r>
              <a:rPr lang="uk-UA" sz="1400" dirty="0" smtClean="0"/>
              <a:t>напіврозпаду</a:t>
            </a:r>
            <a:r>
              <a:rPr lang="ru-RU" sz="1400" dirty="0" smtClean="0"/>
              <a:t> </a:t>
            </a:r>
            <a:r>
              <a:rPr lang="uk-UA" sz="1400" dirty="0" smtClean="0"/>
              <a:t>перевищує </a:t>
            </a:r>
            <a:r>
              <a:rPr lang="uk-UA" sz="1400" dirty="0"/>
              <a:t>20 тис. років), який нагромаджується в атомних реакторах, </a:t>
            </a:r>
            <a:r>
              <a:rPr lang="uk-UA" sz="1400" dirty="0" err="1"/>
              <a:t>–це</a:t>
            </a:r>
            <a:r>
              <a:rPr lang="uk-UA" sz="1400" dirty="0"/>
              <a:t> найбільш токсична речовина з усіх, що будь-коли створені людиною: 450 г плутонію (за об’ємом це кулька розміром з апельсин) достатньо,щоб знищити все населення земної кулі. Сьогодні на Землі </a:t>
            </a:r>
            <a:r>
              <a:rPr lang="uk-UA" sz="1400" dirty="0" smtClean="0"/>
              <a:t>накопичено тисячі </a:t>
            </a:r>
            <a:r>
              <a:rPr lang="uk-UA" sz="1400" dirty="0"/>
              <a:t>тонн цієї </a:t>
            </a:r>
            <a:r>
              <a:rPr lang="uk-UA" sz="1400" dirty="0" err="1"/>
              <a:t>отрути.Ці</a:t>
            </a:r>
            <a:r>
              <a:rPr lang="uk-UA" sz="1400" dirty="0"/>
              <a:t> реактори у Великій Британії та Франції закрили через </a:t>
            </a:r>
            <a:r>
              <a:rPr lang="uk-UA" sz="1400" dirty="0" smtClean="0"/>
              <a:t>їх небезпечність </a:t>
            </a:r>
            <a:r>
              <a:rPr lang="uk-UA" sz="1400" dirty="0"/>
              <a:t>та дуже значні витрати. Аварія на ядерній станції </a:t>
            </a:r>
            <a:r>
              <a:rPr lang="uk-UA" sz="1400" dirty="0" err="1" smtClean="0"/>
              <a:t>Моnju</a:t>
            </a:r>
            <a:r>
              <a:rPr lang="uk-UA" sz="1400" dirty="0" smtClean="0"/>
              <a:t> </a:t>
            </a:r>
            <a:r>
              <a:rPr lang="uk-UA" sz="1400" dirty="0" err="1" smtClean="0"/>
              <a:t>Fаst</a:t>
            </a:r>
            <a:r>
              <a:rPr lang="uk-UA" sz="1400" dirty="0" smtClean="0"/>
              <a:t> </a:t>
            </a:r>
            <a:r>
              <a:rPr lang="uk-UA" sz="1400" dirty="0" err="1"/>
              <a:t>Вгееdег</a:t>
            </a:r>
            <a:r>
              <a:rPr lang="uk-UA" sz="1400" dirty="0"/>
              <a:t> в Японії з реактором на швидких нейтронах призвела до </a:t>
            </a:r>
            <a:r>
              <a:rPr lang="uk-UA" sz="1400" dirty="0" smtClean="0"/>
              <a:t>її повного </a:t>
            </a:r>
            <a:r>
              <a:rPr lang="uk-UA" sz="1400" dirty="0"/>
              <a:t>закриття (</a:t>
            </a:r>
            <a:r>
              <a:rPr lang="uk-UA" sz="1400" dirty="0" err="1"/>
              <a:t>FоЕ</a:t>
            </a:r>
            <a:r>
              <a:rPr lang="uk-UA" sz="1400" dirty="0"/>
              <a:t>, 1998).</a:t>
            </a:r>
            <a:endParaRPr lang="ru-RU" sz="1400" dirty="0"/>
          </a:p>
          <a:p>
            <a:r>
              <a:rPr lang="uk-UA" sz="1400" dirty="0"/>
              <a:t>Прихильники атомної енергетики довго переконували щодо </a:t>
            </a:r>
            <a:r>
              <a:rPr lang="uk-UA" sz="1400" dirty="0" smtClean="0"/>
              <a:t>великої переваги </a:t>
            </a:r>
            <a:r>
              <a:rPr lang="uk-UA" sz="1400" dirty="0"/>
              <a:t>АЕС, стверджуючи, що відпрацьоване паливо </a:t>
            </a:r>
            <a:r>
              <a:rPr lang="uk-UA" sz="1400" dirty="0" smtClean="0"/>
              <a:t>можна багаторазово </a:t>
            </a:r>
            <a:r>
              <a:rPr lang="uk-UA" sz="1400" dirty="0"/>
              <a:t>переробляти та знову використовувати </a:t>
            </a:r>
            <a:r>
              <a:rPr lang="uk-UA" sz="1400" dirty="0" smtClean="0"/>
              <a:t>у реакторі</a:t>
            </a:r>
            <a:r>
              <a:rPr lang="uk-UA" sz="1400" dirty="0"/>
              <a:t>, доки </a:t>
            </a:r>
            <a:r>
              <a:rPr lang="uk-UA" sz="1400" dirty="0" smtClean="0"/>
              <a:t>не вигорить уран</a:t>
            </a:r>
            <a:r>
              <a:rPr lang="uk-UA" sz="1400" dirty="0"/>
              <a:t>. Насправді ж, вже після другого циклу регенерації,залишки палива насичуються великою кількістю </a:t>
            </a:r>
            <a:r>
              <a:rPr lang="uk-UA" sz="1400" dirty="0" smtClean="0"/>
              <a:t>сторонніх ізотопів </a:t>
            </a:r>
            <a:r>
              <a:rPr lang="uk-UA" sz="1400" dirty="0"/>
              <a:t>і продуктів розщеплення, а це унеможливлює використання їх </a:t>
            </a:r>
            <a:r>
              <a:rPr lang="uk-UA" sz="1400" dirty="0" smtClean="0"/>
              <a:t>у реакторі </a:t>
            </a:r>
            <a:r>
              <a:rPr lang="uk-UA" sz="1400" dirty="0"/>
              <a:t>втретє.</a:t>
            </a:r>
            <a:endParaRPr lang="ru-RU" sz="1400" dirty="0"/>
          </a:p>
          <a:p>
            <a:r>
              <a:rPr lang="uk-UA" sz="1400" dirty="0"/>
              <a:t>Деякі країни світу, такі як Франція (майже 80% від </a:t>
            </a:r>
            <a:r>
              <a:rPr lang="uk-UA" sz="1400" dirty="0" smtClean="0"/>
              <a:t>загального виробництва </a:t>
            </a:r>
            <a:r>
              <a:rPr lang="uk-UA" sz="1400" dirty="0"/>
              <a:t>електроенергії), Швеція (52,4%) та Україна (50%) </a:t>
            </a:r>
            <a:r>
              <a:rPr lang="uk-UA" sz="1400" dirty="0" smtClean="0"/>
              <a:t>зробили основну </a:t>
            </a:r>
            <a:r>
              <a:rPr lang="uk-UA" sz="1400" dirty="0"/>
              <a:t>ставку саме на АЕС. Німеччина, Швеція, Данія та Австрія </a:t>
            </a:r>
            <a:r>
              <a:rPr lang="uk-UA" sz="1400" dirty="0" smtClean="0"/>
              <a:t>вже заявили </a:t>
            </a:r>
            <a:r>
              <a:rPr lang="uk-UA" sz="1400" dirty="0"/>
              <a:t>про свій намір цілком відмовитись від АЕС, і </a:t>
            </a:r>
            <a:r>
              <a:rPr lang="uk-UA" sz="1400" dirty="0" smtClean="0"/>
              <a:t>поступово зупиняють </a:t>
            </a:r>
            <a:r>
              <a:rPr lang="uk-UA" sz="1400" dirty="0"/>
              <a:t>та демонтують діючі блоки.</a:t>
            </a:r>
            <a:endParaRPr lang="ru-RU" sz="1400" dirty="0"/>
          </a:p>
          <a:p>
            <a:r>
              <a:rPr lang="uk-UA" sz="1400" dirty="0"/>
              <a:t>Забруднення починається на стадії видобування сировини. </a:t>
            </a:r>
            <a:r>
              <a:rPr lang="uk-UA" sz="1400" dirty="0" smtClean="0"/>
              <a:t>Після вилучення </a:t>
            </a:r>
            <a:r>
              <a:rPr lang="uk-UA" sz="1400" dirty="0"/>
              <a:t>урану 90% добутої з надр породи повертається у звалища </a:t>
            </a:r>
            <a:r>
              <a:rPr lang="uk-UA" sz="1400" dirty="0" smtClean="0"/>
              <a:t>і перетворюється </a:t>
            </a:r>
            <a:r>
              <a:rPr lang="uk-UA" sz="1400" dirty="0"/>
              <a:t>на джерело забруднення атмосфери радіоактивним </a:t>
            </a:r>
            <a:r>
              <a:rPr lang="uk-UA" sz="1400" dirty="0" smtClean="0"/>
              <a:t>газом радоном</a:t>
            </a:r>
            <a:r>
              <a:rPr lang="uk-UA" sz="1400" dirty="0"/>
              <a:t>, який викликає у ссавців рак легенів. В результаті роботи </a:t>
            </a:r>
            <a:r>
              <a:rPr lang="uk-UA" sz="1400" dirty="0" smtClean="0"/>
              <a:t>реактора радіоактивним </a:t>
            </a:r>
            <a:r>
              <a:rPr lang="uk-UA" sz="1400" dirty="0"/>
              <a:t>стає все, що контактує з відпрацьованим ядерним паливом(машини, контейнери, обладнання, одяг персоналу). Все це </a:t>
            </a:r>
            <a:r>
              <a:rPr lang="uk-UA" sz="1400" dirty="0" smtClean="0"/>
              <a:t>необхідно ховати </a:t>
            </a:r>
            <a:r>
              <a:rPr lang="uk-UA" sz="1400" dirty="0"/>
              <a:t>та охороняти сотні років, щоб не потрапило	до	зловмисників.	Щороку	</a:t>
            </a:r>
            <a:r>
              <a:rPr lang="uk-UA" sz="1400" dirty="0" smtClean="0"/>
              <a:t>під час виробництва</a:t>
            </a:r>
            <a:r>
              <a:rPr lang="uk-UA" sz="1400" dirty="0"/>
              <a:t>	ядерної	енергії утворюється200 тис. м</a:t>
            </a:r>
            <a:r>
              <a:rPr lang="uk-UA" sz="1400" baseline="30000" dirty="0"/>
              <a:t>3</a:t>
            </a:r>
            <a:r>
              <a:rPr lang="uk-UA" sz="1400" dirty="0"/>
              <a:t>відходів з низькою і проміжною активністю і 10 тис. м</a:t>
            </a:r>
            <a:r>
              <a:rPr lang="uk-UA" sz="1400" baseline="30000" dirty="0"/>
              <a:t>3</a:t>
            </a:r>
            <a:r>
              <a:rPr lang="uk-UA" sz="1400" dirty="0"/>
              <a:t> високоактивних відходів та відпрацьованого ядерного палива.</a:t>
            </a:r>
            <a:endParaRPr lang="ru-RU"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306124"/>
            <a:ext cx="9468544" cy="6940095"/>
          </a:xfrm>
          <a:prstGeom prst="rect">
            <a:avLst/>
          </a:prstGeom>
          <a:noFill/>
          <a:ln w="9525">
            <a:noFill/>
            <a:miter lim="800000"/>
            <a:headEnd/>
            <a:tailEnd/>
          </a:ln>
          <a:effectLst/>
        </p:spPr>
        <p:txBody>
          <a:bodyPr vert="horz" wrap="square" lIns="647496" tIns="660192" rIns="469752" bIns="177744" numCol="1" anchor="ctr" anchorCtr="0" compatLnSpc="1">
            <a:prstTxWarp prst="textNoShape">
              <a:avLst/>
            </a:prstTxWarp>
            <a:spAutoFit/>
          </a:bodyPr>
          <a:lstStyle/>
          <a:p>
            <a:pPr marL="0" marR="0" lvl="0" indent="358775" algn="just" defTabSz="914400" rtl="0" eaLnBrk="1" fontAlgn="base" latinLnBrk="0" hangingPunct="1">
              <a:lnSpc>
                <a:spcPct val="100000"/>
              </a:lnSpc>
              <a:spcBef>
                <a:spcPct val="0"/>
              </a:spcBef>
              <a:spcAft>
                <a:spcPct val="0"/>
              </a:spcAft>
              <a:buClrTx/>
              <a:buSzTx/>
              <a:buFontTx/>
              <a:buNone/>
              <a:tabLst>
                <a:tab pos="528638" algn="l"/>
              </a:tabLst>
            </a:pPr>
            <a:r>
              <a:rPr kumimoji="0" lang="uk-UA" sz="1200" b="1" i="0" u="none" strike="noStrike" cap="none" normalizeH="0" baseline="0" dirty="0" smtClean="0">
                <a:ln>
                  <a:noFill/>
                </a:ln>
                <a:solidFill>
                  <a:schemeClr val="tx1"/>
                </a:solidFill>
                <a:effectLst/>
                <a:ea typeface="Times New Roman" pitchFamily="18" charset="0"/>
                <a:cs typeface="Arial" pitchFamily="34" charset="0"/>
              </a:rPr>
              <a:t>Металургійний комплекс </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складається з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гірничовидобувної</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промисловості, чорної та кольорової металургії.</a:t>
            </a:r>
            <a:endParaRPr kumimoji="0" lang="ru-RU" sz="12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28638" algn="l"/>
              </a:tabLst>
            </a:pPr>
            <a:r>
              <a:rPr kumimoji="0" lang="uk-UA" sz="1200" b="1" i="1" u="none" strike="noStrike" cap="none" normalizeH="0" baseline="0" dirty="0" smtClean="0">
                <a:ln>
                  <a:noFill/>
                </a:ln>
                <a:solidFill>
                  <a:schemeClr val="tx1"/>
                </a:solidFill>
                <a:effectLst/>
                <a:ea typeface="Times New Roman" pitchFamily="18" charset="0"/>
                <a:cs typeface="Arial" pitchFamily="34" charset="0"/>
              </a:rPr>
              <a:t>Чорна металургія </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посідає друге місце із загальної кількості викидів забруднювальних речовин в атмосферне повітря – після теплоенергетики. Основними джерелами викидів в атмосферу у чорній металургії є:агломераційне виробництво,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виробництво</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чавуну та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сталі.За</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даними аерокосмічних знімань снігового покрову, зона дії підприємств чорної металургії простягається на відстань до 60 км від джерел забруднення.</a:t>
            </a:r>
            <a:endParaRPr kumimoji="0" lang="ru-RU" sz="12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28638"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Навколо металургійних заводів формуються своєрідні техногенні зони, де повітря, вода, сніг, ґрунт, рослинність містять широкий набір шкідливих речовин, включаючи і такі надзвичайно небезпечні, як свинець та ртуть. Переважно викиди складаються з оксидів карбону (67,5% сумарного викиду в атмосферу), твердих речовин (15,5%),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діоксиду</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сульфуру</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(10,8%) та оксидів нітрогену (5,4 відсотка).</a:t>
            </a:r>
            <a:endParaRPr kumimoji="0" lang="ru-RU" sz="12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28638"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Чорна металургія країни споживає 13-15%кількості води від загальних витрат усіх галузей промисловості. Нині питома витрата води на виготовлення однієї тонни сталі, включаючи всі технологічні операції перевищує260 м</a:t>
            </a:r>
            <a:r>
              <a:rPr kumimoji="0" lang="uk-UA" sz="1200" b="0" i="0" u="none" strike="noStrike" cap="none" normalizeH="0" baseline="30000" dirty="0" smtClean="0">
                <a:ln>
                  <a:noFill/>
                </a:ln>
                <a:solidFill>
                  <a:schemeClr val="tx1"/>
                </a:solidFill>
                <a:effectLst/>
                <a:ea typeface="Times New Roman" pitchFamily="18" charset="0"/>
                <a:cs typeface="Arial" pitchFamily="34" charset="0"/>
              </a:rPr>
              <a:t>3</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До того ж у цей показник входить значна частина води із природних джерел.</a:t>
            </a:r>
          </a:p>
          <a:p>
            <a:pPr marL="0" marR="0" lvl="0" indent="0" algn="just" defTabSz="914400" rtl="0" eaLnBrk="0" fontAlgn="base" latinLnBrk="0" hangingPunct="0">
              <a:lnSpc>
                <a:spcPct val="100000"/>
              </a:lnSpc>
              <a:spcBef>
                <a:spcPct val="0"/>
              </a:spcBef>
              <a:spcAft>
                <a:spcPct val="0"/>
              </a:spcAft>
              <a:buClrTx/>
              <a:buSzTx/>
              <a:buFontTx/>
              <a:buNone/>
              <a:tabLst>
                <a:tab pos="528638"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Стічні води у процесі виробництва агломерату містять залізо, оксид кальцію, феноли, сірководень, аміак,ціаніди, бензольні вуглеводи, які відносять до канцерогенних речовин, та вуглець. У процесі очищення коксового газу утворюється за годину приблизно до6 м</a:t>
            </a:r>
            <a:r>
              <a:rPr kumimoji="0" lang="uk-UA" sz="1200" b="0" i="0" u="none" strike="noStrike" cap="none" normalizeH="0" baseline="30000" dirty="0" smtClean="0">
                <a:ln>
                  <a:noFill/>
                </a:ln>
                <a:solidFill>
                  <a:schemeClr val="tx1"/>
                </a:solidFill>
                <a:effectLst/>
                <a:ea typeface="Times New Roman" pitchFamily="18" charset="0"/>
                <a:cs typeface="Arial" pitchFamily="34" charset="0"/>
              </a:rPr>
              <a:t>3</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стічних вод.</a:t>
            </a:r>
            <a:endParaRPr kumimoji="0" lang="ru-RU" sz="12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28638"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Доменне виробництво скидає 17,5% від загальної кількості стічних вод металургійного виробництва</a:t>
            </a:r>
            <a:r>
              <a:rPr kumimoji="0" lang="uk-UA" sz="1200" b="1" i="0" u="none" strike="noStrike" cap="none" normalizeH="0" baseline="0" dirty="0" smtClean="0">
                <a:ln>
                  <a:noFill/>
                </a:ln>
                <a:solidFill>
                  <a:schemeClr val="tx1"/>
                </a:solidFill>
                <a:effectLst/>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Під час очищення 1000 м</a:t>
            </a:r>
            <a:r>
              <a:rPr kumimoji="0" lang="uk-UA" sz="1200" b="0" i="0" u="none" strike="noStrike" cap="none" normalizeH="0" baseline="30000" dirty="0" smtClean="0">
                <a:ln>
                  <a:noFill/>
                </a:ln>
                <a:solidFill>
                  <a:schemeClr val="tx1"/>
                </a:solidFill>
                <a:effectLst/>
                <a:ea typeface="Times New Roman" pitchFamily="18" charset="0"/>
                <a:cs typeface="Arial" pitchFamily="34" charset="0"/>
              </a:rPr>
              <a:t>3</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газу утворюється 4-6 м</a:t>
            </a:r>
            <a:r>
              <a:rPr kumimoji="0" lang="uk-UA" sz="1200" b="0" i="0" u="none" strike="noStrike" cap="none" normalizeH="0" baseline="30000" dirty="0" smtClean="0">
                <a:ln>
                  <a:noFill/>
                </a:ln>
                <a:solidFill>
                  <a:schemeClr val="tx1"/>
                </a:solidFill>
                <a:effectLst/>
                <a:ea typeface="Times New Roman" pitchFamily="18" charset="0"/>
                <a:cs typeface="Arial" pitchFamily="34" charset="0"/>
              </a:rPr>
              <a:t>3</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стічних вод, які містять пил (часточки руди, коксу, вапняку, агломерату), хімічні сполуки(сульфати, хлориди), розчинені гази.</a:t>
            </a:r>
            <a:r>
              <a:rPr lang="ru-RU" sz="1200" dirty="0">
                <a:cs typeface="Arial" pitchFamily="34" charset="0"/>
              </a:rPr>
              <a:t> </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Під час технологічних процесів у чорній металургії утворюється велика кількість твердих відходів, які складуються на великих площах та в більшості випадків шкідливо впливають на ґрунт, рослинність, водні джерела та повітряний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басейн.Звалища</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твердих відходів займають сьогодні тисячі гектарів корисного ґрунту. В них накопичено близько 500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млн</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тонн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шлаків.Шламо</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пилові відходи утворюються практично на всіх стадіях металургійного виробництва. В нашій країні щорічно утворюється близько 80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млн</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тонн шлаків,а також 1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млн</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тонн шламів, 110 тис. тонн пилу. Шлам містить велику кількість заліза (майже 50 відсотків)</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.Під</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час виробництва сталі шлаків утворюється вдвічі менше, ніж у доменному виробництві. До 1975 р. основна маса шлаків (близько 87,6%) направлялася на </a:t>
            </a: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звалища.Доменні</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феросплавні, мартенівські		шлаки містять значні кількості сполук фосфору та оксиду кальцію, а також інші елементи, що використовуються	як	добрива		в</a:t>
            </a:r>
            <a:r>
              <a:rPr lang="uk-UA" sz="1200" dirty="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сільському	господарстві.	Забруднювачами літосфери	є	брухт	(залишки	у</a:t>
            </a:r>
            <a:r>
              <a:rPr kumimoji="0" lang="uk-UA" sz="1200" b="0" i="0" u="none" strike="noStrike" cap="none" normalizeH="0" dirty="0" smtClean="0">
                <a:ln>
                  <a:noFill/>
                </a:ln>
                <a:solidFill>
                  <a:schemeClr val="tx1"/>
                </a:solidFill>
                <a:effectLst/>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ковшах)	та		брак, який	становить	під	час виробництва чавуну, 7-10 кг/т. Суттєве забруднення ґрунту дають тверді відходи промисловості. Тверді відходи на вітчизняних заводах з виробництва чавуну становлять:</a:t>
            </a:r>
            <a:endParaRPr kumimoji="0" lang="ru-RU" sz="12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528638"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брухт, брак – 87 500 т/рік;</a:t>
            </a:r>
            <a:endParaRPr kumimoji="0" lang="ru-RU" sz="12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528638"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шлак окалина, зола – 40 000 т/рік;</a:t>
            </a:r>
            <a:endParaRPr kumimoji="0" lang="ru-RU" sz="12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528638"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шлами, флюси – 600 т/рік.</a:t>
            </a:r>
            <a:endParaRPr kumimoji="0" lang="uk-UA" sz="12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7693"/>
            <a:ext cx="9144000" cy="6555641"/>
          </a:xfrm>
          <a:prstGeom prst="rect">
            <a:avLst/>
          </a:prstGeom>
        </p:spPr>
        <p:txBody>
          <a:bodyPr wrap="square">
            <a:spAutoFit/>
          </a:bodyPr>
          <a:lstStyle/>
          <a:p>
            <a:r>
              <a:rPr lang="uk-UA" sz="1200" b="1" i="1" dirty="0"/>
              <a:t>Кольорова металургія</a:t>
            </a:r>
            <a:r>
              <a:rPr lang="uk-UA" sz="1200" dirty="0" smtClean="0"/>
              <a:t>. До </a:t>
            </a:r>
            <a:r>
              <a:rPr lang="uk-UA" sz="1200" dirty="0"/>
              <a:t>чинників, що становлять значний вплив на стан довкілля,відносять газоподібні, рідкі та тверді відходи </a:t>
            </a:r>
            <a:r>
              <a:rPr lang="uk-UA" sz="1200" dirty="0" smtClean="0"/>
              <a:t>виробництва.</a:t>
            </a:r>
            <a:r>
              <a:rPr lang="ru-RU" sz="1200" dirty="0" smtClean="0"/>
              <a:t> </a:t>
            </a:r>
            <a:r>
              <a:rPr lang="uk-UA" sz="1200" dirty="0" smtClean="0"/>
              <a:t>Щорічно </a:t>
            </a:r>
            <a:r>
              <a:rPr lang="uk-UA" sz="1200" dirty="0"/>
              <a:t>підприємствами </a:t>
            </a:r>
            <a:r>
              <a:rPr lang="uk-UA" sz="1200" dirty="0" smtClean="0"/>
              <a:t>кольорової металургії </a:t>
            </a:r>
            <a:r>
              <a:rPr lang="uk-UA" sz="1200" dirty="0"/>
              <a:t>викидається в атмосферу до 3000 тис. тонн шкідливих </a:t>
            </a:r>
            <a:r>
              <a:rPr lang="uk-UA" sz="1200" dirty="0" err="1"/>
              <a:t>речовин.Забруднення</a:t>
            </a:r>
            <a:r>
              <a:rPr lang="uk-UA" sz="1200" dirty="0"/>
              <a:t> атмосфери підприємствами кольорової </a:t>
            </a:r>
            <a:r>
              <a:rPr lang="uk-UA" sz="1200" dirty="0" smtClean="0"/>
              <a:t>металургії характеризується </a:t>
            </a:r>
            <a:r>
              <a:rPr lang="uk-UA" sz="1200" dirty="0"/>
              <a:t>переважно викидами SО2 (75% від сумарного викиду </a:t>
            </a:r>
            <a:r>
              <a:rPr lang="uk-UA" sz="1200" dirty="0" smtClean="0"/>
              <a:t>в атмосферу</a:t>
            </a:r>
            <a:r>
              <a:rPr lang="uk-UA" sz="1200" dirty="0"/>
              <a:t>), оксидів карбону (10,5%) та пилу (10,4%)</a:t>
            </a:r>
            <a:r>
              <a:rPr lang="uk-UA" sz="1200" dirty="0" err="1"/>
              <a:t>.Джерелами</a:t>
            </a:r>
            <a:r>
              <a:rPr lang="uk-UA" sz="1200" dirty="0"/>
              <a:t> утворення шкідливих викидів під час </a:t>
            </a:r>
            <a:r>
              <a:rPr lang="uk-UA" sz="1200" dirty="0" smtClean="0"/>
              <a:t>виробництва глинозему</a:t>
            </a:r>
            <a:r>
              <a:rPr lang="uk-UA" sz="1200" dirty="0"/>
              <a:t>, алюмінію, </a:t>
            </a:r>
            <a:r>
              <a:rPr lang="uk-UA" sz="1200" dirty="0" err="1"/>
              <a:t>купруму</a:t>
            </a:r>
            <a:r>
              <a:rPr lang="uk-UA" sz="1200" dirty="0"/>
              <a:t>, </a:t>
            </a:r>
            <a:r>
              <a:rPr lang="uk-UA" sz="1200" dirty="0" err="1"/>
              <a:t>плюмбуму</a:t>
            </a:r>
            <a:r>
              <a:rPr lang="uk-UA" sz="1200" dirty="0"/>
              <a:t>, </a:t>
            </a:r>
            <a:r>
              <a:rPr lang="uk-UA" sz="1200" dirty="0" err="1"/>
              <a:t>стануму</a:t>
            </a:r>
            <a:r>
              <a:rPr lang="uk-UA" sz="1200" dirty="0"/>
              <a:t>, цинку, нікелю та дорогоцінних металів є різноманітні види печей. Із 40 </a:t>
            </a:r>
            <a:r>
              <a:rPr lang="uk-UA" sz="1200" dirty="0" err="1"/>
              <a:t>млн</a:t>
            </a:r>
            <a:r>
              <a:rPr lang="uk-UA" sz="1200" dirty="0"/>
              <a:t> тонн кольорових металів, що виробляються у світі, </a:t>
            </a:r>
            <a:r>
              <a:rPr lang="uk-UA" sz="1200" dirty="0" smtClean="0"/>
              <a:t>частка алюмінію </a:t>
            </a:r>
            <a:r>
              <a:rPr lang="uk-UA" sz="1200" dirty="0"/>
              <a:t>становить – 17 </a:t>
            </a:r>
            <a:r>
              <a:rPr lang="uk-UA" sz="1200" dirty="0" err="1"/>
              <a:t>млн</a:t>
            </a:r>
            <a:r>
              <a:rPr lang="uk-UA" sz="1200" dirty="0"/>
              <a:t> тонн.</a:t>
            </a:r>
            <a:endParaRPr lang="ru-RU" sz="1200" dirty="0"/>
          </a:p>
          <a:p>
            <a:r>
              <a:rPr lang="uk-UA" sz="1200" dirty="0"/>
              <a:t>Під час виробництва алюмінію в атмосферне повітря </a:t>
            </a:r>
            <a:r>
              <a:rPr lang="uk-UA" sz="1200" dirty="0" smtClean="0"/>
              <a:t>викидається велика </a:t>
            </a:r>
            <a:r>
              <a:rPr lang="uk-UA" sz="1200" dirty="0"/>
              <a:t>кількість сірчаних сполук і значна кількість пилу. Піч </a:t>
            </a:r>
            <a:r>
              <a:rPr lang="uk-UA" sz="1200" dirty="0" smtClean="0"/>
              <a:t>спікання викидає </a:t>
            </a:r>
            <a:r>
              <a:rPr lang="uk-UA" sz="1200" dirty="0"/>
              <a:t>за годину 45 тонн пилу. До того ж цей пил містить у </a:t>
            </a:r>
            <a:r>
              <a:rPr lang="uk-UA" sz="1200" dirty="0" smtClean="0"/>
              <a:t>собі токсичні </a:t>
            </a:r>
            <a:r>
              <a:rPr lang="uk-UA" sz="1200" dirty="0"/>
              <a:t>пилоподібні речовини такі, як арсен і свинець, а тому є </a:t>
            </a:r>
            <a:r>
              <a:rPr lang="uk-UA" sz="1200" dirty="0" smtClean="0"/>
              <a:t>особливо небезпечним</a:t>
            </a:r>
            <a:r>
              <a:rPr lang="uk-UA" sz="1200" dirty="0"/>
              <a:t>. Оскільки алюміній отримують електролізним способом,струм, що проходить через електроліт, спричиняє у ванні </a:t>
            </a:r>
            <a:r>
              <a:rPr lang="uk-UA" sz="1200" dirty="0" smtClean="0"/>
              <a:t>високі температури</a:t>
            </a:r>
            <a:r>
              <a:rPr lang="uk-UA" sz="1200" dirty="0"/>
              <a:t>. Відбувається бурхливе виділення анодних газів, збагачених пилом </a:t>
            </a:r>
            <a:r>
              <a:rPr lang="uk-UA" sz="1200" dirty="0" smtClean="0"/>
              <a:t>та шкідливими </a:t>
            </a:r>
            <a:r>
              <a:rPr lang="uk-UA" sz="1200" dirty="0"/>
              <a:t>складовими. Під час виробництва </a:t>
            </a:r>
            <a:r>
              <a:rPr lang="uk-UA" sz="1200" dirty="0" smtClean="0"/>
              <a:t>однієї</a:t>
            </a:r>
            <a:r>
              <a:rPr lang="ru-RU" sz="1200" dirty="0" smtClean="0"/>
              <a:t> </a:t>
            </a:r>
            <a:r>
              <a:rPr lang="uk-UA" sz="1200" dirty="0" smtClean="0"/>
              <a:t>тонни </a:t>
            </a:r>
            <a:r>
              <a:rPr lang="uk-UA" sz="1200" dirty="0"/>
              <a:t>алюмінію </a:t>
            </a:r>
            <a:r>
              <a:rPr lang="uk-UA" sz="1200" dirty="0" smtClean="0"/>
              <a:t>в атмосферу </a:t>
            </a:r>
            <a:r>
              <a:rPr lang="uk-UA" sz="1200" dirty="0"/>
              <a:t>потрапляє приблизно 27 кг </a:t>
            </a:r>
            <a:r>
              <a:rPr lang="uk-UA" sz="1200" dirty="0" err="1"/>
              <a:t>фтору.У</a:t>
            </a:r>
            <a:r>
              <a:rPr lang="uk-UA" sz="1200" dirty="0"/>
              <a:t> </a:t>
            </a:r>
            <a:r>
              <a:rPr lang="uk-UA" sz="1200" dirty="0" smtClean="0"/>
              <a:t>смолах присутній </a:t>
            </a:r>
            <a:r>
              <a:rPr lang="uk-UA" sz="1200" dirty="0"/>
              <a:t>канцерогенний 3,4-бензапірен,що також виділяється з </a:t>
            </a:r>
            <a:r>
              <a:rPr lang="uk-UA" sz="1200" dirty="0" err="1"/>
              <a:t>газами.Температура</a:t>
            </a:r>
            <a:r>
              <a:rPr lang="uk-UA" sz="1200" dirty="0"/>
              <a:t> анодних газів від 50 до 150 °С, тому має місце </a:t>
            </a:r>
            <a:r>
              <a:rPr lang="uk-UA" sz="1200" dirty="0" smtClean="0"/>
              <a:t>також теплове </a:t>
            </a:r>
            <a:r>
              <a:rPr lang="uk-UA" sz="1200" dirty="0"/>
              <a:t>забруднення атмосфери.</a:t>
            </a:r>
            <a:endParaRPr lang="ru-RU" sz="1200" dirty="0"/>
          </a:p>
          <a:p>
            <a:r>
              <a:rPr lang="uk-UA" sz="1200" dirty="0"/>
              <a:t>Щорічно у кольоровій </a:t>
            </a:r>
            <a:r>
              <a:rPr lang="uk-UA" sz="1200" dirty="0" smtClean="0"/>
              <a:t>металургії використовується </a:t>
            </a:r>
            <a:r>
              <a:rPr lang="uk-UA" sz="1200" dirty="0"/>
              <a:t>до 1200 </a:t>
            </a:r>
            <a:r>
              <a:rPr lang="uk-UA" sz="1200" dirty="0" err="1"/>
              <a:t>млн</a:t>
            </a:r>
            <a:r>
              <a:rPr lang="uk-UA" sz="1200" dirty="0"/>
              <a:t> м</a:t>
            </a:r>
            <a:r>
              <a:rPr lang="uk-UA" sz="1200" baseline="30000" dirty="0"/>
              <a:t>3</a:t>
            </a:r>
            <a:r>
              <a:rPr lang="uk-UA" sz="1200" dirty="0"/>
              <a:t>води. Стічні води </a:t>
            </a:r>
            <a:r>
              <a:rPr lang="uk-UA" sz="1200" dirty="0" smtClean="0"/>
              <a:t>підприємств кольорової </a:t>
            </a:r>
            <a:r>
              <a:rPr lang="uk-UA" sz="1200" dirty="0"/>
              <a:t>металургії забруднені мінеральними речовинами, більшість </a:t>
            </a:r>
            <a:r>
              <a:rPr lang="uk-UA" sz="1200" dirty="0" smtClean="0"/>
              <a:t>з яких </a:t>
            </a:r>
            <a:r>
              <a:rPr lang="uk-UA" sz="1200" dirty="0"/>
              <a:t>є токсичними (ціаніди, </a:t>
            </a:r>
            <a:r>
              <a:rPr lang="uk-UA" sz="1200" dirty="0" err="1"/>
              <a:t>ксантогенати</a:t>
            </a:r>
            <a:r>
              <a:rPr lang="uk-UA" sz="1200" dirty="0"/>
              <a:t>, нафтопродукти тощо), </a:t>
            </a:r>
            <a:r>
              <a:rPr lang="uk-UA" sz="1200" dirty="0" smtClean="0"/>
              <a:t>солями важких </a:t>
            </a:r>
            <a:r>
              <a:rPr lang="uk-UA" sz="1200" dirty="0"/>
              <a:t>металів (</a:t>
            </a:r>
            <a:r>
              <a:rPr lang="uk-UA" sz="1200" dirty="0" err="1"/>
              <a:t>купрум</a:t>
            </a:r>
            <a:r>
              <a:rPr lang="uk-UA" sz="1200" dirty="0"/>
              <a:t>, цинк, </a:t>
            </a:r>
            <a:r>
              <a:rPr lang="uk-UA" sz="1200" dirty="0" err="1"/>
              <a:t>плюмбум</a:t>
            </a:r>
            <a:r>
              <a:rPr lang="uk-UA" sz="1200" dirty="0"/>
              <a:t>, нікель), сполуками арсену,</a:t>
            </a:r>
            <a:r>
              <a:rPr lang="uk-UA" sz="1200" dirty="0" err="1"/>
              <a:t>фторидами</a:t>
            </a:r>
            <a:r>
              <a:rPr lang="uk-UA" sz="1200" dirty="0"/>
              <a:t>, меркурієм, </a:t>
            </a:r>
            <a:r>
              <a:rPr lang="uk-UA" sz="1200" dirty="0" err="1"/>
              <a:t>стибієм</a:t>
            </a:r>
            <a:r>
              <a:rPr lang="uk-UA" sz="1200" dirty="0"/>
              <a:t>, сульфатами, хлоридами </a:t>
            </a:r>
            <a:r>
              <a:rPr lang="uk-UA" sz="1200" dirty="0" smtClean="0"/>
              <a:t>тощо.</a:t>
            </a:r>
            <a:r>
              <a:rPr lang="ru-RU" sz="1200" dirty="0" smtClean="0"/>
              <a:t> </a:t>
            </a:r>
            <a:r>
              <a:rPr lang="uk-UA" sz="1200" dirty="0" smtClean="0"/>
              <a:t>Значне забруднення води </a:t>
            </a:r>
            <a:r>
              <a:rPr lang="uk-UA" sz="1200" dirty="0"/>
              <a:t>відбувається через поверхневий стік з території підприємства.</a:t>
            </a:r>
            <a:endParaRPr lang="ru-RU" sz="1200" dirty="0"/>
          </a:p>
          <a:p>
            <a:r>
              <a:rPr lang="uk-UA" sz="1200" dirty="0"/>
              <a:t>Важливою проблемою для </a:t>
            </a:r>
            <a:r>
              <a:rPr lang="uk-UA" sz="1200" dirty="0" smtClean="0"/>
              <a:t>підприємств кольорової </a:t>
            </a:r>
            <a:r>
              <a:rPr lang="uk-UA" sz="1200" dirty="0"/>
              <a:t>металургії є забруднення ландшафтів. На територіях </a:t>
            </a:r>
            <a:r>
              <a:rPr lang="uk-UA" sz="1200" dirty="0" smtClean="0"/>
              <a:t>заводів накопичується </a:t>
            </a:r>
            <a:r>
              <a:rPr lang="uk-UA" sz="1200" dirty="0"/>
              <a:t>дуже велика кількість твердих відходів та </a:t>
            </a:r>
            <a:r>
              <a:rPr lang="uk-UA" sz="1200" dirty="0" err="1"/>
              <a:t>шламів.Шламосховища</a:t>
            </a:r>
            <a:r>
              <a:rPr lang="uk-UA" sz="1200" dirty="0"/>
              <a:t> часом досягають за площею 200 га. </a:t>
            </a:r>
            <a:r>
              <a:rPr lang="uk-UA" sz="1200" dirty="0" smtClean="0"/>
              <a:t>Ці </a:t>
            </a:r>
            <a:r>
              <a:rPr lang="uk-UA" sz="1200" dirty="0" err="1" smtClean="0"/>
              <a:t>шламонакопичувачі</a:t>
            </a:r>
            <a:r>
              <a:rPr lang="uk-UA" sz="1200" dirty="0" smtClean="0"/>
              <a:t> </a:t>
            </a:r>
            <a:r>
              <a:rPr lang="uk-UA" sz="1200" dirty="0"/>
              <a:t>на поверхні висихають і вітер розносить </a:t>
            </a:r>
            <a:r>
              <a:rPr lang="uk-UA" sz="1200" dirty="0" smtClean="0"/>
              <a:t>пилюку прилеглими </a:t>
            </a:r>
            <a:r>
              <a:rPr lang="uk-UA" sz="1200" dirty="0"/>
              <a:t>до заводів територіями. Відходи також інфільтруються </a:t>
            </a:r>
            <a:r>
              <a:rPr lang="uk-UA" sz="1200" dirty="0" smtClean="0"/>
              <a:t>у ґрунт </a:t>
            </a:r>
            <a:r>
              <a:rPr lang="uk-UA" sz="1200" dirty="0"/>
              <a:t>і потрапляють у підземні горизонти, забруднюючи </a:t>
            </a:r>
            <a:r>
              <a:rPr lang="uk-UA" sz="1200" dirty="0" err="1"/>
              <a:t>їх.На</a:t>
            </a:r>
            <a:r>
              <a:rPr lang="uk-UA" sz="1200" dirty="0"/>
              <a:t> території алюмінієвих заводів накопичується </a:t>
            </a:r>
            <a:r>
              <a:rPr lang="uk-UA" sz="1200" dirty="0" smtClean="0"/>
              <a:t>особливо </a:t>
            </a:r>
            <a:r>
              <a:rPr lang="uk-UA" sz="1200" dirty="0" err="1" smtClean="0"/>
              <a:t>багатопромислових</a:t>
            </a:r>
            <a:r>
              <a:rPr lang="uk-UA" sz="1200" dirty="0" smtClean="0"/>
              <a:t> </a:t>
            </a:r>
            <a:r>
              <a:rPr lang="uk-UA" sz="1200" dirty="0"/>
              <a:t>відходів у вигляді червоних шламів. Вони </a:t>
            </a:r>
            <a:r>
              <a:rPr lang="uk-UA" sz="1200" dirty="0" smtClean="0"/>
              <a:t>зберігаються просто </a:t>
            </a:r>
            <a:r>
              <a:rPr lang="uk-UA" sz="1200" dirty="0"/>
              <a:t>неба у спеціальних </a:t>
            </a:r>
            <a:r>
              <a:rPr lang="uk-UA" sz="1200" dirty="0" err="1"/>
              <a:t>шламонакопичувачах</a:t>
            </a:r>
            <a:r>
              <a:rPr lang="uk-UA" sz="1200" dirty="0"/>
              <a:t>, які займають </a:t>
            </a:r>
            <a:r>
              <a:rPr lang="uk-UA" sz="1200" dirty="0" smtClean="0"/>
              <a:t>сотні гектарів</a:t>
            </a:r>
            <a:r>
              <a:rPr lang="uk-UA" sz="1200" dirty="0"/>
              <a:t>.</a:t>
            </a:r>
            <a:endParaRPr lang="ru-RU" sz="1200" dirty="0"/>
          </a:p>
          <a:p>
            <a:r>
              <a:rPr lang="uk-UA" sz="1200" dirty="0" smtClean="0"/>
              <a:t>Дуже важливою </a:t>
            </a:r>
            <a:r>
              <a:rPr lang="uk-UA" sz="1200" dirty="0"/>
              <a:t>проблемою є транспортування глинозему та його руди – бокситів. Боксити доставляють водою і під вивантаженням вони </a:t>
            </a:r>
            <a:r>
              <a:rPr lang="uk-UA" sz="1200" dirty="0" smtClean="0"/>
              <a:t>сильно пилять </a:t>
            </a:r>
            <a:r>
              <a:rPr lang="uk-UA" sz="1200" dirty="0"/>
              <a:t>і забруднюють береги та води водойм. Глинозем везуть вагонами </a:t>
            </a:r>
            <a:r>
              <a:rPr lang="uk-UA" sz="1200" dirty="0" smtClean="0"/>
              <a:t>і оскільки </a:t>
            </a:r>
            <a:r>
              <a:rPr lang="uk-UA" sz="1200" dirty="0"/>
              <a:t>він </a:t>
            </a:r>
            <a:r>
              <a:rPr lang="uk-UA" sz="1200" dirty="0" err="1"/>
              <a:t>борошноподібний</a:t>
            </a:r>
            <a:r>
              <a:rPr lang="uk-UA" sz="1200" dirty="0"/>
              <a:t>, то дуже велика кількість його </a:t>
            </a:r>
            <a:r>
              <a:rPr lang="uk-UA" sz="1200" dirty="0" smtClean="0"/>
              <a:t>висипається і </a:t>
            </a:r>
            <a:r>
              <a:rPr lang="uk-UA" sz="1200" dirty="0"/>
              <a:t>розпилюється у атмосферу.</a:t>
            </a:r>
            <a:endParaRPr lang="ru-RU" sz="1200" dirty="0"/>
          </a:p>
          <a:p>
            <a:r>
              <a:rPr lang="uk-UA" sz="1200" dirty="0"/>
              <a:t>Шлаки є другим продуктом металургійних процесів, </a:t>
            </a:r>
            <a:r>
              <a:rPr lang="uk-UA" sz="1200" dirty="0" smtClean="0"/>
              <a:t>які утворюються </a:t>
            </a:r>
            <a:r>
              <a:rPr lang="uk-UA" sz="1200" dirty="0"/>
              <a:t>під час ошлакування (виведення у шлак) оксидів </a:t>
            </a:r>
            <a:r>
              <a:rPr lang="uk-UA" sz="1200" dirty="0" smtClean="0"/>
              <a:t>порожньої породи </a:t>
            </a:r>
            <a:r>
              <a:rPr lang="uk-UA" sz="1200" dirty="0"/>
              <a:t>і флюсів. Хоча шлаки можуть бути і досить цінною сировиною,проте у більшості випадків вони є відвальним продуктом, тобто </a:t>
            </a:r>
            <a:r>
              <a:rPr lang="uk-UA" sz="1200" dirty="0" smtClean="0"/>
              <a:t>відходами металургійного </a:t>
            </a:r>
            <a:r>
              <a:rPr lang="uk-UA" sz="1200" dirty="0"/>
              <a:t>виробництва. Основними компонентами шлаків є SiO2, </a:t>
            </a:r>
            <a:r>
              <a:rPr lang="uk-UA" sz="1200" dirty="0" err="1"/>
              <a:t>FeO</a:t>
            </a:r>
            <a:r>
              <a:rPr lang="uk-UA" sz="1200" dirty="0"/>
              <a:t>,</a:t>
            </a:r>
            <a:r>
              <a:rPr lang="uk-UA" sz="1200" dirty="0" err="1"/>
              <a:t>CaO</a:t>
            </a:r>
            <a:r>
              <a:rPr lang="uk-UA" sz="1200" dirty="0"/>
              <a:t>, а також Al2O3, </a:t>
            </a:r>
            <a:r>
              <a:rPr lang="uk-UA" sz="1200" dirty="0" err="1"/>
              <a:t>MgO</a:t>
            </a:r>
            <a:r>
              <a:rPr lang="uk-UA" sz="1200" dirty="0"/>
              <a:t>, </a:t>
            </a:r>
            <a:r>
              <a:rPr lang="uk-UA" sz="1200" dirty="0" err="1"/>
              <a:t>ZnO</a:t>
            </a:r>
            <a:r>
              <a:rPr lang="uk-UA" sz="1200" dirty="0"/>
              <a:t>.</a:t>
            </a:r>
            <a:endParaRPr lang="ru-RU" sz="1200" dirty="0"/>
          </a:p>
          <a:p>
            <a:r>
              <a:rPr lang="uk-UA" sz="1200" dirty="0"/>
              <a:t>Частину шкідливих викидів підприємств металургійного </a:t>
            </a:r>
            <a:r>
              <a:rPr lang="uk-UA" sz="1200" dirty="0" smtClean="0"/>
              <a:t>комплексу становлять </a:t>
            </a:r>
            <a:r>
              <a:rPr lang="uk-UA" sz="1200" dirty="0"/>
              <a:t>парникові гази, до яких входять: </a:t>
            </a:r>
            <a:r>
              <a:rPr lang="uk-UA" sz="1200" dirty="0" err="1"/>
              <a:t>СО2</a:t>
            </a:r>
            <a:r>
              <a:rPr lang="uk-UA" sz="1200" dirty="0"/>
              <a:t>,СН</a:t>
            </a:r>
            <a:r>
              <a:rPr lang="uk-UA" sz="1200" baseline="-25000" dirty="0"/>
              <a:t>4</a:t>
            </a:r>
            <a:r>
              <a:rPr lang="uk-UA" sz="1200" dirty="0"/>
              <a:t>, NО2, </a:t>
            </a:r>
            <a:r>
              <a:rPr lang="uk-UA" sz="1200" dirty="0" err="1" smtClean="0"/>
              <a:t>гідрофторвуглеці</a:t>
            </a:r>
            <a:r>
              <a:rPr lang="uk-UA" sz="1200" dirty="0" smtClean="0"/>
              <a:t>,</a:t>
            </a:r>
            <a:r>
              <a:rPr lang="uk-UA" sz="1200" dirty="0" err="1" smtClean="0"/>
              <a:t>перфтор</a:t>
            </a:r>
            <a:r>
              <a:rPr lang="uk-UA" sz="1200" dirty="0" smtClean="0"/>
              <a:t> вуглеці</a:t>
            </a:r>
            <a:r>
              <a:rPr lang="uk-UA" sz="1200" dirty="0"/>
              <a:t>, </a:t>
            </a:r>
            <a:r>
              <a:rPr lang="uk-UA" sz="1200" dirty="0" err="1"/>
              <a:t>гексафторид</a:t>
            </a:r>
            <a:r>
              <a:rPr lang="uk-UA" sz="1200" dirty="0"/>
              <a:t> </a:t>
            </a:r>
            <a:r>
              <a:rPr lang="uk-UA" sz="1200" dirty="0" err="1"/>
              <a:t>сульфуру</a:t>
            </a:r>
            <a:r>
              <a:rPr lang="uk-UA" sz="1200" dirty="0"/>
              <a:t> SF6.Оксид карбону (IV), як й інші парникові гази, має </a:t>
            </a:r>
            <a:r>
              <a:rPr lang="uk-UA" sz="1200" dirty="0" smtClean="0"/>
              <a:t>здатність утримувати </a:t>
            </a:r>
            <a:r>
              <a:rPr lang="uk-UA" sz="1200" dirty="0"/>
              <a:t>теплове випромінювання біля поверхні Землі і цим </a:t>
            </a:r>
            <a:r>
              <a:rPr lang="uk-UA" sz="1200" dirty="0" smtClean="0"/>
              <a:t>викликати підвищення </a:t>
            </a:r>
            <a:r>
              <a:rPr lang="uk-UA" sz="1200" dirty="0" err="1"/>
              <a:t>температури.Відповідно</a:t>
            </a:r>
            <a:r>
              <a:rPr lang="uk-UA" sz="1200" dirty="0"/>
              <a:t> до "Кіотського протоколу" (Японія, 1997 р.) антропогенні викиди парникових газів не мають перевищувати рівень 1990 року.</a:t>
            </a:r>
            <a:endParaRPr lang="ru-RU" sz="1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141</TotalTime>
  <Words>6358</Words>
  <Application>Microsoft Office PowerPoint</Application>
  <PresentationFormat>Экран (4:3)</PresentationFormat>
  <Paragraphs>181</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Бумажная</vt:lpstr>
      <vt:lpstr>Лекція 3</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3</dc:title>
  <dc:creator>Руслан Аминов</dc:creator>
  <cp:lastModifiedBy>Руслан Аминов</cp:lastModifiedBy>
  <cp:revision>25</cp:revision>
  <dcterms:created xsi:type="dcterms:W3CDTF">2024-03-11T21:22:02Z</dcterms:created>
  <dcterms:modified xsi:type="dcterms:W3CDTF">2024-03-11T23:45:07Z</dcterms:modified>
</cp:coreProperties>
</file>