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CA94-CB15-48E5-840A-1CD9F70358E9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50A3-DC04-400B-B6C1-B33D5AA456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64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Класифікації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050A3-DC04-400B-B6C1-B33D5AA45667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062912" cy="1470025"/>
          </a:xfrm>
        </p:spPr>
        <p:txBody>
          <a:bodyPr/>
          <a:lstStyle/>
          <a:p>
            <a:r>
              <a:rPr lang="uk-UA" dirty="0" smtClean="0"/>
              <a:t>Невербальна комунікація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Жести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26" y="1428736"/>
            <a:ext cx="878687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Жести</a:t>
            </a:r>
            <a:r>
              <a:rPr lang="ru-RU" b="1" dirty="0" smtClean="0"/>
              <a:t> </a:t>
            </a:r>
            <a:r>
              <a:rPr lang="ru-RU" dirty="0" smtClean="0"/>
              <a:t>- 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різноманітн</a:t>
            </a:r>
            <a:r>
              <a:rPr lang="uk-UA" dirty="0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рухи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руками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головою,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зміст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зрозумілий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для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спілкуючись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сторін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Про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інформацію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яку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несе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жестикуляція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відомо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дуже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багато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Перш за все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важлива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кількість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жестикуляції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конкретний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зміст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відповідних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жестів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відмінний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різних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культурах.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Проте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всі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культури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мають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спільні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жести,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серед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можна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виділити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·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комунікативні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(жести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привітання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прощання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привернення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уваги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заборони,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вдоволення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заперечення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запитання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т.д.);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·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моральні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тобто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виражаючі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оцінки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відношення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(жести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одобрення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невдоволення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довіри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недовіри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розгубленості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т.п.);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·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описові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жести,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маючи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суть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тільки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контексті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речового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висловлення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процесі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 треба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забувати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про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конгруєнтність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співпадання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жестів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висловлювань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Відмінність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жестами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суттю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висловлювань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сигналом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брехні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5722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Голос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1"/>
            <a:ext cx="8143932" cy="485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Характеристики голосу </a:t>
            </a:r>
            <a:r>
              <a:rPr lang="ru-RU" dirty="0" err="1" smtClean="0"/>
              <a:t>складають</a:t>
            </a:r>
            <a:r>
              <a:rPr lang="ru-RU" dirty="0" smtClean="0"/>
              <a:t> образ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сприяючий</a:t>
            </a:r>
            <a:r>
              <a:rPr lang="ru-RU" dirty="0" smtClean="0"/>
              <a:t> </a:t>
            </a:r>
            <a:r>
              <a:rPr lang="ru-RU" dirty="0" err="1" smtClean="0"/>
              <a:t>розпізнанню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станів</a:t>
            </a:r>
            <a:r>
              <a:rPr lang="ru-RU" dirty="0" smtClean="0"/>
              <a:t>, </a:t>
            </a:r>
            <a:r>
              <a:rPr lang="ru-RU" dirty="0" err="1" smtClean="0"/>
              <a:t>виявленню</a:t>
            </a:r>
            <a:r>
              <a:rPr lang="ru-RU" dirty="0" smtClean="0"/>
              <a:t>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індивідуальності</a:t>
            </a:r>
            <a:r>
              <a:rPr lang="ru-RU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Характеристики голосу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просодичних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екстралінгвістичних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. Просодика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таких </a:t>
            </a:r>
            <a:r>
              <a:rPr lang="ru-RU" dirty="0" err="1" smtClean="0"/>
              <a:t>ритміко-інтонаційних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бесіди</a:t>
            </a:r>
            <a:r>
              <a:rPr lang="ru-RU" dirty="0" smtClean="0"/>
              <a:t>, як </a:t>
            </a:r>
            <a:r>
              <a:rPr lang="ru-RU" dirty="0" err="1" smtClean="0"/>
              <a:t>висота</a:t>
            </a:r>
            <a:r>
              <a:rPr lang="ru-RU" dirty="0" smtClean="0"/>
              <a:t>, </a:t>
            </a:r>
            <a:r>
              <a:rPr lang="ru-RU" dirty="0" err="1" smtClean="0"/>
              <a:t>гучність</a:t>
            </a:r>
            <a:r>
              <a:rPr lang="ru-RU" dirty="0" smtClean="0"/>
              <a:t> голосового тону, тембр голосу, сила </a:t>
            </a:r>
            <a:r>
              <a:rPr lang="ru-RU" dirty="0" err="1" smtClean="0"/>
              <a:t>наголосу</a:t>
            </a:r>
            <a:r>
              <a:rPr lang="ru-RU" dirty="0" smtClean="0"/>
              <a:t>. </a:t>
            </a:r>
            <a:r>
              <a:rPr lang="ru-RU" dirty="0" err="1" smtClean="0"/>
              <a:t>Екстралінгвістична</a:t>
            </a:r>
            <a:r>
              <a:rPr lang="ru-RU" dirty="0" smtClean="0"/>
              <a:t> система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в </a:t>
            </a:r>
            <a:r>
              <a:rPr lang="ru-RU" dirty="0" err="1" smtClean="0"/>
              <a:t>розмову</a:t>
            </a:r>
            <a:r>
              <a:rPr lang="ru-RU" dirty="0" smtClean="0"/>
              <a:t> пауз,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роду </a:t>
            </a:r>
            <a:r>
              <a:rPr lang="ru-RU" dirty="0" err="1" smtClean="0"/>
              <a:t>психофізіологічних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: плачу, кашлю, </a:t>
            </a:r>
            <a:r>
              <a:rPr lang="ru-RU" dirty="0" err="1" smtClean="0"/>
              <a:t>сміху</a:t>
            </a:r>
            <a:r>
              <a:rPr lang="ru-RU" dirty="0" smtClean="0"/>
              <a:t>, </a:t>
            </a:r>
            <a:r>
              <a:rPr lang="ru-RU" dirty="0" err="1" smtClean="0"/>
              <a:t>зітхання</a:t>
            </a:r>
            <a:r>
              <a:rPr lang="ru-RU" dirty="0" smtClean="0"/>
              <a:t>. </a:t>
            </a:r>
            <a:r>
              <a:rPr lang="ru-RU" dirty="0" err="1" smtClean="0"/>
              <a:t>Просодичними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екстралінгвістичними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економляться</a:t>
            </a:r>
            <a:r>
              <a:rPr lang="ru-RU" dirty="0" smtClean="0"/>
              <a:t> </a:t>
            </a:r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вони </a:t>
            </a:r>
            <a:r>
              <a:rPr lang="ru-RU" dirty="0" err="1" smtClean="0"/>
              <a:t>доповнюють</a:t>
            </a:r>
            <a:r>
              <a:rPr lang="ru-RU" dirty="0" smtClean="0"/>
              <a:t>, </a:t>
            </a:r>
            <a:r>
              <a:rPr lang="ru-RU" dirty="0" err="1" smtClean="0"/>
              <a:t>заміняють</a:t>
            </a:r>
            <a:r>
              <a:rPr lang="ru-RU" dirty="0" smtClean="0"/>
              <a:t> </a:t>
            </a:r>
            <a:r>
              <a:rPr lang="ru-RU" dirty="0" err="1" smtClean="0"/>
              <a:t>словесні</a:t>
            </a:r>
            <a:r>
              <a:rPr lang="ru-RU" dirty="0" smtClean="0"/>
              <a:t> </a:t>
            </a:r>
            <a:r>
              <a:rPr lang="ru-RU" dirty="0" err="1" smtClean="0"/>
              <a:t>висловлювання</a:t>
            </a:r>
            <a:r>
              <a:rPr lang="ru-RU" dirty="0" smtClean="0"/>
              <a:t>, </a:t>
            </a:r>
            <a:r>
              <a:rPr lang="ru-RU" dirty="0" err="1" smtClean="0"/>
              <a:t>виявляють</a:t>
            </a:r>
            <a:r>
              <a:rPr lang="ru-RU" dirty="0" smtClean="0"/>
              <a:t> </a:t>
            </a:r>
            <a:r>
              <a:rPr lang="ru-RU" dirty="0" err="1" smtClean="0"/>
              <a:t>емоційні</a:t>
            </a:r>
            <a:r>
              <a:rPr lang="ru-RU" dirty="0" smtClean="0"/>
              <a:t> </a:t>
            </a:r>
            <a:r>
              <a:rPr lang="ru-RU" dirty="0" err="1" smtClean="0"/>
              <a:t>стани</a:t>
            </a:r>
            <a:r>
              <a:rPr lang="ru-RU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Енепузізм</a:t>
            </a:r>
            <a:r>
              <a:rPr lang="ru-RU" dirty="0" smtClean="0"/>
              <a:t>, </a:t>
            </a:r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недовіра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голосом, </a:t>
            </a:r>
            <a:r>
              <a:rPr lang="ru-RU" dirty="0" err="1" smtClean="0"/>
              <a:t>гнів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страх –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голосом,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більш</a:t>
            </a:r>
            <a:r>
              <a:rPr lang="ru-RU" dirty="0" smtClean="0"/>
              <a:t> широкому </a:t>
            </a:r>
            <a:r>
              <a:rPr lang="ru-RU" dirty="0" err="1" smtClean="0"/>
              <a:t>діапазоні</a:t>
            </a:r>
            <a:r>
              <a:rPr lang="ru-RU" dirty="0" smtClean="0"/>
              <a:t> </a:t>
            </a:r>
            <a:r>
              <a:rPr lang="ru-RU" dirty="0" err="1" smtClean="0"/>
              <a:t>тональності</a:t>
            </a:r>
            <a:r>
              <a:rPr lang="ru-RU" dirty="0" smtClean="0"/>
              <a:t>,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r>
              <a:rPr lang="ru-RU" dirty="0" smtClean="0"/>
              <a:t>. Горе, </a:t>
            </a:r>
            <a:r>
              <a:rPr lang="ru-RU" dirty="0" err="1" smtClean="0"/>
              <a:t>сум</a:t>
            </a:r>
            <a:r>
              <a:rPr lang="ru-RU" dirty="0" smtClean="0"/>
              <a:t>, </a:t>
            </a:r>
            <a:r>
              <a:rPr lang="ru-RU" dirty="0" err="1" smtClean="0"/>
              <a:t>втому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м’яким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приглушеним</a:t>
            </a:r>
            <a:r>
              <a:rPr lang="ru-RU" dirty="0" smtClean="0"/>
              <a:t> голосом.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: </a:t>
            </a:r>
            <a:r>
              <a:rPr lang="ru-RU" dirty="0" err="1" smtClean="0"/>
              <a:t>швидка</a:t>
            </a:r>
            <a:r>
              <a:rPr lang="ru-RU" dirty="0" smtClean="0"/>
              <a:t> </a:t>
            </a:r>
            <a:r>
              <a:rPr lang="ru-RU" dirty="0" err="1" smtClean="0"/>
              <a:t>бесіда</a:t>
            </a:r>
            <a:r>
              <a:rPr lang="ru-RU" dirty="0" smtClean="0"/>
              <a:t> – </a:t>
            </a:r>
            <a:r>
              <a:rPr lang="ru-RU" dirty="0" err="1" smtClean="0"/>
              <a:t>переживання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стривоженість</a:t>
            </a:r>
            <a:r>
              <a:rPr lang="ru-RU" dirty="0" smtClean="0"/>
              <a:t>; </a:t>
            </a:r>
            <a:r>
              <a:rPr lang="ru-RU" dirty="0" err="1" smtClean="0"/>
              <a:t>повільна</a:t>
            </a:r>
            <a:r>
              <a:rPr lang="ru-RU" dirty="0" smtClean="0"/>
              <a:t> </a:t>
            </a:r>
            <a:r>
              <a:rPr lang="ru-RU" dirty="0" err="1" smtClean="0"/>
              <a:t>бесіда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пригнічений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, горе, </a:t>
            </a:r>
            <a:r>
              <a:rPr lang="ru-RU" dirty="0" err="1" smtClean="0"/>
              <a:t>зарозумілість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стомленість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ctic-psyh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pic>
        <p:nvPicPr>
          <p:cNvPr id="3" name="Рисунок 2" descr="dn8p3c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23" y="3857628"/>
            <a:ext cx="4364177" cy="3000372"/>
          </a:xfrm>
          <a:prstGeom prst="rect">
            <a:avLst/>
          </a:prstGeom>
        </p:spPr>
      </p:pic>
      <p:pic>
        <p:nvPicPr>
          <p:cNvPr id="4" name="Рисунок 3" descr="d2f32132d70c945977a96b8cf79efddc_2014-12-22_10-37-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7637"/>
            <a:ext cx="4572000" cy="3140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Навички невербального спілкування 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0115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Невербальні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реакції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допомагають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реалізувати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чимало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важливих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цілей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1.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Допомагають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виразити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почуття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Виконаний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A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Mehrabian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S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R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Ferris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(1967)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статистичний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аналіз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ефективності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каналів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вербального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невербального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показав,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розподіл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ефективності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таке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вербальне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вираження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– 7%, голос – 38%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вираження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особи – 55%.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2.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Доповнюють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змінюють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ілюструють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збагачують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вербальні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висловлення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3.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Регулюють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участь 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Невербальними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сигналами 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виражаємо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як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своє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бажання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продовжувати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бесіду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так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прагнення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закінчити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уникнути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її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4.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Формують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визначені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почуття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партнера при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5. Є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важливою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формою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реагування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міжособистісних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відносинах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6.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Виражають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увагу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Невербальні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елементи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особливо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важливі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для правильного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слухання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співрозмовника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Своєю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невербальною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поведінкою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можемо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демонструвати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як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зацікавленість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увагу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так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байдужість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stiranie_pamj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Визначення: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Невербальні</a:t>
            </a:r>
            <a:r>
              <a:rPr lang="ru-RU" sz="32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засоби</a:t>
            </a:r>
            <a:r>
              <a:rPr lang="ru-RU" sz="32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sz="32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система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немовних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знаків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слугують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засобами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для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обміну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інформацією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 людьми.</a:t>
            </a:r>
          </a:p>
          <a:p>
            <a:endParaRPr lang="uk-UA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74" y="3857628"/>
            <a:ext cx="9072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Мовлення </a:t>
            </a:r>
            <a:r>
              <a:rPr lang="uk-UA" dirty="0" smtClean="0"/>
              <a:t>-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не єдиний спосіб спілкування. Люди обмінюються інформацією й за допомоги інших засобів - жестів, міміки, погляду, пози, рухів тіла, які часто поєднуються в різних комбінаціях. Усе це невербальні (несловесні) засоби.</a:t>
            </a:r>
            <a:endParaRPr lang="uk-UA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0730" y="214290"/>
            <a:ext cx="8587550" cy="649131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Міміка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Міміка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показник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почуттів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емоцій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настроїв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людини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оцінюється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співрозмовником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на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рівні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підсвідомості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Наприклад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стиснуті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губи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співрозмовника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можуть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бути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розцінені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як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спроба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словесної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атаки,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насуплені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брови - як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вираз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незадоволення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Міміка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належить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до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ідіоетнічних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ознак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наприклад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французам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притаманна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рухлива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міміка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то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фіни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обличчям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реагують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значно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стриманіше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а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серед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японців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донині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поширене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обличчя-маска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дає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проникнути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в душу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дізнатися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ній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діється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</a:t>
            </a:r>
            <a:endParaRPr lang="ru-RU" sz="240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endParaRPr lang="uk-UA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panese_game-5e9c4bdec351dce234c78dcb3cc122bcc9488bce-650x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174457"/>
            <a:ext cx="6000760" cy="3683543"/>
          </a:xfrm>
          <a:prstGeom prst="rect">
            <a:avLst/>
          </a:prstGeom>
        </p:spPr>
      </p:pic>
      <p:pic>
        <p:nvPicPr>
          <p:cNvPr id="2" name="Рисунок 1" descr="slide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357818" cy="40183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Погляд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57298"/>
            <a:ext cx="900115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З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мімікою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дуже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тісно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пов’язані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 smtClean="0">
                <a:latin typeface="Batang" pitchFamily="18" charset="-127"/>
                <a:ea typeface="Batang" pitchFamily="18" charset="-127"/>
              </a:rPr>
              <a:t>погляд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чи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візуальний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контакт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складає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виняткового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важливу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частину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Американськими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психологами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Р.Екс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лайном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Л.Вінтерсом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було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доведено,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погляд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пов’язаний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процесом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формування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висловлювання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трудністю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цього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процесу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Коли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людина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тільки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формує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думку, вона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найчастіше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дивиться в сторону, коли думка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повністю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готова – на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співрозмовника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Візуальний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контакт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свідчить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про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розположення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Можна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сказати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на нас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дивляться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мало, ми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маємо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підстави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вважати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 нас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 того,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ми говоримо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робимо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відносяться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погано.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    За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допомогою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очей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передаються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самі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точні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сигнали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про стан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людини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оскільки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розширення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звуження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зіниць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піддаються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свідомому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контролю. При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сталому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освітленні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зіниці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можуть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розширюватися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звужуватися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залежності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наст</a:t>
            </a:r>
            <a:r>
              <a:rPr lang="uk-UA" dirty="0" smtClean="0">
                <a:latin typeface="Batang" pitchFamily="18" charset="-127"/>
                <a:ea typeface="Batang" pitchFamily="18" charset="-127"/>
              </a:rPr>
              <a:t>р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людина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збуджена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зацікавлена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чимось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знаходиться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піднятому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настрої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її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зіниці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розширяються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чотири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рази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нормального стану.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Навпаки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сердитий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похмурий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настрій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змушує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зіниці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звузитись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B0MEeCU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5734050"/>
          </a:xfrm>
          <a:prstGeom prst="rect">
            <a:avLst/>
          </a:prstGeom>
        </p:spPr>
      </p:pic>
      <p:pic>
        <p:nvPicPr>
          <p:cNvPr id="3" name="Рисунок 2" descr="l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0"/>
            <a:ext cx="5238750" cy="2876550"/>
          </a:xfrm>
          <a:prstGeom prst="rect">
            <a:avLst/>
          </a:prstGeom>
        </p:spPr>
      </p:pic>
      <p:pic>
        <p:nvPicPr>
          <p:cNvPr id="4" name="Рисунок 3" descr="pogly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3371850"/>
            <a:ext cx="619125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/>
          <a:lstStyle/>
          <a:p>
            <a:r>
              <a:rPr lang="uk-UA" dirty="0" smtClean="0"/>
              <a:t>                Усмішка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Важливим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невербальним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знаком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етикетного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усмішка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На думку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чеського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соціолога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Іржі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Томана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дружня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усмішка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усуває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настороженість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долає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перешкоди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людьми.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Фахівці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говорять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про так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звані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"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етикетні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усмішки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",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віддзеркалюють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культурно-специфічні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нормативи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виявлення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емоцій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відносин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процесі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спілкування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Наприклад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японці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усміхаються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часто,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навіть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таких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ситуаціях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посмішка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здалася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б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європейцю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недоречною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Вияв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особливості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японської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культури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небажання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нав'язати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партнеру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власні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негативні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емоції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турботи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відома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американська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посмішка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яка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може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неоднозначно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сприйматися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європейцями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американському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суспільстві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вже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одне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десятиліття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поширене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гасло "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Усміхайт</a:t>
            </a:r>
            <a:endParaRPr lang="uk-UA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libka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0"/>
            <a:ext cx="5467350" cy="4043343"/>
          </a:xfrm>
          <a:prstGeom prst="rect">
            <a:avLst/>
          </a:prstGeom>
        </p:spPr>
      </p:pic>
      <p:pic>
        <p:nvPicPr>
          <p:cNvPr id="2" name="Рисунок 1" descr="ulybka_josie_maran_1600x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499" cy="4000504"/>
          </a:xfrm>
          <a:prstGeom prst="rect">
            <a:avLst/>
          </a:prstGeom>
        </p:spPr>
      </p:pic>
      <p:pic>
        <p:nvPicPr>
          <p:cNvPr id="3" name="Рисунок 2" descr="n5017f94575264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0"/>
            <a:ext cx="91440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899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Невербальна комунікація</vt:lpstr>
      <vt:lpstr>Визначення: </vt:lpstr>
      <vt:lpstr>Презентация PowerPoint</vt:lpstr>
      <vt:lpstr>                   Міміка</vt:lpstr>
      <vt:lpstr>Презентация PowerPoint</vt:lpstr>
      <vt:lpstr>              Погляд</vt:lpstr>
      <vt:lpstr>Презентация PowerPoint</vt:lpstr>
      <vt:lpstr>                Усмішка</vt:lpstr>
      <vt:lpstr>Презентация PowerPoint</vt:lpstr>
      <vt:lpstr>                   Жести</vt:lpstr>
      <vt:lpstr>Презентация PowerPoint</vt:lpstr>
      <vt:lpstr>              Голос</vt:lpstr>
      <vt:lpstr>Презентация PowerPoint</vt:lpstr>
      <vt:lpstr>Навички невербального спілкування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Невербальна комунікація</dc:title>
  <dc:creator>Жіночки</dc:creator>
  <cp:lastModifiedBy>Владелец</cp:lastModifiedBy>
  <cp:revision>12</cp:revision>
  <dcterms:created xsi:type="dcterms:W3CDTF">2016-12-05T14:17:48Z</dcterms:created>
  <dcterms:modified xsi:type="dcterms:W3CDTF">2020-10-30T21:32:19Z</dcterms:modified>
</cp:coreProperties>
</file>