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509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521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4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7801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596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6684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5636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5977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819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55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118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2422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7418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309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191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6284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942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58364-37E9-4BD2-A560-6BEF73406909}" type="datetimeFigureOut">
              <a:rPr lang="ru-RU" smtClean="0"/>
              <a:t>04.08.2022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0CB63-A4A8-47E4-9935-DDE7080353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1912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  <p:sldLayoutId id="2147483895" r:id="rId13"/>
    <p:sldLayoutId id="2147483896" r:id="rId14"/>
    <p:sldLayoutId id="2147483897" r:id="rId15"/>
    <p:sldLayoutId id="2147483898" r:id="rId16"/>
    <p:sldLayoutId id="214748389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439940" y="349797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Вакуумні насоси</a:t>
            </a:r>
            <a:b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6932" y="966550"/>
            <a:ext cx="10313668" cy="5836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7320" marR="250825" indent="450850" algn="just">
              <a:lnSpc>
                <a:spcPct val="150000"/>
              </a:lnSpc>
              <a:spcBef>
                <a:spcPts val="5"/>
              </a:spcBef>
            </a:pPr>
            <a:r>
              <a:rPr lang="uk-UA" spc="45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Вакуумний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насос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це пристрій для видалення (відкачування) газів і пари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із замкнутого об'єму з метою створення в ньому вакууму. </a:t>
            </a:r>
          </a:p>
          <a:p>
            <a:pPr marL="147320" marR="250825" indent="450850" algn="just">
              <a:lnSpc>
                <a:spcPct val="150000"/>
              </a:lnSpc>
              <a:spcBef>
                <a:spcPts val="5"/>
              </a:spcBef>
            </a:pP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Вакуумні насоси,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</a:t>
            </a:r>
            <a:r>
              <a:rPr lang="uk-UA" spc="5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принципом</a:t>
            </a:r>
            <a:r>
              <a:rPr lang="uk-UA" spc="1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дії</a:t>
            </a:r>
            <a:r>
              <a:rPr lang="uk-UA" spc="-2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розподіляються</a:t>
            </a:r>
            <a:r>
              <a:rPr lang="uk-UA" spc="1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на: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lvl="1" indent="-285750">
              <a:buSzPts val="1400"/>
              <a:buFont typeface="Symbol" panose="05050102010706020507" pitchFamily="18" charset="2"/>
              <a:buChar char=""/>
              <a:tabLst>
                <a:tab pos="1056640" algn="l"/>
              </a:tabLst>
            </a:pP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механічні</a:t>
            </a:r>
            <a:r>
              <a:rPr lang="uk-UA" spc="-40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(обертальні);</a:t>
            </a:r>
            <a:endParaRPr lang="ru-RU" dirty="0">
              <a:latin typeface="Arial" panose="020B0604020202020204" pitchFamily="34" charset="0"/>
              <a:ea typeface="Symbol" panose="05050102010706020507" pitchFamily="18" charset="2"/>
              <a:cs typeface="Arial" panose="020B0604020202020204" pitchFamily="34" charset="0"/>
            </a:endParaRPr>
          </a:p>
          <a:p>
            <a:pPr marL="742950" lvl="1" indent="-285750">
              <a:spcBef>
                <a:spcPts val="800"/>
              </a:spcBef>
              <a:buSzPts val="1400"/>
              <a:buFont typeface="Symbol" panose="05050102010706020507" pitchFamily="18" charset="2"/>
              <a:buChar char=""/>
              <a:tabLst>
                <a:tab pos="1056640" algn="l"/>
              </a:tabLst>
            </a:pP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струменеві;</a:t>
            </a:r>
            <a:endParaRPr lang="ru-RU" dirty="0">
              <a:latin typeface="Arial" panose="020B0604020202020204" pitchFamily="34" charset="0"/>
              <a:ea typeface="Symbol" panose="05050102010706020507" pitchFamily="18" charset="2"/>
              <a:cs typeface="Arial" panose="020B0604020202020204" pitchFamily="34" charset="0"/>
            </a:endParaRPr>
          </a:p>
          <a:p>
            <a:pPr marL="742950" lvl="1" indent="-285750">
              <a:spcBef>
                <a:spcPts val="785"/>
              </a:spcBef>
              <a:buSzPts val="1400"/>
              <a:buFont typeface="Symbol" panose="05050102010706020507" pitchFamily="18" charset="2"/>
              <a:buChar char=""/>
              <a:tabLst>
                <a:tab pos="1056640" algn="l"/>
              </a:tabLst>
            </a:pPr>
            <a:r>
              <a:rPr lang="uk-UA" dirty="0" err="1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сорбційні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;</a:t>
            </a:r>
            <a:endParaRPr lang="ru-RU" dirty="0">
              <a:latin typeface="Arial" panose="020B0604020202020204" pitchFamily="34" charset="0"/>
              <a:ea typeface="Symbol" panose="05050102010706020507" pitchFamily="18" charset="2"/>
              <a:cs typeface="Arial" panose="020B0604020202020204" pitchFamily="34" charset="0"/>
            </a:endParaRPr>
          </a:p>
          <a:p>
            <a:pPr marL="742950" lvl="1" indent="-285750">
              <a:spcBef>
                <a:spcPts val="800"/>
              </a:spcBef>
              <a:buSzPts val="1400"/>
              <a:buFont typeface="Symbol" panose="05050102010706020507" pitchFamily="18" charset="2"/>
              <a:buChar char=""/>
              <a:tabLst>
                <a:tab pos="1056640" algn="l"/>
              </a:tabLst>
            </a:pP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конденсаційні.</a:t>
            </a:r>
            <a:endParaRPr lang="ru-RU" dirty="0">
              <a:latin typeface="Arial" panose="020B0604020202020204" pitchFamily="34" charset="0"/>
              <a:ea typeface="Symbol" panose="05050102010706020507" pitchFamily="18" charset="2"/>
              <a:cs typeface="Arial" panose="020B0604020202020204" pitchFamily="34" charset="0"/>
            </a:endParaRPr>
          </a:p>
          <a:p>
            <a:pPr marL="147320">
              <a:spcBef>
                <a:spcPts val="810"/>
              </a:spcBef>
            </a:pP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</a:t>
            </a:r>
            <a:r>
              <a:rPr lang="uk-UA" spc="-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основних</a:t>
            </a:r>
            <a:r>
              <a:rPr lang="uk-UA" spc="-2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параметрів</a:t>
            </a:r>
            <a:r>
              <a:rPr lang="uk-UA" spc="-1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вакуумних</a:t>
            </a:r>
            <a:r>
              <a:rPr lang="uk-UA" spc="-2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насосів</a:t>
            </a:r>
            <a:r>
              <a:rPr lang="uk-UA" spc="-1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відносяться: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252730" indent="-342900" algn="just">
              <a:lnSpc>
                <a:spcPct val="145000"/>
              </a:lnSpc>
              <a:spcBef>
                <a:spcPts val="810"/>
              </a:spcBef>
              <a:buSzPts val="1400"/>
              <a:buFont typeface="Symbol" panose="05050102010706020507" pitchFamily="18" charset="2"/>
              <a:buChar char=""/>
              <a:tabLst>
                <a:tab pos="605155" algn="l"/>
              </a:tabLst>
            </a:pP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граничний (найменший) тиск (залишковий тиск, граничний вакуум), який</a:t>
            </a:r>
            <a:r>
              <a:rPr lang="uk-UA" spc="-335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може</a:t>
            </a:r>
            <a:r>
              <a:rPr lang="uk-UA" spc="10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бути</a:t>
            </a:r>
            <a:r>
              <a:rPr lang="uk-UA" spc="5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досягнутий</a:t>
            </a:r>
            <a:r>
              <a:rPr lang="uk-UA" spc="5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насосом;</a:t>
            </a:r>
            <a:endParaRPr lang="ru-RU" dirty="0">
              <a:latin typeface="Arial" panose="020B0604020202020204" pitchFamily="34" charset="0"/>
              <a:ea typeface="Symbol" panose="05050102010706020507" pitchFamily="18" charset="2"/>
              <a:cs typeface="Arial" panose="020B0604020202020204" pitchFamily="34" charset="0"/>
            </a:endParaRPr>
          </a:p>
          <a:p>
            <a:pPr marL="342900" marR="248920" indent="-342900" algn="just">
              <a:lnSpc>
                <a:spcPct val="148000"/>
              </a:lnSpc>
              <a:spcBef>
                <a:spcPts val="65"/>
              </a:spcBef>
              <a:buSzPts val="1400"/>
              <a:buFont typeface="Symbol" panose="05050102010706020507" pitchFamily="18" charset="2"/>
              <a:buChar char=""/>
              <a:tabLst>
                <a:tab pos="605155" algn="l"/>
              </a:tabLst>
            </a:pP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швидкість відкачування - об'єм газу, що відкачується при даному тиску в</a:t>
            </a:r>
            <a:r>
              <a:rPr lang="uk-UA" spc="5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одиницю часу (м</a:t>
            </a:r>
            <a:r>
              <a:rPr lang="uk-UA" baseline="30000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3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/</a:t>
            </a:r>
            <a:r>
              <a:rPr lang="uk-UA" dirty="0" err="1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сек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, л/</a:t>
            </a:r>
            <a:r>
              <a:rPr lang="uk-UA" dirty="0" err="1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сек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); допустимий (найбільший) випускний тиск у</a:t>
            </a:r>
            <a:r>
              <a:rPr lang="uk-UA" spc="-335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випускному</a:t>
            </a:r>
            <a:r>
              <a:rPr lang="uk-UA" spc="5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перетині</a:t>
            </a:r>
            <a:r>
              <a:rPr lang="uk-UA" spc="5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насоса,</a:t>
            </a:r>
            <a:r>
              <a:rPr lang="uk-UA" spc="5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подальше</a:t>
            </a:r>
            <a:r>
              <a:rPr lang="uk-UA" spc="5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підвищення</a:t>
            </a:r>
            <a:r>
              <a:rPr lang="uk-UA" spc="5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якого</a:t>
            </a:r>
            <a:r>
              <a:rPr lang="uk-UA" spc="5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порушує</a:t>
            </a:r>
            <a:r>
              <a:rPr lang="uk-UA" spc="-335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нормальну</a:t>
            </a:r>
            <a:r>
              <a:rPr lang="uk-UA" spc="-20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роботу</a:t>
            </a:r>
            <a:r>
              <a:rPr lang="uk-UA" spc="-15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останнього.</a:t>
            </a:r>
            <a:endParaRPr lang="ru-RU" dirty="0">
              <a:latin typeface="Arial" panose="020B0604020202020204" pitchFamily="34" charset="0"/>
              <a:ea typeface="Symbol" panose="05050102010706020507" pitchFamily="18" charset="2"/>
              <a:cs typeface="Arial" panose="020B0604020202020204" pitchFamily="34" charset="0"/>
            </a:endParaRPr>
          </a:p>
          <a:p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988" name="Picture 4" descr="Вакуумний насос ROBINAIR RA-153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6128" y="1718285"/>
            <a:ext cx="2874272" cy="2155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649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4057" y="107157"/>
            <a:ext cx="8215313" cy="15716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800" b="1" cap="none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Механічні</a:t>
            </a:r>
            <a:r>
              <a:rPr lang="ru-RU" sz="2800" b="1" cap="non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насоси</a:t>
            </a:r>
            <a:br>
              <a:rPr lang="ru-RU" sz="2800" b="1" cap="non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cap="non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cap="non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cap="none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4057" y="892969"/>
            <a:ext cx="8215312" cy="4500562"/>
          </a:xfrm>
        </p:spPr>
        <p:txBody>
          <a:bodyPr>
            <a:noAutofit/>
          </a:bodyPr>
          <a:lstStyle/>
          <a:p>
            <a:pPr marL="265176" indent="-265176">
              <a:buNone/>
              <a:defRPr/>
            </a:pPr>
            <a:r>
              <a:rPr lang="ru-RU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 поршневого насоса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струменевий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насос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Н /м</a:t>
            </a:r>
            <a:r>
              <a:rPr lang="ru-RU" sz="18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до 10</a:t>
            </a:r>
            <a:r>
              <a:rPr lang="ru-RU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–8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Н/м</a:t>
            </a:r>
            <a:r>
              <a:rPr lang="ru-RU" sz="18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65176" indent="-265176">
              <a:buNone/>
              <a:defRPr/>
            </a:pP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>
              <a:buNone/>
              <a:defRPr/>
            </a:pP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>
              <a:buNone/>
              <a:defRPr/>
            </a:pP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>
              <a:buNone/>
              <a:defRPr/>
            </a:pP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>
              <a:buNone/>
              <a:defRPr/>
            </a:pP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>
              <a:buNone/>
              <a:defRPr/>
            </a:pP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>
              <a:buNone/>
              <a:defRPr/>
            </a:pP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>
              <a:buNone/>
              <a:defRPr/>
            </a:pP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>
              <a:buNone/>
              <a:defRPr/>
            </a:pP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>
              <a:buNone/>
              <a:defRPr/>
            </a:pP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8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uk-UA" sz="1800" dirty="0">
                <a:latin typeface="Arial" panose="020B0604020202020204" pitchFamily="34" charset="0"/>
                <a:cs typeface="Arial" panose="020B0604020202020204" pitchFamily="34" charset="0"/>
              </a:rPr>
              <a:t>відкачуваний об'єм;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8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8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uk-UA" sz="1800" dirty="0">
                <a:latin typeface="Arial" panose="020B0604020202020204" pitchFamily="34" charset="0"/>
                <a:cs typeface="Arial" panose="020B0604020202020204" pitchFamily="34" charset="0"/>
              </a:rPr>
              <a:t>відповідно мінімальний </a:t>
            </a:r>
            <a:endParaRPr lang="uk-U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uk-UA" sz="1800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sz="1800" dirty="0">
                <a:latin typeface="Arial" panose="020B0604020202020204" pitchFamily="34" charset="0"/>
                <a:cs typeface="Arial" panose="020B0604020202020204" pitchFamily="34" charset="0"/>
              </a:rPr>
              <a:t>максимальний </a:t>
            </a:r>
            <a:r>
              <a:rPr lang="uk-UA" sz="1800" dirty="0">
                <a:latin typeface="Arial" panose="020B0604020202020204" pitchFamily="34" charset="0"/>
                <a:cs typeface="Arial" panose="020B0604020202020204" pitchFamily="34" charset="0"/>
              </a:rPr>
              <a:t>об'єми циліндра.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>
              <a:buNone/>
              <a:defRPr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>
              <a:buNone/>
              <a:defRPr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343" y="2209006"/>
            <a:ext cx="4227610" cy="319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Picture 4" descr="https://www.bibus.ua/fileadmin/product_data/DVP/images/Piston_pumps_5_al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06" y="2590035"/>
            <a:ext cx="5101653" cy="1842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106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0400" y="357188"/>
            <a:ext cx="8001000" cy="85725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uk-UA" sz="2400" b="1" cap="non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 </a:t>
            </a:r>
            <a:r>
              <a:rPr lang="uk-UA" sz="2400" b="1" cap="none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багатопластинчатого</a:t>
            </a:r>
            <a:r>
              <a:rPr lang="uk-UA" sz="2400" b="1" cap="non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вакуумного насоса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(2000 н</a:t>
            </a:r>
            <a:r>
              <a:rPr lang="ru-RU" sz="2000" i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/м</a:t>
            </a:r>
            <a:r>
              <a:rPr lang="ru-RU" sz="2000" i="1" cap="none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sz="20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одноступінчатих</a:t>
            </a:r>
            <a:r>
              <a:rPr lang="uk-UA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насосах і </a:t>
            </a:r>
            <a:r>
              <a:rPr lang="ru-RU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ru-RU" sz="2000" i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н/м</a:t>
            </a:r>
            <a:r>
              <a:rPr lang="ru-RU" sz="2000" i="1" cap="none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i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sz="20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двоступінчатих</a:t>
            </a:r>
            <a:r>
              <a:rPr lang="ru-RU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10769" y="2071688"/>
            <a:ext cx="4640262" cy="1928812"/>
          </a:xfrm>
        </p:spPr>
        <p:txBody>
          <a:bodyPr>
            <a:normAutofit fontScale="25000" lnSpcReduction="20000"/>
          </a:bodyPr>
          <a:lstStyle/>
          <a:p>
            <a:pPr marL="265176" indent="-265176" algn="ctr">
              <a:lnSpc>
                <a:spcPct val="110000"/>
              </a:lnSpc>
              <a:buNone/>
              <a:defRPr/>
            </a:pP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65176" indent="-265176" algn="ctr">
              <a:lnSpc>
                <a:spcPct val="110000"/>
              </a:lnSpc>
              <a:buNone/>
              <a:defRPr/>
            </a:pP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65176" indent="-265176" algn="ctr">
              <a:lnSpc>
                <a:spcPct val="110000"/>
              </a:lnSpc>
              <a:buNone/>
              <a:defRPr/>
            </a:pP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65176" indent="-265176" algn="ctr">
              <a:lnSpc>
                <a:spcPct val="110000"/>
              </a:lnSpc>
              <a:buNone/>
              <a:defRPr/>
            </a:pP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65176" indent="-265176" algn="ctr">
              <a:lnSpc>
                <a:spcPct val="110000"/>
              </a:lnSpc>
              <a:buNone/>
              <a:defRPr/>
            </a:pPr>
            <a:r>
              <a:rPr lang="ru-RU" sz="96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 </a:t>
            </a:r>
            <a:r>
              <a:rPr lang="ru-RU" sz="96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двороторного</a:t>
            </a:r>
            <a:r>
              <a:rPr lang="ru-RU" sz="96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насоса</a:t>
            </a:r>
            <a:r>
              <a:rPr lang="uk-UA" sz="96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65176" indent="-265176" algn="ctr">
              <a:lnSpc>
                <a:spcPct val="110000"/>
              </a:lnSpc>
              <a:buNone/>
              <a:defRPr/>
            </a:pPr>
            <a:endParaRPr lang="uk-UA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 algn="ctr">
              <a:lnSpc>
                <a:spcPct val="110000"/>
              </a:lnSpc>
              <a:buNone/>
              <a:defRPr/>
            </a:pPr>
            <a:r>
              <a:rPr lang="uk-UA" sz="7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sz="7200" baseline="30000" dirty="0">
                <a:latin typeface="Arial" panose="020B0604020202020204" pitchFamily="34" charset="0"/>
                <a:cs typeface="Arial" panose="020B0604020202020204" pitchFamily="34" charset="0"/>
              </a:rPr>
              <a:t>–2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—10</a:t>
            </a:r>
            <a:r>
              <a:rPr lang="ru-RU" sz="7200" baseline="30000" dirty="0">
                <a:latin typeface="Arial" panose="020B0604020202020204" pitchFamily="34" charset="0"/>
                <a:cs typeface="Arial" panose="020B0604020202020204" pitchFamily="34" charset="0"/>
              </a:rPr>
              <a:t>–3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i="1" dirty="0">
                <a:latin typeface="Arial" panose="020B0604020202020204" pitchFamily="34" charset="0"/>
                <a:cs typeface="Arial" panose="020B0604020202020204" pitchFamily="34" charset="0"/>
              </a:rPr>
              <a:t>Н/м</a:t>
            </a:r>
            <a:r>
              <a:rPr lang="ru-RU" sz="72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</a:p>
          <a:p>
            <a:pPr marL="265176" indent="-265176">
              <a:lnSpc>
                <a:spcPct val="110000"/>
              </a:lnSpc>
              <a:buFont typeface="Wingdings 2"/>
              <a:buChar char=""/>
              <a:defRPr/>
            </a:pPr>
            <a:endParaRPr lang="ru-RU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68" y="1560908"/>
            <a:ext cx="2627371" cy="1839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969" y="4000500"/>
            <a:ext cx="2949531" cy="2432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4" name="Picture 2" descr="Вакуумний Агрегат двороторний 2АВД-20 УХЛ4, фото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5219" y="4430878"/>
            <a:ext cx="3002755" cy="200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036" name="Picture 4" descr="Пластинчато роторный вакуумный насос серии 2X-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0227" y="1479283"/>
            <a:ext cx="2046673" cy="247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503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47728" y="620689"/>
            <a:ext cx="55853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Схема </a:t>
            </a:r>
            <a:r>
              <a:rPr lang="uk-UA" sz="24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турбомолекулярного</a:t>
            </a:r>
            <a:r>
              <a:rPr lang="uk-UA" sz="2400" b="1" spc="-1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насоса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21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08301" y="1899816"/>
            <a:ext cx="7090680" cy="452638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799572" y="1166264"/>
            <a:ext cx="41749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98805" algn="just"/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</a:t>
            </a:r>
            <a:r>
              <a:rPr lang="uk-UA" sz="2000" spc="-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</a:t>
            </a:r>
            <a:r>
              <a:rPr lang="uk-UA" sz="20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-8</a:t>
            </a:r>
            <a:r>
              <a:rPr lang="uk-UA" sz="2000" spc="-1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Н/м</a:t>
            </a:r>
            <a:r>
              <a:rPr lang="uk-UA" sz="20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2000" spc="-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(10</a:t>
            </a:r>
            <a:r>
              <a:rPr lang="uk-UA" sz="20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-10</a:t>
            </a:r>
            <a:r>
              <a:rPr lang="uk-UA" sz="2000" spc="-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мм</a:t>
            </a:r>
            <a:r>
              <a:rPr lang="uk-UA" sz="2000" spc="-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рт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uk-UA" sz="2000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ст.).</a:t>
            </a: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00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7884" y="1548788"/>
            <a:ext cx="8773616" cy="4242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7320" marR="247015" indent="450850" algn="just">
              <a:lnSpc>
                <a:spcPct val="150000"/>
              </a:lnSpc>
              <a:spcBef>
                <a:spcPts val="790"/>
              </a:spcBef>
            </a:pP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струменевих</a:t>
            </a:r>
            <a:r>
              <a:rPr lang="uk-UA" spc="5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насосах</a:t>
            </a:r>
            <a:r>
              <a:rPr lang="uk-UA" spc="5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направлений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струмінь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робочої</a:t>
            </a:r>
            <a:r>
              <a:rPr lang="uk-UA" spc="35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речовини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відносить молекули газу, які надходять з відкачуваного об'єму. В якості робочої</a:t>
            </a:r>
            <a:r>
              <a:rPr lang="uk-UA" spc="-33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речовини можуть бути використані рідини або пари рідин. </a:t>
            </a:r>
          </a:p>
          <a:p>
            <a:pPr marL="147320" marR="247015" indent="450850" algn="just">
              <a:lnSpc>
                <a:spcPct val="150000"/>
              </a:lnSpc>
              <a:spcBef>
                <a:spcPts val="790"/>
              </a:spcBef>
            </a:pP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Залежно від цього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насоси діляться</a:t>
            </a:r>
            <a:r>
              <a:rPr lang="uk-UA" spc="1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на: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10"/>
              </a:spcBef>
              <a:buSzPts val="1400"/>
              <a:buFont typeface="Symbol" panose="05050102010706020507" pitchFamily="18" charset="2"/>
              <a:buChar char=""/>
              <a:tabLst>
                <a:tab pos="1056640" algn="l"/>
              </a:tabLst>
            </a:pPr>
            <a:r>
              <a:rPr lang="uk-UA" dirty="0" err="1" smtClean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водоструменеві</a:t>
            </a:r>
            <a:r>
              <a:rPr lang="uk-UA" dirty="0" smtClean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;</a:t>
            </a:r>
            <a:endParaRPr lang="ru-RU" dirty="0">
              <a:latin typeface="Arial" panose="020B0604020202020204" pitchFamily="34" charset="0"/>
              <a:ea typeface="Symbol" panose="05050102010706020507" pitchFamily="18" charset="2"/>
              <a:cs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805"/>
              </a:spcBef>
              <a:buSzPts val="1400"/>
              <a:buFont typeface="Symbol" panose="05050102010706020507" pitchFamily="18" charset="2"/>
              <a:buChar char=""/>
              <a:tabLst>
                <a:tab pos="1056640" algn="l"/>
              </a:tabLst>
            </a:pPr>
            <a:r>
              <a:rPr lang="uk-UA" dirty="0" smtClean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пароводяні;</a:t>
            </a:r>
            <a:endParaRPr lang="ru-RU" dirty="0">
              <a:latin typeface="Arial" panose="020B0604020202020204" pitchFamily="34" charset="0"/>
              <a:ea typeface="Symbol" panose="05050102010706020507" pitchFamily="18" charset="2"/>
              <a:cs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780"/>
              </a:spcBef>
              <a:buSzPts val="1400"/>
              <a:buFont typeface="Symbol" panose="05050102010706020507" pitchFamily="18" charset="2"/>
              <a:buChar char=""/>
              <a:tabLst>
                <a:tab pos="1056640" algn="l"/>
              </a:tabLst>
            </a:pPr>
            <a:r>
              <a:rPr lang="uk-UA" dirty="0" err="1" smtClean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парортутні</a:t>
            </a:r>
            <a:r>
              <a:rPr lang="uk-UA" dirty="0" smtClean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;</a:t>
            </a:r>
            <a:endParaRPr lang="ru-RU" dirty="0">
              <a:latin typeface="Arial" panose="020B0604020202020204" pitchFamily="34" charset="0"/>
              <a:ea typeface="Symbol" panose="05050102010706020507" pitchFamily="18" charset="2"/>
              <a:cs typeface="Arial" panose="020B0604020202020204" pitchFamily="34" charset="0"/>
            </a:endParaRPr>
          </a:p>
          <a:p>
            <a:pPr marL="742950" lvl="1" indent="-285750">
              <a:lnSpc>
                <a:spcPct val="150000"/>
              </a:lnSpc>
              <a:spcBef>
                <a:spcPts val="805"/>
              </a:spcBef>
              <a:buSzPts val="1400"/>
              <a:buFont typeface="Symbol" panose="05050102010706020507" pitchFamily="18" charset="2"/>
              <a:buChar char=""/>
              <a:tabLst>
                <a:tab pos="1056640" algn="l"/>
              </a:tabLst>
            </a:pPr>
            <a:r>
              <a:rPr lang="uk-UA" dirty="0" err="1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паромасляні</a:t>
            </a:r>
            <a:r>
              <a:rPr lang="uk-UA" dirty="0">
                <a:latin typeface="Arial" panose="020B0604020202020204" pitchFamily="34" charset="0"/>
                <a:ea typeface="Symbol" panose="05050102010706020507" pitchFamily="18" charset="2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ea typeface="Symbol" panose="05050102010706020507" pitchFamily="18" charset="2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принципом</a:t>
            </a:r>
            <a:r>
              <a:rPr lang="uk-UA" spc="5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дії</a:t>
            </a:r>
            <a:r>
              <a:rPr lang="uk-UA" spc="5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струменеві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насоси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бувають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ежекторними</a:t>
            </a:r>
            <a:r>
              <a:rPr lang="uk-UA" spc="35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uk-UA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дифузійними.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39816" y="692697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Струменеві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насоси</a:t>
            </a:r>
            <a:b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53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367808" y="62068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Струменеві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насоси</a:t>
            </a:r>
            <a:b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22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18260" y="1688109"/>
            <a:ext cx="4331940" cy="417768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784004" y="5889725"/>
            <a:ext cx="690609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Схема</a:t>
            </a:r>
            <a:r>
              <a:rPr lang="uk-UA" sz="2000" spc="-1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багатоструменевого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ежекторного</a:t>
            </a:r>
            <a:r>
              <a:rPr lang="uk-UA" sz="2000" spc="-1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насоса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72138" y="1075511"/>
            <a:ext cx="3540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   10   Н/м</a:t>
            </a:r>
            <a:r>
              <a:rPr lang="uk-UA" sz="20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2000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(10</a:t>
            </a:r>
            <a:r>
              <a:rPr lang="uk-UA" sz="20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-1</a:t>
            </a:r>
            <a:r>
              <a:rPr lang="uk-UA" sz="2000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мм</a:t>
            </a:r>
            <a:r>
              <a:rPr lang="uk-UA" sz="2000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рт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uk-UA" sz="2000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ст.)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63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93652" y="5114653"/>
            <a:ext cx="9150548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05355" marR="443865" indent="-1854200">
              <a:lnSpc>
                <a:spcPct val="148000"/>
              </a:lnSpc>
              <a:spcBef>
                <a:spcPts val="1185"/>
              </a:spcBef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— центральне сопло; 2 — тангенціальне сопло; 3 — камера завихрення; 4</a:t>
            </a:r>
            <a:r>
              <a:rPr lang="uk-UA" sz="2000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—</a:t>
            </a:r>
            <a:r>
              <a:rPr lang="uk-UA" sz="2000" spc="1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дифузор; 5</a:t>
            </a:r>
            <a:r>
              <a:rPr lang="uk-UA" sz="2000" spc="1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—</a:t>
            </a:r>
            <a:r>
              <a:rPr lang="uk-UA" sz="2000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равлик.</a:t>
            </a: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98805">
              <a:spcBef>
                <a:spcPts val="25"/>
              </a:spcBef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Схема</a:t>
            </a:r>
            <a:r>
              <a:rPr lang="uk-UA" sz="2000" spc="-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вихрового</a:t>
            </a:r>
            <a:r>
              <a:rPr lang="uk-UA" sz="2000" spc="-1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вакуумного</a:t>
            </a:r>
            <a:r>
              <a:rPr lang="uk-UA" sz="2000" spc="-1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насоса</a:t>
            </a: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67808" y="62068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Струменеві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насоси</a:t>
            </a:r>
            <a:b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23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7602" y="1543922"/>
            <a:ext cx="4039592" cy="346900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635646" y="943855"/>
            <a:ext cx="4251548" cy="4983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47320" marR="247015" indent="451485" algn="just">
              <a:lnSpc>
                <a:spcPct val="150000"/>
              </a:lnSpc>
            </a:pP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0,7 Н/м</a:t>
            </a:r>
            <a:r>
              <a:rPr lang="uk-UA" sz="20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2000" spc="1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(5</a:t>
            </a:r>
            <a:r>
              <a:rPr lang="uk-UA" sz="2000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×</a:t>
            </a:r>
            <a:r>
              <a:rPr lang="uk-UA" sz="2000" spc="1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</a:t>
            </a:r>
            <a:r>
              <a:rPr lang="uk-UA" sz="20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-3</a:t>
            </a:r>
            <a:r>
              <a:rPr lang="uk-UA" sz="2000" spc="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мм</a:t>
            </a:r>
            <a:r>
              <a:rPr lang="uk-UA" sz="2000" spc="1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рт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uk-UA" sz="2000" spc="-1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ст.)</a:t>
            </a: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18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62" y="1"/>
            <a:ext cx="8183562" cy="10509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uk-UA" sz="2400" b="1" cap="non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2400" b="1" cap="non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700" b="1" cap="non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Струменеві </a:t>
            </a:r>
            <a:r>
              <a:rPr lang="ru-RU" sz="2700" b="1" cap="non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насоси</a:t>
            </a:r>
            <a:br>
              <a:rPr lang="ru-RU" sz="2700" b="1" cap="non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–3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—10</a:t>
            </a:r>
            <a:r>
              <a:rPr lang="ru-RU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–1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Н/</a:t>
            </a:r>
            <a:r>
              <a:rPr lang="ru-RU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0422" y="6055678"/>
            <a:ext cx="8186737" cy="3071812"/>
          </a:xfrm>
        </p:spPr>
        <p:txBody>
          <a:bodyPr>
            <a:normAutofit/>
          </a:bodyPr>
          <a:lstStyle/>
          <a:p>
            <a:pPr marL="265176" indent="-265176">
              <a:buNone/>
              <a:defRPr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Схема триступінчатого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паромасляного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насоса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76" indent="-265176">
              <a:buNone/>
              <a:defRPr/>
            </a:pPr>
            <a:r>
              <a:rPr lang="ru-RU" sz="1600" i="1" baseline="30000" dirty="0"/>
              <a:t> </a:t>
            </a:r>
            <a:endParaRPr lang="ru-RU" sz="1600" dirty="0"/>
          </a:p>
        </p:txBody>
      </p:sp>
      <p:pic>
        <p:nvPicPr>
          <p:cNvPr id="5" name="image24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86396" y="1124745"/>
            <a:ext cx="3674904" cy="4930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20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25" y="548680"/>
            <a:ext cx="8286750" cy="13208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uk-UA" sz="2400" b="1" cap="none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Магніторозрядний</a:t>
            </a:r>
            <a:r>
              <a:rPr lang="uk-UA" sz="2400" b="1" cap="non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іонно-</a:t>
            </a:r>
            <a:r>
              <a:rPr lang="uk-UA" sz="2400" b="1" cap="none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сорбційний</a:t>
            </a:r>
            <a:r>
              <a:rPr lang="uk-UA" sz="2400" b="1" cap="non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насос</a:t>
            </a:r>
            <a:br>
              <a:rPr lang="uk-UA" sz="2400" b="1" cap="non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400" b="1" cap="non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2400" b="1" cap="none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cap="none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10</a:t>
            </a:r>
            <a:r>
              <a:rPr lang="ru-RU" sz="2000" cap="none" baseline="30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–5</a:t>
            </a:r>
            <a:r>
              <a:rPr lang="ru-RU" sz="2000" cap="none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Н/м</a:t>
            </a:r>
            <a:r>
              <a:rPr lang="ru-RU" sz="2000" cap="none" baseline="30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cap="none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</a:t>
            </a:r>
            <a:r>
              <a:rPr lang="uk-UA" sz="2000" cap="none" baseline="30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-7</a:t>
            </a:r>
            <a:r>
              <a:rPr lang="uk-UA" sz="2000" cap="none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мм </a:t>
            </a:r>
            <a:r>
              <a:rPr lang="uk-UA" sz="2000" cap="none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рт</a:t>
            </a:r>
            <a:r>
              <a:rPr lang="uk-UA" sz="2000" cap="none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ст.). </a:t>
            </a:r>
            <a:r>
              <a:rPr lang="ru-RU" sz="2000" cap="none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cap="none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cap="none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39" name="Picture 2" descr="2271278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3731" y="1721718"/>
            <a:ext cx="5302826" cy="420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31604" y="6101506"/>
            <a:ext cx="71287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N, S — північний і південний полюси; А — анод; К — катод</a:t>
            </a:r>
            <a:r>
              <a:rPr lang="uk-UA" sz="2000" spc="-33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29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14</TotalTime>
  <Words>301</Words>
  <Application>Microsoft Office PowerPoint</Application>
  <PresentationFormat>Широкоэкранный</PresentationFormat>
  <Paragraphs>55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Symbol</vt:lpstr>
      <vt:lpstr>Times New Roman</vt:lpstr>
      <vt:lpstr>Trebuchet MS</vt:lpstr>
      <vt:lpstr>Tw Cen MT</vt:lpstr>
      <vt:lpstr>Wingdings 2</vt:lpstr>
      <vt:lpstr>Контур</vt:lpstr>
      <vt:lpstr>Презентация PowerPoint</vt:lpstr>
      <vt:lpstr>Механічні насоси  </vt:lpstr>
      <vt:lpstr>Схема багатопластинчатого вакуумного насоса  (2000 н/м2 у одноступінчатих насосах і 10 н/м2 у двоступінчатих)</vt:lpstr>
      <vt:lpstr>Презентация PowerPoint</vt:lpstr>
      <vt:lpstr>Презентация PowerPoint</vt:lpstr>
      <vt:lpstr>Презентация PowerPoint</vt:lpstr>
      <vt:lpstr>Презентация PowerPoint</vt:lpstr>
      <vt:lpstr> Струменеві насоси 10–3—10–1 Н/м2</vt:lpstr>
      <vt:lpstr>Магніторозрядний іонно-сорбційний насос  до 10–5 Н/м2 (10-7 мм рт. ст.).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2022-08-04T17:35:21Z</dcterms:created>
  <dcterms:modified xsi:type="dcterms:W3CDTF">2022-08-04T17:49:37Z</dcterms:modified>
</cp:coreProperties>
</file>