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9" r:id="rId2"/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273" r:id="rId1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3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7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5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3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9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7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0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ED491E-EA36-474D-BBB4-27EB15B6FEA0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8D685F-0336-42D3-9262-8F6AEFD528D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_________Microsoft_Word_97_20036.doc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_________Microsoft_Word_97_20039.doc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_________Microsoft_Word_97_200310.doc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_________Microsoft_Word_97_200312.doc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_________Microsoft_Word_97_20034.doc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Вольт –</a:t>
            </a:r>
            <a:r>
              <a:rPr lang="uk-UA" dirty="0" err="1" smtClean="0"/>
              <a:t>фарадні</a:t>
            </a:r>
            <a:r>
              <a:rPr lang="uk-UA" dirty="0" smtClean="0"/>
              <a:t> методи дослідження властивостей напівпровідників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3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-857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Метод високочастотних ВФХ МДН-структур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807" y="1130803"/>
            <a:ext cx="11309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рис.4 представлені високочастотні ВФХ реальних МОН-структур, виміряні при T = 298 K. МОН-структури створені на кремнієвих підкладках n-типу провідності марки КЕФ-4.5 з концентрацією фосфору N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1.0 ∙ </a:t>
            </a:r>
            <a:r>
              <a:rPr lang="ru-RU" dirty="0"/>
              <a:t>10</a:t>
            </a:r>
            <a:r>
              <a:rPr lang="ru-RU" baseline="30000" dirty="0"/>
              <a:t>15</a:t>
            </a:r>
            <a:r>
              <a:rPr lang="ru-RU" dirty="0"/>
              <a:t> см</a:t>
            </a:r>
            <a:r>
              <a:rPr lang="ru-RU" baseline="30000" dirty="0"/>
              <a:t>-2</a:t>
            </a:r>
            <a:r>
              <a:rPr lang="ru-RU" dirty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 і p -типу провідності марки КДБ-10 з концентрацією бору NA = 1.2 ∙ </a:t>
            </a:r>
            <a:r>
              <a:rPr lang="ru-RU" dirty="0"/>
              <a:t>10</a:t>
            </a:r>
            <a:r>
              <a:rPr lang="ru-RU" baseline="30000" dirty="0"/>
              <a:t>15</a:t>
            </a:r>
            <a:r>
              <a:rPr lang="ru-RU" dirty="0"/>
              <a:t> см</a:t>
            </a:r>
            <a:r>
              <a:rPr lang="ru-RU" baseline="30000" dirty="0"/>
              <a:t>-2</a:t>
            </a:r>
            <a:r>
              <a:rPr lang="ru-RU" dirty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(б). Товщина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підзатворного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двоокису кремнію становила d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≈26 нм.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807" y="3087009"/>
            <a:ext cx="113092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Перед початком вимірювання ВФХ на МОН-структуру при освітленні подають напругу, яка відповідає режиму інверсії з метою формування рівноважного інверсного шару. Вимірювання проводять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умовах. Напруга V змінюють від режиму інверсії до режиму збагачення.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Вимірювання ВЧ ВФХ МДН-структур може бути реалізовано різними методами: резонансним методом, методом R-C-подільника, методом C-C подільника, мостовим методом і ін.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Блок-схеми досить простих вимірювальних установок з автоматичною реєстрацією С-V характеристики на графобудівнику представлені на рис.5 а, б.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05798"/>
              </p:ext>
            </p:extLst>
          </p:nvPr>
        </p:nvGraphicFramePr>
        <p:xfrm>
          <a:off x="1408782" y="1239426"/>
          <a:ext cx="9588191" cy="588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3" imgW="10141416" imgH="6218895" progId="Word.Document.12">
                  <p:embed/>
                </p:oleObj>
              </mc:Choice>
              <mc:Fallback>
                <p:oleObj name="Документ" r:id="rId3" imgW="10141416" imgH="621889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782" y="1239426"/>
                        <a:ext cx="9588191" cy="5880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-857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Метод високочастотних ВФХ МДН-структур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0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97953"/>
              </p:ext>
            </p:extLst>
          </p:nvPr>
        </p:nvGraphicFramePr>
        <p:xfrm>
          <a:off x="546100" y="1863725"/>
          <a:ext cx="5997575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3" imgW="6007013" imgH="3540520" progId="Word.Document.8">
                  <p:embed/>
                </p:oleObj>
              </mc:Choice>
              <mc:Fallback>
                <p:oleObj name="Document" r:id="rId3" imgW="6007013" imgH="3540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r="-4419"/>
                      <a:stretch>
                        <a:fillRect/>
                      </a:stretch>
                    </p:blipFill>
                    <p:spPr bwMode="auto">
                      <a:xfrm>
                        <a:off x="546100" y="1863725"/>
                        <a:ext cx="5997575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43901" y="420548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R-C подільника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96284"/>
              </p:ext>
            </p:extLst>
          </p:nvPr>
        </p:nvGraphicFramePr>
        <p:xfrm>
          <a:off x="6807737" y="1003877"/>
          <a:ext cx="4725988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5" imgW="4711283" imgH="5578384" progId="Word.Document.8">
                  <p:embed/>
                </p:oleObj>
              </mc:Choice>
              <mc:Fallback>
                <p:oleObj name="Document" r:id="rId5" imgW="4711283" imgH="55783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737" y="1003877"/>
                        <a:ext cx="4725988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8352" y="420548"/>
            <a:ext cx="65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не повністю збалансованого R-C мосту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37330"/>
              </p:ext>
            </p:extLst>
          </p:nvPr>
        </p:nvGraphicFramePr>
        <p:xfrm>
          <a:off x="2646776" y="1524434"/>
          <a:ext cx="6580351" cy="466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4706037" imgH="3331934" progId="Word.Document.8">
                  <p:embed/>
                </p:oleObj>
              </mc:Choice>
              <mc:Fallback>
                <p:oleObj name="Document" r:id="rId3" imgW="4706037" imgH="333193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776" y="1524434"/>
                        <a:ext cx="6580351" cy="4665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60479" y="1988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Метод низькочастотних ВФХ МДН-структур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8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5013" y="11519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10115"/>
              </p:ext>
            </p:extLst>
          </p:nvPr>
        </p:nvGraphicFramePr>
        <p:xfrm>
          <a:off x="475013" y="1151906"/>
          <a:ext cx="5887255" cy="41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6448373" imgH="4562087" progId="Word.Document.8">
                  <p:embed/>
                </p:oleObj>
              </mc:Choice>
              <mc:Fallback>
                <p:oleObj name="Document" r:id="rId3" imgW="6448373" imgH="4562087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13" y="1151906"/>
                        <a:ext cx="5887255" cy="4144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714"/>
              </p:ext>
            </p:extLst>
          </p:nvPr>
        </p:nvGraphicFramePr>
        <p:xfrm>
          <a:off x="4635809" y="884196"/>
          <a:ext cx="8818562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5" imgW="8904649" imgH="5305291" progId="Word.Document.8">
                  <p:embed/>
                </p:oleObj>
              </mc:Choice>
              <mc:Fallback>
                <p:oleObj name="Document" r:id="rId5" imgW="8904649" imgH="53052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809" y="884196"/>
                        <a:ext cx="8818562" cy="525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54877" y="40874"/>
            <a:ext cx="831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Експериментальне дослідження МДН-структур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0479" y="1988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напівпровідник-діелектрик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Диференціальний метод (метод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Термана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2671"/>
              </p:ext>
            </p:extLst>
          </p:nvPr>
        </p:nvGraphicFramePr>
        <p:xfrm>
          <a:off x="800409" y="1204171"/>
          <a:ext cx="4429125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4417461" imgH="5506857" progId="Word.Document.8">
                  <p:embed/>
                </p:oleObj>
              </mc:Choice>
              <mc:Fallback>
                <p:oleObj name="Document" r:id="rId3" imgW="4417461" imgH="55068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09" y="1204171"/>
                        <a:ext cx="4429125" cy="551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9534" y="1439423"/>
            <a:ext cx="6550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ВФХ,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/>
              <a:t>φ</a:t>
            </a:r>
            <a:r>
              <a:rPr lang="en-US" baseline="-25000" dirty="0"/>
              <a:t>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29887"/>
              </p:ext>
            </p:extLst>
          </p:nvPr>
        </p:nvGraphicFramePr>
        <p:xfrm>
          <a:off x="6791325" y="2424113"/>
          <a:ext cx="349091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2222280" imgH="431640" progId="Equation.3">
                  <p:embed/>
                </p:oleObj>
              </mc:Choice>
              <mc:Fallback>
                <p:oleObj name="Equation" r:id="rId5" imgW="222228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424113"/>
                        <a:ext cx="3490913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80078" y="3263717"/>
            <a:ext cx="640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(1)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77310" y="2579965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808409"/>
              </p:ext>
            </p:extLst>
          </p:nvPr>
        </p:nvGraphicFramePr>
        <p:xfrm>
          <a:off x="6791325" y="4200717"/>
          <a:ext cx="2858478" cy="70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7" imgW="1790700" imgH="444500" progId="Equation.3">
                  <p:embed/>
                </p:oleObj>
              </mc:Choice>
              <mc:Fallback>
                <p:oleObj name="Equation" r:id="rId7" imgW="17907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4200717"/>
                        <a:ext cx="2858478" cy="703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80079" y="49648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Метод, заснований на аналізі співвідношення (1), досить широко поширений, простий і не вимагає громіздких викладок. До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методу необхідно віднести той факт, що залежність щільності поверхневих станів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/>
              <a:t>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енергії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виходить тільки в одній половині забороненої зони поблизу рівня Фермі.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8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102" y="1173070"/>
            <a:ext cx="1044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НЧ ВФХ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83875" y="174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5539"/>
              </p:ext>
            </p:extLst>
          </p:nvPr>
        </p:nvGraphicFramePr>
        <p:xfrm>
          <a:off x="4583874" y="1745236"/>
          <a:ext cx="1553157" cy="75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926698" imgH="444307" progId="Equation.3">
                  <p:embed/>
                </p:oleObj>
              </mc:Choice>
              <mc:Fallback>
                <p:oleObj name="Equation" r:id="rId3" imgW="926698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74" y="1745236"/>
                        <a:ext cx="1553157" cy="753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9101" y="2592440"/>
            <a:ext cx="1058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46899"/>
              </p:ext>
            </p:extLst>
          </p:nvPr>
        </p:nvGraphicFramePr>
        <p:xfrm>
          <a:off x="4026142" y="3154555"/>
          <a:ext cx="2668620" cy="84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1562100" imgH="495300" progId="Equation.3">
                  <p:embed/>
                </p:oleObj>
              </mc:Choice>
              <mc:Fallback>
                <p:oleObj name="Equation" r:id="rId5" imgW="15621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142" y="3154555"/>
                        <a:ext cx="2668620" cy="843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1208" y="4123697"/>
            <a:ext cx="11085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 (тому метод і названий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величину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нулю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плоских зон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високочастотних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то формула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4438"/>
              </p:ext>
            </p:extLst>
          </p:nvPr>
        </p:nvGraphicFramePr>
        <p:xfrm>
          <a:off x="4179379" y="5369505"/>
          <a:ext cx="2403432" cy="130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7" imgW="1586811" imgH="863225" progId="Equation.3">
                  <p:embed/>
                </p:oleObj>
              </mc:Choice>
              <mc:Fallback>
                <p:oleObj name="Equation" r:id="rId7" imgW="1586811" imgH="8632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379" y="5369505"/>
                        <a:ext cx="2403432" cy="1304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084745" y="32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напівпровідник-діелектрик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Інтегральний метод (метод </a:t>
            </a:r>
            <a:r>
              <a:rPr lang="uk-UA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Берглунда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8229" y="1870132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5018" y="3500407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2003" y="5837052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2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89941"/>
              </p:ext>
            </p:extLst>
          </p:nvPr>
        </p:nvGraphicFramePr>
        <p:xfrm>
          <a:off x="501940" y="1127074"/>
          <a:ext cx="4117975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3" imgW="4122517" imgH="5350864" progId="Word.Document.8">
                  <p:embed/>
                </p:oleObj>
              </mc:Choice>
              <mc:Fallback>
                <p:oleObj name="Document" r:id="rId3" imgW="4122517" imgH="535086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40" y="1127074"/>
                        <a:ext cx="4117975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62130" y="170896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8 представлені: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експериментальна рівноважна ВФХ МДН системи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Si‑SiO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‑A</a:t>
            </a:r>
            <a:r>
              <a:rPr lang="ru-RU" dirty="0"/>
              <a:t>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залежність поверхневого потенціалу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напруги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розрахована з цієї кривої за рівнянням (4); 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залежність щільності ПС від енергії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забороненій зоні напівпровідника, розрахована з рівняння (4) за експериментальними даними.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84745" y="32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напівпровідник-діелектрик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Інтегральний метод (метод </a:t>
            </a:r>
            <a:r>
              <a:rPr lang="uk-UA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Берглунда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4745" y="32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поверхневих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напівпровідник-діелектрик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Температурнийний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(метод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Брауна</a:t>
            </a:r>
            <a:r>
              <a:rPr lang="ru-RU" sz="2000" b="1" dirty="0" smtClean="0">
                <a:solidFill>
                  <a:srgbClr val="0070C0"/>
                </a:solidFill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07602"/>
              </p:ext>
            </p:extLst>
          </p:nvPr>
        </p:nvGraphicFramePr>
        <p:xfrm>
          <a:off x="463550" y="1128713"/>
          <a:ext cx="5462588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3" imgW="4035020" imgH="3986101" progId="Word.Document.8">
                  <p:embed/>
                </p:oleObj>
              </mc:Choice>
              <mc:Fallback>
                <p:oleObj name="Document" r:id="rId3" imgW="4035020" imgH="398610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128713"/>
                        <a:ext cx="5462588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85163" y="11215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277" y="2321838"/>
            <a:ext cx="566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плоских зон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38925"/>
              </p:ext>
            </p:extLst>
          </p:nvPr>
        </p:nvGraphicFramePr>
        <p:xfrm>
          <a:off x="7157640" y="2805471"/>
          <a:ext cx="3371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2413000" imgH="431800" progId="Equation.3">
                  <p:embed/>
                </p:oleObj>
              </mc:Choice>
              <mc:Fallback>
                <p:oleObj name="Equation" r:id="rId5" imgW="2413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640" y="2805471"/>
                        <a:ext cx="33718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12277" y="3519847"/>
            <a:ext cx="514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813964" y="42372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1766"/>
              </p:ext>
            </p:extLst>
          </p:nvPr>
        </p:nvGraphicFramePr>
        <p:xfrm>
          <a:off x="7813964" y="4063192"/>
          <a:ext cx="17811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7" imgW="1269449" imgH="431613" progId="Equation.3">
                  <p:embed/>
                </p:oleObj>
              </mc:Choice>
              <mc:Fallback>
                <p:oleObj name="Equation" r:id="rId7" imgW="1269449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964" y="4063192"/>
                        <a:ext cx="17811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60671" y="4745630"/>
            <a:ext cx="5944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високочастотні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ВФХ структур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T = 100 K, 200 K, 300 K, 400 K;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плоских зон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(пунктиром); 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температурах 400 K і 100 K; в)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93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1902" y="205777"/>
            <a:ext cx="9720263" cy="14986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Властивості МДП-структур і методи їх дослідження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02020"/>
              </p:ext>
            </p:extLst>
          </p:nvPr>
        </p:nvGraphicFramePr>
        <p:xfrm>
          <a:off x="238125" y="2220913"/>
          <a:ext cx="4760913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4789869" imgH="3316119" progId="Word.Document.8">
                  <p:embed/>
                </p:oleObj>
              </mc:Choice>
              <mc:Fallback>
                <p:oleObj name="Document" r:id="rId3" imgW="4789869" imgH="331611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2220913"/>
                        <a:ext cx="4760913" cy="330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58888" y="1819106"/>
            <a:ext cx="6170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МДН можна розглядати як ємність С, що залежить від зовнішньої напруги V. Розрахунок залежності C (V) для ідеальної МДН-структури і порівняння її з експериментальною C-V характеристикою дозволяють визначити наступні параметри структури:</a:t>
            </a: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 щільність заряду в діелектрику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endParaRPr lang="uk-UA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щільність і енергетичний розподіл поверхневих станів N</a:t>
            </a:r>
            <a:r>
              <a:rPr lang="uk-UA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N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(E);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рівень (або профіль) легування напівпровідника N або N (x);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товщину діелектрика d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 життя носіїв в напівпровіднику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-34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Ідеальна МДН-структура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1179" y="910889"/>
            <a:ext cx="6844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Ідеальною називають структуру МДП, для якої виконуються наступні умови.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робіт виходу з напівпровідника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металу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 нулю: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відсутності зовнішнього напруги (V = 0) поверхневий потенціал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uk-UA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 нулю - зони плоскі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71454"/>
              </p:ext>
            </p:extLst>
          </p:nvPr>
        </p:nvGraphicFramePr>
        <p:xfrm>
          <a:off x="355971" y="1472891"/>
          <a:ext cx="442978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3" imgW="4449173" imgH="3803509" progId="Word.Document.8">
                  <p:embed/>
                </p:oleObj>
              </mc:Choice>
              <mc:Fallback>
                <p:oleObj name="Document" r:id="rId3" imgW="4449173" imgH="380350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71" y="1472891"/>
                        <a:ext cx="4429785" cy="3800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76708"/>
              </p:ext>
            </p:extLst>
          </p:nvPr>
        </p:nvGraphicFramePr>
        <p:xfrm>
          <a:off x="6300788" y="2420938"/>
          <a:ext cx="3911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2603160" imgH="419040" progId="Equation.3">
                  <p:embed/>
                </p:oleObj>
              </mc:Choice>
              <mc:Fallback>
                <p:oleObj name="Equation" r:id="rId5" imgW="26031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420938"/>
                        <a:ext cx="3911600" cy="63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31179" y="3170865"/>
            <a:ext cx="671784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χ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спорідненість до електрону напівпровідника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ширина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забороненої зони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 Фермі в напівпровіднику.</a:t>
            </a:r>
            <a:endParaRPr lang="uk-UA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діелектрик має нескінченно великий опір, вбудованого заряду в ньому немає;</a:t>
            </a:r>
            <a:endParaRPr lang="uk-UA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межі діелектрик –напівпровідник немає поверхневих станів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(ПС). Заряд ПС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щільність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ПС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дорівнюють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нулю: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Сумарний опір підкладки та омічного контакту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Ідеальна МДН-структура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8607"/>
              </p:ext>
            </p:extLst>
          </p:nvPr>
        </p:nvGraphicFramePr>
        <p:xfrm>
          <a:off x="3200586" y="1058493"/>
          <a:ext cx="5695823" cy="556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376318" imgH="5249504" progId="Word.Document.8">
                  <p:embed/>
                </p:oleObj>
              </mc:Choice>
              <mc:Fallback>
                <p:oleObj name="Document" r:id="rId3" imgW="5376318" imgH="524950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586" y="1058493"/>
                        <a:ext cx="5695823" cy="5567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59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75" y="1170147"/>
            <a:ext cx="1173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дії зовнішньої напруги в ОПЗ виникає об'ємний заряд густиною ρ. Напруженість електричного поля в ОПЗ E і щільність об'ємного заряду ρ пов'язані рівнянням Пуассона. Для одновимірного випадку: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03273" y="1187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42663"/>
              </p:ext>
            </p:extLst>
          </p:nvPr>
        </p:nvGraphicFramePr>
        <p:xfrm>
          <a:off x="5150614" y="2134022"/>
          <a:ext cx="1455680" cy="68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863280" imgH="406080" progId="Equation.3">
                  <p:embed/>
                </p:oleObj>
              </mc:Choice>
              <mc:Fallback>
                <p:oleObj name="Equation" r:id="rId3" imgW="86328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614" y="2134022"/>
                        <a:ext cx="1455680" cy="684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2300" y="3048235"/>
            <a:ext cx="385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невиродженого напівпровідника: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5229"/>
              </p:ext>
            </p:extLst>
          </p:nvPr>
        </p:nvGraphicFramePr>
        <p:xfrm>
          <a:off x="5032030" y="3561886"/>
          <a:ext cx="1891283" cy="60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231366" imgH="393529" progId="Equation.3">
                  <p:embed/>
                </p:oleObj>
              </mc:Choice>
              <mc:Fallback>
                <p:oleObj name="Equation" r:id="rId5" imgW="123136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030" y="3561886"/>
                        <a:ext cx="1891283" cy="60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767426"/>
              </p:ext>
            </p:extLst>
          </p:nvPr>
        </p:nvGraphicFramePr>
        <p:xfrm>
          <a:off x="4912489" y="4304113"/>
          <a:ext cx="2557553" cy="70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1562100" imgH="431800" progId="Equation.3">
                  <p:embed/>
                </p:oleObj>
              </mc:Choice>
              <mc:Fallback>
                <p:oleObj name="Equation" r:id="rId7" imgW="1562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489" y="4304113"/>
                        <a:ext cx="2557553" cy="700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479181"/>
              </p:ext>
            </p:extLst>
          </p:nvPr>
        </p:nvGraphicFramePr>
        <p:xfrm>
          <a:off x="4330642" y="5146470"/>
          <a:ext cx="3428868" cy="611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9" imgW="2235200" imgH="393700" progId="Equation.3">
                  <p:embed/>
                </p:oleObj>
              </mc:Choice>
              <mc:Fallback>
                <p:oleObj name="Equation" r:id="rId9" imgW="22352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642" y="5146470"/>
                        <a:ext cx="3428868" cy="611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852550" y="5004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30072"/>
              </p:ext>
            </p:extLst>
          </p:nvPr>
        </p:nvGraphicFramePr>
        <p:xfrm>
          <a:off x="3954405" y="5840731"/>
          <a:ext cx="4816078" cy="75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11" imgW="2743200" imgH="431800" progId="Equation.3">
                  <p:embed/>
                </p:oleObj>
              </mc:Choice>
              <mc:Fallback>
                <p:oleObj name="Equation" r:id="rId11" imgW="2743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05" y="5840731"/>
                        <a:ext cx="4816078" cy="751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933465" y="33407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smtClean="0">
                <a:solidFill>
                  <a:schemeClr val="accent2">
                    <a:lumMod val="75000"/>
                  </a:schemeClr>
                </a:solidFill>
              </a:rPr>
              <a:t>Ідеальна МДН-структура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1273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50416"/>
              </p:ext>
            </p:extLst>
          </p:nvPr>
        </p:nvGraphicFramePr>
        <p:xfrm>
          <a:off x="3696085" y="754297"/>
          <a:ext cx="872782" cy="66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3" imgW="520474" imgH="393529" progId="Equation.3">
                  <p:embed/>
                </p:oleObj>
              </mc:Choice>
              <mc:Fallback>
                <p:oleObj name="Equation" r:id="rId3" imgW="52047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085" y="754297"/>
                        <a:ext cx="872782" cy="666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46701"/>
              </p:ext>
            </p:extLst>
          </p:nvPr>
        </p:nvGraphicFramePr>
        <p:xfrm>
          <a:off x="3096711" y="1761658"/>
          <a:ext cx="952775" cy="60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5" imgW="622030" imgH="393529" progId="Equation.3">
                  <p:embed/>
                </p:oleObj>
              </mc:Choice>
              <mc:Fallback>
                <p:oleObj name="Equation" r:id="rId5" imgW="622030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711" y="1761658"/>
                        <a:ext cx="952775" cy="607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05874"/>
              </p:ext>
            </p:extLst>
          </p:nvPr>
        </p:nvGraphicFramePr>
        <p:xfrm>
          <a:off x="3443288" y="2351088"/>
          <a:ext cx="46291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51088"/>
                        <a:ext cx="4629150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70076"/>
              </p:ext>
            </p:extLst>
          </p:nvPr>
        </p:nvGraphicFramePr>
        <p:xfrm>
          <a:off x="4322617" y="3119824"/>
          <a:ext cx="3483621" cy="79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9" imgW="2108200" imgH="482600" progId="Equation.3">
                  <p:embed/>
                </p:oleObj>
              </mc:Choice>
              <mc:Fallback>
                <p:oleObj name="Equation" r:id="rId9" imgW="21082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17" y="3119824"/>
                        <a:ext cx="3483621" cy="797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16131"/>
              </p:ext>
            </p:extLst>
          </p:nvPr>
        </p:nvGraphicFramePr>
        <p:xfrm>
          <a:off x="2315689" y="3967324"/>
          <a:ext cx="5055089" cy="81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11" imgW="3162300" imgH="508000" progId="Equation.3">
                  <p:embed/>
                </p:oleObj>
              </mc:Choice>
              <mc:Fallback>
                <p:oleObj name="Equation" r:id="rId11" imgW="3162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689" y="3967324"/>
                        <a:ext cx="5055089" cy="81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10491"/>
              </p:ext>
            </p:extLst>
          </p:nvPr>
        </p:nvGraphicFramePr>
        <p:xfrm>
          <a:off x="3570043" y="5025138"/>
          <a:ext cx="1734354" cy="7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13" imgW="1040948" imgH="469696" progId="Equation.3">
                  <p:embed/>
                </p:oleObj>
              </mc:Choice>
              <mc:Fallback>
                <p:oleObj name="Equation" r:id="rId13" imgW="1040948" imgH="46969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043" y="5025138"/>
                        <a:ext cx="1734354" cy="777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1002" y="943373"/>
            <a:ext cx="3345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kumimoji="0" lang="en-US" altLang="ru-RU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поверхневий потенціал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851560"/>
            <a:ext cx="2985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4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Враховуючи те, що поле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96085" y="1797074"/>
            <a:ext cx="44308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перепишем рівняння (2)  у вигляді</a:t>
            </a:r>
            <a:r>
              <a:rPr kumimoji="0" lang="uk-UA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(3):</a:t>
            </a:r>
            <a:endParaRPr kumimoji="0" lang="uk-UA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6056" y="2878642"/>
            <a:ext cx="66479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4488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3657600" algn="r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3657600" algn="r"/>
              </a:tabLst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Інтегрування рівняння дає (4):</a:t>
            </a:r>
            <a:endParaRPr kumimoji="0" lang="uk-UA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3657600" algn="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30096" y="4193093"/>
            <a:ext cx="5261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де: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93149" y="5730034"/>
            <a:ext cx="664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3657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ctr"/>
                <a:tab pos="3657600" algn="r"/>
              </a:tabLs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kumimoji="0" lang="en-US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ru-RU" sz="1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dirty="0">
                <a:ea typeface="Times New Roman" panose="02020603050405020304" pitchFamily="18" charset="0"/>
              </a:rPr>
              <a:t>- 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довжина екранування </a:t>
            </a:r>
            <a:r>
              <a:rPr lang="uk-UA" alt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Дебая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8468" y="419873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0277" y="5364216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06627" y="16666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smtClean="0">
                <a:solidFill>
                  <a:schemeClr val="accent2">
                    <a:lumMod val="75000"/>
                  </a:schemeClr>
                </a:solidFill>
              </a:rPr>
              <a:t>Ідеальна МДН-структура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6118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47" y="1035029"/>
            <a:ext cx="1160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Напруженість електричного поля на поверхні напівпровідника дорівнює: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90619"/>
              </p:ext>
            </p:extLst>
          </p:nvPr>
        </p:nvGraphicFramePr>
        <p:xfrm>
          <a:off x="4061361" y="1636691"/>
          <a:ext cx="2743200" cy="752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3" imgW="1765300" imgH="482600" progId="Equation.3">
                  <p:embed/>
                </p:oleObj>
              </mc:Choice>
              <mc:Fallback>
                <p:oleObj name="Equation" r:id="rId3" imgW="17653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361" y="1636691"/>
                        <a:ext cx="2743200" cy="752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6047" y="2437002"/>
            <a:ext cx="474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в ОПЗ </a:t>
            </a:r>
            <a:r>
              <a:rPr lang="en-US" i="1" dirty="0"/>
              <a:t>Q</a:t>
            </a:r>
            <a:r>
              <a:rPr lang="en-US" i="1" baseline="-25000" dirty="0"/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теоремою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Гаусса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дорівнює: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020717"/>
              </p:ext>
            </p:extLst>
          </p:nvPr>
        </p:nvGraphicFramePr>
        <p:xfrm>
          <a:off x="3479471" y="3060029"/>
          <a:ext cx="4232957" cy="77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2641600" imgH="482600" progId="Equation.3">
                  <p:embed/>
                </p:oleObj>
              </mc:Choice>
              <mc:Fallback>
                <p:oleObj name="Equation" r:id="rId5" imgW="26416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471" y="3060029"/>
                        <a:ext cx="4232957" cy="778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7925" y="4277336"/>
            <a:ext cx="4677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визначенням диференціальна ємність ОПЗ: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98223" y="47573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90070"/>
              </p:ext>
            </p:extLst>
          </p:nvPr>
        </p:nvGraphicFramePr>
        <p:xfrm>
          <a:off x="3372592" y="4808843"/>
          <a:ext cx="38385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7" imgW="2578100" imgH="914400" progId="Equation.3">
                  <p:embed/>
                </p:oleObj>
              </mc:Choice>
              <mc:Fallback>
                <p:oleObj name="Equation" r:id="rId7" imgW="2578100" imgH="914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592" y="4808843"/>
                        <a:ext cx="38385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712428" y="1736015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65950" y="3264836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2428" y="5306426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ctr"/>
                <a:tab pos="2970213" algn="ctr"/>
                <a:tab pos="3657600" algn="r"/>
                <a:tab pos="5940425" algn="r"/>
              </a:tabLst>
            </a:pP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26324" y="23840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smtClean="0">
                <a:solidFill>
                  <a:schemeClr val="accent2">
                    <a:lumMod val="75000"/>
                  </a:schemeClr>
                </a:solidFill>
              </a:rPr>
              <a:t>Ідеальна МДН-структура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9433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91" y="621861"/>
            <a:ext cx="4782178" cy="3938264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00585"/>
              </p:ext>
            </p:extLst>
          </p:nvPr>
        </p:nvGraphicFramePr>
        <p:xfrm>
          <a:off x="7683480" y="621861"/>
          <a:ext cx="2624137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Document" r:id="rId4" imgW="2632715" imgH="2446499" progId="Word.Document.8">
                  <p:embed/>
                </p:oleObj>
              </mc:Choice>
              <mc:Fallback>
                <p:oleObj name="Document" r:id="rId4" imgW="2632715" imgH="24464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480" y="621861"/>
                        <a:ext cx="2624137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2780" y="4657178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Рис.4.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ємності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ОПЗ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поверхневого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1190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Ємність МДП-структури С визначається послідовно з'єднаними постійною ємністю діелектрика: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370879"/>
              </p:ext>
            </p:extLst>
          </p:nvPr>
        </p:nvGraphicFramePr>
        <p:xfrm>
          <a:off x="8075221" y="3938526"/>
          <a:ext cx="904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6" imgW="596900" imgH="431800" progId="Equation.3">
                  <p:embed/>
                </p:oleObj>
              </mc:Choice>
              <mc:Fallback>
                <p:oleObj name="Equation" r:id="rId6" imgW="596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221" y="3938526"/>
                        <a:ext cx="9048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73932" y="46827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ємності ОПЗ напівпровідника </a:t>
            </a:r>
            <a:r>
              <a:rPr lang="en-US" i="1" dirty="0"/>
              <a:t>C</a:t>
            </a:r>
            <a:r>
              <a:rPr lang="en-US" i="1" baseline="-25000" dirty="0"/>
              <a:t>s</a:t>
            </a:r>
            <a:r>
              <a:rPr lang="ru-RU" dirty="0"/>
              <a:t>(</a:t>
            </a:r>
            <a:r>
              <a:rPr lang="ru-RU" i="1" dirty="0"/>
              <a:t>φ</a:t>
            </a:r>
            <a:r>
              <a:rPr lang="en-US" baseline="-25000" dirty="0"/>
              <a:t>S</a:t>
            </a:r>
            <a:r>
              <a:rPr lang="ru-RU" dirty="0" smtClean="0"/>
              <a:t>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4422"/>
              </p:ext>
            </p:extLst>
          </p:nvPr>
        </p:nvGraphicFramePr>
        <p:xfrm>
          <a:off x="6231572" y="5441880"/>
          <a:ext cx="1190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8" imgW="787058" imgH="406224" progId="Equation.3">
                  <p:embed/>
                </p:oleObj>
              </mc:Choice>
              <mc:Fallback>
                <p:oleObj name="Equation" r:id="rId8" imgW="787058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1572" y="5441880"/>
                        <a:ext cx="11906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241475" y="54418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34357"/>
              </p:ext>
            </p:extLst>
          </p:nvPr>
        </p:nvGraphicFramePr>
        <p:xfrm>
          <a:off x="8241475" y="5441880"/>
          <a:ext cx="1152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0" imgW="761669" imgH="406224" progId="Equation.3">
                  <p:embed/>
                </p:oleObj>
              </mc:Choice>
              <mc:Fallback>
                <p:oleObj name="Equation" r:id="rId10" imgW="761669" imgH="4062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475" y="5441880"/>
                        <a:ext cx="11525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3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7485" y="1411657"/>
            <a:ext cx="3863439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вимірювання С на МДН-структуру, крім постійної напруги V, подають змінний вимірювальний сигнал з частотою ω і малою амплітудою порядку </a:t>
            </a:r>
            <a:r>
              <a:rPr lang="ru-RU" dirty="0"/>
              <a:t>φ</a:t>
            </a:r>
            <a:r>
              <a:rPr lang="en-US" baseline="-25000" dirty="0"/>
              <a:t>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30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ВФХ залежить від частоти вимірювального сигналу (рис.6).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64" y="972053"/>
            <a:ext cx="6256765" cy="49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00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</TotalTime>
  <Words>884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Document</vt:lpstr>
      <vt:lpstr>Equation</vt:lpstr>
      <vt:lpstr>Документ</vt:lpstr>
      <vt:lpstr>Документ Microsoft Word 97–2003</vt:lpstr>
      <vt:lpstr>Microsoft Equation 3.0</vt:lpstr>
      <vt:lpstr>Вольт –фарадні методи дослідження властивостей напівпровідників</vt:lpstr>
      <vt:lpstr>Властивості МДП-структур і методи їх дослідження</vt:lpstr>
      <vt:lpstr>Ідеальна МДН-структура</vt:lpstr>
      <vt:lpstr>Ідеальна МДН-структура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Метод високочастотних ВФХ МДН-структур</vt:lpstr>
      <vt:lpstr> Метод високочастотних ВФХ МДН-структур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МДП-структур і методи їх дослідження</dc:title>
  <dc:creator>User</dc:creator>
  <cp:lastModifiedBy>User</cp:lastModifiedBy>
  <cp:revision>20</cp:revision>
  <cp:lastPrinted>2019-11-05T08:30:24Z</cp:lastPrinted>
  <dcterms:created xsi:type="dcterms:W3CDTF">2019-10-29T08:56:36Z</dcterms:created>
  <dcterms:modified xsi:type="dcterms:W3CDTF">2019-11-05T08:31:03Z</dcterms:modified>
</cp:coreProperties>
</file>