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90" r:id="rId3"/>
    <p:sldId id="291" r:id="rId4"/>
    <p:sldId id="299" r:id="rId5"/>
    <p:sldId id="386" r:id="rId6"/>
    <p:sldId id="298" r:id="rId7"/>
    <p:sldId id="389" r:id="rId8"/>
    <p:sldId id="394" r:id="rId9"/>
    <p:sldId id="276" r:id="rId10"/>
    <p:sldId id="284" r:id="rId11"/>
    <p:sldId id="285" r:id="rId12"/>
    <p:sldId id="28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64EE71"/>
    <a:srgbClr val="30E842"/>
    <a:srgbClr val="FFFF99"/>
    <a:srgbClr val="FF2D41"/>
    <a:srgbClr val="575551"/>
    <a:srgbClr val="706D68"/>
    <a:srgbClr val="564906"/>
    <a:srgbClr val="615207"/>
    <a:srgbClr val="9981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05" autoAdjust="0"/>
    <p:restoredTop sz="94703" autoAdjust="0"/>
  </p:normalViewPr>
  <p:slideViewPr>
    <p:cSldViewPr snapToGrid="0">
      <p:cViewPr varScale="1">
        <p:scale>
          <a:sx n="71" d="100"/>
          <a:sy n="71" d="100"/>
        </p:scale>
        <p:origin x="72" y="46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F9765C0-0755-4A08-AF7C-8A1E0B3151DE}" type="datetimeFigureOut">
              <a:rPr lang="uk-UA" smtClean="0"/>
              <a:t>14.11.2025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2004967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F9765C0-0755-4A08-AF7C-8A1E0B3151DE}" type="datetimeFigureOut">
              <a:rPr lang="uk-UA" smtClean="0"/>
              <a:t>14.11.2025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2869952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F9765C0-0755-4A08-AF7C-8A1E0B3151DE}" type="datetimeFigureOut">
              <a:rPr lang="uk-UA" smtClean="0"/>
              <a:t>14.11.2025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172267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F9765C0-0755-4A08-AF7C-8A1E0B3151DE}" type="datetimeFigureOut">
              <a:rPr lang="uk-UA" smtClean="0"/>
              <a:t>14.11.2025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3426597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F9765C0-0755-4A08-AF7C-8A1E0B3151DE}" type="datetimeFigureOut">
              <a:rPr lang="uk-UA" smtClean="0"/>
              <a:t>14.11.2025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1174432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F9765C0-0755-4A08-AF7C-8A1E0B3151DE}" type="datetimeFigureOut">
              <a:rPr lang="uk-UA" smtClean="0"/>
              <a:t>14.11.2025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789640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F9765C0-0755-4A08-AF7C-8A1E0B3151DE}" type="datetimeFigureOut">
              <a:rPr lang="uk-UA" smtClean="0"/>
              <a:t>14.11.2025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1053501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F9765C0-0755-4A08-AF7C-8A1E0B3151DE}" type="datetimeFigureOut">
              <a:rPr lang="uk-UA" smtClean="0"/>
              <a:t>14.11.2025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3945623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9765C0-0755-4A08-AF7C-8A1E0B3151DE}" type="datetimeFigureOut">
              <a:rPr lang="uk-UA" smtClean="0"/>
              <a:t>14.11.2025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3999577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F9765C0-0755-4A08-AF7C-8A1E0B3151DE}" type="datetimeFigureOut">
              <a:rPr lang="uk-UA" smtClean="0"/>
              <a:t>14.11.2025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155335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F9765C0-0755-4A08-AF7C-8A1E0B3151DE}" type="datetimeFigureOut">
              <a:rPr lang="uk-UA" smtClean="0"/>
              <a:t>14.11.2025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7A1059C-71D2-42E6-BC0D-725649A3AC3C}" type="slidenum">
              <a:rPr lang="uk-UA" smtClean="0"/>
              <a:t>‹#›</a:t>
            </a:fld>
            <a:endParaRPr lang="uk-UA"/>
          </a:p>
        </p:txBody>
      </p:sp>
    </p:spTree>
    <p:extLst>
      <p:ext uri="{BB962C8B-B14F-4D97-AF65-F5344CB8AC3E}">
        <p14:creationId xmlns:p14="http://schemas.microsoft.com/office/powerpoint/2010/main" val="2464196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9765C0-0755-4A08-AF7C-8A1E0B3151DE}" type="datetimeFigureOut">
              <a:rPr lang="uk-UA" smtClean="0"/>
              <a:t>14.11.2025</a:t>
            </a:fld>
            <a:endParaRPr lang="uk-U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1059C-71D2-42E6-BC0D-725649A3AC3C}" type="slidenum">
              <a:rPr lang="uk-UA" smtClean="0"/>
              <a:t>‹#›</a:t>
            </a:fld>
            <a:endParaRPr lang="uk-UA"/>
          </a:p>
        </p:txBody>
      </p:sp>
    </p:spTree>
    <p:extLst>
      <p:ext uri="{BB962C8B-B14F-4D97-AF65-F5344CB8AC3E}">
        <p14:creationId xmlns:p14="http://schemas.microsoft.com/office/powerpoint/2010/main" val="35448278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992F05-92CF-4E6A-A124-CE36D3C71A9F}"/>
              </a:ext>
            </a:extLst>
          </p:cNvPr>
          <p:cNvSpPr>
            <a:spLocks noGrp="1"/>
          </p:cNvSpPr>
          <p:nvPr>
            <p:ph type="ctrTitle"/>
          </p:nvPr>
        </p:nvSpPr>
        <p:spPr>
          <a:xfrm>
            <a:off x="1905838" y="499044"/>
            <a:ext cx="8380325" cy="2387600"/>
          </a:xfrm>
        </p:spPr>
        <p:txBody>
          <a:bodyPr/>
          <a:lstStyle/>
          <a:p>
            <a:r>
              <a:rPr lang="uk-UA" sz="6600" b="1" dirty="0">
                <a:solidFill>
                  <a:srgbClr val="FF4759"/>
                </a:solidFill>
                <a:effectLst>
                  <a:outerShdw blurRad="60007" dist="310007" dir="7680000" sy="30000" kx="1300200" algn="ctr" rotWithShape="0">
                    <a:prstClr val="black">
                      <a:alpha val="32000"/>
                    </a:prstClr>
                  </a:outerShdw>
                </a:effectLst>
              </a:rPr>
              <a:t>Людський вимір історії</a:t>
            </a:r>
            <a:br>
              <a:rPr lang="uk-UA" b="1" dirty="0">
                <a:solidFill>
                  <a:srgbClr val="FF4759"/>
                </a:solidFill>
                <a:effectLst>
                  <a:outerShdw blurRad="60007" dist="310007" dir="7680000" sy="30000" kx="1300200" algn="ctr" rotWithShape="0">
                    <a:prstClr val="black">
                      <a:alpha val="32000"/>
                    </a:prstClr>
                  </a:outerShdw>
                </a:effectLst>
              </a:rPr>
            </a:br>
            <a:r>
              <a:rPr lang="uk-UA" sz="2800" b="1" dirty="0">
                <a:solidFill>
                  <a:srgbClr val="FF4759"/>
                </a:solidFill>
                <a:effectLst>
                  <a:outerShdw blurRad="60007" dist="310007" dir="7680000" sy="30000" kx="1300200" algn="ctr" rotWithShape="0">
                    <a:prstClr val="black">
                      <a:alpha val="32000"/>
                    </a:prstClr>
                  </a:outerShdw>
                </a:effectLst>
              </a:rPr>
              <a:t>історична антропологія, історія повсякденності, </a:t>
            </a:r>
            <a:r>
              <a:rPr lang="uk-UA" sz="2800" b="1" dirty="0" err="1">
                <a:solidFill>
                  <a:srgbClr val="FF4759"/>
                </a:solidFill>
                <a:effectLst>
                  <a:outerShdw blurRad="60007" dist="310007" dir="7680000" sy="30000" kx="1300200" algn="ctr" rotWithShape="0">
                    <a:prstClr val="black">
                      <a:alpha val="32000"/>
                    </a:prstClr>
                  </a:outerShdw>
                </a:effectLst>
              </a:rPr>
              <a:t>мікроісторія</a:t>
            </a:r>
            <a:endParaRPr lang="uk-UA" sz="2800" b="1" dirty="0">
              <a:solidFill>
                <a:srgbClr val="FF4759"/>
              </a:solidFill>
              <a:effectLst>
                <a:outerShdw blurRad="60007" dist="310007" dir="7680000" sy="30000" kx="1300200" algn="ctr" rotWithShape="0">
                  <a:prstClr val="black">
                    <a:alpha val="32000"/>
                  </a:prstClr>
                </a:outerShdw>
              </a:effectLst>
            </a:endParaRPr>
          </a:p>
        </p:txBody>
      </p:sp>
    </p:spTree>
    <p:extLst>
      <p:ext uri="{BB962C8B-B14F-4D97-AF65-F5344CB8AC3E}">
        <p14:creationId xmlns:p14="http://schemas.microsoft.com/office/powerpoint/2010/main" val="2596862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7AA8CF9-6908-4A94-A1CA-C0F9DF6CE9EF}"/>
              </a:ext>
            </a:extLst>
          </p:cNvPr>
          <p:cNvSpPr/>
          <p:nvPr/>
        </p:nvSpPr>
        <p:spPr>
          <a:xfrm>
            <a:off x="1786648" y="92573"/>
            <a:ext cx="5440363" cy="461665"/>
          </a:xfrm>
          <a:prstGeom prst="rect">
            <a:avLst/>
          </a:prstGeom>
        </p:spPr>
        <p:txBody>
          <a:bodyPr wrap="square">
            <a:spAutoFit/>
          </a:bodyPr>
          <a:lstStyle/>
          <a:p>
            <a:r>
              <a:rPr lang="uk-UA" sz="2400" b="1" dirty="0">
                <a:solidFill>
                  <a:srgbClr val="002060"/>
                </a:solidFill>
              </a:rPr>
              <a:t>7. Чудова ілюстрація соціальних реалій</a:t>
            </a:r>
            <a:endParaRPr lang="uk-UA" sz="2400" i="1" dirty="0">
              <a:solidFill>
                <a:srgbClr val="002060"/>
              </a:solidFill>
            </a:endParaRPr>
          </a:p>
        </p:txBody>
      </p:sp>
      <p:sp>
        <p:nvSpPr>
          <p:cNvPr id="3" name="Прямоугольник 2">
            <a:extLst>
              <a:ext uri="{FF2B5EF4-FFF2-40B4-BE49-F238E27FC236}">
                <a16:creationId xmlns:a16="http://schemas.microsoft.com/office/drawing/2014/main" id="{90651E20-C28F-40E8-8EB0-AA3AC6E905B5}"/>
              </a:ext>
            </a:extLst>
          </p:cNvPr>
          <p:cNvSpPr/>
          <p:nvPr/>
        </p:nvSpPr>
        <p:spPr>
          <a:xfrm>
            <a:off x="823966" y="800496"/>
            <a:ext cx="10480430" cy="5170646"/>
          </a:xfrm>
          <a:prstGeom prst="rect">
            <a:avLst/>
          </a:prstGeom>
          <a:solidFill>
            <a:schemeClr val="accent6">
              <a:lumMod val="20000"/>
              <a:lumOff val="80000"/>
            </a:schemeClr>
          </a:solidFill>
        </p:spPr>
        <p:txBody>
          <a:bodyPr wrap="square">
            <a:spAutoFit/>
          </a:bodyPr>
          <a:lstStyle/>
          <a:p>
            <a:r>
              <a:rPr lang="uk-UA" b="1" noProof="1">
                <a:solidFill>
                  <a:srgbClr val="20681A"/>
                </a:solidFill>
              </a:rPr>
              <a:t>Пол Томпсон. «Едвардинці. Перетворення британського суспільства»</a:t>
            </a:r>
            <a:endParaRPr lang="uk-UA" noProof="1">
              <a:solidFill>
                <a:srgbClr val="20681A"/>
              </a:solidFill>
            </a:endParaRPr>
          </a:p>
          <a:p>
            <a:pPr algn="just"/>
            <a:r>
              <a:rPr lang="uk-UA" sz="2400" noProof="1">
                <a:solidFill>
                  <a:schemeClr val="accent6">
                    <a:lumMod val="50000"/>
                  </a:schemeClr>
                </a:solidFill>
              </a:rPr>
              <a:t>Були й інші домівки, в яких діти їли вечерю з батьками, але в так, щоб мінімізувати будь-яке можливе тертя з потребами батька. Наприклад, в будинку кваліфікованого інженера в Ланкаширі, </a:t>
            </a:r>
          </a:p>
          <a:p>
            <a:pPr algn="just"/>
            <a:r>
              <a:rPr lang="uk-UA" sz="2400" b="1" i="1" noProof="1">
                <a:solidFill>
                  <a:schemeClr val="accent6">
                    <a:lumMod val="50000"/>
                  </a:schemeClr>
                </a:solidFill>
              </a:rPr>
              <a:t>«Вночі, коли всі збираються, мій батько повернувся з роботи, і він бере Bolton Evening News, поки чай ставиться на стіл ... Він сидів у кріслі-гойдалці, і ось він каже, щоб починати ... Потім ми всі сідаємо, п’ємо чай, і не розмовляємо. А потім він виходить з-за столу, а ми мали йти. Тепер хтось міг взяти газету, поки він курив; потім, коли він закінчив цю трубку баккі, ця газета папір мала бути готова до читання. Йому знадобилося півгодини, щоб подивитися газету ввечері, а потім, коли він закінчив з нею, коли він був вимитий перед сном, ви всі можете подивитися на нього. Якщо ви …залишилися, і почали шуміти, ви моментально опинялися нагорі».</a:t>
            </a:r>
          </a:p>
        </p:txBody>
      </p:sp>
    </p:spTree>
    <p:extLst>
      <p:ext uri="{BB962C8B-B14F-4D97-AF65-F5344CB8AC3E}">
        <p14:creationId xmlns:p14="http://schemas.microsoft.com/office/powerpoint/2010/main" val="1922835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7AA8CF9-6908-4A94-A1CA-C0F9DF6CE9EF}"/>
              </a:ext>
            </a:extLst>
          </p:cNvPr>
          <p:cNvSpPr/>
          <p:nvPr/>
        </p:nvSpPr>
        <p:spPr>
          <a:xfrm>
            <a:off x="1767193" y="345492"/>
            <a:ext cx="5440363" cy="461665"/>
          </a:xfrm>
          <a:prstGeom prst="rect">
            <a:avLst/>
          </a:prstGeom>
        </p:spPr>
        <p:txBody>
          <a:bodyPr wrap="square">
            <a:spAutoFit/>
          </a:bodyPr>
          <a:lstStyle/>
          <a:p>
            <a:r>
              <a:rPr lang="uk-UA" sz="2400" b="1">
                <a:solidFill>
                  <a:srgbClr val="002060"/>
                </a:solidFill>
              </a:rPr>
              <a:t>7. Чудова ілюстрація соціальних реалій</a:t>
            </a:r>
            <a:endParaRPr lang="uk-UA" sz="2400" i="1">
              <a:solidFill>
                <a:srgbClr val="002060"/>
              </a:solidFill>
            </a:endParaRPr>
          </a:p>
        </p:txBody>
      </p:sp>
      <p:sp>
        <p:nvSpPr>
          <p:cNvPr id="3" name="Прямоугольник 2">
            <a:extLst>
              <a:ext uri="{FF2B5EF4-FFF2-40B4-BE49-F238E27FC236}">
                <a16:creationId xmlns:a16="http://schemas.microsoft.com/office/drawing/2014/main" id="{90651E20-C28F-40E8-8EB0-AA3AC6E905B5}"/>
              </a:ext>
            </a:extLst>
          </p:cNvPr>
          <p:cNvSpPr/>
          <p:nvPr/>
        </p:nvSpPr>
        <p:spPr>
          <a:xfrm>
            <a:off x="874208" y="1285684"/>
            <a:ext cx="10550768" cy="4431983"/>
          </a:xfrm>
          <a:prstGeom prst="rect">
            <a:avLst/>
          </a:prstGeom>
          <a:solidFill>
            <a:schemeClr val="accent6">
              <a:lumMod val="20000"/>
              <a:lumOff val="80000"/>
            </a:schemeClr>
          </a:solidFill>
        </p:spPr>
        <p:txBody>
          <a:bodyPr wrap="square">
            <a:spAutoFit/>
          </a:bodyPr>
          <a:lstStyle/>
          <a:p>
            <a:r>
              <a:rPr lang="uk-UA" b="1" noProof="1">
                <a:solidFill>
                  <a:srgbClr val="20681A"/>
                </a:solidFill>
              </a:rPr>
              <a:t>Пол Томпсон. «Едвардинці. Перетворення британського суспільства»</a:t>
            </a:r>
            <a:endParaRPr lang="uk-UA" noProof="1">
              <a:solidFill>
                <a:srgbClr val="20681A"/>
              </a:solidFill>
            </a:endParaRPr>
          </a:p>
          <a:p>
            <a:pPr algn="just"/>
            <a:r>
              <a:rPr lang="uk-UA" sz="2400" noProof="1">
                <a:solidFill>
                  <a:srgbClr val="267B1F"/>
                </a:solidFill>
              </a:rPr>
              <a:t>…Жінка у цій ситуації працювала як неоплачувана прислуга; і якщо вона залишалася занадто довго в цій домашній ролі, вона втрачала свій шанс на заміжжя. Але прикметно, що з тих жінок, які були зайняті на оплачуваній роботі, добра третина були прислугою, чистильницями, кухарками, насильницями вугілля і води, офіціантками і приватницями для середніх і вищих класів.</a:t>
            </a:r>
          </a:p>
          <a:p>
            <a:pPr algn="just"/>
            <a:r>
              <a:rPr lang="uk-UA" sz="2400" noProof="1">
                <a:solidFill>
                  <a:srgbClr val="267B1F"/>
                </a:solidFill>
              </a:rPr>
              <a:t>Крім очікування, що дружини будуть прибирати за ними, гірники бажали, щоб дружини мили їхні спини:</a:t>
            </a:r>
          </a:p>
          <a:p>
            <a:pPr algn="just"/>
            <a:r>
              <a:rPr lang="uk-UA" sz="2400" b="1" i="1" noProof="1">
                <a:solidFill>
                  <a:srgbClr val="267B1F"/>
                </a:solidFill>
              </a:rPr>
              <a:t>«По сусідству була сім’я, і коли їх матері чи дочки не було вдома, вони кричали мені: Олів! Іди помий мені спину! І я йшла і мила їхні спини. О, мужики».</a:t>
            </a:r>
          </a:p>
        </p:txBody>
      </p:sp>
    </p:spTree>
    <p:extLst>
      <p:ext uri="{BB962C8B-B14F-4D97-AF65-F5344CB8AC3E}">
        <p14:creationId xmlns:p14="http://schemas.microsoft.com/office/powerpoint/2010/main" val="2037382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7AA8CF9-6908-4A94-A1CA-C0F9DF6CE9EF}"/>
              </a:ext>
            </a:extLst>
          </p:cNvPr>
          <p:cNvSpPr/>
          <p:nvPr/>
        </p:nvSpPr>
        <p:spPr>
          <a:xfrm>
            <a:off x="1786648" y="384403"/>
            <a:ext cx="5440363" cy="461665"/>
          </a:xfrm>
          <a:prstGeom prst="rect">
            <a:avLst/>
          </a:prstGeom>
        </p:spPr>
        <p:txBody>
          <a:bodyPr wrap="square">
            <a:spAutoFit/>
          </a:bodyPr>
          <a:lstStyle/>
          <a:p>
            <a:r>
              <a:rPr lang="uk-UA" sz="2400" b="1">
                <a:solidFill>
                  <a:srgbClr val="002060"/>
                </a:solidFill>
              </a:rPr>
              <a:t>7. Чудова ілюстрація соціальних реалій</a:t>
            </a:r>
            <a:endParaRPr lang="uk-UA" sz="2400" i="1">
              <a:solidFill>
                <a:srgbClr val="002060"/>
              </a:solidFill>
            </a:endParaRPr>
          </a:p>
        </p:txBody>
      </p:sp>
      <p:sp>
        <p:nvSpPr>
          <p:cNvPr id="3" name="Прямоугольник 2">
            <a:extLst>
              <a:ext uri="{FF2B5EF4-FFF2-40B4-BE49-F238E27FC236}">
                <a16:creationId xmlns:a16="http://schemas.microsoft.com/office/drawing/2014/main" id="{90651E20-C28F-40E8-8EB0-AA3AC6E905B5}"/>
              </a:ext>
            </a:extLst>
          </p:cNvPr>
          <p:cNvSpPr/>
          <p:nvPr/>
        </p:nvSpPr>
        <p:spPr>
          <a:xfrm>
            <a:off x="1713690" y="1226570"/>
            <a:ext cx="8764621" cy="4801314"/>
          </a:xfrm>
          <a:prstGeom prst="rect">
            <a:avLst/>
          </a:prstGeom>
        </p:spPr>
        <p:txBody>
          <a:bodyPr wrap="square">
            <a:spAutoFit/>
          </a:bodyPr>
          <a:lstStyle/>
          <a:p>
            <a:r>
              <a:rPr lang="uk-UA" b="1" dirty="0">
                <a:solidFill>
                  <a:srgbClr val="20681A"/>
                </a:solidFill>
              </a:rPr>
              <a:t>Пол </a:t>
            </a:r>
            <a:r>
              <a:rPr lang="uk-UA" b="1" dirty="0" err="1">
                <a:solidFill>
                  <a:srgbClr val="20681A"/>
                </a:solidFill>
              </a:rPr>
              <a:t>Томпсон</a:t>
            </a:r>
            <a:r>
              <a:rPr lang="uk-UA" b="1" dirty="0">
                <a:solidFill>
                  <a:srgbClr val="20681A"/>
                </a:solidFill>
              </a:rPr>
              <a:t>. «</a:t>
            </a:r>
            <a:r>
              <a:rPr lang="uk-UA" b="1" dirty="0" err="1">
                <a:solidFill>
                  <a:srgbClr val="20681A"/>
                </a:solidFill>
              </a:rPr>
              <a:t>Едвардинці</a:t>
            </a:r>
            <a:r>
              <a:rPr lang="uk-UA" b="1" dirty="0">
                <a:solidFill>
                  <a:srgbClr val="20681A"/>
                </a:solidFill>
              </a:rPr>
              <a:t>. Перетворення британського суспільства»</a:t>
            </a:r>
            <a:endParaRPr lang="uk-UA" dirty="0">
              <a:solidFill>
                <a:srgbClr val="20681A"/>
              </a:solidFill>
            </a:endParaRPr>
          </a:p>
          <a:p>
            <a:pPr algn="just"/>
            <a:r>
              <a:rPr lang="uk-UA" sz="2400" dirty="0">
                <a:solidFill>
                  <a:schemeClr val="accent6">
                    <a:lumMod val="50000"/>
                  </a:schemeClr>
                </a:solidFill>
              </a:rPr>
              <a:t>…Стати дружиною було був виразний крок нагору: заміжня жінка, принаймні, була «більш задоволена, більш незалежна, була вище </a:t>
            </a:r>
            <a:r>
              <a:rPr lang="uk-UA" sz="2400" dirty="0" err="1">
                <a:solidFill>
                  <a:schemeClr val="accent6">
                    <a:lumMod val="50000"/>
                  </a:schemeClr>
                </a:solidFill>
              </a:rPr>
              <a:t>поціновувана</a:t>
            </a:r>
            <a:r>
              <a:rPr lang="uk-UA" sz="2400" dirty="0">
                <a:solidFill>
                  <a:schemeClr val="accent6">
                    <a:lumMod val="50000"/>
                  </a:schemeClr>
                </a:solidFill>
              </a:rPr>
              <a:t>». Вона мала не тільки новий статус, але й певний авторитет. Дім – або у вищих класах більша його частина – був її територією; а в більшості домів робітничого класу вона повністю контролювала сімейний бюджет – владні заможні чоловіки робили це самі. У всіх соціальних класах від чоловіка вимагалося головно забезпечити сімейний дохід; і найчастіше, коли він заробляв, вона контролювала витрати. Винятки були в обидві сторони. В багатих сім’ях дружини отримували лише обмежене утримання: тут контроль над грошима давав чоловікам повну владу.</a:t>
            </a:r>
          </a:p>
        </p:txBody>
      </p:sp>
    </p:spTree>
    <p:extLst>
      <p:ext uri="{BB962C8B-B14F-4D97-AF65-F5344CB8AC3E}">
        <p14:creationId xmlns:p14="http://schemas.microsoft.com/office/powerpoint/2010/main" val="2841986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CE345AD-4091-4865-ACB5-035A5A292DFF}"/>
              </a:ext>
            </a:extLst>
          </p:cNvPr>
          <p:cNvSpPr/>
          <p:nvPr/>
        </p:nvSpPr>
        <p:spPr>
          <a:xfrm>
            <a:off x="1890660" y="1"/>
            <a:ext cx="8891080" cy="6555641"/>
          </a:xfrm>
          <a:prstGeom prst="rect">
            <a:avLst/>
          </a:prstGeom>
        </p:spPr>
        <p:txBody>
          <a:bodyPr wrap="square">
            <a:spAutoFit/>
          </a:bodyPr>
          <a:lstStyle/>
          <a:p>
            <a:pPr algn="ctr"/>
            <a:r>
              <a:rPr lang="uk-UA" sz="2400" b="1" i="1" dirty="0" err="1">
                <a:solidFill>
                  <a:srgbClr val="002060"/>
                </a:solidFill>
                <a:ea typeface="Times New Roman" panose="02020603050405020304" pitchFamily="18" charset="0"/>
              </a:rPr>
              <a:t>Антропологізація</a:t>
            </a:r>
            <a:r>
              <a:rPr lang="uk-UA" sz="2400" b="1" i="1" dirty="0">
                <a:solidFill>
                  <a:srgbClr val="002060"/>
                </a:solidFill>
                <a:ea typeface="Times New Roman" panose="02020603050405020304" pitchFamily="18" charset="0"/>
              </a:rPr>
              <a:t> історії</a:t>
            </a:r>
          </a:p>
          <a:p>
            <a:pPr algn="ctr"/>
            <a:r>
              <a:rPr lang="uk-UA" sz="2400" i="1" dirty="0">
                <a:solidFill>
                  <a:srgbClr val="002060"/>
                </a:solidFill>
                <a:ea typeface="Times New Roman" panose="02020603050405020304" pitchFamily="18" charset="0"/>
              </a:rPr>
              <a:t>(повернення живої людини в історію)</a:t>
            </a:r>
          </a:p>
          <a:p>
            <a:pPr algn="just"/>
            <a:endParaRPr lang="uk-UA" sz="2000" dirty="0">
              <a:latin typeface="Times New Roman" panose="02020603050405020304" pitchFamily="18" charset="0"/>
              <a:ea typeface="Times New Roman" panose="02020603050405020304" pitchFamily="18" charset="0"/>
            </a:endParaRPr>
          </a:p>
          <a:p>
            <a:pPr algn="just"/>
            <a:r>
              <a:rPr lang="uk-UA" sz="2400" dirty="0">
                <a:latin typeface="Times New Roman" panose="02020603050405020304" pitchFamily="18" charset="0"/>
                <a:ea typeface="Times New Roman" panose="02020603050405020304" pitchFamily="18" charset="0"/>
              </a:rPr>
              <a:t>На противагу </a:t>
            </a:r>
            <a:r>
              <a:rPr lang="uk-UA" sz="2400" b="1" i="1" dirty="0">
                <a:latin typeface="Times New Roman" panose="02020603050405020304" pitchFamily="18" charset="0"/>
                <a:ea typeface="Times New Roman" panose="02020603050405020304" pitchFamily="18" charset="0"/>
              </a:rPr>
              <a:t>соціальній історії </a:t>
            </a:r>
            <a:r>
              <a:rPr lang="uk-UA" sz="2400" dirty="0">
                <a:latin typeface="Times New Roman" panose="02020603050405020304" pitchFamily="18" charset="0"/>
                <a:ea typeface="Times New Roman" panose="02020603050405020304" pitchFamily="18" charset="0"/>
              </a:rPr>
              <a:t>антропологічна історіографія ставить у центр свого дослідження конкретну історичну людину з її досвідом і способом поведінки. </a:t>
            </a:r>
            <a:r>
              <a:rPr lang="uk-UA" dirty="0" err="1">
                <a:latin typeface="Times New Roman" panose="02020603050405020304" pitchFamily="18" charset="0"/>
                <a:ea typeface="Times New Roman" panose="02020603050405020304" pitchFamily="18" charset="0"/>
              </a:rPr>
              <a:t>Месса</a:t>
            </a:r>
            <a:r>
              <a:rPr lang="uk-UA" dirty="0">
                <a:latin typeface="Times New Roman" panose="02020603050405020304" pitchFamily="18" charset="0"/>
                <a:ea typeface="Times New Roman" panose="02020603050405020304" pitchFamily="18" charset="0"/>
              </a:rPr>
              <a:t> періоду раннього середньовіччя, карнавал у Франції раннього нового часу, монархічні ритуали – ось лише деякі речі символічного порядку, що вивчаються з цієї точки зору.</a:t>
            </a:r>
          </a:p>
          <a:p>
            <a:pPr algn="just"/>
            <a:r>
              <a:rPr lang="uk-UA" sz="2400" dirty="0">
                <a:latin typeface="Times New Roman" panose="02020603050405020304" pitchFamily="18" charset="0"/>
                <a:ea typeface="Times New Roman" panose="02020603050405020304" pitchFamily="18" charset="0"/>
              </a:rPr>
              <a:t>Антропологічний підхід слугує серйозним нагадуванням, що історія має справу не тільки з тенденціями і структурами, які можна спостерігати ззовні, але й вимагає </a:t>
            </a:r>
            <a:r>
              <a:rPr lang="uk-UA" sz="2400" dirty="0" err="1">
                <a:latin typeface="Times New Roman" panose="02020603050405020304" pitchFamily="18" charset="0"/>
                <a:ea typeface="Times New Roman" panose="02020603050405020304" pitchFamily="18" charset="0"/>
              </a:rPr>
              <a:t>обгрунтованої</a:t>
            </a:r>
            <a:r>
              <a:rPr lang="uk-UA" sz="2400" dirty="0">
                <a:latin typeface="Times New Roman" panose="02020603050405020304" pitchFamily="18" charset="0"/>
                <a:ea typeface="Times New Roman" panose="02020603050405020304" pitchFamily="18" charset="0"/>
              </a:rPr>
              <a:t> поваги до культури людей минулого і готовності побачити світ їхніми очима.</a:t>
            </a:r>
          </a:p>
          <a:p>
            <a:pPr algn="just"/>
            <a:r>
              <a:rPr lang="uk-UA" sz="2400" dirty="0">
                <a:latin typeface="Times New Roman" panose="02020603050405020304" pitchFamily="18" charset="0"/>
                <a:ea typeface="Times New Roman" panose="02020603050405020304" pitchFamily="18" charset="0"/>
              </a:rPr>
              <a:t>Історична антропологія розробляє </a:t>
            </a:r>
            <a:r>
              <a:rPr lang="uk-UA" sz="2400" b="1" dirty="0">
                <a:latin typeface="Times New Roman" panose="02020603050405020304" pitchFamily="18" charset="0"/>
                <a:ea typeface="Times New Roman" panose="02020603050405020304" pitchFamily="18" charset="0"/>
              </a:rPr>
              <a:t>«погляд зсередини», </a:t>
            </a:r>
            <a:r>
              <a:rPr lang="uk-UA" sz="2400" i="1" dirty="0" err="1">
                <a:latin typeface="Times New Roman" panose="02020603050405020304" pitchFamily="18" charset="0"/>
                <a:ea typeface="Times New Roman" panose="02020603050405020304" pitchFamily="18" charset="0"/>
              </a:rPr>
              <a:t>емічний</a:t>
            </a:r>
            <a:r>
              <a:rPr lang="uk-UA" sz="2400" dirty="0">
                <a:latin typeface="Times New Roman" panose="02020603050405020304" pitchFamily="18" charset="0"/>
                <a:ea typeface="Times New Roman" panose="02020603050405020304" pitchFamily="18" charset="0"/>
              </a:rPr>
              <a:t> (зсередини) аналіз – замість </a:t>
            </a:r>
            <a:r>
              <a:rPr lang="uk-UA" sz="2400" i="1" dirty="0">
                <a:latin typeface="Times New Roman" panose="02020603050405020304" pitchFamily="18" charset="0"/>
                <a:ea typeface="Times New Roman" panose="02020603050405020304" pitchFamily="18" charset="0"/>
              </a:rPr>
              <a:t>етичного</a:t>
            </a:r>
            <a:r>
              <a:rPr lang="uk-UA" sz="2400" dirty="0">
                <a:latin typeface="Times New Roman" panose="02020603050405020304" pitchFamily="18" charset="0"/>
                <a:ea typeface="Times New Roman" panose="02020603050405020304" pitchFamily="18" charset="0"/>
              </a:rPr>
              <a:t> (з погляду зовнішнього спостерігача). </a:t>
            </a:r>
            <a:r>
              <a:rPr lang="uk-UA" sz="2400" dirty="0" err="1">
                <a:latin typeface="Times New Roman" panose="02020603050405020304" pitchFamily="18" charset="0"/>
                <a:ea typeface="Times New Roman" panose="02020603050405020304" pitchFamily="18" charset="0"/>
              </a:rPr>
              <a:t>Емічний</a:t>
            </a:r>
            <a:r>
              <a:rPr lang="uk-UA" sz="2400" dirty="0">
                <a:latin typeface="Times New Roman" panose="02020603050405020304" pitchFamily="18" charset="0"/>
                <a:ea typeface="Times New Roman" panose="02020603050405020304" pitchFamily="18" charset="0"/>
              </a:rPr>
              <a:t> підхід передбачає пильну увагу до дій, намірів і навіть ілюзій людей.</a:t>
            </a:r>
          </a:p>
          <a:p>
            <a:pPr algn="just"/>
            <a:r>
              <a:rPr lang="uk-UA" sz="2400" dirty="0">
                <a:latin typeface="Times New Roman" panose="02020603050405020304" pitchFamily="18" charset="0"/>
                <a:ea typeface="Times New Roman" panose="02020603050405020304" pitchFamily="18" charset="0"/>
              </a:rPr>
              <a:t>Історична (культурно-історична) антропологія заявляє про себе </a:t>
            </a:r>
            <a:r>
              <a:rPr lang="uk-UA" sz="2400" b="1" dirty="0">
                <a:latin typeface="Times New Roman" panose="02020603050405020304" pitchFamily="18" charset="0"/>
                <a:ea typeface="Times New Roman" panose="02020603050405020304" pitchFamily="18" charset="0"/>
              </a:rPr>
              <a:t>з кінця 70-х рр. ХХ ст.</a:t>
            </a:r>
          </a:p>
        </p:txBody>
      </p:sp>
    </p:spTree>
    <p:extLst>
      <p:ext uri="{BB962C8B-B14F-4D97-AF65-F5344CB8AC3E}">
        <p14:creationId xmlns:p14="http://schemas.microsoft.com/office/powerpoint/2010/main" val="2753275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CE345AD-4091-4865-ACB5-035A5A292DFF}"/>
              </a:ext>
            </a:extLst>
          </p:cNvPr>
          <p:cNvSpPr/>
          <p:nvPr/>
        </p:nvSpPr>
        <p:spPr>
          <a:xfrm>
            <a:off x="1650460" y="-5417"/>
            <a:ext cx="8891080" cy="6863417"/>
          </a:xfrm>
          <a:prstGeom prst="rect">
            <a:avLst/>
          </a:prstGeom>
        </p:spPr>
        <p:txBody>
          <a:bodyPr wrap="square">
            <a:spAutoFit/>
          </a:bodyPr>
          <a:lstStyle/>
          <a:p>
            <a:pPr algn="ctr"/>
            <a:r>
              <a:rPr lang="uk-UA" sz="2400" b="1" i="1" dirty="0" err="1">
                <a:solidFill>
                  <a:srgbClr val="002060"/>
                </a:solidFill>
                <a:ea typeface="Times New Roman" panose="02020603050405020304" pitchFamily="18" charset="0"/>
              </a:rPr>
              <a:t>Антропологізація</a:t>
            </a:r>
            <a:r>
              <a:rPr lang="uk-UA" sz="2400" b="1" i="1" dirty="0">
                <a:solidFill>
                  <a:srgbClr val="002060"/>
                </a:solidFill>
                <a:ea typeface="Times New Roman" panose="02020603050405020304" pitchFamily="18" charset="0"/>
              </a:rPr>
              <a:t> історії</a:t>
            </a:r>
          </a:p>
          <a:p>
            <a:pPr algn="just"/>
            <a:r>
              <a:rPr lang="uk-UA" sz="2000" dirty="0"/>
              <a:t>Поступово склалася палітра антропологічної характеристики суспільства, яка включала такі розділи: </a:t>
            </a:r>
          </a:p>
          <a:p>
            <a:pPr marL="342900" indent="-342900" algn="just">
              <a:buFont typeface="Arial" panose="020B0604020202020204" pitchFamily="34" charset="0"/>
              <a:buChar char="•"/>
            </a:pPr>
            <a:r>
              <a:rPr lang="uk-UA" sz="2000" b="1" dirty="0"/>
              <a:t>«фізична антропологія» </a:t>
            </a:r>
            <a:r>
              <a:rPr lang="uk-UA" sz="2000" dirty="0"/>
              <a:t>(історія харчування, </a:t>
            </a:r>
            <a:r>
              <a:rPr lang="uk-UA" sz="2000" dirty="0" err="1"/>
              <a:t>хвороб</a:t>
            </a:r>
            <a:r>
              <a:rPr lang="uk-UA" sz="2000" dirty="0"/>
              <a:t>, лікування, гігієни, історія запахів, ставлення до смерті, потреби, почуття, щоденні звички, вірування); </a:t>
            </a:r>
          </a:p>
          <a:p>
            <a:pPr marL="342900" indent="-342900" algn="just">
              <a:buFont typeface="Arial" panose="020B0604020202020204" pitchFamily="34" charset="0"/>
              <a:buChar char="•"/>
            </a:pPr>
            <a:r>
              <a:rPr lang="uk-UA" sz="2000" b="1" dirty="0"/>
              <a:t>«історія поведінки і звичок» </a:t>
            </a:r>
            <a:r>
              <a:rPr lang="uk-UA" sz="2000" dirty="0"/>
              <a:t>(жести, пози, застільні манери, сексуальна поведінка); </a:t>
            </a:r>
          </a:p>
          <a:p>
            <a:pPr marL="342900" indent="-342900" algn="just">
              <a:buFont typeface="Arial" panose="020B0604020202020204" pitchFamily="34" charset="0"/>
              <a:buChar char="•"/>
            </a:pPr>
            <a:r>
              <a:rPr lang="uk-UA" sz="2000" b="1" dirty="0"/>
              <a:t>«колективні уявлення» </a:t>
            </a:r>
            <a:r>
              <a:rPr lang="uk-UA" sz="2000" dirty="0"/>
              <a:t>– способи сприйняття дійсності (уявлення про святість і про пройдисвітів, комерцію, сім’ю, церкву, сприйняття часу, просторові уявлення, у тому числі «топографія потойбічного», «етнографія усної мови», ритуали, «система образ» з її стереотипами і умовностями – жестом, словом, блюзнірськими написами); </a:t>
            </a:r>
          </a:p>
          <a:p>
            <a:pPr marL="342900" indent="-342900" algn="just">
              <a:buFont typeface="Arial" panose="020B0604020202020204" pitchFamily="34" charset="0"/>
              <a:buChar char="•"/>
            </a:pPr>
            <a:r>
              <a:rPr lang="uk-UA" sz="2000" b="1" dirty="0"/>
              <a:t> приватного життя</a:t>
            </a:r>
            <a:r>
              <a:rPr lang="uk-UA" sz="2000" dirty="0"/>
              <a:t>, «життєві стратегії»; </a:t>
            </a:r>
          </a:p>
          <a:p>
            <a:pPr marL="342900" indent="-342900" algn="just">
              <a:buFont typeface="Arial" panose="020B0604020202020204" pitchFamily="34" charset="0"/>
              <a:buChar char="•"/>
            </a:pPr>
            <a:r>
              <a:rPr lang="uk-UA" sz="2000" b="1" dirty="0"/>
              <a:t>«політична антропологія»</a:t>
            </a:r>
            <a:r>
              <a:rPr lang="uk-UA" sz="2000" dirty="0"/>
              <a:t>; «сценарії влади» (рутина правлінь, патронат і клієнтела, неформальні практики).</a:t>
            </a:r>
          </a:p>
          <a:p>
            <a:pPr marL="342900" indent="-342900" algn="just">
              <a:buFont typeface="Arial" panose="020B0604020202020204" pitchFamily="34" charset="0"/>
              <a:buChar char="•"/>
            </a:pPr>
            <a:endParaRPr lang="uk-UA" sz="2000" dirty="0"/>
          </a:p>
          <a:p>
            <a:pPr algn="just"/>
            <a:r>
              <a:rPr lang="uk-UA" sz="1600" dirty="0"/>
              <a:t>Наприкінці XX ст. історики пишуть майже про всі мислимі види людської діяльності в минулому, а також про тварин, рослини, природне середовище та вибудуваний і сконструйований світ машин і людського житла. Під впливом школи «Анналів» були проведені дослідження в галузі історії страху, запаху, божевілля, дитинства; під впливом радикальних </a:t>
            </a:r>
            <a:r>
              <a:rPr lang="uk-UA" sz="1600" dirty="0" err="1"/>
              <a:t>неомарксистів</a:t>
            </a:r>
            <a:r>
              <a:rPr lang="uk-UA" sz="1600" dirty="0"/>
              <a:t> у Британії «історія знизу» намагається перейняти точку зору пересічних чоловіків і жінок минулого, писати про їхній досвід і подивитися на державу, політику та суспільство їхніми очима.</a:t>
            </a:r>
            <a:endParaRPr lang="uk-UA"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16841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C867AE0-01CD-4A61-9236-8F49D2D0D888}"/>
              </a:ext>
            </a:extLst>
          </p:cNvPr>
          <p:cNvSpPr/>
          <p:nvPr/>
        </p:nvSpPr>
        <p:spPr>
          <a:xfrm>
            <a:off x="1689371" y="308759"/>
            <a:ext cx="8803532" cy="6731395"/>
          </a:xfrm>
          <a:prstGeom prst="rect">
            <a:avLst/>
          </a:prstGeom>
        </p:spPr>
        <p:txBody>
          <a:bodyPr wrap="square">
            <a:spAutoFit/>
          </a:bodyPr>
          <a:lstStyle/>
          <a:p>
            <a:pPr>
              <a:lnSpc>
                <a:spcPct val="107000"/>
              </a:lnSpc>
            </a:pPr>
            <a:r>
              <a:rPr lang="uk-UA" sz="2400" b="1">
                <a:solidFill>
                  <a:srgbClr val="002060"/>
                </a:solidFill>
                <a:latin typeface="Calibri" panose="020F0502020204030204" pitchFamily="34" charset="0"/>
                <a:ea typeface="Calibri" panose="020F0502020204030204" pitchFamily="34" charset="0"/>
                <a:cs typeface="Times New Roman" panose="02020603050405020304" pitchFamily="18" charset="0"/>
              </a:rPr>
              <a:t>3. ІП інтригує, вражає уяву, і тим самим загострює інтерес до історії</a:t>
            </a:r>
            <a:endParaRPr lang="uk-UA" sz="240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uk-UA" sz="2000" b="1">
                <a:solidFill>
                  <a:srgbClr val="FF4759"/>
                </a:solidFill>
                <a:latin typeface="Calibri" panose="020F0502020204030204" pitchFamily="34" charset="0"/>
                <a:ea typeface="Calibri" panose="020F0502020204030204" pitchFamily="34" charset="0"/>
                <a:cs typeface="Times New Roman" panose="02020603050405020304" pitchFamily="18" charset="0"/>
              </a:rPr>
              <a:t>Повсякденне життя при королівському дворі</a:t>
            </a:r>
            <a:endParaRPr lang="uk-UA" sz="2000">
              <a:solidFill>
                <a:srgbClr val="FF4759"/>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uk-UA" sz="2000">
                <a:latin typeface="Calibri" panose="020F0502020204030204" pitchFamily="34" charset="0"/>
                <a:ea typeface="Calibri" panose="020F0502020204030204" pitchFamily="34" charset="0"/>
                <a:cs typeface="Times New Roman" panose="02020603050405020304" pitchFamily="18" charset="0"/>
              </a:rPr>
              <a:t>Як відбувалася «інсценізація» Короля-Сонця, аналізує історик </a:t>
            </a:r>
            <a:r>
              <a:rPr lang="uk-UA" sz="2000" b="1">
                <a:latin typeface="Calibri" panose="020F0502020204030204" pitchFamily="34" charset="0"/>
                <a:ea typeface="Calibri" panose="020F0502020204030204" pitchFamily="34" charset="0"/>
                <a:cs typeface="Times New Roman" panose="02020603050405020304" pitchFamily="18" charset="0"/>
              </a:rPr>
              <a:t>Пітер Берк</a:t>
            </a:r>
            <a:r>
              <a:rPr lang="uk-UA" sz="2000">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pPr>
            <a:r>
              <a:rPr lang="uk-UA" sz="2000">
                <a:latin typeface="Calibri" panose="020F0502020204030204" pitchFamily="34" charset="0"/>
                <a:ea typeface="Calibri" panose="020F0502020204030204" pitchFamily="34" charset="0"/>
                <a:cs typeface="Times New Roman" panose="02020603050405020304" pitchFamily="18" charset="0"/>
              </a:rPr>
              <a:t>«Сьогодні, коли ви чуєте назву «Версаль», ви думаєте не просто про будівлю, а про окремий світ [...] Вставати вранці та лягати спати ввечері стало церемоніальним прокиданням і відходом до сну [... ]</a:t>
            </a:r>
          </a:p>
          <a:p>
            <a:pPr algn="just">
              <a:lnSpc>
                <a:spcPct val="107000"/>
              </a:lnSpc>
            </a:pPr>
            <a:r>
              <a:rPr lang="uk-UA" sz="2000">
                <a:latin typeface="Calibri" panose="020F0502020204030204" pitchFamily="34" charset="0"/>
                <a:ea typeface="Calibri" panose="020F0502020204030204" pitchFamily="34" charset="0"/>
                <a:cs typeface="Times New Roman" panose="02020603050405020304" pitchFamily="18" charset="0"/>
              </a:rPr>
              <a:t>Королівські трапези [...] були виступами перед публікою. Це була честь мати можливість спостерігати, як король їсть, ще більшою честю звернутися до нього під час трапези, але найбільш почесним було запрошення служити йому або обідати з ним [...] Королівське повсякденне життя складалося з дій, які не просто повторювалися знову і знову, але були наповнені символічним значенням, оскільки їх виконував перед публікою актор, чия особа була священною.</a:t>
            </a:r>
          </a:p>
          <a:p>
            <a:pPr algn="just">
              <a:lnSpc>
                <a:spcPct val="107000"/>
              </a:lnSpc>
            </a:pPr>
            <a:r>
              <a:rPr lang="uk-UA" sz="2000">
                <a:latin typeface="Calibri" panose="020F0502020204030204" pitchFamily="34" charset="0"/>
                <a:ea typeface="Calibri" panose="020F0502020204030204" pitchFamily="34" charset="0"/>
                <a:cs typeface="Times New Roman" panose="02020603050405020304" pitchFamily="18" charset="0"/>
              </a:rPr>
              <a:t>Майже все життя Людовик був на сцені. Предмети, які найбільше асоціювалися з королем, самі по собі були священними, тому що представляли його. Тому було заборонено повертатися спиною до зображення короля, входити в порожню спальню короля, не зігнувши коліна [...]».</a:t>
            </a:r>
          </a:p>
          <a:p>
            <a:pPr algn="r">
              <a:lnSpc>
                <a:spcPct val="107000"/>
              </a:lnSpc>
            </a:pPr>
            <a:r>
              <a:rPr lang="uk-UA" sz="1600" i="1">
                <a:latin typeface="Calibri" panose="020F0502020204030204" pitchFamily="34" charset="0"/>
                <a:ea typeface="Calibri" panose="020F0502020204030204" pitchFamily="34" charset="0"/>
                <a:cs typeface="Times New Roman" panose="02020603050405020304" pitchFamily="18" charset="0"/>
              </a:rPr>
              <a:t>Пітер Берк, Людовик XIV. Постановка Короля-Сонця, Берлін 1993, стор.111</a:t>
            </a:r>
            <a:endParaRPr lang="uk-UA" sz="1600">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pPr>
            <a:r>
              <a:rPr lang="uk-UA" sz="160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356137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A2536-E5DC-9F5C-7780-233724497F8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335E1BF-977F-2967-6F2D-D049CED8CCE8}"/>
              </a:ext>
            </a:extLst>
          </p:cNvPr>
          <p:cNvSpPr txBox="1"/>
          <p:nvPr/>
        </p:nvSpPr>
        <p:spPr>
          <a:xfrm>
            <a:off x="1099595" y="419894"/>
            <a:ext cx="9954228" cy="595932"/>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uk-UA" sz="3200" b="1" i="0" u="none" strike="noStrike" kern="100" cap="none" spc="0" normalizeH="0" baseline="0" noProof="1">
                <a:ln>
                  <a:noFill/>
                </a:ln>
                <a:solidFill>
                  <a:srgbClr val="002060"/>
                </a:solidFill>
                <a:effectLst/>
                <a:uLnTx/>
                <a:uFillTx/>
                <a:latin typeface="Calibri Light" panose="020F0302020204030204"/>
                <a:ea typeface="Calibri" panose="020F0502020204030204" pitchFamily="34" charset="0"/>
                <a:cs typeface="Calibri" panose="020F0502020204030204" pitchFamily="34" charset="0"/>
              </a:rPr>
              <a:t>Правила (аксіоми) антропологізованої історії: </a:t>
            </a:r>
            <a:endParaRPr lang="uk-UA" sz="3200" b="1" kern="100" noProof="1">
              <a:solidFill>
                <a:srgbClr val="002060"/>
              </a:solidFill>
              <a:latin typeface="Calibri Light" panose="020F0302020204030204"/>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739D0C3B-BE29-3629-6E10-AE5D5E65805B}"/>
              </a:ext>
            </a:extLst>
          </p:cNvPr>
          <p:cNvSpPr txBox="1"/>
          <p:nvPr/>
        </p:nvSpPr>
        <p:spPr>
          <a:xfrm>
            <a:off x="1099595" y="1264847"/>
            <a:ext cx="10394066" cy="5297669"/>
          </a:xfrm>
          <a:prstGeom prst="rect">
            <a:avLst/>
          </a:prstGeom>
          <a:noFill/>
        </p:spPr>
        <p:txBody>
          <a:bodyPr wrap="square">
            <a:spAutoFit/>
          </a:bodyPr>
          <a:lstStyle/>
          <a:p>
            <a:pPr marL="342900" marR="0" lvl="0" indent="-342900" algn="l" defTabSz="914400" rtl="0" eaLnBrk="1" fontAlgn="auto" latinLnBrk="0" hangingPunct="1">
              <a:lnSpc>
                <a:spcPct val="107000"/>
              </a:lnSpc>
              <a:spcBef>
                <a:spcPts val="0"/>
              </a:spcBef>
              <a:spcAft>
                <a:spcPts val="800"/>
              </a:spcAft>
              <a:buClrTx/>
              <a:buSzTx/>
              <a:buFont typeface="+mj-lt"/>
              <a:buAutoNum type="arabicPeriod"/>
              <a:tabLst/>
              <a:defRPr/>
            </a:pPr>
            <a:r>
              <a:rPr kumimoji="0" lang="uk-UA" sz="2800" i="0" u="none" strike="noStrike" kern="100" cap="none" spc="0" normalizeH="0" baseline="0" noProof="0" dirty="0">
                <a:ln>
                  <a:noFill/>
                </a:ln>
                <a:solidFill>
                  <a:srgbClr val="7030A0"/>
                </a:solidFill>
                <a:effectLst/>
                <a:uLnTx/>
                <a:uFillTx/>
                <a:ea typeface="Calibri" panose="020F0502020204030204" pitchFamily="34" charset="0"/>
                <a:cs typeface="Calibri" panose="020F0502020204030204" pitchFamily="34" charset="0"/>
              </a:rPr>
              <a:t>Немає «простих» людей.</a:t>
            </a:r>
          </a:p>
          <a:p>
            <a:pPr marL="342900" marR="0" lvl="0" indent="-342900" algn="l" defTabSz="914400" rtl="0" eaLnBrk="1" fontAlgn="auto" latinLnBrk="0" hangingPunct="1">
              <a:lnSpc>
                <a:spcPct val="107000"/>
              </a:lnSpc>
              <a:spcBef>
                <a:spcPts val="0"/>
              </a:spcBef>
              <a:spcAft>
                <a:spcPts val="800"/>
              </a:spcAft>
              <a:buClrTx/>
              <a:buSzTx/>
              <a:buFont typeface="+mj-lt"/>
              <a:buAutoNum type="arabicPeriod"/>
              <a:tabLst/>
              <a:defRPr/>
            </a:pPr>
            <a:r>
              <a:rPr lang="uk-UA" sz="2800" kern="100" dirty="0">
                <a:solidFill>
                  <a:srgbClr val="7030A0"/>
                </a:solidFill>
                <a:ea typeface="Calibri" panose="020F0502020204030204" pitchFamily="34" charset="0"/>
                <a:cs typeface="Calibri" panose="020F0502020204030204" pitchFamily="34" charset="0"/>
              </a:rPr>
              <a:t>Немає людей хороших і поганих.</a:t>
            </a:r>
          </a:p>
          <a:p>
            <a:pPr marL="342900" marR="0" lvl="0" indent="-342900" algn="l" defTabSz="914400" rtl="0" eaLnBrk="1" fontAlgn="auto" latinLnBrk="0" hangingPunct="1">
              <a:lnSpc>
                <a:spcPct val="107000"/>
              </a:lnSpc>
              <a:spcBef>
                <a:spcPts val="0"/>
              </a:spcBef>
              <a:spcAft>
                <a:spcPts val="800"/>
              </a:spcAft>
              <a:buClrTx/>
              <a:buSzTx/>
              <a:buFont typeface="+mj-lt"/>
              <a:buAutoNum type="arabicPeriod"/>
              <a:tabLst/>
              <a:defRPr/>
            </a:pPr>
            <a:r>
              <a:rPr lang="uk-UA" sz="2800" kern="100" dirty="0">
                <a:solidFill>
                  <a:srgbClr val="7030A0"/>
                </a:solidFill>
                <a:ea typeface="Calibri" panose="020F0502020204030204" pitchFamily="34" charset="0"/>
                <a:cs typeface="Calibri" panose="020F0502020204030204" pitchFamily="34" charset="0"/>
              </a:rPr>
              <a:t>Маргінали також заслуговують уваги історика.</a:t>
            </a:r>
          </a:p>
          <a:p>
            <a:pPr marL="342900" lvl="0" indent="-342900">
              <a:lnSpc>
                <a:spcPct val="107000"/>
              </a:lnSpc>
              <a:spcAft>
                <a:spcPts val="800"/>
              </a:spcAft>
              <a:buFont typeface="+mj-lt"/>
              <a:buAutoNum type="arabicPeriod"/>
              <a:defRPr/>
            </a:pPr>
            <a:r>
              <a:rPr lang="uk-UA" sz="2800" kern="100" dirty="0">
                <a:solidFill>
                  <a:srgbClr val="7030A0"/>
                </a:solidFill>
                <a:ea typeface="Calibri" panose="020F0502020204030204" pitchFamily="34" charset="0"/>
                <a:cs typeface="Calibri" panose="020F0502020204030204" pitchFamily="34" charset="0"/>
              </a:rPr>
              <a:t>Ілюзії, забобони теж заслуговують уваги історика. </a:t>
            </a:r>
            <a:r>
              <a:rPr lang="uk-UA" sz="2800" dirty="0">
                <a:solidFill>
                  <a:srgbClr val="7030A0"/>
                </a:solidFill>
              </a:rPr>
              <a:t>Сприйняття та уявлення про реальність можуть бути такими ж важливими, як і реальність.</a:t>
            </a:r>
          </a:p>
          <a:p>
            <a:pPr marL="342900" lvl="0" indent="-342900">
              <a:lnSpc>
                <a:spcPct val="107000"/>
              </a:lnSpc>
              <a:spcAft>
                <a:spcPts val="800"/>
              </a:spcAft>
              <a:buFont typeface="+mj-lt"/>
              <a:buAutoNum type="arabicPeriod"/>
              <a:defRPr/>
            </a:pPr>
            <a:r>
              <a:rPr lang="uk-UA" sz="2800" kern="100" dirty="0">
                <a:solidFill>
                  <a:srgbClr val="7030A0"/>
                </a:solidFill>
                <a:ea typeface="Calibri" panose="020F0502020204030204" pitchFamily="34" charset="0"/>
                <a:cs typeface="Calibri" panose="020F0502020204030204" pitchFamily="34" charset="0"/>
              </a:rPr>
              <a:t>Кожен історичний діяч здатен одночасно грати (виконувати)  кілька ролей.</a:t>
            </a:r>
          </a:p>
          <a:p>
            <a:pPr marL="342900" lvl="0" indent="-342900">
              <a:lnSpc>
                <a:spcPct val="107000"/>
              </a:lnSpc>
              <a:spcAft>
                <a:spcPts val="800"/>
              </a:spcAft>
              <a:buFont typeface="+mj-lt"/>
              <a:buAutoNum type="arabicPeriod"/>
              <a:defRPr/>
            </a:pPr>
            <a:r>
              <a:rPr lang="uk-UA" sz="2800" kern="100" dirty="0">
                <a:solidFill>
                  <a:srgbClr val="7030A0"/>
                </a:solidFill>
                <a:ea typeface="Calibri" panose="020F0502020204030204" pitchFamily="34" charset="0"/>
                <a:cs typeface="Calibri" panose="020F0502020204030204" pitchFamily="34" charset="0"/>
              </a:rPr>
              <a:t>Завдання історика – не судити, а зрозуміти.</a:t>
            </a:r>
          </a:p>
          <a:p>
            <a:pPr marL="342900" lvl="0" indent="-342900">
              <a:lnSpc>
                <a:spcPct val="107000"/>
              </a:lnSpc>
              <a:spcAft>
                <a:spcPts val="800"/>
              </a:spcAft>
              <a:buFont typeface="+mj-lt"/>
              <a:buAutoNum type="arabicPeriod"/>
              <a:defRPr/>
            </a:pPr>
            <a:r>
              <a:rPr lang="uk-UA" sz="2800" kern="100" dirty="0">
                <a:solidFill>
                  <a:srgbClr val="7030A0"/>
                </a:solidFill>
                <a:ea typeface="Calibri" panose="020F0502020204030204" pitchFamily="34" charset="0"/>
                <a:cs typeface="Calibri" panose="020F0502020204030204" pitchFamily="34" charset="0"/>
              </a:rPr>
              <a:t>В історії немає нічого потворного.</a:t>
            </a:r>
            <a:endParaRPr lang="uk-UA" sz="1800" b="1" kern="100" dirty="0">
              <a:solidFill>
                <a:srgbClr val="0070C0"/>
              </a:solidFill>
              <a:latin typeface="Calibri Light" panose="020F0302020204030204"/>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07832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F9B712F9-5F2E-4D45-BC56-5062D63E477A}"/>
              </a:ext>
            </a:extLst>
          </p:cNvPr>
          <p:cNvSpPr/>
          <p:nvPr/>
        </p:nvSpPr>
        <p:spPr>
          <a:xfrm>
            <a:off x="1794117" y="1824764"/>
            <a:ext cx="8598549" cy="5077352"/>
          </a:xfrm>
          <a:prstGeom prst="rect">
            <a:avLst/>
          </a:prstGeom>
        </p:spPr>
        <p:txBody>
          <a:bodyPr wrap="square">
            <a:spAutoFit/>
          </a:bodyPr>
          <a:lstStyle/>
          <a:p>
            <a:pPr>
              <a:lnSpc>
                <a:spcPct val="107000"/>
              </a:lnSpc>
            </a:pPr>
            <a:r>
              <a:rPr lang="uk-UA" sz="2800" noProof="1">
                <a:solidFill>
                  <a:srgbClr val="002060"/>
                </a:solidFill>
                <a:latin typeface="Calibri" panose="020F0502020204030204" pitchFamily="34" charset="0"/>
                <a:ea typeface="Calibri" panose="020F0502020204030204" pitchFamily="34" charset="0"/>
                <a:cs typeface="Times New Roman" panose="02020603050405020304" pitchFamily="18" charset="0"/>
              </a:rPr>
              <a:t>Історія повсякденності – це світ деталей.</a:t>
            </a:r>
          </a:p>
          <a:p>
            <a:pPr>
              <a:lnSpc>
                <a:spcPct val="107000"/>
              </a:lnSpc>
            </a:pPr>
            <a:r>
              <a:rPr lang="uk-UA" sz="2800" i="1" noProof="1">
                <a:solidFill>
                  <a:srgbClr val="002060"/>
                </a:solidFill>
                <a:latin typeface="Calibri" panose="020F0502020204030204" pitchFamily="34" charset="0"/>
                <a:ea typeface="Calibri" panose="020F0502020204030204" pitchFamily="34" charset="0"/>
                <a:cs typeface="Times New Roman" panose="02020603050405020304" pitchFamily="18" charset="0"/>
              </a:rPr>
              <a:t>Але не будь-яких деталей, а показових, промовистих.</a:t>
            </a:r>
          </a:p>
          <a:p>
            <a:pPr marL="457200" indent="-457200">
              <a:lnSpc>
                <a:spcPct val="107000"/>
              </a:lnSpc>
              <a:buFont typeface="Arial" panose="020B0604020202020204" pitchFamily="34" charset="0"/>
              <a:buChar char="•"/>
            </a:pPr>
            <a:r>
              <a:rPr lang="uk-UA" sz="2400" i="1" noProof="1">
                <a:latin typeface="Calibri" panose="020F0502020204030204" pitchFamily="34" charset="0"/>
                <a:ea typeface="Calibri" panose="020F0502020204030204" pitchFamily="34" charset="0"/>
                <a:cs typeface="Times New Roman" panose="02020603050405020304" pitchFamily="18" charset="0"/>
              </a:rPr>
              <a:t>джинси, зачіски аля-Бітлз</a:t>
            </a:r>
          </a:p>
          <a:p>
            <a:pPr marL="457200" indent="-457200">
              <a:lnSpc>
                <a:spcPct val="107000"/>
              </a:lnSpc>
              <a:buFont typeface="Arial" panose="020B0604020202020204" pitchFamily="34" charset="0"/>
              <a:buChar char="•"/>
            </a:pPr>
            <a:r>
              <a:rPr lang="uk-UA" sz="2400" i="1" noProof="1">
                <a:latin typeface="Calibri" panose="020F0502020204030204" pitchFamily="34" charset="0"/>
                <a:ea typeface="Calibri" panose="020F0502020204030204" pitchFamily="34" charset="0"/>
                <a:cs typeface="Times New Roman" panose="02020603050405020304" pitchFamily="18" charset="0"/>
              </a:rPr>
              <a:t>«кто последний?», «Вы здесь не стояли!», «где достал?», «выйди из класса!», «чтоб ты жил на одну зарплату!»</a:t>
            </a:r>
          </a:p>
          <a:p>
            <a:pPr marL="457200" indent="-457200">
              <a:lnSpc>
                <a:spcPct val="107000"/>
              </a:lnSpc>
              <a:buFont typeface="Arial" panose="020B0604020202020204" pitchFamily="34" charset="0"/>
              <a:buChar char="•"/>
            </a:pPr>
            <a:r>
              <a:rPr lang="uk-UA" sz="2400" i="1" noProof="1">
                <a:latin typeface="Calibri" panose="020F0502020204030204" pitchFamily="34" charset="0"/>
                <a:ea typeface="Calibri" panose="020F0502020204030204" pitchFamily="34" charset="0"/>
                <a:cs typeface="Times New Roman" panose="02020603050405020304" pitchFamily="18" charset="0"/>
              </a:rPr>
              <a:t>«пайок», «ответственный пайок», «особо ответственный пайок»</a:t>
            </a:r>
          </a:p>
          <a:p>
            <a:pPr marL="457200" indent="-457200">
              <a:lnSpc>
                <a:spcPct val="107000"/>
              </a:lnSpc>
              <a:buFont typeface="Arial" panose="020B0604020202020204" pitchFamily="34" charset="0"/>
              <a:buChar char="•"/>
            </a:pPr>
            <a:r>
              <a:rPr lang="uk-UA" sz="2400" i="1" noProof="1">
                <a:latin typeface="Calibri" panose="020F0502020204030204" pitchFamily="34" charset="0"/>
                <a:ea typeface="Calibri" panose="020F0502020204030204" pitchFamily="34" charset="0"/>
                <a:cs typeface="Times New Roman" panose="02020603050405020304" pitchFamily="18" charset="0"/>
              </a:rPr>
              <a:t>солонина, ром</a:t>
            </a:r>
          </a:p>
          <a:p>
            <a:pPr marL="457200" indent="-457200">
              <a:lnSpc>
                <a:spcPct val="107000"/>
              </a:lnSpc>
              <a:buFont typeface="Arial" panose="020B0604020202020204" pitchFamily="34" charset="0"/>
              <a:buChar char="•"/>
            </a:pPr>
            <a:r>
              <a:rPr lang="uk-UA" sz="2400" i="1" noProof="1">
                <a:latin typeface="Calibri" panose="020F0502020204030204" pitchFamily="34" charset="0"/>
                <a:ea typeface="Calibri" panose="020F0502020204030204" pitchFamily="34" charset="0"/>
                <a:cs typeface="Times New Roman" panose="02020603050405020304" pitchFamily="18" charset="0"/>
              </a:rPr>
              <a:t>чай, кава, дешеве вино, сидр</a:t>
            </a:r>
          </a:p>
          <a:p>
            <a:pPr marL="457200" indent="-457200">
              <a:lnSpc>
                <a:spcPct val="107000"/>
              </a:lnSpc>
              <a:buFont typeface="Arial" panose="020B0604020202020204" pitchFamily="34" charset="0"/>
              <a:buChar char="•"/>
            </a:pPr>
            <a:endParaRPr lang="uk-UA" sz="2400" i="1" noProof="1">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uk-UA" sz="2800" i="1" noProof="1">
                <a:solidFill>
                  <a:srgbClr val="002060"/>
                </a:solidFill>
                <a:latin typeface="Calibri" panose="020F0502020204030204" pitchFamily="34" charset="0"/>
                <a:ea typeface="Calibri" panose="020F0502020204030204" pitchFamily="34" charset="0"/>
                <a:cs typeface="Times New Roman" panose="02020603050405020304" pitchFamily="18" charset="0"/>
              </a:rPr>
              <a:t>ІП важко переказувати, іноді її можна лише продемонструвати, зацитувати…</a:t>
            </a:r>
          </a:p>
        </p:txBody>
      </p:sp>
      <p:sp>
        <p:nvSpPr>
          <p:cNvPr id="4" name="Прямоугольник 3">
            <a:extLst>
              <a:ext uri="{FF2B5EF4-FFF2-40B4-BE49-F238E27FC236}">
                <a16:creationId xmlns:a16="http://schemas.microsoft.com/office/drawing/2014/main" id="{982D71C4-D282-4F62-A22C-FF5C787F84ED}"/>
              </a:ext>
            </a:extLst>
          </p:cNvPr>
          <p:cNvSpPr/>
          <p:nvPr/>
        </p:nvSpPr>
        <p:spPr>
          <a:xfrm>
            <a:off x="1794117" y="654552"/>
            <a:ext cx="8959569" cy="1077218"/>
          </a:xfrm>
          <a:prstGeom prst="rect">
            <a:avLst/>
          </a:prstGeom>
        </p:spPr>
        <p:txBody>
          <a:bodyPr wrap="none">
            <a:spAutoFit/>
          </a:bodyPr>
          <a:lstStyle/>
          <a:p>
            <a:pPr algn="ctr"/>
            <a:r>
              <a:rPr lang="uk-UA" sz="3200" dirty="0">
                <a:solidFill>
                  <a:srgbClr val="002060"/>
                </a:solidFill>
              </a:rPr>
              <a:t>«Повсякденність» – не історія! </a:t>
            </a:r>
            <a:r>
              <a:rPr lang="uk-UA" sz="2000" dirty="0">
                <a:solidFill>
                  <a:srgbClr val="002060"/>
                </a:solidFill>
              </a:rPr>
              <a:t>(а побутописання)</a:t>
            </a:r>
          </a:p>
          <a:p>
            <a:pPr algn="ctr"/>
            <a:r>
              <a:rPr lang="uk-UA" sz="3200" noProof="1">
                <a:solidFill>
                  <a:srgbClr val="002060"/>
                </a:solidFill>
                <a:latin typeface="Calibri" panose="020F0502020204030204" pitchFamily="34" charset="0"/>
                <a:ea typeface="Calibri" panose="020F0502020204030204" pitchFamily="34" charset="0"/>
                <a:cs typeface="Times New Roman" panose="02020603050405020304" pitchFamily="18" charset="0"/>
              </a:rPr>
              <a:t>Історія повсякденності – це не про повсякденність</a:t>
            </a:r>
            <a:endParaRPr lang="uk-UA" sz="3200" dirty="0">
              <a:solidFill>
                <a:srgbClr val="002060"/>
              </a:solidFill>
            </a:endParaRPr>
          </a:p>
        </p:txBody>
      </p:sp>
      <p:sp>
        <p:nvSpPr>
          <p:cNvPr id="2" name="Прямоугольник 1">
            <a:extLst>
              <a:ext uri="{FF2B5EF4-FFF2-40B4-BE49-F238E27FC236}">
                <a16:creationId xmlns:a16="http://schemas.microsoft.com/office/drawing/2014/main" id="{E59F795A-EE65-6201-F346-8BBEF4E91EA8}"/>
              </a:ext>
            </a:extLst>
          </p:cNvPr>
          <p:cNvSpPr/>
          <p:nvPr/>
        </p:nvSpPr>
        <p:spPr>
          <a:xfrm>
            <a:off x="211848" y="95022"/>
            <a:ext cx="5440363" cy="646331"/>
          </a:xfrm>
          <a:prstGeom prst="rect">
            <a:avLst/>
          </a:prstGeom>
        </p:spPr>
        <p:txBody>
          <a:bodyPr wrap="square">
            <a:spAutoFit/>
          </a:bodyPr>
          <a:lstStyle/>
          <a:p>
            <a:pPr algn="just"/>
            <a:r>
              <a:rPr lang="uk-UA" b="1" noProof="1">
                <a:solidFill>
                  <a:srgbClr val="002060"/>
                </a:solidFill>
              </a:rPr>
              <a:t>Технологія історії повсякденності: «з дрібниць» постає сутність…</a:t>
            </a:r>
          </a:p>
        </p:txBody>
      </p:sp>
    </p:spTree>
    <p:extLst>
      <p:ext uri="{BB962C8B-B14F-4D97-AF65-F5344CB8AC3E}">
        <p14:creationId xmlns:p14="http://schemas.microsoft.com/office/powerpoint/2010/main" val="1108632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269C26-D93E-65DC-038E-F4E0818249EC}"/>
              </a:ext>
            </a:extLst>
          </p:cNvPr>
          <p:cNvSpPr txBox="1"/>
          <p:nvPr/>
        </p:nvSpPr>
        <p:spPr>
          <a:xfrm>
            <a:off x="463898" y="1578819"/>
            <a:ext cx="11264203" cy="2123658"/>
          </a:xfrm>
          <a:prstGeom prst="rect">
            <a:avLst/>
          </a:prstGeom>
          <a:solidFill>
            <a:srgbClr val="FFFFCC"/>
          </a:solidFill>
        </p:spPr>
        <p:txBody>
          <a:bodyPr wrap="square">
            <a:spAutoFit/>
          </a:bodyPr>
          <a:lstStyle/>
          <a:p>
            <a:pPr marR="286385" algn="ctr"/>
            <a:endParaRPr lang="uk-UA" sz="4400" b="1" noProof="1">
              <a:solidFill>
                <a:schemeClr val="accent2"/>
              </a:solidFill>
              <a:ea typeface="Calibri" panose="020F0502020204030204" pitchFamily="34" charset="0"/>
              <a:cs typeface="Times New Roman" panose="02020603050405020304" pitchFamily="18" charset="0"/>
            </a:endParaRPr>
          </a:p>
          <a:p>
            <a:pPr marR="286385" algn="ctr"/>
            <a:r>
              <a:rPr lang="uk-UA" sz="4400" b="1" noProof="1">
                <a:solidFill>
                  <a:schemeClr val="accent2"/>
                </a:solidFill>
                <a:ea typeface="Calibri" panose="020F0502020204030204" pitchFamily="34" charset="0"/>
                <a:cs typeface="Times New Roman" panose="02020603050405020304" pitchFamily="18" charset="0"/>
              </a:rPr>
              <a:t>Історія повсякденності – це світ деталей</a:t>
            </a:r>
            <a:endParaRPr lang="uk-UA" sz="4400" b="1" noProof="1">
              <a:solidFill>
                <a:schemeClr val="accent2"/>
              </a:solidFill>
            </a:endParaRPr>
          </a:p>
          <a:p>
            <a:pPr marR="286385" algn="just"/>
            <a:endParaRPr lang="uk-UA" sz="4400" b="1" noProof="1">
              <a:solidFill>
                <a:schemeClr val="accent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0782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B5921-45A6-DAF0-D423-C06CB3A2B49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33A49F1-C82F-3509-E195-7F0EB7F3E10C}"/>
              </a:ext>
            </a:extLst>
          </p:cNvPr>
          <p:cNvSpPr txBox="1"/>
          <p:nvPr/>
        </p:nvSpPr>
        <p:spPr>
          <a:xfrm>
            <a:off x="2100105" y="935725"/>
            <a:ext cx="9023420" cy="4832092"/>
          </a:xfrm>
          <a:prstGeom prst="rect">
            <a:avLst/>
          </a:prstGeom>
          <a:solidFill>
            <a:srgbClr val="FFFFCC"/>
          </a:solidFill>
        </p:spPr>
        <p:txBody>
          <a:bodyPr wrap="square">
            <a:spAutoFit/>
          </a:bodyPr>
          <a:lstStyle/>
          <a:p>
            <a:pPr marR="286385" algn="just"/>
            <a:r>
              <a:rPr lang="uk-UA" sz="3200" b="1" noProof="1">
                <a:solidFill>
                  <a:srgbClr val="002060"/>
                </a:solidFill>
                <a:ea typeface="Calibri" panose="020F0502020204030204" pitchFamily="34" charset="0"/>
                <a:cs typeface="Times New Roman" panose="02020603050405020304" pitchFamily="18" charset="0"/>
              </a:rPr>
              <a:t>Історія повсякденності – це світ деталей</a:t>
            </a:r>
          </a:p>
          <a:p>
            <a:pPr marR="286385" algn="just"/>
            <a:endParaRPr lang="uk-UA" sz="3200" b="1" noProof="1">
              <a:solidFill>
                <a:srgbClr val="002060"/>
              </a:solidFill>
              <a:ea typeface="Calibri" panose="020F0502020204030204" pitchFamily="34" charset="0"/>
              <a:cs typeface="Times New Roman" panose="02020603050405020304" pitchFamily="18" charset="0"/>
            </a:endParaRPr>
          </a:p>
          <a:p>
            <a:pPr marR="286385" algn="just"/>
            <a:endParaRPr lang="uk-UA" sz="3200" b="1" noProof="1">
              <a:solidFill>
                <a:srgbClr val="002060"/>
              </a:solidFill>
              <a:ea typeface="Calibri" panose="020F0502020204030204" pitchFamily="34" charset="0"/>
              <a:cs typeface="Times New Roman" panose="02020603050405020304" pitchFamily="18" charset="0"/>
            </a:endParaRPr>
          </a:p>
          <a:p>
            <a:pPr marR="286385" algn="just"/>
            <a:r>
              <a:rPr lang="uk-UA" sz="2400" b="1" noProof="1">
                <a:solidFill>
                  <a:srgbClr val="002060"/>
                </a:solidFill>
              </a:rPr>
              <a:t>Технологія історії повсякденності: «з дрібниць» постає сутність…</a:t>
            </a:r>
          </a:p>
          <a:p>
            <a:pPr marR="286385" algn="just"/>
            <a:endParaRPr lang="uk-UA" sz="2400" b="1" noProof="1">
              <a:solidFill>
                <a:srgbClr val="002060"/>
              </a:solidFill>
            </a:endParaRPr>
          </a:p>
          <a:p>
            <a:pPr marR="286385" algn="just"/>
            <a:endParaRPr lang="uk-UA" sz="2400" b="1" noProof="1">
              <a:solidFill>
                <a:srgbClr val="002060"/>
              </a:solidFill>
            </a:endParaRPr>
          </a:p>
          <a:p>
            <a:pPr marR="286385" algn="just"/>
            <a:endParaRPr lang="uk-UA" sz="2400" b="1" noProof="1">
              <a:solidFill>
                <a:srgbClr val="002060"/>
              </a:solidFill>
            </a:endParaRPr>
          </a:p>
          <a:p>
            <a:pPr marR="286385" algn="just"/>
            <a:r>
              <a:rPr lang="uk-UA" dirty="0"/>
              <a:t>Суть не лише в абстракціях, але й в деталях. Суть – в деталях. Бувають такі сюжети і навіть теми, що по-іншому й не виходить. Так буває. І це треба прийняти.</a:t>
            </a:r>
            <a:endParaRPr lang="ru-UA" dirty="0"/>
          </a:p>
          <a:p>
            <a:pPr marR="286385" algn="just"/>
            <a:endParaRPr lang="uk-UA" sz="2400" b="1" noProof="1">
              <a:solidFill>
                <a:srgbClr val="002060"/>
              </a:solidFill>
            </a:endParaRPr>
          </a:p>
          <a:p>
            <a:pPr marR="286385" algn="just"/>
            <a:endParaRPr lang="uk-UA" sz="2400" b="1" noProof="1">
              <a:solidFill>
                <a:srgbClr val="002060"/>
              </a:solidFill>
            </a:endParaRPr>
          </a:p>
          <a:p>
            <a:pPr marR="286385" algn="just"/>
            <a:endParaRPr lang="uk-UA" sz="3200" b="1" noProof="1">
              <a:solidFill>
                <a:srgbClr val="002060"/>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6436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7AA8CF9-6908-4A94-A1CA-C0F9DF6CE9EF}"/>
              </a:ext>
            </a:extLst>
          </p:cNvPr>
          <p:cNvSpPr/>
          <p:nvPr/>
        </p:nvSpPr>
        <p:spPr>
          <a:xfrm>
            <a:off x="1786647" y="92573"/>
            <a:ext cx="8628434" cy="769441"/>
          </a:xfrm>
          <a:prstGeom prst="rect">
            <a:avLst/>
          </a:prstGeom>
        </p:spPr>
        <p:txBody>
          <a:bodyPr wrap="square">
            <a:spAutoFit/>
          </a:bodyPr>
          <a:lstStyle/>
          <a:p>
            <a:r>
              <a:rPr lang="uk-UA" sz="2400" b="1" dirty="0">
                <a:solidFill>
                  <a:srgbClr val="002060"/>
                </a:solidFill>
              </a:rPr>
              <a:t>4. Це спосіб уточнення природи політичних режимів</a:t>
            </a:r>
          </a:p>
          <a:p>
            <a:pPr algn="r"/>
            <a:r>
              <a:rPr lang="uk-UA" sz="2000" i="1" dirty="0">
                <a:solidFill>
                  <a:srgbClr val="002060"/>
                </a:solidFill>
              </a:rPr>
              <a:t>(дегероїзація і демістифікація більшовизму)</a:t>
            </a:r>
          </a:p>
        </p:txBody>
      </p:sp>
      <p:sp>
        <p:nvSpPr>
          <p:cNvPr id="4" name="Прямоугольник 3">
            <a:extLst>
              <a:ext uri="{FF2B5EF4-FFF2-40B4-BE49-F238E27FC236}">
                <a16:creationId xmlns:a16="http://schemas.microsoft.com/office/drawing/2014/main" id="{C8FD0C5C-20BD-45B5-9F93-9B4DA0AB41F8}"/>
              </a:ext>
            </a:extLst>
          </p:cNvPr>
          <p:cNvSpPr/>
          <p:nvPr/>
        </p:nvSpPr>
        <p:spPr>
          <a:xfrm>
            <a:off x="1738009" y="1349410"/>
            <a:ext cx="8647890" cy="5170646"/>
          </a:xfrm>
          <a:prstGeom prst="rect">
            <a:avLst/>
          </a:prstGeom>
        </p:spPr>
        <p:txBody>
          <a:bodyPr wrap="square">
            <a:spAutoFit/>
          </a:bodyPr>
          <a:lstStyle/>
          <a:p>
            <a:r>
              <a:rPr lang="uk-UA" b="1">
                <a:solidFill>
                  <a:srgbClr val="C00000"/>
                </a:solidFill>
              </a:rPr>
              <a:t>Повсякдення партноменклатури пореволюційної доби</a:t>
            </a:r>
            <a:endParaRPr lang="uk-UA">
              <a:solidFill>
                <a:srgbClr val="C00000"/>
              </a:solidFill>
            </a:endParaRPr>
          </a:p>
          <a:p>
            <a:pPr algn="just"/>
            <a:r>
              <a:rPr lang="uk-UA" sz="2400">
                <a:latin typeface="Times New Roman" panose="02020603050405020304" pitchFamily="18" charset="0"/>
                <a:cs typeface="Times New Roman" panose="02020603050405020304" pitchFamily="18" charset="0"/>
              </a:rPr>
              <a:t>…Закриті збори партосередка Південної залізниці (присутні 20 чол.) 15 серпня 1922 р. розпочалися увечері о 7-45 і закінчилися о 10-15; частину питань було вирішено перенести на наступні збори «ввиду позднего времени». Засідання Олександрівського губкома 4 травня 1921 р. розпочалося о 8-й годині вечора і закінчилося опівночі. Отже, засідання були довгими, передбачали заслуховування обов’язкових ритуальних доповідей з приводу «революційних дат» чи принципових рішень чергового партійного з’їзду чи пленуму ЦК, незмінно включали розгляд низки дратівливих питань щодо вибивання засобів з різних структур, доган, виключень з партії, внутрішніх розбірок, які позначалися стандартним терміном «склоки». </a:t>
            </a:r>
          </a:p>
          <a:p>
            <a:endParaRPr lang="uk-UA"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8406890"/>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3325</TotalTime>
  <Words>1439</Words>
  <Application>Microsoft Office PowerPoint</Application>
  <PresentationFormat>Широкоэкранный</PresentationFormat>
  <Paragraphs>72</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Times New Roman</vt:lpstr>
      <vt:lpstr>Тема Office</vt:lpstr>
      <vt:lpstr>Людський вимір історії історична антропологія, історія повсякденності, мікроісторія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Історія повсякденності</dc:title>
  <dc:creator>User</dc:creator>
  <cp:lastModifiedBy>PC</cp:lastModifiedBy>
  <cp:revision>140</cp:revision>
  <dcterms:created xsi:type="dcterms:W3CDTF">2023-09-07T17:49:13Z</dcterms:created>
  <dcterms:modified xsi:type="dcterms:W3CDTF">2025-11-14T19:33:21Z</dcterms:modified>
</cp:coreProperties>
</file>