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3"/>
  </p:notesMasterIdLst>
  <p:sldIdLst>
    <p:sldId id="349" r:id="rId2"/>
    <p:sldId id="360" r:id="rId3"/>
    <p:sldId id="322" r:id="rId4"/>
    <p:sldId id="356" r:id="rId5"/>
    <p:sldId id="366" r:id="rId6"/>
    <p:sldId id="372" r:id="rId7"/>
    <p:sldId id="597" r:id="rId8"/>
    <p:sldId id="605" r:id="rId9"/>
    <p:sldId id="624" r:id="rId10"/>
    <p:sldId id="623" r:id="rId11"/>
    <p:sldId id="626" r:id="rId12"/>
    <p:sldId id="600" r:id="rId13"/>
    <p:sldId id="607" r:id="rId14"/>
    <p:sldId id="625" r:id="rId15"/>
    <p:sldId id="390" r:id="rId16"/>
    <p:sldId id="603" r:id="rId17"/>
    <p:sldId id="627" r:id="rId18"/>
    <p:sldId id="264" r:id="rId19"/>
    <p:sldId id="359" r:id="rId20"/>
    <p:sldId id="387" r:id="rId21"/>
    <p:sldId id="388" r:id="rId22"/>
    <p:sldId id="361" r:id="rId23"/>
    <p:sldId id="389" r:id="rId24"/>
    <p:sldId id="363" r:id="rId25"/>
    <p:sldId id="362" r:id="rId26"/>
    <p:sldId id="364" r:id="rId27"/>
    <p:sldId id="365" r:id="rId28"/>
    <p:sldId id="382" r:id="rId29"/>
    <p:sldId id="383" r:id="rId30"/>
    <p:sldId id="384" r:id="rId31"/>
    <p:sldId id="367" r:id="rId32"/>
    <p:sldId id="379" r:id="rId33"/>
    <p:sldId id="377" r:id="rId34"/>
    <p:sldId id="380" r:id="rId35"/>
    <p:sldId id="381" r:id="rId36"/>
    <p:sldId id="373" r:id="rId37"/>
    <p:sldId id="374" r:id="rId38"/>
    <p:sldId id="375" r:id="rId39"/>
    <p:sldId id="376" r:id="rId40"/>
    <p:sldId id="369" r:id="rId41"/>
    <p:sldId id="370" r:id="rId42"/>
    <p:sldId id="629" r:id="rId43"/>
    <p:sldId id="630" r:id="rId44"/>
    <p:sldId id="631" r:id="rId45"/>
    <p:sldId id="632" r:id="rId46"/>
    <p:sldId id="368" r:id="rId47"/>
    <p:sldId id="378" r:id="rId48"/>
    <p:sldId id="628" r:id="rId49"/>
    <p:sldId id="385" r:id="rId50"/>
    <p:sldId id="386" r:id="rId51"/>
    <p:sldId id="350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Гришун" initials="АГ" lastIdx="1" clrIdx="0">
    <p:extLst>
      <p:ext uri="{19B8F6BF-5375-455C-9EA6-DF929625EA0E}">
        <p15:presenceInfo xmlns:p15="http://schemas.microsoft.com/office/powerpoint/2012/main" userId="7d2849c6d166c4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76"/>
    <a:srgbClr val="263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4" y="90"/>
      </p:cViewPr>
      <p:guideLst>
        <p:guide orient="horz" pos="379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8744A-58AD-44BD-8243-13DD9445D718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AF16A-5DA7-497E-959C-AE03A4628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8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7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3634" y="404813"/>
            <a:ext cx="10544732" cy="629700"/>
          </a:xfrm>
        </p:spPr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814918" y="1638000"/>
            <a:ext cx="10562167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 noProof="0" dirty="0" err="1"/>
              <a:t>Erste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r>
              <a:rPr lang="en-GB" noProof="0" dirty="0"/>
              <a:t> </a:t>
            </a:r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2"/>
          </p:nvPr>
        </p:nvSpPr>
        <p:spPr>
          <a:xfrm>
            <a:off x="8015817" y="6219700"/>
            <a:ext cx="2314583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29AF5E0C-915B-4FE3-8BA1-36302552C7A1}" type="datetime4">
              <a:rPr lang="en-GB" noProof="0" smtClean="0"/>
              <a:t>10 May 2024</a:t>
            </a:fld>
            <a:endParaRPr lang="en-GB" noProof="0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330400" y="6219700"/>
            <a:ext cx="1056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189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9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9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95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1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7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3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13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2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7D77-E995-4AFA-83C8-984967F91BAD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3B9E1-54E9-4F20-A7CB-8F049A49D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crofs.dk/fileadmin/icrofs/Nyheder_PDf/TPOrganics__draft_IoT_Inventory_for_consultation_20152207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UveECrur6o?start=2&amp;feature=oembed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smartrural21.eu/wp-content/uploads/9.-Kulno-Keskula_Virtsu-Estonia.pdf" TargetMode="External"/><Relationship Id="rId7" Type="http://schemas.openxmlformats.org/officeDocument/2006/relationships/image" Target="../media/image38.png"/><Relationship Id="rId2" Type="http://schemas.openxmlformats.org/officeDocument/2006/relationships/hyperlink" Target="https://www.smartrural21.eu/villages/virtsu_e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martrural21.eu/villages/sollstedt_de/" TargetMode="External"/><Relationship Id="rId5" Type="http://schemas.openxmlformats.org/officeDocument/2006/relationships/hyperlink" Target="https://www.smartrural21.eu/wp-content/uploads/Lutz_Kubitschke_empirica-1.pdf" TargetMode="External"/><Relationship Id="rId4" Type="http://schemas.openxmlformats.org/officeDocument/2006/relationships/hyperlink" Target="https://www.smartrural21.eu/wp-content/uploads/Virtsu_Strategy-Highlight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205240088?app_id=12296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6gYHQ_fvGQ?feature=oembed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epravda.com.ua/publications/2018/05/29/637153/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zXeMcmAgQk?start=35&amp;feature=oembed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hYm8IeJlXM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organicinfo.ua/news/ukraine-introducing-organic-support-eu-is-betting-consumers/?fbclid=IwAR1eB-bAAk1EiEXi77olm69dxEDI1DaVseCWTBjT9Tq6arJf0yZz2VwD7L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4968103/" TargetMode="External"/><Relationship Id="rId2" Type="http://schemas.openxmlformats.org/officeDocument/2006/relationships/hyperlink" Target="https://www.sciencedirect.com/science/article/abs/pii/S0950329313000141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culture.ec.europa.eu/news/finalists-announced-2023-eu-organic-awards-2023-07-18_en" TargetMode="External"/><Relationship Id="rId2" Type="http://schemas.openxmlformats.org/officeDocument/2006/relationships/hyperlink" Target="https://agriculture.ec.europa.eu/news/eu-organic-day-highlighting-excellence-across-organic-value-chain-through-second-eu-organic-awards-2023-09-25_e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culture.ec.europa.eu/farming/organic-farming/organic-action-plan_en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.png"/><Relationship Id="rId7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62" y="-21022"/>
            <a:ext cx="5041829" cy="6916344"/>
          </a:xfrm>
          <a:prstGeom prst="rect">
            <a:avLst/>
          </a:prstGeom>
          <a:solidFill>
            <a:srgbClr val="002176"/>
          </a:solidFill>
        </p:spPr>
      </p:pic>
      <p:sp>
        <p:nvSpPr>
          <p:cNvPr id="13" name="TextBox 12"/>
          <p:cNvSpPr txBox="1"/>
          <p:nvPr/>
        </p:nvSpPr>
        <p:spPr>
          <a:xfrm>
            <a:off x="9961626" y="423308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54" y="206138"/>
            <a:ext cx="1180997" cy="252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96" y="0"/>
            <a:ext cx="3794574" cy="8466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683" y="1429850"/>
            <a:ext cx="49971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Лекція 11.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Тема 10. Європейські практики органічного виробництва в контексті сталого розвитку сільських територій.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Викладач: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Венгерська Наталя 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С</a:t>
            </a:r>
            <a:r>
              <a:rPr kumimoji="0" lang="uk-U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ергіївна</a:t>
            </a: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srgbClr val="002060"/>
                </a:solidFill>
                <a:latin typeface="Calibri" panose="020F0502020204030204"/>
                <a:cs typeface="Times New Roman" panose="02020603050405020304" pitchFamily="18" charset="0"/>
              </a:rPr>
              <a:t>к.е.н., доцент 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32" y="5275953"/>
            <a:ext cx="695391" cy="1569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9633" y="5305396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46" y="5617753"/>
            <a:ext cx="1059463" cy="1056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00" y="5002791"/>
            <a:ext cx="1130764" cy="228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29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3" y="0"/>
            <a:ext cx="8968153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CDB1591E-531D-A036-B619-65BA570E9271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горизонт син">
            <a:extLst>
              <a:ext uri="{FF2B5EF4-FFF2-40B4-BE49-F238E27FC236}">
                <a16:creationId xmlns:a16="http://schemas.microsoft.com/office/drawing/2014/main" id="{29A262B6-CC42-BF36-58B4-5B905740E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766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3" y="0"/>
            <a:ext cx="8968153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23477EE2-2642-C962-1A03-FD7CE6D6C5B6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горизонт син">
            <a:extLst>
              <a:ext uri="{FF2B5EF4-FFF2-40B4-BE49-F238E27FC236}">
                <a16:creationId xmlns:a16="http://schemas.microsoft.com/office/drawing/2014/main" id="{A31E5EC2-7569-8E32-7DEF-2C99F37B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967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61" y="0"/>
            <a:ext cx="8944615" cy="6840000"/>
          </a:xfrm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61CB926-5B40-112D-4EA5-AFA47C17110E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D2351D91-FC53-4324-BAFE-F7FD258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48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" y="0"/>
            <a:ext cx="8968153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5A4B2979-B729-7196-833E-B500F7AB0709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горизонт син">
            <a:extLst>
              <a:ext uri="{FF2B5EF4-FFF2-40B4-BE49-F238E27FC236}">
                <a16:creationId xmlns:a16="http://schemas.microsoft.com/office/drawing/2014/main" id="{A904603D-8ED1-44E6-935E-BE84356D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97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" y="0"/>
            <a:ext cx="8968153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58BB2B23-62B8-6C83-BBF5-7CA110BFE20B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горизонт син">
            <a:extLst>
              <a:ext uri="{FF2B5EF4-FFF2-40B4-BE49-F238E27FC236}">
                <a16:creationId xmlns:a16="http://schemas.microsoft.com/office/drawing/2014/main" id="{B347B193-C7BB-3623-FE8B-984766F4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9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 on the organic food market: countries consuming the most organic food, development of the EU-28 organic food market and what Europeans think about organic foods">
            <a:extLst>
              <a:ext uri="{FF2B5EF4-FFF2-40B4-BE49-F238E27FC236}">
                <a16:creationId xmlns:a16="http://schemas.microsoft.com/office/drawing/2014/main" id="{27497F9D-0E26-49E9-5DB8-8B486E5DE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0"/>
            <a:ext cx="3405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ographic on organic farming in the EU-28 in 2018: Spain, France, Italy and Germany account for 55.5% of the EU's total organic area">
            <a:extLst>
              <a:ext uri="{FF2B5EF4-FFF2-40B4-BE49-F238E27FC236}">
                <a16:creationId xmlns:a16="http://schemas.microsoft.com/office/drawing/2014/main" id="{3647F0D8-5020-6155-E9E8-D05F1693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2" y="0"/>
            <a:ext cx="309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1CA48EA8-4C64-443B-C6ED-6BEDB9C66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9161C688-AFF1-18D2-9376-D00A5E4CAC53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5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3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611" y="18000"/>
            <a:ext cx="8944615" cy="6840000"/>
          </a:xfrm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2DB406BA-1069-B944-958E-D8088DF2B2DE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C27DAD3D-8737-C307-EF24-B855C6D6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86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B2333-A4D3-DB72-AD61-4291918D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772" y="564497"/>
            <a:ext cx="10544732" cy="629700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Головні тренди європейського ринку за останні 5 років </a:t>
            </a:r>
            <a:endParaRPr lang="ru-RU" sz="2400" b="1" dirty="0">
              <a:solidFill>
                <a:srgbClr val="0021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A7F5A5-54AD-4D20-5157-60C7E55AF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59" y="1194197"/>
            <a:ext cx="11854141" cy="4309944"/>
          </a:xfrm>
        </p:spPr>
        <p:txBody>
          <a:bodyPr>
            <a:norm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Стрімке зростання продажів органічної продукції свідчить про зростання споживчого попиту та успішність заходів щодо підтримки попиту. 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Зростання продажів органічної продукції було особливо сильним під час пандемії COVID-19, що розумілося як наслідок того, що споживачі приділяли більше уваги питанням здоров’я, більшого споживання їжі вдома та/або дефіциту звичайних продуктів харчування.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Поточні економічні події, такі як інфляція харчових продуктів, впливають на купівельну спроможність споживачів у ЄС і мають вплив на попит на органічні продукти.</a:t>
            </a:r>
          </a:p>
        </p:txBody>
      </p:sp>
      <p:pic>
        <p:nvPicPr>
          <p:cNvPr id="5" name="Picture 2" descr="горизонт син">
            <a:extLst>
              <a:ext uri="{FF2B5EF4-FFF2-40B4-BE49-F238E27FC236}">
                <a16:creationId xmlns:a16="http://schemas.microsoft.com/office/drawing/2014/main" id="{AE4FF503-9FE0-E7A8-E1EE-A0128B01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U Organic Awards 2023 - European Commission">
            <a:extLst>
              <a:ext uri="{FF2B5EF4-FFF2-40B4-BE49-F238E27FC236}">
                <a16:creationId xmlns:a16="http://schemas.microsoft.com/office/drawing/2014/main" id="{C11355CB-0377-ED49-C69D-5FF5B6B86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85" y="4949993"/>
            <a:ext cx="6414949" cy="16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9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1777263" y="-7883"/>
            <a:ext cx="3157378" cy="1135117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788798" y="670759"/>
            <a:ext cx="4771697" cy="5433848"/>
          </a:xfrm>
          <a:prstGeom prst="rect">
            <a:avLst/>
          </a:prstGeom>
          <a:blipFill dpi="0" rotWithShape="1">
            <a:blip r:embed="rId3"/>
            <a:srcRect/>
            <a:stretch>
              <a:fillRect l="-41000" r="-8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94663" y="322352"/>
            <a:ext cx="4771697" cy="543384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49262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7B18FB-87F1-516F-E38A-8D5921359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96" r="70937" b="60450"/>
          <a:stretch/>
        </p:blipFill>
        <p:spPr>
          <a:xfrm>
            <a:off x="1001620" y="2294027"/>
            <a:ext cx="4627655" cy="17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77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7560" y="0"/>
            <a:ext cx="504444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544901" y="999855"/>
            <a:ext cx="3796913" cy="4648250"/>
            <a:chOff x="1468770" y="1592581"/>
            <a:chExt cx="3796913" cy="4648250"/>
          </a:xfrm>
          <a:blipFill dpi="0" rotWithShape="1">
            <a:blip r:embed="rId3"/>
            <a:srcRect/>
            <a:stretch>
              <a:fillRect l="-25000"/>
            </a:stretch>
          </a:blipFill>
        </p:grpSpPr>
        <p:sp>
          <p:nvSpPr>
            <p:cNvPr id="15" name="Полилиния 14"/>
            <p:cNvSpPr/>
            <p:nvPr/>
          </p:nvSpPr>
          <p:spPr>
            <a:xfrm>
              <a:off x="1468770" y="1592581"/>
              <a:ext cx="3796913" cy="3796913"/>
            </a:xfrm>
            <a:custGeom>
              <a:avLst/>
              <a:gdLst>
                <a:gd name="connsiteX0" fmla="*/ 0 w 3796913"/>
                <a:gd name="connsiteY0" fmla="*/ 0 h 3796913"/>
                <a:gd name="connsiteX1" fmla="*/ 3796913 w 3796913"/>
                <a:gd name="connsiteY1" fmla="*/ 0 h 3796913"/>
                <a:gd name="connsiteX2" fmla="*/ 3796913 w 3796913"/>
                <a:gd name="connsiteY2" fmla="*/ 3796913 h 3796913"/>
                <a:gd name="connsiteX3" fmla="*/ 3028092 w 3796913"/>
                <a:gd name="connsiteY3" fmla="*/ 3039275 h 3796913"/>
                <a:gd name="connsiteX4" fmla="*/ 0 w 3796913"/>
                <a:gd name="connsiteY4" fmla="*/ 11183 h 379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913" h="3796913">
                  <a:moveTo>
                    <a:pt x="0" y="0"/>
                  </a:moveTo>
                  <a:lnTo>
                    <a:pt x="3796913" y="0"/>
                  </a:lnTo>
                  <a:lnTo>
                    <a:pt x="3796913" y="3796913"/>
                  </a:lnTo>
                  <a:lnTo>
                    <a:pt x="3028092" y="3039275"/>
                  </a:lnTo>
                  <a:lnTo>
                    <a:pt x="0" y="111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13500000">
              <a:off x="600327" y="3406954"/>
              <a:ext cx="3796913" cy="18708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1192202" y="833777"/>
            <a:ext cx="3796913" cy="3796913"/>
          </a:xfrm>
          <a:custGeom>
            <a:avLst/>
            <a:gdLst>
              <a:gd name="connsiteX0" fmla="*/ 0 w 3796913"/>
              <a:gd name="connsiteY0" fmla="*/ 0 h 3796913"/>
              <a:gd name="connsiteX1" fmla="*/ 3796913 w 3796913"/>
              <a:gd name="connsiteY1" fmla="*/ 0 h 3796913"/>
              <a:gd name="connsiteX2" fmla="*/ 3796913 w 3796913"/>
              <a:gd name="connsiteY2" fmla="*/ 3796913 h 3796913"/>
              <a:gd name="connsiteX3" fmla="*/ 3028092 w 3796913"/>
              <a:gd name="connsiteY3" fmla="*/ 3039275 h 3796913"/>
              <a:gd name="connsiteX4" fmla="*/ 0 w 3796913"/>
              <a:gd name="connsiteY4" fmla="*/ 11183 h 379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6913" h="3796913">
                <a:moveTo>
                  <a:pt x="0" y="0"/>
                </a:moveTo>
                <a:lnTo>
                  <a:pt x="3796913" y="0"/>
                </a:lnTo>
                <a:lnTo>
                  <a:pt x="3796913" y="3796913"/>
                </a:lnTo>
                <a:lnTo>
                  <a:pt x="3028092" y="3039275"/>
                </a:lnTo>
                <a:lnTo>
                  <a:pt x="0" y="1118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3500000">
            <a:off x="346038" y="3057512"/>
            <a:ext cx="3796913" cy="187084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8" y="525481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A6A18-5E15-E135-4394-C8C792E6623E}"/>
              </a:ext>
            </a:extLst>
          </p:cNvPr>
          <p:cNvSpPr txBox="1"/>
          <p:nvPr/>
        </p:nvSpPr>
        <p:spPr>
          <a:xfrm rot="935922">
            <a:off x="7646047" y="591116"/>
            <a:ext cx="33537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044524"/>
                </a:solidFill>
                <a:effectLst/>
                <a:highlight>
                  <a:srgbClr val="00FF00"/>
                </a:highlight>
                <a:latin typeface="Open Sans" panose="020B0606030504020204" pitchFamily="34" charset="0"/>
              </a:rPr>
              <a:t>Organic farming and the Internet of Things (IoT): synergy or conflict?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3848C-E939-B8F9-37DB-B2DEB7DADBB7}"/>
              </a:ext>
            </a:extLst>
          </p:cNvPr>
          <p:cNvSpPr txBox="1"/>
          <p:nvPr/>
        </p:nvSpPr>
        <p:spPr>
          <a:xfrm rot="20482990">
            <a:off x="7958153" y="2969782"/>
            <a:ext cx="37322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Органічне землеробство та Інтернет речей (</a:t>
            </a:r>
            <a:r>
              <a:rPr lang="uk-UA" sz="2800" b="1" i="0" dirty="0" err="1">
                <a:solidFill>
                  <a:srgbClr val="044524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IoT</a:t>
            </a:r>
            <a:r>
              <a:rPr lang="uk-UA" sz="2800" b="1" i="0" dirty="0">
                <a:solidFill>
                  <a:srgbClr val="044524"/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): синергія чи конфлікт?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11DA0-5C29-6FBA-167D-F91B8E49EB61}"/>
              </a:ext>
            </a:extLst>
          </p:cNvPr>
          <p:cNvSpPr txBox="1"/>
          <p:nvPr/>
        </p:nvSpPr>
        <p:spPr>
          <a:xfrm>
            <a:off x="7190628" y="5836437"/>
            <a:ext cx="4765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https://www.organicseurope.bio/news/organic-farming-and-the-internet-of-things-iot-synergy-or-conflict/</a:t>
            </a:r>
          </a:p>
        </p:txBody>
      </p:sp>
    </p:spTree>
    <p:extLst>
      <p:ext uri="{BB962C8B-B14F-4D97-AF65-F5344CB8AC3E}">
        <p14:creationId xmlns:p14="http://schemas.microsoft.com/office/powerpoint/2010/main" val="1660722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nt to volunteer on peasant farms? Try WWOOF Romania! | Agricultural and  Rural Convention">
            <a:extLst>
              <a:ext uri="{FF2B5EF4-FFF2-40B4-BE49-F238E27FC236}">
                <a16:creationId xmlns:a16="http://schemas.microsoft.com/office/drawing/2014/main" id="{6FE60DE5-585C-D43E-5D0F-D2A18DBC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0" y="4437475"/>
            <a:ext cx="20193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 Reasons to Go WWOOFing for Your Next Vacation - EcoWatch">
            <a:extLst>
              <a:ext uri="{FF2B5EF4-FFF2-40B4-BE49-F238E27FC236}">
                <a16:creationId xmlns:a16="http://schemas.microsoft.com/office/drawing/2014/main" id="{55B14D92-43BB-B379-E0DA-1292E6C0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3" y="1931342"/>
            <a:ext cx="3562350" cy="237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t's Talk about Couchsurfing. Safety tips, my experiences and more. -  Freedom Not Fate">
            <a:extLst>
              <a:ext uri="{FF2B5EF4-FFF2-40B4-BE49-F238E27FC236}">
                <a16:creationId xmlns:a16="http://schemas.microsoft.com/office/drawing/2014/main" id="{4625DC50-3441-2823-7739-1B6C0825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6" y="371196"/>
            <a:ext cx="2786063" cy="10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16485-4030-7DB5-873B-8E16E2F7F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170" y="2333471"/>
            <a:ext cx="2738139" cy="2738139"/>
          </a:xfrm>
          <a:prstGeom prst="rect">
            <a:avLst/>
          </a:prstGeom>
        </p:spPr>
      </p:pic>
      <p:pic>
        <p:nvPicPr>
          <p:cNvPr id="2056" name="Picture 8" descr="Українськi гостинні садиби">
            <a:extLst>
              <a:ext uri="{FF2B5EF4-FFF2-40B4-BE49-F238E27FC236}">
                <a16:creationId xmlns:a16="http://schemas.microsoft.com/office/drawing/2014/main" id="{AAF7ABCB-654B-614B-7D52-6CC857979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07" y="625459"/>
            <a:ext cx="2024063" cy="19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ve and Learn on Organic Farms - WWOOF United Kingdom">
            <a:extLst>
              <a:ext uri="{FF2B5EF4-FFF2-40B4-BE49-F238E27FC236}">
                <a16:creationId xmlns:a16="http://schemas.microsoft.com/office/drawing/2014/main" id="{49ED4336-BDF9-D380-4B64-687D6DF1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902" y="5000355"/>
            <a:ext cx="352425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4FD765C-22B6-5EFD-F65A-4EAD37DF2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44" y="5313607"/>
            <a:ext cx="1548190" cy="127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521342-DD12-4EFF-EFB2-5B14336458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890" y="2996745"/>
            <a:ext cx="3894012" cy="2190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9AAD5F-A3A9-002A-44F2-497D930E6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6648" y="1419052"/>
            <a:ext cx="695391" cy="1569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E6582-AC30-B9E3-8315-6D0C23281CCC}"/>
              </a:ext>
            </a:extLst>
          </p:cNvPr>
          <p:cNvSpPr txBox="1"/>
          <p:nvPr/>
        </p:nvSpPr>
        <p:spPr>
          <a:xfrm>
            <a:off x="4983501" y="1379789"/>
            <a:ext cx="382999" cy="160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E26C03-6166-8F6F-2D11-7906828BC0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28" y="400509"/>
            <a:ext cx="1830667" cy="3701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D7491A-9DDE-6C06-CA18-331E49B4D85B}"/>
              </a:ext>
            </a:extLst>
          </p:cNvPr>
          <p:cNvSpPr txBox="1"/>
          <p:nvPr/>
        </p:nvSpPr>
        <p:spPr>
          <a:xfrm>
            <a:off x="4730365" y="265639"/>
            <a:ext cx="369505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700" b="1" dirty="0">
                <a:cs typeface="Times New Roman" panose="02020603050405020304" pitchFamily="18" charset="0"/>
              </a:rPr>
              <a:t>Знайомство та </a:t>
            </a:r>
            <a:r>
              <a:rPr lang="uk-UA" sz="2700" b="1" dirty="0" err="1">
                <a:cs typeface="Times New Roman" panose="02020603050405020304" pitchFamily="18" charset="0"/>
              </a:rPr>
              <a:t>досвіди</a:t>
            </a:r>
            <a:r>
              <a:rPr lang="uk-UA" sz="2700" b="1" dirty="0">
                <a:cs typeface="Times New Roman" panose="02020603050405020304" pitchFamily="18" charset="0"/>
              </a:rPr>
              <a:t> 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567981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16CB0-1A8C-791E-44D6-AC8CE80F3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4" t="24654" r="14336" b="4423"/>
          <a:stretch/>
        </p:blipFill>
        <p:spPr>
          <a:xfrm>
            <a:off x="426818" y="250032"/>
            <a:ext cx="11338363" cy="5815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3C879-CF67-77F6-CE65-243FE2B8ADE7}"/>
              </a:ext>
            </a:extLst>
          </p:cNvPr>
          <p:cNvSpPr txBox="1"/>
          <p:nvPr/>
        </p:nvSpPr>
        <p:spPr>
          <a:xfrm>
            <a:off x="168473" y="6065044"/>
            <a:ext cx="1185505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 Organic Agriculture and IoT 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https://icrofs.dk/fileadmin/icrofs/Nyheder_PDf/TPOrganics__draft_IoT_Inventory_for_consultation_20152207.pdf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C5571D74-AE03-2B31-6F95-CE4097705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563" y="-6546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217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C37EA-9ECC-1A96-202E-1A2A62C73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0" t="31991" r="13633" b="4644"/>
          <a:stretch/>
        </p:blipFill>
        <p:spPr>
          <a:xfrm>
            <a:off x="500062" y="385762"/>
            <a:ext cx="11545706" cy="5886450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BFD800E6-4A92-C7B1-1775-3FE4E30C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52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7C7C34-5839-595E-0C08-4B55FE0807B2}"/>
              </a:ext>
            </a:extLst>
          </p:cNvPr>
          <p:cNvSpPr txBox="1"/>
          <p:nvPr/>
        </p:nvSpPr>
        <p:spPr>
          <a:xfrm>
            <a:off x="92241" y="6422798"/>
            <a:ext cx="11464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https://voltatv.com/smart-farming/iof2020-vegetables/iof2020-chain-integrated-greenhouse-production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E232F-ACD2-FE92-D072-DF753BD595A0}"/>
              </a:ext>
            </a:extLst>
          </p:cNvPr>
          <p:cNvSpPr txBox="1"/>
          <p:nvPr/>
        </p:nvSpPr>
        <p:spPr>
          <a:xfrm>
            <a:off x="241300" y="161402"/>
            <a:ext cx="11950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800" b="0" i="0">
                <a:solidFill>
                  <a:srgbClr val="00BCD4"/>
                </a:solidFill>
                <a:effectLst/>
                <a:latin typeface="Roboto Condensed" panose="02000000000000000000" pitchFamily="2" charset="0"/>
              </a:rPr>
              <a:t>Приклад використання IoF2020: тепличне виробництво, інтегроване в ланцюг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F0FBD-5A18-B404-97A4-38D1309FA718}"/>
              </a:ext>
            </a:extLst>
          </p:cNvPr>
          <p:cNvSpPr txBox="1"/>
          <p:nvPr/>
        </p:nvSpPr>
        <p:spPr>
          <a:xfrm>
            <a:off x="73191" y="5635102"/>
            <a:ext cx="102548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>
                <a:effectLst/>
                <a:latin typeface="Roboto" panose="02000000000000000000" pitchFamily="2" charset="0"/>
              </a:rPr>
              <a:t>Розробка повної системи на основі датчиків і приводів для томатних теплиць для інтеграції ланцюжка створення вартості та якісних інновацій.</a:t>
            </a:r>
            <a:endParaRPr lang="uk-UA" sz="2000"/>
          </a:p>
        </p:txBody>
      </p:sp>
      <p:pic>
        <p:nvPicPr>
          <p:cNvPr id="8" name="Мультимедиа в Интернете 7" title="IoF2020 Use Case: Chain-integrated Greenhouse Production">
            <a:hlinkClick r:id="" action="ppaction://media"/>
            <a:extLst>
              <a:ext uri="{FF2B5EF4-FFF2-40B4-BE49-F238E27FC236}">
                <a16:creationId xmlns:a16="http://schemas.microsoft.com/office/drawing/2014/main" id="{7B011961-449D-A9C3-4633-EBDE1303E5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3956" y="694678"/>
            <a:ext cx="8464088" cy="4782221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7B5F58CA-C61A-FDDA-3173-1E8B4635C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5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D10951-A4FE-B840-E5CA-8A078518A49F}"/>
              </a:ext>
            </a:extLst>
          </p:cNvPr>
          <p:cNvSpPr txBox="1"/>
          <p:nvPr/>
        </p:nvSpPr>
        <p:spPr>
          <a:xfrm>
            <a:off x="542925" y="1324539"/>
            <a:ext cx="11444288" cy="5318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4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https://www.smartrural21.eu/villages/virtsu_ee/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https://www.smartrural21.eu/wp-content/uploads/9.-Kulno-Keskula_Virtsu-Estonia.pdf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Highlights of the </a:t>
            </a:r>
            <a:r>
              <a:rPr lang="en-US" sz="24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Virtsu</a:t>
            </a: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https://www.smartrural21.eu/wp-content/uploads/Virtsu_Strategy-Highlight.pdf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co-design e-services with rural communities Lessons learned from the Smart Rural 21 project </a:t>
            </a:r>
            <a:r>
              <a:rPr lang="uk-UA" sz="240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https://www.smartrural21.eu/wp-content/uploads/Lutz_Kubitschke_empirica-1.pdf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Sollstedt</a:t>
            </a:r>
            <a:r>
              <a:rPr lang="en-US" sz="240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 </a:t>
            </a:r>
            <a:r>
              <a:rPr lang="uk-UA" sz="2400" u="sng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https://www.smartrural21.eu/villages/sollstedt_de/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Highlights of the </a:t>
            </a:r>
            <a:r>
              <a:rPr lang="en-US" sz="2400" dirty="0" err="1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Sollstedt</a:t>
            </a:r>
            <a:r>
              <a:rPr lang="en-US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Smart Village Strategy Germany </a:t>
            </a:r>
            <a:r>
              <a:rPr lang="uk-UA" sz="2400" dirty="0">
                <a:solidFill>
                  <a:srgbClr val="00217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https://www.smartrural21.eu/wp-content/uploads/Sollsedt_Summary-Highlights-of-strategy.pdf</a:t>
            </a:r>
            <a:endParaRPr lang="ru-RU" sz="2400" dirty="0">
              <a:solidFill>
                <a:srgbClr val="00217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F4F54-4F67-0101-69B0-BB0EEF3B03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096" r="70937" b="60450"/>
          <a:stretch/>
        </p:blipFill>
        <p:spPr>
          <a:xfrm>
            <a:off x="1087346" y="214826"/>
            <a:ext cx="2727418" cy="1011784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0F61419-5E4E-EF37-7EF7-3A69A7406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291509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713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4021A-0151-8D1D-9026-F15B8B3B2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4" r="1094"/>
          <a:stretch/>
        </p:blipFill>
        <p:spPr>
          <a:xfrm>
            <a:off x="1071563" y="480265"/>
            <a:ext cx="10306050" cy="4504503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8288017-E57F-F648-3973-81DD2126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5948526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67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Villa Lena Foundation">
            <a:hlinkClick r:id="" action="ppaction://media"/>
            <a:extLst>
              <a:ext uri="{FF2B5EF4-FFF2-40B4-BE49-F238E27FC236}">
                <a16:creationId xmlns:a16="http://schemas.microsoft.com/office/drawing/2014/main" id="{3109B101-2696-B68E-9FAF-41B692BA36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1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A02DA-1084-7311-D793-F84687679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95" r="1094"/>
          <a:stretch/>
        </p:blipFill>
        <p:spPr>
          <a:xfrm>
            <a:off x="0" y="644507"/>
            <a:ext cx="12058650" cy="5327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B5317-4A7B-8CBC-FE35-C4B618606809}"/>
              </a:ext>
            </a:extLst>
          </p:cNvPr>
          <p:cNvSpPr txBox="1"/>
          <p:nvPr/>
        </p:nvSpPr>
        <p:spPr>
          <a:xfrm>
            <a:off x="232172" y="627278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https://www.villa-lena.it/journal/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7BB498E0-D824-41B1-4DB1-A61ACEE1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437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A6A431-99F0-9CDE-2966-0F3ECCD48FFF}"/>
              </a:ext>
            </a:extLst>
          </p:cNvPr>
          <p:cNvSpPr txBox="1"/>
          <p:nvPr/>
        </p:nvSpPr>
        <p:spPr>
          <a:xfrm>
            <a:off x="416886" y="278064"/>
            <a:ext cx="83985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176"/>
                </a:solidFill>
              </a:rPr>
              <a:t>Inside Villa Lena: an art retreat and hotel </a:t>
            </a:r>
            <a:endParaRPr lang="uk-UA" sz="2800" b="1" dirty="0">
              <a:solidFill>
                <a:srgbClr val="002176"/>
              </a:solidFill>
            </a:endParaRPr>
          </a:p>
          <a:p>
            <a:r>
              <a:rPr lang="en-US" sz="2800" b="1" dirty="0">
                <a:solidFill>
                  <a:srgbClr val="002176"/>
                </a:solidFill>
              </a:rPr>
              <a:t>in the Tuscan hills</a:t>
            </a:r>
            <a:endParaRPr lang="ru-RU" sz="2800" b="1" dirty="0">
              <a:solidFill>
                <a:srgbClr val="00217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64962-92F2-8C2D-F496-120ECAF5C01F}"/>
              </a:ext>
            </a:extLst>
          </p:cNvPr>
          <p:cNvSpPr txBox="1"/>
          <p:nvPr/>
        </p:nvSpPr>
        <p:spPr>
          <a:xfrm>
            <a:off x="688421" y="1187227"/>
            <a:ext cx="9029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Всередині </a:t>
            </a:r>
            <a:r>
              <a:rPr lang="uk-UA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Villa</a:t>
            </a:r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Lena</a:t>
            </a:r>
            <a:r>
              <a:rPr lang="uk-UA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мистецький відпочинок і готель на пагорбах Тоскани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244D2-1560-E13E-4438-71781E08FF1D}"/>
              </a:ext>
            </a:extLst>
          </p:cNvPr>
          <p:cNvSpPr txBox="1"/>
          <p:nvPr/>
        </p:nvSpPr>
        <p:spPr>
          <a:xfrm>
            <a:off x="781976" y="1659516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2529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Розкішні номери, ресторан «від ферми до столу» та власна мистецька фундація роблять віллу Лена одним із найцікавіших і найкрасивіших місць для відвідування в Італії, захованих серед пагорбів Тоскани.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Всередині вілли Лена | Помідори та інші продукти, вирощені в маєтку в Тоскані, Італія">
            <a:extLst>
              <a:ext uri="{FF2B5EF4-FFF2-40B4-BE49-F238E27FC236}">
                <a16:creationId xmlns:a16="http://schemas.microsoft.com/office/drawing/2014/main" id="{5DE083C5-57F8-02F6-69B1-72A64E30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229" y="208319"/>
            <a:ext cx="2176795" cy="290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середині Villa Lena: мистецький відпочинок і готель на пагорбах Тоскани | Стіл, накритий перед цегляною стіною для заходу на віллі Лена">
            <a:extLst>
              <a:ext uri="{FF2B5EF4-FFF2-40B4-BE49-F238E27FC236}">
                <a16:creationId xmlns:a16="http://schemas.microsoft.com/office/drawing/2014/main" id="{37569ABD-126F-8606-B2D2-79D2CE08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93" y="2681453"/>
            <a:ext cx="2356247" cy="29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середині Villa Lena: мистецький відпочинок і готель на пагорбах Тоскани | Одна зі студій, доступних для постійних художників на віллі Лена">
            <a:extLst>
              <a:ext uri="{FF2B5EF4-FFF2-40B4-BE49-F238E27FC236}">
                <a16:creationId xmlns:a16="http://schemas.microsoft.com/office/drawing/2014/main" id="{7FDC2C30-33F3-DF06-BE14-D5BFA03B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1" y="3045578"/>
            <a:ext cx="4417964" cy="294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5C95A-1F01-C3D6-D2C4-D87AFE563F67}"/>
              </a:ext>
            </a:extLst>
          </p:cNvPr>
          <p:cNvSpPr txBox="1"/>
          <p:nvPr/>
        </p:nvSpPr>
        <p:spPr>
          <a:xfrm>
            <a:off x="176213" y="6202009"/>
            <a:ext cx="7888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https://roadbook.com/travel/inside-villa-lena-an-art-retreat-and-hotel-in-the-tuscan-hills/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98D8085-E68A-A6B7-7FFB-947DABD8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55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Хороший Вульксфельде">
            <a:extLst>
              <a:ext uri="{FF2B5EF4-FFF2-40B4-BE49-F238E27FC236}">
                <a16:creationId xmlns:a16="http://schemas.microsoft.com/office/drawing/2014/main" id="{FC57C9C2-F1F0-C0DD-A100-18D75A3A8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4" y="-135978"/>
            <a:ext cx="28575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льтимедиа в Интернете 1" title="Das Gut Wulksfelde vor den Toren Hamburgs - unser offizieller Imagefilm">
            <a:hlinkClick r:id="" action="ppaction://media"/>
            <a:extLst>
              <a:ext uri="{FF2B5EF4-FFF2-40B4-BE49-F238E27FC236}">
                <a16:creationId xmlns:a16="http://schemas.microsoft.com/office/drawing/2014/main" id="{3118D76E-C666-7D2A-E15F-220EC12EE7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5963" y="1132408"/>
            <a:ext cx="9093200" cy="5137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466652-5E3D-80BE-1CC1-BA7664B84469}"/>
              </a:ext>
            </a:extLst>
          </p:cNvPr>
          <p:cNvSpPr txBox="1"/>
          <p:nvPr/>
        </p:nvSpPr>
        <p:spPr>
          <a:xfrm>
            <a:off x="3240884" y="218590"/>
            <a:ext cx="8951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1" i="0">
                <a:solidFill>
                  <a:srgbClr val="0F0F0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Das Gut Wulksfelde vor den Toren Hamburgs - unser offizieller Imagefilm</a:t>
            </a:r>
            <a:endParaRPr lang="de-DE" b="1" i="0" dirty="0">
              <a:solidFill>
                <a:srgbClr val="0F0F0F"/>
              </a:solidFill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37683-7018-6C69-B502-4A3B1F3700C9}"/>
              </a:ext>
            </a:extLst>
          </p:cNvPr>
          <p:cNvSpPr txBox="1"/>
          <p:nvPr/>
        </p:nvSpPr>
        <p:spPr>
          <a:xfrm>
            <a:off x="3240884" y="58792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https://www.gut-wulksfelde.de/</a:t>
            </a: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B3AEA5B2-529D-96C8-50ED-05A640A7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1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еселий млин">
            <a:extLst>
              <a:ext uri="{FF2B5EF4-FFF2-40B4-BE49-F238E27FC236}">
                <a16:creationId xmlns:a16="http://schemas.microsoft.com/office/drawing/2014/main" id="{A3654F02-F607-0E45-63DA-B84A9C5B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7" y="-390525"/>
            <a:ext cx="2662237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43A16-596B-F8CD-29FD-21728D33FD09}"/>
              </a:ext>
            </a:extLst>
          </p:cNvPr>
          <p:cNvSpPr txBox="1"/>
          <p:nvPr/>
        </p:nvSpPr>
        <p:spPr>
          <a:xfrm>
            <a:off x="3368279" y="940593"/>
            <a:ext cx="630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Merry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— це сімейна органічна ферма та млин, розташована в графстві Лаос, Ірландія.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D0A3F-C26F-7028-D0B0-ED5C9BE24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42" r="12578" b="18652"/>
          <a:stretch/>
        </p:blipFill>
        <p:spPr>
          <a:xfrm>
            <a:off x="1000124" y="1800225"/>
            <a:ext cx="10658475" cy="3843338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D2BCE781-51F1-9116-71F7-5AE5687D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153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flipV="1">
            <a:off x="1582131" y="-1"/>
            <a:ext cx="3157378" cy="1307509"/>
          </a:xfrm>
          <a:prstGeom prst="triangle">
            <a:avLst>
              <a:gd name="adj" fmla="val 4592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03479" y="172393"/>
            <a:ext cx="21146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700" b="1" dirty="0">
                <a:cs typeface="Times New Roman" panose="02020603050405020304" pitchFamily="18" charset="0"/>
              </a:rPr>
              <a:t>Актуальність</a:t>
            </a:r>
            <a:endParaRPr lang="ru-RU" sz="27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6788796" y="426309"/>
            <a:ext cx="4932148" cy="5101656"/>
          </a:xfrm>
          <a:prstGeom prst="rect">
            <a:avLst/>
          </a:prstGeom>
          <a:blipFill dpi="0" rotWithShape="1">
            <a:blip r:embed="rId3"/>
            <a:srcRect/>
            <a:stretch>
              <a:fillRect l="-41000" r="-8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94663" y="322352"/>
            <a:ext cx="4771697" cy="543384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горизонт си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2" y="5223367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73C50-6B43-516E-E7A2-47E93C579079}"/>
              </a:ext>
            </a:extLst>
          </p:cNvPr>
          <p:cNvSpPr txBox="1"/>
          <p:nvPr/>
        </p:nvSpPr>
        <p:spPr>
          <a:xfrm>
            <a:off x="742681" y="2736502"/>
            <a:ext cx="53533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Філософія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 "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органік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". </a:t>
            </a:r>
          </a:p>
          <a:p>
            <a:pPr algn="ctr" fontAlgn="base"/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Вдалий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 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бізнес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-проект 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чи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 стиль </a:t>
            </a:r>
            <a:r>
              <a:rPr lang="ru-RU" sz="2800" b="1" i="0" u="none" strike="noStrike" dirty="0" err="1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життя</a:t>
            </a:r>
            <a:r>
              <a:rPr lang="ru-RU" sz="2800" b="1" i="0" u="none" strike="noStrike" dirty="0">
                <a:solidFill>
                  <a:srgbClr val="111111"/>
                </a:solidFill>
                <a:effectLst/>
                <a:latin typeface="fira sans" panose="020B0503050000020004" pitchFamily="34" charset="0"/>
                <a:hlinkClick r:id="rId5"/>
              </a:rPr>
              <a:t>?</a:t>
            </a:r>
            <a:endParaRPr lang="ru-RU" sz="2800" b="1" i="0" dirty="0">
              <a:solidFill>
                <a:srgbClr val="000000"/>
              </a:solidFill>
              <a:effectLst/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86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еселий млин">
            <a:extLst>
              <a:ext uri="{FF2B5EF4-FFF2-40B4-BE49-F238E27FC236}">
                <a16:creationId xmlns:a16="http://schemas.microsoft.com/office/drawing/2014/main" id="{A3654F02-F607-0E45-63DA-B84A9C5B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7" y="-390525"/>
            <a:ext cx="2662237" cy="26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льтимедиа в Интернете 1" title="The Merry Mill X Stripe">
            <a:hlinkClick r:id="" action="ppaction://media"/>
            <a:extLst>
              <a:ext uri="{FF2B5EF4-FFF2-40B4-BE49-F238E27FC236}">
                <a16:creationId xmlns:a16="http://schemas.microsoft.com/office/drawing/2014/main" id="{9B8E6875-C791-5D17-0220-61C811A30B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83244" y="383381"/>
            <a:ext cx="9381681" cy="5300662"/>
          </a:xfrm>
          <a:prstGeom prst="rect">
            <a:avLst/>
          </a:prstGeom>
        </p:spPr>
      </p:pic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9A773CF7-3381-1E82-E47A-4F19543F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475365" y="986767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5849" y="830635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  українського органічного виробництва: реалії сьогодення та європейські практики.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0E013-8A78-0AB0-DF17-CFC1AE26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0225" y="5173579"/>
            <a:ext cx="5560541" cy="1619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2B8E8B-1AF0-33AB-F40D-64A3703FB2E6}"/>
              </a:ext>
            </a:extLst>
          </p:cNvPr>
          <p:cNvSpPr txBox="1"/>
          <p:nvPr/>
        </p:nvSpPr>
        <p:spPr>
          <a:xfrm>
            <a:off x="2966855" y="2137709"/>
            <a:ext cx="89293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  українського органічного виробництва: реалії сьогодення та європейські практики. Органічне виробництво в Україні. Компаративний аналіз практик органічного виробництва в Україні та ЄС.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Роль органічних кооперативів,  кластерів та цифрових мереж сільського розвитку в умовах післявоєнної відбудови.</a:t>
            </a:r>
          </a:p>
          <a:p>
            <a:pPr indent="450215" algn="just"/>
            <a:endParaRPr lang="uk-UA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Місцеві продовольчі системи: традиції та інноваційні ідеї. Географічні зазначення та регіональні бренди продукції. Перспективи українського органічного виробництва та експорту продукції на європейський ринок.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83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Organic in Ukraine_EN">
            <a:hlinkClick r:id="" action="ppaction://media"/>
            <a:extLst>
              <a:ext uri="{FF2B5EF4-FFF2-40B4-BE49-F238E27FC236}">
                <a16:creationId xmlns:a16="http://schemas.microsoft.com/office/drawing/2014/main" id="{668C852F-AD04-0BB2-1BBE-3441E34344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2150" y="375817"/>
            <a:ext cx="10807700" cy="61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 ">
            <a:extLst>
              <a:ext uri="{FF2B5EF4-FFF2-40B4-BE49-F238E27FC236}">
                <a16:creationId xmlns:a16="http://schemas.microsoft.com/office/drawing/2014/main" id="{0358A63F-B061-4A78-B090-2923E890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" y="104773"/>
            <a:ext cx="10220325" cy="696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74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22EB2E-2477-89ED-2B23-CC1D581AA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49" y="0"/>
            <a:ext cx="9492738" cy="6716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E34AD-66A5-0857-EB35-BC7A2E062DF6}"/>
              </a:ext>
            </a:extLst>
          </p:cNvPr>
          <p:cNvSpPr txBox="1"/>
          <p:nvPr/>
        </p:nvSpPr>
        <p:spPr>
          <a:xfrm>
            <a:off x="0" y="530252"/>
            <a:ext cx="285392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ProbaPro"/>
              </a:rPr>
              <a:t>С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таном на 31.12.2022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загальна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площа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сільськогосподарських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угідь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зайнятих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під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органічним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виробництвом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, та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перехідного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періоду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склала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263 619 га (0,6%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від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загальної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площі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земель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сільськогосподарського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призначення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України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), в тому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числі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площа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сільськогосподарських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угідь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з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органічним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статусом – 246 126 га,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площа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сільськогосподарських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угідь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перехідного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періоду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– 17 493 га.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Загальна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кількість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операторів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становила 462,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включаючи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380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сільськогосподарських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виробників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robaPro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70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fographics-image">
            <a:extLst>
              <a:ext uri="{FF2B5EF4-FFF2-40B4-BE49-F238E27FC236}">
                <a16:creationId xmlns:a16="http://schemas.microsoft.com/office/drawing/2014/main" id="{D7E821B1-47FA-AB22-F7DA-D10C36A68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0"/>
            <a:ext cx="9525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495FFB21-58EE-57B9-0DA7-1DBD0996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75" y="-180924"/>
            <a:ext cx="2740025" cy="69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10B26DE2-9A43-F405-9F9C-03D43BE22684}"/>
              </a:ext>
            </a:extLst>
          </p:cNvPr>
          <p:cNvSpPr/>
          <p:nvPr/>
        </p:nvSpPr>
        <p:spPr>
          <a:xfrm rot="16200000">
            <a:off x="9535938" y="2305233"/>
            <a:ext cx="3178891" cy="2133234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039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83C534-38DC-0B07-19C2-96D75BB3742A}"/>
              </a:ext>
            </a:extLst>
          </p:cNvPr>
          <p:cNvSpPr txBox="1"/>
          <p:nvPr/>
        </p:nvSpPr>
        <p:spPr>
          <a:xfrm>
            <a:off x="446484" y="360313"/>
            <a:ext cx="108835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Що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органічного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вирощують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в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Україні</a:t>
            </a:r>
            <a:endParaRPr lang="ru-R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ira sans" panose="020B0503050000020004" pitchFamily="34" charset="0"/>
            </a:endParaRP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Зерно,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молочні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продукти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крупи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м'ясо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фрукти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овочі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– у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лідерах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.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Однак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асортимент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у магазинах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досі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неповний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На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полицях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крім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перерахованого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є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яйця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борошно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макарони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олія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соки,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трав'яні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чаї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шоколад, мед,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спеції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консервовані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продукти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(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ягідні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пасти,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джеми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сиропи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),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напівфабрикати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, снеки.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C8263-7ABA-298D-8183-07675E237EF8}"/>
              </a:ext>
            </a:extLst>
          </p:cNvPr>
          <p:cNvSpPr txBox="1"/>
          <p:nvPr/>
        </p:nvSpPr>
        <p:spPr>
          <a:xfrm>
            <a:off x="3046810" y="2106246"/>
            <a:ext cx="91451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Де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продають</a:t>
            </a:r>
            <a:endParaRPr lang="ru-R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ira sans" panose="020B0503050000020004" pitchFamily="34" charset="0"/>
            </a:endParaRPr>
          </a:p>
          <a:p>
            <a:pPr algn="l" fontAlgn="base"/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Розвиток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внутрішнього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ринку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органічних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продуктів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гальмує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низька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купівельна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спроможність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та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необізнаність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населення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.</a:t>
            </a:r>
          </a:p>
          <a:p>
            <a:pPr algn="l" fontAlgn="base"/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У ЄС з </a:t>
            </a:r>
            <a:r>
              <a:rPr lang="ru-R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цим</a:t>
            </a:r>
            <a:r>
              <a:rPr lang="ru-R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працюють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рівні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держави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. У 2021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році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там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планують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виділити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40 млн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євро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на 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популяризацію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органічного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виробництва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, у тому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числі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кампанії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щодо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підвищення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обізнаності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споживачів</a:t>
            </a:r>
            <a:r>
              <a:rPr lang="ru-RU" dirty="0">
                <a:solidFill>
                  <a:srgbClr val="000000"/>
                </a:solidFill>
                <a:highlight>
                  <a:srgbClr val="FFFFFF"/>
                </a:highlight>
                <a:latin typeface="fira sans" panose="020B05030500000200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B1E1F4-8FAF-63D7-0AE9-202F88BF2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29" r="32852" b="11982"/>
          <a:stretch/>
        </p:blipFill>
        <p:spPr>
          <a:xfrm>
            <a:off x="0" y="4029164"/>
            <a:ext cx="8186738" cy="2871788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DF1FBEC5-BCEC-D993-C6C7-4BB6E34BD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225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 ">
            <a:extLst>
              <a:ext uri="{FF2B5EF4-FFF2-40B4-BE49-F238E27FC236}">
                <a16:creationId xmlns:a16="http://schemas.microsoft.com/office/drawing/2014/main" id="{1484A0E3-0C7D-DFDB-D56D-F8800714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076575"/>
            <a:ext cx="65722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 ">
            <a:extLst>
              <a:ext uri="{FF2B5EF4-FFF2-40B4-BE49-F238E27FC236}">
                <a16:creationId xmlns:a16="http://schemas.microsoft.com/office/drawing/2014/main" id="{40BC5C83-2E6D-97C7-03C7-1C279575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55" y="271463"/>
            <a:ext cx="5901804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D1EA81F9-08B5-2D4D-18A0-491AC671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0C048D41-07B1-A5C1-353C-15FFF72DEC02}"/>
              </a:ext>
            </a:extLst>
          </p:cNvPr>
          <p:cNvSpPr/>
          <p:nvPr/>
        </p:nvSpPr>
        <p:spPr>
          <a:xfrm rot="16200000">
            <a:off x="9521123" y="2296409"/>
            <a:ext cx="3178891" cy="2162864"/>
          </a:xfrm>
          <a:prstGeom prst="triangle">
            <a:avLst>
              <a:gd name="adj" fmla="val 49356"/>
            </a:avLst>
          </a:prstGeom>
          <a:blipFill>
            <a:blip r:embed="rId5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86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натиснути для збільшення">
            <a:extLst>
              <a:ext uri="{FF2B5EF4-FFF2-40B4-BE49-F238E27FC236}">
                <a16:creationId xmlns:a16="http://schemas.microsoft.com/office/drawing/2014/main" id="{A52B0AF9-A990-3686-F2C6-25BA5354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343832"/>
            <a:ext cx="8891588" cy="57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FA406963-029C-673A-30AD-DD09E73D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E2C73030-DCA2-6E53-DF75-B9CC39D8891F}"/>
              </a:ext>
            </a:extLst>
          </p:cNvPr>
          <p:cNvSpPr/>
          <p:nvPr/>
        </p:nvSpPr>
        <p:spPr>
          <a:xfrm rot="16200000">
            <a:off x="9407350" y="2005196"/>
            <a:ext cx="3178891" cy="2390409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545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32C30-59A2-682B-926A-7ECD73565F30}"/>
              </a:ext>
            </a:extLst>
          </p:cNvPr>
          <p:cNvSpPr txBox="1"/>
          <p:nvPr/>
        </p:nvSpPr>
        <p:spPr>
          <a:xfrm>
            <a:off x="3432572" y="272534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Скільки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органік-виробників</a:t>
            </a:r>
            <a:r>
              <a:rPr lang="ru-RU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 в </a:t>
            </a:r>
            <a:r>
              <a:rPr lang="ru-RU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fira sans" panose="020B0503050000020004" pitchFamily="34" charset="0"/>
              </a:rPr>
              <a:t>Україні</a:t>
            </a:r>
            <a:endParaRPr lang="ru-RU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fira sans" panose="020B0503050000020004" pitchFamily="34" charset="0"/>
            </a:endParaRPr>
          </a:p>
        </p:txBody>
      </p:sp>
      <p:pic>
        <p:nvPicPr>
          <p:cNvPr id="7170" name="Picture 2" descr=" ">
            <a:extLst>
              <a:ext uri="{FF2B5EF4-FFF2-40B4-BE49-F238E27FC236}">
                <a16:creationId xmlns:a16="http://schemas.microsoft.com/office/drawing/2014/main" id="{DAF8B307-D044-30E2-A48A-F926B48E2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6" y="888206"/>
            <a:ext cx="11060868" cy="5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AA76A04B-BCB1-7460-074F-3A92CCEC5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22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3"/>
          <p:cNvSpPr/>
          <p:nvPr/>
        </p:nvSpPr>
        <p:spPr>
          <a:xfrm>
            <a:off x="4661882" y="3791168"/>
            <a:ext cx="6842760" cy="8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61882" y="1410304"/>
            <a:ext cx="6842760" cy="892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28950" y="2653231"/>
            <a:ext cx="6755130" cy="845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4722" y="1271185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Європейський ринок органічної продукції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 досвід  ЄС у сфері підтримки сільського органічного виробництва</a:t>
            </a:r>
            <a:endParaRPr kumimoji="0" lang="uk-UA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73087" y="2451535"/>
            <a:ext cx="6842760" cy="92794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  органічного виробництва: реалії сьогодення та європейські практики. </a:t>
            </a: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/>
          <p:nvPr/>
        </p:nvSpPr>
        <p:spPr>
          <a:xfrm>
            <a:off x="4524722" y="3635984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 популяризації органічного виробництва та споживання: економіко-правовий аспект.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0E013-8A78-0AB0-DF17-CFC1AE26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0225" y="5173579"/>
            <a:ext cx="5560541" cy="16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16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A2790-990A-601D-F92F-9954E043FD83}"/>
              </a:ext>
            </a:extLst>
          </p:cNvPr>
          <p:cNvSpPr txBox="1"/>
          <p:nvPr/>
        </p:nvSpPr>
        <p:spPr>
          <a:xfrm>
            <a:off x="311348" y="762685"/>
            <a:ext cx="11569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Ukrainian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 err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uk-UA" sz="2800" b="1" dirty="0" err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Простежуваність</a:t>
            </a:r>
            <a:r>
              <a:rPr lang="uk-UA" sz="2800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органічному ринку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1AB92-F1C2-6F98-EA83-A80ECF64DFF2}"/>
              </a:ext>
            </a:extLst>
          </p:cNvPr>
          <p:cNvSpPr txBox="1"/>
          <p:nvPr/>
        </p:nvSpPr>
        <p:spPr>
          <a:xfrm>
            <a:off x="475060" y="6239172"/>
            <a:ext cx="11716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https://agri-food.appau.org.ua/wp-content/uploads/2019/09/ukrainian-organic-clust-er.-prostezhuvanist.pdf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951FC0-712F-D866-B9EB-9E946F666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5" t="26655" r="15625" b="6270"/>
          <a:stretch/>
        </p:blipFill>
        <p:spPr>
          <a:xfrm>
            <a:off x="1831180" y="1607359"/>
            <a:ext cx="8529637" cy="4310359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E2E52A89-1A21-14B6-1C20-6FFF2156F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36" y="-17971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918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3A6FEC-42D1-51B1-5059-78B2F5FCE845}"/>
              </a:ext>
            </a:extLst>
          </p:cNvPr>
          <p:cNvSpPr txBox="1"/>
          <p:nvPr/>
        </p:nvSpPr>
        <p:spPr>
          <a:xfrm>
            <a:off x="514351" y="648386"/>
            <a:ext cx="1085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 ПОСТАЧАННЯ ОРГАНІЧНОЇ ПРОДУКЦІЇ НА ПРИКЛАДІ СКЛАДНОГО ЛАНЦЮГА ПОСТАВОК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2ABA06-9262-9EED-1042-5A5AB7C8B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5" t="15094" r="11525" b="9536"/>
          <a:stretch/>
        </p:blipFill>
        <p:spPr>
          <a:xfrm>
            <a:off x="1243011" y="1512334"/>
            <a:ext cx="10358438" cy="4843462"/>
          </a:xfrm>
          <a:prstGeom prst="rect">
            <a:avLst/>
          </a:prstGeom>
        </p:spPr>
      </p:pic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B9B7BB13-9B47-39F7-089E-84F8E843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657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5DC121-4A5A-EF12-BEDB-FB94D6EC90DD}"/>
              </a:ext>
            </a:extLst>
          </p:cNvPr>
          <p:cNvSpPr txBox="1"/>
          <p:nvPr/>
        </p:nvSpPr>
        <p:spPr>
          <a:xfrm>
            <a:off x="2563416" y="501134"/>
            <a:ext cx="8480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Географічні зазначення та регіональні бренди продукції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29201-B3A3-E5C8-1A43-DB83CE2AEB5C}"/>
              </a:ext>
            </a:extLst>
          </p:cNvPr>
          <p:cNvSpPr txBox="1"/>
          <p:nvPr/>
        </p:nvSpPr>
        <p:spPr>
          <a:xfrm>
            <a:off x="603648" y="1457236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Чому з полиць зникли сири «</a:t>
            </a:r>
            <a:r>
              <a:rPr lang="uk-UA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фета</a:t>
            </a:r>
            <a:r>
              <a:rPr lang="uk-UA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», «пармезан» і «рокфор» українського виробництва, а з 2026 року Україна не зможе використовувати назви «коньяк» і «шампанське»?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48BCF-21B5-5F36-7A96-BFC9642BC303}"/>
              </a:ext>
            </a:extLst>
          </p:cNvPr>
          <p:cNvSpPr txBox="1"/>
          <p:nvPr/>
        </p:nvSpPr>
        <p:spPr>
          <a:xfrm>
            <a:off x="2736057" y="3083817"/>
            <a:ext cx="60936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 2026 року Україна має відмовитися від використання захищених у європейських країнах географічних зазначень для продуктів вітчизняного виробництва. Це передбачено Угодою про асоціацію з ЄС.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575F1-5113-7D4C-0210-196CB040C2D9}"/>
              </a:ext>
            </a:extLst>
          </p:cNvPr>
          <p:cNvSpPr txBox="1"/>
          <p:nvPr/>
        </p:nvSpPr>
        <p:spPr>
          <a:xfrm>
            <a:off x="6411861" y="5216098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Реєстрація географічного зазначення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1CF2B0-DC71-9ED8-FEC0-6973EC9DE64B}"/>
              </a:ext>
            </a:extLst>
          </p:cNvPr>
          <p:cNvSpPr txBox="1"/>
          <p:nvPr/>
        </p:nvSpPr>
        <p:spPr>
          <a:xfrm>
            <a:off x="6096000" y="6089422"/>
            <a:ext cx="6253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https://guide.diia.gov.ua/view/reiestratsiia-heohrafichnoho-zaznachennia-c8abd430-9ee3-41b1-804f-e1528eb643a1</a:t>
            </a:r>
          </a:p>
        </p:txBody>
      </p:sp>
      <p:pic>
        <p:nvPicPr>
          <p:cNvPr id="1026" name="Picture 2" descr="Державне підприємство «ДІЯ»">
            <a:extLst>
              <a:ext uri="{FF2B5EF4-FFF2-40B4-BE49-F238E27FC236}">
                <a16:creationId xmlns:a16="http://schemas.microsoft.com/office/drawing/2014/main" id="{600B4DCF-B19F-C83A-5F1A-225BFD91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26" y="5216098"/>
            <a:ext cx="1264674" cy="12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горизонт син">
            <a:extLst>
              <a:ext uri="{FF2B5EF4-FFF2-40B4-BE49-F238E27FC236}">
                <a16:creationId xmlns:a16="http://schemas.microsoft.com/office/drawing/2014/main" id="{695DA7EB-9513-8AC8-0425-20E48A63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5" y="581911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F9631E12-7DF3-6230-9E6D-DC7363E896A4}"/>
              </a:ext>
            </a:extLst>
          </p:cNvPr>
          <p:cNvSpPr/>
          <p:nvPr/>
        </p:nvSpPr>
        <p:spPr>
          <a:xfrm rot="16200000">
            <a:off x="9407350" y="2005196"/>
            <a:ext cx="3178891" cy="2390409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079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E4AB07-8518-38A7-79BB-CC5E98E2F995}"/>
              </a:ext>
            </a:extLst>
          </p:cNvPr>
          <p:cNvSpPr txBox="1"/>
          <p:nvPr/>
        </p:nvSpPr>
        <p:spPr>
          <a:xfrm>
            <a:off x="2671897" y="433433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Чому для України вигідні географічні зазначення?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0980B-77EA-26D0-64A4-7FED0CA69C28}"/>
              </a:ext>
            </a:extLst>
          </p:cNvPr>
          <p:cNvSpPr txBox="1"/>
          <p:nvPr/>
        </p:nvSpPr>
        <p:spPr>
          <a:xfrm>
            <a:off x="663179" y="1111239"/>
            <a:ext cx="60936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Виробнику виготовлення продуктів із зареєстрованим географічним зазначенням дає захист продукції від недобросовісної конкуренції, конкурентні переваги у вигляді підтвердження високої якості й унікальності продукту, можливість збільшувати обсяги збуту в рамках України та за її межами.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70587-999A-B921-D86A-56E02F927E52}"/>
              </a:ext>
            </a:extLst>
          </p:cNvPr>
          <p:cNvSpPr txBox="1"/>
          <p:nvPr/>
        </p:nvSpPr>
        <p:spPr>
          <a:xfrm>
            <a:off x="619741" y="5039572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споживача продукти з географічним зазначенням — це гарантія оригінального походження продукту з тієї місцевості, де він вироблений. </a:t>
            </a:r>
            <a:endParaRPr lang="uk-UA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3D9C7-7E0A-174B-3B4B-82300D2210D6}"/>
              </a:ext>
            </a:extLst>
          </p:cNvPr>
          <p:cNvSpPr txBox="1"/>
          <p:nvPr/>
        </p:nvSpPr>
        <p:spPr>
          <a:xfrm>
            <a:off x="3150393" y="3234925"/>
            <a:ext cx="6093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регіону географічні зазначення сприяють збереженню місцевих традицій, розвитку туризму та локального бізнесу, а також додатковим надходженням податків.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горизонт син">
            <a:extLst>
              <a:ext uri="{FF2B5EF4-FFF2-40B4-BE49-F238E27FC236}">
                <a16:creationId xmlns:a16="http://schemas.microsoft.com/office/drawing/2014/main" id="{BDBE2767-CA64-2F4A-D565-E808B952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5D4C87D8-6D4E-7F71-8ACA-020718E7D438}"/>
              </a:ext>
            </a:extLst>
          </p:cNvPr>
          <p:cNvSpPr/>
          <p:nvPr/>
        </p:nvSpPr>
        <p:spPr>
          <a:xfrm rot="16200000">
            <a:off x="9407350" y="2005196"/>
            <a:ext cx="3178891" cy="2390409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90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C0C85F-6723-DAE3-1927-19D20787E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" t="17984" r="1563" b="1976"/>
          <a:stretch/>
        </p:blipFill>
        <p:spPr>
          <a:xfrm>
            <a:off x="202406" y="1223709"/>
            <a:ext cx="1178718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9B246-1D94-F6AF-CAF8-D01B89650ADB}"/>
              </a:ext>
            </a:extLst>
          </p:cNvPr>
          <p:cNvSpPr txBox="1"/>
          <p:nvPr/>
        </p:nvSpPr>
        <p:spPr>
          <a:xfrm>
            <a:off x="2714760" y="704895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Мапа українських географічних зазначень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горизонт син">
            <a:extLst>
              <a:ext uri="{FF2B5EF4-FFF2-40B4-BE49-F238E27FC236}">
                <a16:creationId xmlns:a16="http://schemas.microsoft.com/office/drawing/2014/main" id="{96AFE6F0-D89D-C3E5-DF56-9F538C4E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15352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517D4F-C08C-A673-BDF2-ED0DA4CA4DCB}"/>
              </a:ext>
            </a:extLst>
          </p:cNvPr>
          <p:cNvSpPr txBox="1"/>
          <p:nvPr/>
        </p:nvSpPr>
        <p:spPr>
          <a:xfrm>
            <a:off x="202406" y="642435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https://gi-ua.com/#map</a:t>
            </a:r>
          </a:p>
        </p:txBody>
      </p:sp>
    </p:spTree>
    <p:extLst>
      <p:ext uri="{BB962C8B-B14F-4D97-AF65-F5344CB8AC3E}">
        <p14:creationId xmlns:p14="http://schemas.microsoft.com/office/powerpoint/2010/main" val="3607278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E02C1E-B975-B5CB-8A40-097C612A3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" t="24208" r="4024" b="21987"/>
          <a:stretch/>
        </p:blipFill>
        <p:spPr>
          <a:xfrm>
            <a:off x="0" y="3171825"/>
            <a:ext cx="11315700" cy="3457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C665BC-C1DE-8E94-DB58-38DEF58FE2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953" t="23543" r="3672" b="25543"/>
          <a:stretch/>
        </p:blipFill>
        <p:spPr>
          <a:xfrm>
            <a:off x="171449" y="0"/>
            <a:ext cx="2971801" cy="3271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A7660-8B9B-57C7-2ED1-2D8B7508B146}"/>
              </a:ext>
            </a:extLst>
          </p:cNvPr>
          <p:cNvSpPr txBox="1"/>
          <p:nvPr/>
        </p:nvSpPr>
        <p:spPr>
          <a:xfrm>
            <a:off x="3850751" y="1635918"/>
            <a:ext cx="816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uk-UA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країнські географічні зазначення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горизонт син">
            <a:extLst>
              <a:ext uri="{FF2B5EF4-FFF2-40B4-BE49-F238E27FC236}">
                <a16:creationId xmlns:a16="http://schemas.microsoft.com/office/drawing/2014/main" id="{AD16571C-38AB-E2C5-5DD4-EF76715A7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-153523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469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9"/>
          <p:cNvSpPr/>
          <p:nvPr/>
        </p:nvSpPr>
        <p:spPr>
          <a:xfrm>
            <a:off x="2573020" y="1228951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 популяризації органічного виробництва та споживання: економіко-правовий аспект.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0E013-8A78-0AB0-DF17-CFC1AE26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0225" y="5173579"/>
            <a:ext cx="5560541" cy="1619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CFB8D3-5AC3-B562-281D-75857783D336}"/>
              </a:ext>
            </a:extLst>
          </p:cNvPr>
          <p:cNvSpPr txBox="1"/>
          <p:nvPr/>
        </p:nvSpPr>
        <p:spPr>
          <a:xfrm>
            <a:off x="2343149" y="2735724"/>
            <a:ext cx="9429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Інструменти популяризації органічного виробництва та споживання: економіко-правовий аспект. Вклад органічного виробництва  та збалансованого харчування в здоров’я населення.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Обізнаність населення щодо корисності органічних продуктів. </a:t>
            </a: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Інструменти популяризації та просування органічної продукції, гастрономічних та туристичних послуг. Органічний день ЄС. Огляд та аналіз результатів EU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Organic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Awards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0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0E8E25-F4F5-71D3-3C2F-09301AB95C3A}"/>
              </a:ext>
            </a:extLst>
          </p:cNvPr>
          <p:cNvSpPr txBox="1"/>
          <p:nvPr/>
        </p:nvSpPr>
        <p:spPr>
          <a:xfrm>
            <a:off x="3472458" y="18568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uk-UA" sz="2800" b="1" i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Чи корисні органічні продукти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EF41F-180B-42D2-DBD5-AB5A4A516E1E}"/>
              </a:ext>
            </a:extLst>
          </p:cNvPr>
          <p:cNvSpPr txBox="1"/>
          <p:nvPr/>
        </p:nvSpPr>
        <p:spPr>
          <a:xfrm>
            <a:off x="146447" y="972176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"Одне з </a:t>
            </a:r>
            <a:r>
              <a:rPr lang="uk-UA" b="0" i="0" u="none" strike="noStrike">
                <a:solidFill>
                  <a:srgbClr val="111111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досліджень</a:t>
            </a:r>
            <a:r>
              <a:rPr lang="uk-UA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доводить, що органічні продукти корисніші, смачніші і безпечніші. 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Утім, вивчення продуктів показало, що суттєвої різниці немає"</a:t>
            </a:r>
            <a:endParaRPr lang="uk-UA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8188D-AAB7-2A18-4615-3365883BDCA1}"/>
              </a:ext>
            </a:extLst>
          </p:cNvPr>
          <p:cNvSpPr txBox="1"/>
          <p:nvPr/>
        </p:nvSpPr>
        <p:spPr>
          <a:xfrm>
            <a:off x="6613028" y="1011804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You taste what you see: Do organic labels bias taste perceptions?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3B1F6C-A934-07BF-9027-7E55E8CF1D7D}"/>
              </a:ext>
            </a:extLst>
          </p:cNvPr>
          <p:cNvSpPr txBox="1"/>
          <p:nvPr/>
        </p:nvSpPr>
        <p:spPr>
          <a:xfrm>
            <a:off x="6613028" y="1844204"/>
            <a:ext cx="5404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https://www.sciencedirect.com/science/article/abs/pii/S0950329313000141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747C0F-7ABA-885E-A47F-EED96768E6F7}"/>
              </a:ext>
            </a:extLst>
          </p:cNvPr>
          <p:cNvSpPr txBox="1"/>
          <p:nvPr/>
        </p:nvSpPr>
        <p:spPr>
          <a:xfrm>
            <a:off x="174725" y="2099270"/>
            <a:ext cx="6207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Антиоксиданти та цинк, вітамін С і залізо. 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Одні </a:t>
            </a:r>
            <a:r>
              <a:rPr lang="uk-UA" b="0" i="0" u="none" strike="noStrike" dirty="0">
                <a:solidFill>
                  <a:srgbClr val="111111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дослідження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EEEEEE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доводять, що рівень антиоксидантів у таких продуктах на 70% вищий, ніж у традиційних, інші показали менші результати.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DEDCC3-F4D9-7383-5DEC-BB328B1391E3}"/>
              </a:ext>
            </a:extLst>
          </p:cNvPr>
          <p:cNvSpPr txBox="1"/>
          <p:nvPr/>
        </p:nvSpPr>
        <p:spPr>
          <a:xfrm>
            <a:off x="6647259" y="2501259"/>
            <a:ext cx="5612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F1F1F"/>
                </a:solidFill>
                <a:latin typeface="ElsevierGulliver"/>
              </a:rPr>
              <a:t>Higher antioxidant and lower cadmium concentrations and lower incidence of pesticide residues in organically grown crops: a systematic literature review and meta-analyses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6864F9-2FAC-FA61-C4A9-2BE7CFC6C72B}"/>
              </a:ext>
            </a:extLst>
          </p:cNvPr>
          <p:cNvSpPr txBox="1"/>
          <p:nvPr/>
        </p:nvSpPr>
        <p:spPr>
          <a:xfrm>
            <a:off x="6647259" y="3723035"/>
            <a:ext cx="6265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https://pubmed.ncbi.nlm.nih.gov/24968103/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938E0B-0559-476E-93C9-665675214865}"/>
              </a:ext>
            </a:extLst>
          </p:cNvPr>
          <p:cNvSpPr txBox="1"/>
          <p:nvPr/>
        </p:nvSpPr>
        <p:spPr>
          <a:xfrm>
            <a:off x="225623" y="3663793"/>
            <a:ext cx="62936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uk-UA" b="0" i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Нітрати. </a:t>
            </a:r>
            <a:r>
              <a:rPr lang="uk-UA" b="0" i="0" u="none" strike="noStrike" dirty="0">
                <a:solidFill>
                  <a:srgbClr val="111111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Дослідження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показало, що їх на 30% менше, ніж у традиційних аналогах.</a:t>
            </a:r>
          </a:p>
          <a:p>
            <a:pPr algn="l" fontAlgn="base"/>
            <a:r>
              <a:rPr lang="uk-UA" b="0" i="0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Омега-3 жирні кислоти, залізо та вітамін D в молочних продуктах. Більший вміст цих елементів пояснюють вільним вигулом тварин та якістю кормів. Однак органічне молоко може містити менше селену і йоду, а ці два мінерали важливі для щитовидної залози.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34BE3A-0AFE-3EBE-8A14-D2D884A5EEA0}"/>
              </a:ext>
            </a:extLst>
          </p:cNvPr>
          <p:cNvSpPr txBox="1"/>
          <p:nvPr/>
        </p:nvSpPr>
        <p:spPr>
          <a:xfrm>
            <a:off x="6647259" y="4210605"/>
            <a:ext cx="50827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Бактерії. 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М'ясо, яке вирощують традиційно, може містити більше бактерій, стійких до антибіотиків, проте ризик бактеріального зараження при вживанні органічних продуктів такий же.</a:t>
            </a:r>
            <a:endParaRPr lang="uk-UA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353337-4C18-12F6-F27A-3C36A7D63A55}"/>
              </a:ext>
            </a:extLst>
          </p:cNvPr>
          <p:cNvSpPr txBox="1"/>
          <p:nvPr/>
        </p:nvSpPr>
        <p:spPr>
          <a:xfrm>
            <a:off x="225623" y="5990837"/>
            <a:ext cx="11740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Проте огляд 233 досліджень показав: немає переконливих доказів, що органічні продукти більш поживні, ніж звичайні.</a:t>
            </a:r>
            <a:endParaRPr lang="uk-UA"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18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207D23-8EC0-1DDE-4694-7A89EE0E979E}"/>
              </a:ext>
            </a:extLst>
          </p:cNvPr>
          <p:cNvSpPr txBox="1"/>
          <p:nvPr/>
        </p:nvSpPr>
        <p:spPr>
          <a:xfrm>
            <a:off x="942975" y="545067"/>
            <a:ext cx="10344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>
                <a:solidFill>
                  <a:srgbClr val="0021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Основні причини для покупки органічних продуктів харчування в Данії в 2020 році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58061E-2BE8-C4E2-33CA-185F5EC31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8" t="27322" r="43164" b="1532"/>
          <a:stretch/>
        </p:blipFill>
        <p:spPr>
          <a:xfrm>
            <a:off x="2867025" y="1371601"/>
            <a:ext cx="6457950" cy="4572000"/>
          </a:xfrm>
          <a:prstGeom prst="rect">
            <a:avLst/>
          </a:prstGeom>
        </p:spPr>
      </p:pic>
      <p:pic>
        <p:nvPicPr>
          <p:cNvPr id="6" name="Picture 2" descr="горизонт син">
            <a:extLst>
              <a:ext uri="{FF2B5EF4-FFF2-40B4-BE49-F238E27FC236}">
                <a16:creationId xmlns:a16="http://schemas.microsoft.com/office/drawing/2014/main" id="{809F828F-24ED-B4CC-4D53-6E1EC4AD2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96E974C7-D254-80EC-8B8B-008DA9D4D2E0}"/>
              </a:ext>
            </a:extLst>
          </p:cNvPr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4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61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75979-5AE3-B165-7052-7291AE2BB6B8}"/>
              </a:ext>
            </a:extLst>
          </p:cNvPr>
          <p:cNvSpPr txBox="1"/>
          <p:nvPr/>
        </p:nvSpPr>
        <p:spPr>
          <a:xfrm>
            <a:off x="675085" y="3248710"/>
            <a:ext cx="60936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80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EU Organic Day: Highlighting excellence across the organic value chain through the second EU Organic Awards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CE9D7-7AA9-39BF-5534-1CF30DE92DA8}"/>
              </a:ext>
            </a:extLst>
          </p:cNvPr>
          <p:cNvSpPr txBox="1"/>
          <p:nvPr/>
        </p:nvSpPr>
        <p:spPr>
          <a:xfrm>
            <a:off x="6098382" y="3895041"/>
            <a:ext cx="6093618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https://agriculture.ec.europa.eu/news/eu-organic-day-highlighting-excellence-across-organic-value-chain-through-second-eu-organic-awards-2023-09-25_en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66F39-8B52-D451-8890-692BD9BCC187}"/>
              </a:ext>
            </a:extLst>
          </p:cNvPr>
          <p:cNvSpPr txBox="1"/>
          <p:nvPr/>
        </p:nvSpPr>
        <p:spPr>
          <a:xfrm>
            <a:off x="789385" y="5197468"/>
            <a:ext cx="6179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0404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Finalists announced for the 2023 EU Organic Awards</a:t>
            </a:r>
            <a:endParaRPr lang="ru-RU" sz="1800" b="1" dirty="0"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15D99-E0CF-F617-5C56-A6CF0A69214F}"/>
              </a:ext>
            </a:extLst>
          </p:cNvPr>
          <p:cNvSpPr txBox="1"/>
          <p:nvPr/>
        </p:nvSpPr>
        <p:spPr>
          <a:xfrm>
            <a:off x="6261498" y="5680575"/>
            <a:ext cx="617934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https://agriculture.ec.europa.eu/news/finalists-announced-2023-eu-organic-awards-2023-07-18_en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8ABE-1242-3F6E-7031-80996C7E1315}"/>
              </a:ext>
            </a:extLst>
          </p:cNvPr>
          <p:cNvSpPr txBox="1"/>
          <p:nvPr/>
        </p:nvSpPr>
        <p:spPr>
          <a:xfrm>
            <a:off x="675085" y="985205"/>
            <a:ext cx="50399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0" i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23 вересня</a:t>
            </a:r>
          </a:p>
          <a:p>
            <a:pPr algn="l"/>
            <a:r>
              <a:rPr lang="uk-UA" b="0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Що таке Органічний день ЄС? Органічний день ЄС, ідеальна нагода широко відзначити розвиток органічного сектору та оцінити прогрес Європи на шляху до досягнення мети – 25% органічних земель до 2030 року.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C7A148-2E2F-8A70-1C9F-8E29A34D2635}"/>
              </a:ext>
            </a:extLst>
          </p:cNvPr>
          <p:cNvSpPr txBox="1"/>
          <p:nvPr/>
        </p:nvSpPr>
        <p:spPr>
          <a:xfrm>
            <a:off x="6261498" y="1261940"/>
            <a:ext cx="6222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https://www.organicseurope.bio/events/european-organic-day-2024/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CD1B0-E80D-C725-F2FD-9A77C2C7D3F1}"/>
              </a:ext>
            </a:extLst>
          </p:cNvPr>
          <p:cNvSpPr txBox="1"/>
          <p:nvPr/>
        </p:nvSpPr>
        <p:spPr>
          <a:xfrm>
            <a:off x="4350544" y="127836"/>
            <a:ext cx="6243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Органічний день ЄС 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FD41A7C-A578-7989-9E1B-99149E36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2" y="5923281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Viewpoint: Organic food movement 'shoots itself in the foot' by rejecting  CRISPR gene editing - Genetic Literacy Project">
            <a:extLst>
              <a:ext uri="{FF2B5EF4-FFF2-40B4-BE49-F238E27FC236}">
                <a16:creationId xmlns:a16="http://schemas.microsoft.com/office/drawing/2014/main" id="{A768D44E-9108-D1EB-1B69-4EC1D825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62" y="194417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9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573020" y="966396"/>
            <a:ext cx="6842760" cy="8867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Європейський ринок органічної продукції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 досвід  ЄС у сфері підтримки сільського органічного виробництва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 flipV="1">
            <a:off x="-680394" y="2069572"/>
            <a:ext cx="3178891" cy="1859279"/>
          </a:xfrm>
          <a:prstGeom prst="triangle">
            <a:avLst>
              <a:gd name="adj" fmla="val 49356"/>
            </a:avLst>
          </a:prstGeom>
          <a:blipFill>
            <a:blip r:embed="rId2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48" y="276837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План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оризонт 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288531"/>
            <a:ext cx="59309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FFF97-5C0D-2FB2-0795-216597D1D779}"/>
              </a:ext>
            </a:extLst>
          </p:cNvPr>
          <p:cNvSpPr txBox="1"/>
          <p:nvPr/>
        </p:nvSpPr>
        <p:spPr>
          <a:xfrm>
            <a:off x="5229224" y="2252970"/>
            <a:ext cx="61150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Європейський ринок органічної продукції. Досвід  ЄС у сфері підтримки сільського органічного виробництва.</a:t>
            </a:r>
          </a:p>
          <a:p>
            <a:pPr indent="450215" algn="just"/>
            <a:endParaRPr lang="uk-UA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Стратегії «розумних» сіл країн ЄС в контексті сталого розвитку. Розумне органічне сільське господарство та Інтернет речей. </a:t>
            </a:r>
          </a:p>
          <a:p>
            <a:pPr indent="450215" algn="just"/>
            <a:endParaRPr lang="uk-UA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Органічне виробництво та практика диверсифікації діяльності європейських органічних ферм: гастрономія та туризм (відповідальний, екологічний, сільський, аграрний, креативний, культурний).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18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16DD83-0800-16BE-3F7E-B8C0A323E516}"/>
              </a:ext>
            </a:extLst>
          </p:cNvPr>
          <p:cNvSpPr txBox="1"/>
          <p:nvPr/>
        </p:nvSpPr>
        <p:spPr>
          <a:xfrm>
            <a:off x="514351" y="6016109"/>
            <a:ext cx="10529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https://agriculture.ec.europa.eu/news/finalists-announced-2023-eu-organic-awards-2023-07-18_en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69AD3-BFD7-D627-90A4-7CCE49721DA3}"/>
              </a:ext>
            </a:extLst>
          </p:cNvPr>
          <p:cNvSpPr txBox="1"/>
          <p:nvPr/>
        </p:nvSpPr>
        <p:spPr>
          <a:xfrm>
            <a:off x="1617465" y="271051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b="1">
                <a:solidFill>
                  <a:srgbClr val="00217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Ф</a:t>
            </a:r>
            <a:r>
              <a:rPr lang="uk-UA" b="1" i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іналісти конкурсу EU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Organic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b="1" i="0" dirty="0" err="1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Awards</a:t>
            </a:r>
            <a:r>
              <a:rPr lang="uk-UA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2023</a:t>
            </a:r>
          </a:p>
        </p:txBody>
      </p:sp>
      <p:pic>
        <p:nvPicPr>
          <p:cNvPr id="15362" name="Picture 2" descr="Органічні нагороди ЄС">
            <a:extLst>
              <a:ext uri="{FF2B5EF4-FFF2-40B4-BE49-F238E27FC236}">
                <a16:creationId xmlns:a16="http://schemas.microsoft.com/office/drawing/2014/main" id="{37261B47-A5EB-2D45-EE04-AAE940CC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841891"/>
            <a:ext cx="6371510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94E82-7300-9DDD-3B6C-1349E88189A6}"/>
              </a:ext>
            </a:extLst>
          </p:cNvPr>
          <p:cNvSpPr txBox="1"/>
          <p:nvPr/>
        </p:nvSpPr>
        <p:spPr>
          <a:xfrm>
            <a:off x="0" y="5426056"/>
            <a:ext cx="10712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i="0">
                <a:solidFill>
                  <a:srgbClr val="26324B"/>
                </a:solidFill>
                <a:effectLst/>
                <a:latin typeface="arial" panose="020B0604020202020204" pitchFamily="34" charset="0"/>
              </a:rPr>
              <a:t>Фіналістів було відібрано з майже 100 заявок з усієї Європи, причому порівняно з минулим роком було представлено більше заявок із Центральної Європи та Балтії.</a:t>
            </a:r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8A4F6-4C41-2EE8-4BBD-7F2F26665DD0}"/>
              </a:ext>
            </a:extLst>
          </p:cNvPr>
          <p:cNvSpPr txBox="1"/>
          <p:nvPr/>
        </p:nvSpPr>
        <p:spPr>
          <a:xfrm>
            <a:off x="7527727" y="385918"/>
            <a:ext cx="439697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Нагороди EU </a:t>
            </a:r>
            <a:r>
              <a:rPr lang="uk-UA" b="0" i="0" dirty="0" err="1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Organic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uk-UA" b="0" i="0" dirty="0" err="1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Awards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 були вперше започатковані в 2022 році як частина зобов’язань, взятих у  </a:t>
            </a:r>
            <a:r>
              <a:rPr lang="uk-UA" b="0" i="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Плані дій з розвитку органічного </a:t>
            </a:r>
            <a:r>
              <a:rPr lang="uk-UA" b="0" i="0" u="sng" dirty="0">
                <a:solidFill>
                  <a:srgbClr val="002176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виробництва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  з метою визнання досконалості в усьому ланцюжку створення вартості органічної продукції, від фермерів до ресторанів, від малих і середніх підприємств до </a:t>
            </a:r>
            <a:r>
              <a:rPr lang="uk-UA" b="0" i="0" dirty="0" err="1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біорайонів</a:t>
            </a:r>
            <a:r>
              <a:rPr lang="uk-UA" b="0" i="0" dirty="0">
                <a:solidFill>
                  <a:srgbClr val="002176"/>
                </a:solidFill>
                <a:effectLst/>
                <a:latin typeface="arial" panose="020B0604020202020204" pitchFamily="34" charset="0"/>
              </a:rPr>
              <a:t>. Базуючись на досвіді минулого року, система органічних нагород ЄС включає 7 категорій і 8 індивідуальних нагород. Вони визнають чудові, інноваційні, стійкі та надихаючі проекти, які створюють справжню додану вартість для органічного виробництва та споживання.</a:t>
            </a:r>
            <a:endParaRPr lang="uk-UA" dirty="0">
              <a:solidFill>
                <a:srgbClr val="00217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B8C08A-6D5E-FFD0-7312-973022415F81}"/>
              </a:ext>
            </a:extLst>
          </p:cNvPr>
          <p:cNvSpPr txBox="1"/>
          <p:nvPr/>
        </p:nvSpPr>
        <p:spPr>
          <a:xfrm>
            <a:off x="507802" y="6413165"/>
            <a:ext cx="11416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https://agriculture.ec.europa.eu/farming/organic-farming/organic-action-plan/eu-organic-awards_en</a:t>
            </a:r>
          </a:p>
        </p:txBody>
      </p:sp>
    </p:spTree>
    <p:extLst>
      <p:ext uri="{BB962C8B-B14F-4D97-AF65-F5344CB8AC3E}">
        <p14:creationId xmlns:p14="http://schemas.microsoft.com/office/powerpoint/2010/main" val="464530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0"/>
          <a:stretch/>
        </p:blipFill>
        <p:spPr>
          <a:xfrm flipH="1">
            <a:off x="0" y="-21022"/>
            <a:ext cx="12192000" cy="69268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75934" y="-45705"/>
            <a:ext cx="4876800" cy="6926855"/>
          </a:xfrm>
          <a:prstGeom prst="rect">
            <a:avLst/>
          </a:prstGeom>
          <a:solidFill>
            <a:srgbClr val="26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93" y="5888696"/>
            <a:ext cx="971840" cy="912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32" y="47833"/>
            <a:ext cx="3794574" cy="8466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1403088"/>
            <a:ext cx="1236017" cy="1236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25373"/>
            <a:ext cx="1236016" cy="123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" y="6462036"/>
            <a:ext cx="320704" cy="32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" y="5979993"/>
            <a:ext cx="324297" cy="324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2110" y="6408054"/>
            <a:ext cx="310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newagro.znu.edu.ua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540" y="5936428"/>
            <a:ext cx="2732690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newagro.znu@ukr.net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2021" y="2216363"/>
            <a:ext cx="513410" cy="252757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NEWAGRO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31" y="1811604"/>
            <a:ext cx="1285740" cy="2747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68" y="4322753"/>
            <a:ext cx="980094" cy="19815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3832" y="1720516"/>
            <a:ext cx="3344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Дякую за увагу! Успіхів!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2260" y="4824480"/>
            <a:ext cx="1960213" cy="19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3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D6F637-5558-F256-39B6-E20B4B5D7AA4}"/>
              </a:ext>
            </a:extLst>
          </p:cNvPr>
          <p:cNvSpPr txBox="1"/>
          <p:nvPr/>
        </p:nvSpPr>
        <p:spPr>
          <a:xfrm>
            <a:off x="521495" y="531165"/>
            <a:ext cx="108120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Органічний продукт – це той, при вирощуванні якого не використовують отрутохімікати, синтетичні мінеральні добрива, генетично-модифіковані організми. У тваринництві не застосовують гормони, стимулятори росту, антибіотики.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9C790-28E5-68B2-1052-60FC1994A168}"/>
              </a:ext>
            </a:extLst>
          </p:cNvPr>
          <p:cNvSpPr txBox="1"/>
          <p:nvPr/>
        </p:nvSpPr>
        <p:spPr>
          <a:xfrm>
            <a:off x="1418035" y="1674674"/>
            <a:ext cx="10497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Органічне виробництво мінімально впливає на природу. Усе росте й розвивається в умовах, максимально наближених до природних.</a:t>
            </a:r>
          </a:p>
          <a:p>
            <a:pPr algn="l" fontAlgn="base"/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Тобто </a:t>
            </a:r>
            <a:r>
              <a:rPr lang="uk-UA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uk-UA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– це не про пряму користь для здоров'я, це більше про збереження природи й розумне господарювання.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5AA01-ED8E-9B1D-B7D6-8D5E576DAA36}"/>
              </a:ext>
            </a:extLst>
          </p:cNvPr>
          <p:cNvSpPr txBox="1"/>
          <p:nvPr/>
        </p:nvSpPr>
        <p:spPr>
          <a:xfrm>
            <a:off x="4539853" y="549644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Organic production and products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698F0-1855-F5F8-6AFB-9F9B9C3BF8D8}"/>
              </a:ext>
            </a:extLst>
          </p:cNvPr>
          <p:cNvSpPr txBox="1"/>
          <p:nvPr/>
        </p:nvSpPr>
        <p:spPr>
          <a:xfrm>
            <a:off x="6666905" y="5965612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https://agriculture.ec.europa.eu/farming/organic-farming/organic-production-and-products_en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5A8E1B-6647-D22D-E7C2-E671D6732808}"/>
              </a:ext>
            </a:extLst>
          </p:cNvPr>
          <p:cNvSpPr txBox="1"/>
          <p:nvPr/>
        </p:nvSpPr>
        <p:spPr>
          <a:xfrm>
            <a:off x="5881091" y="4688213"/>
            <a:ext cx="6379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https://www.organicseurope.bio/what-we-do/eu-organic-regulation/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D638E-1288-48D1-B0BD-A90A06B2985B}"/>
              </a:ext>
            </a:extLst>
          </p:cNvPr>
          <p:cNvSpPr txBox="1"/>
          <p:nvPr/>
        </p:nvSpPr>
        <p:spPr>
          <a:xfrm>
            <a:off x="2706290" y="3018495"/>
            <a:ext cx="8916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Organic regulations</a:t>
            </a:r>
          </a:p>
          <a:p>
            <a:pPr algn="l"/>
            <a:r>
              <a:rPr lang="en-US" b="1" i="0" dirty="0">
                <a:solidFill>
                  <a:srgbClr val="00217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EU rules for production and labelling of organic products</a:t>
            </a:r>
          </a:p>
        </p:txBody>
      </p:sp>
      <p:pic>
        <p:nvPicPr>
          <p:cNvPr id="13314" name="Picture 2" descr="EU organic logo">
            <a:extLst>
              <a:ext uri="{FF2B5EF4-FFF2-40B4-BE49-F238E27FC236}">
                <a16:creationId xmlns:a16="http://schemas.microsoft.com/office/drawing/2014/main" id="{7E4BE2B5-AFAB-C8DB-5941-53073CE43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5" y="3012995"/>
            <a:ext cx="1955492" cy="13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FE4004-362B-F3CB-B718-8C75FEFF076A}"/>
              </a:ext>
            </a:extLst>
          </p:cNvPr>
          <p:cNvSpPr txBox="1"/>
          <p:nvPr/>
        </p:nvSpPr>
        <p:spPr>
          <a:xfrm>
            <a:off x="4539853" y="3821703"/>
            <a:ext cx="6450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https://agriculture.ec.europa.eu/farming/organic-farming/organics-glance_en#organicfarmingafter2022</a:t>
            </a:r>
          </a:p>
        </p:txBody>
      </p:sp>
      <p:pic>
        <p:nvPicPr>
          <p:cNvPr id="2" name="Picture 2" descr="горизонт син">
            <a:extLst>
              <a:ext uri="{FF2B5EF4-FFF2-40B4-BE49-F238E27FC236}">
                <a16:creationId xmlns:a16="http://schemas.microsoft.com/office/drawing/2014/main" id="{349A7EBA-7862-04DA-7F8D-5316B579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5914849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58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8DEC647-A547-4AA4-AA51-637C77B5C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54"/>
            <a:ext cx="8953081" cy="6846146"/>
          </a:xfrm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0C969C0F-B8B0-D60E-06C2-90A985D727ED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29B0553B-8BCE-1E58-473A-B7EB3350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59">
            <a:extLst>
              <a:ext uri="{FF2B5EF4-FFF2-40B4-BE49-F238E27FC236}">
                <a16:creationId xmlns:a16="http://schemas.microsoft.com/office/drawing/2014/main" id="{CB622E2B-52AA-8B0F-A4F3-7C2E7BB406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7244" y="4371975"/>
            <a:ext cx="2485491" cy="1507382"/>
          </a:xfrm>
          <a:prstGeom prst="rect">
            <a:avLst/>
          </a:prstGeom>
        </p:spPr>
      </p:pic>
      <p:pic>
        <p:nvPicPr>
          <p:cNvPr id="7" name="Grafik 15">
            <a:extLst>
              <a:ext uri="{FF2B5EF4-FFF2-40B4-BE49-F238E27FC236}">
                <a16:creationId xmlns:a16="http://schemas.microsoft.com/office/drawing/2014/main" id="{416B8D5D-44BC-873A-8B03-BCA05F997E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3210" y="348267"/>
            <a:ext cx="2073561" cy="18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2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6" y="18000"/>
            <a:ext cx="8944615" cy="6840000"/>
          </a:xfrm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3425E93E-632D-C2E1-BAB5-69A1D0A0F961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горизонт син">
            <a:extLst>
              <a:ext uri="{FF2B5EF4-FFF2-40B4-BE49-F238E27FC236}">
                <a16:creationId xmlns:a16="http://schemas.microsoft.com/office/drawing/2014/main" id="{16ABE9FC-D6D9-2713-BE44-B7790F73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4">
            <a:extLst>
              <a:ext uri="{FF2B5EF4-FFF2-40B4-BE49-F238E27FC236}">
                <a16:creationId xmlns:a16="http://schemas.microsoft.com/office/drawing/2014/main" id="{6408AF96-5C60-FEC6-8830-FD73905AA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938" y="377739"/>
            <a:ext cx="2937291" cy="1754035"/>
          </a:xfrm>
          <a:prstGeom prst="rect">
            <a:avLst/>
          </a:prstGeom>
        </p:spPr>
      </p:pic>
      <p:pic>
        <p:nvPicPr>
          <p:cNvPr id="6" name="Grafik 16">
            <a:extLst>
              <a:ext uri="{FF2B5EF4-FFF2-40B4-BE49-F238E27FC236}">
                <a16:creationId xmlns:a16="http://schemas.microsoft.com/office/drawing/2014/main" id="{F8B8C1E8-081C-DCE8-8C85-6E9904B84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3954" y="4038820"/>
            <a:ext cx="2076932" cy="18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17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68153" cy="6858000"/>
          </a:xfrm>
          <a:prstGeom prst="rect">
            <a:avLst/>
          </a:prstGeom>
        </p:spPr>
      </p:pic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67D7AFEF-4697-0B6F-5647-57B25E4EAA5A}"/>
              </a:ext>
            </a:extLst>
          </p:cNvPr>
          <p:cNvSpPr/>
          <p:nvPr/>
        </p:nvSpPr>
        <p:spPr>
          <a:xfrm rot="5400000" flipV="1">
            <a:off x="9988211" y="2269210"/>
            <a:ext cx="2087999" cy="2319580"/>
          </a:xfrm>
          <a:prstGeom prst="triangle">
            <a:avLst>
              <a:gd name="adj" fmla="val 49356"/>
            </a:avLst>
          </a:prstGeom>
          <a:blipFill>
            <a:blip r:embed="rId3"/>
            <a:stretch>
              <a:fillRect l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горизонт син">
            <a:extLst>
              <a:ext uri="{FF2B5EF4-FFF2-40B4-BE49-F238E27FC236}">
                <a16:creationId xmlns:a16="http://schemas.microsoft.com/office/drawing/2014/main" id="{7868FC9E-B47A-EF19-5462-6DBEF890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8" y="5999582"/>
            <a:ext cx="3382962" cy="8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078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19846</TotalTime>
  <Words>1845</Words>
  <Application>Microsoft Office PowerPoint</Application>
  <PresentationFormat>Широкоэкранный</PresentationFormat>
  <Paragraphs>136</Paragraphs>
  <Slides>51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3" baseType="lpstr">
      <vt:lpstr>Arial</vt:lpstr>
      <vt:lpstr>Arial</vt:lpstr>
      <vt:lpstr>Calibri</vt:lpstr>
      <vt:lpstr>Calibri Light</vt:lpstr>
      <vt:lpstr>ElsevierGulliver</vt:lpstr>
      <vt:lpstr>fira sans</vt:lpstr>
      <vt:lpstr>Open Sans</vt:lpstr>
      <vt:lpstr>ProbaPro</vt:lpstr>
      <vt:lpstr>Roboto</vt:lpstr>
      <vt:lpstr>Roboto Condensed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Головні тренди європейського ринку за останні 5 років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Venherska Natalia</cp:lastModifiedBy>
  <cp:revision>84</cp:revision>
  <dcterms:created xsi:type="dcterms:W3CDTF">2023-10-12T02:23:59Z</dcterms:created>
  <dcterms:modified xsi:type="dcterms:W3CDTF">2024-05-10T10:10:50Z</dcterms:modified>
</cp:coreProperties>
</file>