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6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4630400" cy="8229600"/>
  <p:notesSz cx="8229600" cy="14630400"/>
  <p:embeddedFontLst>
    <p:embeddedFont>
      <p:font typeface="Merriweather Bold" panose="00000800000000000000" pitchFamily="2" charset="-52"/>
      <p:bold r:id="rId24"/>
    </p:embeddedFont>
    <p:embeddedFont>
      <p:font typeface="Open Sans" panose="020B0606030504020204" pitchFamily="34" charset="0"/>
      <p:regular r:id="rId25"/>
      <p:bold r:id="rId26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64" d="100"/>
          <a:sy n="64" d="100"/>
        </p:scale>
        <p:origin x="38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869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DBC8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EDB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9B9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AD94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70660"/>
            <a:ext cx="7556421" cy="3720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Теоретико-методологічні підходи до соціально-економічного виміру людського потенціалу країни в цифровому просторі ринку праці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5488781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Цифрова трансформація кардинально змінює траєкторії розвитку економіки та суспільства. Становлення цифрової економіки є пріоритетним напрямком для більшості країн світу, що характеризується тривалим періодом реалізації «повістки цифрового розвитку».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4960" y="436483"/>
            <a:ext cx="5819656" cy="496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Покоління Z на ринку праці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634960" y="1428274"/>
            <a:ext cx="3144083" cy="523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00"/>
              </a:lnSpc>
              <a:buNone/>
            </a:pPr>
            <a:r>
              <a:rPr lang="en-US" sz="4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25%</a:t>
            </a:r>
            <a:endParaRPr lang="en-US" sz="4100" dirty="0"/>
          </a:p>
        </p:txBody>
      </p:sp>
      <p:sp>
        <p:nvSpPr>
          <p:cNvPr id="4" name="Text 2"/>
          <p:cNvSpPr/>
          <p:nvPr/>
        </p:nvSpPr>
        <p:spPr>
          <a:xfrm>
            <a:off x="1214795" y="2150269"/>
            <a:ext cx="1984296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Частка у 2025 році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634960" y="2556986"/>
            <a:ext cx="3144083" cy="761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2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Представники покоління Z досягнуть 25% загальної чисельності зайнятих у світі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3977402" y="1428274"/>
            <a:ext cx="3144203" cy="523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00"/>
              </a:lnSpc>
              <a:buNone/>
            </a:pPr>
            <a:r>
              <a:rPr lang="en-US" sz="4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10%</a:t>
            </a:r>
            <a:endParaRPr lang="en-US" sz="4100" dirty="0"/>
          </a:p>
        </p:txBody>
      </p:sp>
      <p:sp>
        <p:nvSpPr>
          <p:cNvPr id="7" name="Text 5"/>
          <p:cNvSpPr/>
          <p:nvPr/>
        </p:nvSpPr>
        <p:spPr>
          <a:xfrm>
            <a:off x="4528304" y="2150269"/>
            <a:ext cx="2042279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Щорічне зростання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3977402" y="2556986"/>
            <a:ext cx="3144203" cy="5076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2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Чисельність студентів, що навчаються в університетах іншої країни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34960" y="3496985"/>
            <a:ext cx="6486644" cy="5076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Ключовим мотивуючим фактором для покоління Z стає можливість особистісного розвитку, а не тільки кар'єрний ріст і рівень оплати праці.</a:t>
            </a:r>
            <a:endParaRPr lang="en-US" sz="120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416" y="1348978"/>
            <a:ext cx="6486644" cy="6486644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7516416" y="8014097"/>
            <a:ext cx="6486644" cy="5076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Компаніям доведеться змінити тактику найму та утримання персоналу з урахуванням цінностей нового покоління.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89328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Поширення нових бізнес-моделей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827139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Цифрові технології швидко увійшли та змінили життя не тільки пересічних громадян, але і чинять різний вплив на гравців традиційних галузей.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3685461"/>
            <a:ext cx="7556421" cy="3254812"/>
          </a:xfrm>
          <a:prstGeom prst="roundRect">
            <a:avLst>
              <a:gd name="adj" fmla="val 256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801410" y="3693081"/>
            <a:ext cx="3770590" cy="1778556"/>
          </a:xfrm>
          <a:prstGeom prst="roundRect">
            <a:avLst>
              <a:gd name="adj" fmla="val 4687"/>
            </a:avLst>
          </a:prstGeom>
          <a:solidFill>
            <a:srgbClr val="FFD8CC"/>
          </a:solidFill>
          <a:ln/>
        </p:spPr>
      </p:sp>
      <p:sp>
        <p:nvSpPr>
          <p:cNvPr id="7" name="Text 4"/>
          <p:cNvSpPr/>
          <p:nvPr/>
        </p:nvSpPr>
        <p:spPr>
          <a:xfrm>
            <a:off x="999768" y="3891439"/>
            <a:ext cx="274486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Рівень підприємства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999768" y="4320659"/>
            <a:ext cx="337387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Штучний інтелект в управлінні підприємством та виробничими процесами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4572000" y="3693081"/>
            <a:ext cx="3770590" cy="1778556"/>
          </a:xfrm>
          <a:prstGeom prst="rect">
            <a:avLst/>
          </a:prstGeom>
          <a:solidFill>
            <a:srgbClr val="FFD8CC"/>
          </a:solidFill>
          <a:ln/>
        </p:spPr>
      </p:sp>
      <p:sp>
        <p:nvSpPr>
          <p:cNvPr id="10" name="Shape 7"/>
          <p:cNvSpPr/>
          <p:nvPr/>
        </p:nvSpPr>
        <p:spPr>
          <a:xfrm>
            <a:off x="4572000" y="3693081"/>
            <a:ext cx="22860" cy="1778556"/>
          </a:xfrm>
          <a:prstGeom prst="roundRect">
            <a:avLst>
              <a:gd name="adj" fmla="val 364651"/>
            </a:avLst>
          </a:prstGeom>
          <a:solidFill>
            <a:srgbClr val="E5BEB2"/>
          </a:solidFill>
          <a:ln/>
        </p:spPr>
      </p:sp>
      <p:sp>
        <p:nvSpPr>
          <p:cNvPr id="11" name="Text 8"/>
          <p:cNvSpPr/>
          <p:nvPr/>
        </p:nvSpPr>
        <p:spPr>
          <a:xfrm>
            <a:off x="4770358" y="389143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Рівень галузей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4770358" y="4320659"/>
            <a:ext cx="337387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Трансформація цілих галузей економіки під впливом цифрових технологій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801410" y="5471636"/>
            <a:ext cx="7541181" cy="1461016"/>
          </a:xfrm>
          <a:prstGeom prst="rect">
            <a:avLst/>
          </a:prstGeom>
          <a:solidFill>
            <a:srgbClr val="FFD8CC"/>
          </a:solidFill>
          <a:ln/>
        </p:spPr>
      </p:sp>
      <p:sp>
        <p:nvSpPr>
          <p:cNvPr id="14" name="Shape 11"/>
          <p:cNvSpPr/>
          <p:nvPr/>
        </p:nvSpPr>
        <p:spPr>
          <a:xfrm>
            <a:off x="801410" y="5471636"/>
            <a:ext cx="7541181" cy="22860"/>
          </a:xfrm>
          <a:prstGeom prst="roundRect">
            <a:avLst>
              <a:gd name="adj" fmla="val 364651"/>
            </a:avLst>
          </a:prstGeom>
          <a:solidFill>
            <a:srgbClr val="E5BEB2"/>
          </a:solidFill>
          <a:ln/>
        </p:spPr>
      </p:sp>
      <p:sp>
        <p:nvSpPr>
          <p:cNvPr id="15" name="Text 12"/>
          <p:cNvSpPr/>
          <p:nvPr/>
        </p:nvSpPr>
        <p:spPr>
          <a:xfrm>
            <a:off x="999768" y="56699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Ринок праці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999768" y="6099215"/>
            <a:ext cx="71444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Структурні зміни: зменшення кількості працівників, збільшення інженерного персоналу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67425" y="984885"/>
            <a:ext cx="7461528" cy="453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Характеристики нових бізнес-моделей</a:t>
            </a:r>
            <a:endParaRPr lang="en-US" sz="2850" dirty="0"/>
          </a:p>
        </p:txBody>
      </p:sp>
      <p:sp>
        <p:nvSpPr>
          <p:cNvPr id="4" name="Shape 1"/>
          <p:cNvSpPr/>
          <p:nvPr/>
        </p:nvSpPr>
        <p:spPr>
          <a:xfrm>
            <a:off x="6067425" y="1874639"/>
            <a:ext cx="7981950" cy="1070134"/>
          </a:xfrm>
          <a:prstGeom prst="roundRect">
            <a:avLst>
              <a:gd name="adj" fmla="val 6836"/>
            </a:avLst>
          </a:prstGeom>
          <a:solidFill>
            <a:srgbClr val="FFFFFF"/>
          </a:solidFill>
          <a:ln/>
        </p:spPr>
      </p:sp>
      <p:sp>
        <p:nvSpPr>
          <p:cNvPr id="5" name="Shape 2"/>
          <p:cNvSpPr/>
          <p:nvPr/>
        </p:nvSpPr>
        <p:spPr>
          <a:xfrm>
            <a:off x="6067425" y="1859399"/>
            <a:ext cx="7981950" cy="60960"/>
          </a:xfrm>
          <a:prstGeom prst="roundRect">
            <a:avLst>
              <a:gd name="adj" fmla="val 100096"/>
            </a:avLst>
          </a:prstGeom>
          <a:solidFill>
            <a:srgbClr val="FFAD94"/>
          </a:solidFill>
          <a:ln/>
        </p:spPr>
      </p:sp>
      <p:sp>
        <p:nvSpPr>
          <p:cNvPr id="6" name="Shape 3"/>
          <p:cNvSpPr/>
          <p:nvPr/>
        </p:nvSpPr>
        <p:spPr>
          <a:xfrm>
            <a:off x="9840516" y="1656755"/>
            <a:ext cx="435769" cy="435769"/>
          </a:xfrm>
          <a:prstGeom prst="roundRect">
            <a:avLst>
              <a:gd name="adj" fmla="val 209836"/>
            </a:avLst>
          </a:prstGeom>
          <a:solidFill>
            <a:srgbClr val="FFAD94"/>
          </a:solidFill>
          <a:ln/>
        </p:spPr>
      </p:sp>
      <p:sp>
        <p:nvSpPr>
          <p:cNvPr id="7" name="Text 4"/>
          <p:cNvSpPr/>
          <p:nvPr/>
        </p:nvSpPr>
        <p:spPr>
          <a:xfrm>
            <a:off x="9971246" y="1765697"/>
            <a:ext cx="174308" cy="217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6227921" y="2237780"/>
            <a:ext cx="2200632" cy="226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Клієнтоорієнтованість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6227921" y="2551867"/>
            <a:ext cx="7660958" cy="2324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Структура повністю визначається потребами клієнта: від ціннісної пропозиції до потоків доходів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6067425" y="3307913"/>
            <a:ext cx="7981950" cy="1070134"/>
          </a:xfrm>
          <a:prstGeom prst="roundRect">
            <a:avLst>
              <a:gd name="adj" fmla="val 6836"/>
            </a:avLst>
          </a:prstGeom>
          <a:solidFill>
            <a:srgbClr val="FFFFFF"/>
          </a:solidFill>
          <a:ln/>
        </p:spPr>
      </p:sp>
      <p:sp>
        <p:nvSpPr>
          <p:cNvPr id="11" name="Shape 8"/>
          <p:cNvSpPr/>
          <p:nvPr/>
        </p:nvSpPr>
        <p:spPr>
          <a:xfrm>
            <a:off x="6067425" y="3292673"/>
            <a:ext cx="7981950" cy="60960"/>
          </a:xfrm>
          <a:prstGeom prst="roundRect">
            <a:avLst>
              <a:gd name="adj" fmla="val 100096"/>
            </a:avLst>
          </a:prstGeom>
          <a:solidFill>
            <a:srgbClr val="FFAD94"/>
          </a:solidFill>
          <a:ln/>
        </p:spPr>
      </p:sp>
      <p:sp>
        <p:nvSpPr>
          <p:cNvPr id="12" name="Shape 9"/>
          <p:cNvSpPr/>
          <p:nvPr/>
        </p:nvSpPr>
        <p:spPr>
          <a:xfrm>
            <a:off x="9840516" y="3090029"/>
            <a:ext cx="435769" cy="435769"/>
          </a:xfrm>
          <a:prstGeom prst="roundRect">
            <a:avLst>
              <a:gd name="adj" fmla="val 209836"/>
            </a:avLst>
          </a:prstGeom>
          <a:solidFill>
            <a:srgbClr val="FFAD94"/>
          </a:solidFill>
          <a:ln/>
        </p:spPr>
      </p:sp>
      <p:sp>
        <p:nvSpPr>
          <p:cNvPr id="13" name="Text 10"/>
          <p:cNvSpPr/>
          <p:nvPr/>
        </p:nvSpPr>
        <p:spPr>
          <a:xfrm>
            <a:off x="9971246" y="3198971"/>
            <a:ext cx="174308" cy="217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6227921" y="3671054"/>
            <a:ext cx="1815941" cy="226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Великі дані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6227921" y="3985141"/>
            <a:ext cx="7660958" cy="2324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Ключове джерело створення вартості - високошвидкісна обробка великих даних в режимі реального часу</a:t>
            </a:r>
            <a:endParaRPr lang="en-US" sz="1100" dirty="0"/>
          </a:p>
        </p:txBody>
      </p:sp>
      <p:sp>
        <p:nvSpPr>
          <p:cNvPr id="16" name="Shape 13"/>
          <p:cNvSpPr/>
          <p:nvPr/>
        </p:nvSpPr>
        <p:spPr>
          <a:xfrm>
            <a:off x="6067425" y="4741188"/>
            <a:ext cx="7981950" cy="1070134"/>
          </a:xfrm>
          <a:prstGeom prst="roundRect">
            <a:avLst>
              <a:gd name="adj" fmla="val 6836"/>
            </a:avLst>
          </a:prstGeom>
          <a:solidFill>
            <a:srgbClr val="FFFFFF"/>
          </a:solidFill>
          <a:ln/>
        </p:spPr>
      </p:sp>
      <p:sp>
        <p:nvSpPr>
          <p:cNvPr id="17" name="Shape 14"/>
          <p:cNvSpPr/>
          <p:nvPr/>
        </p:nvSpPr>
        <p:spPr>
          <a:xfrm>
            <a:off x="6067425" y="4725948"/>
            <a:ext cx="7981950" cy="60960"/>
          </a:xfrm>
          <a:prstGeom prst="roundRect">
            <a:avLst>
              <a:gd name="adj" fmla="val 100096"/>
            </a:avLst>
          </a:prstGeom>
          <a:solidFill>
            <a:srgbClr val="FFAD94"/>
          </a:solidFill>
          <a:ln/>
        </p:spPr>
      </p:sp>
      <p:sp>
        <p:nvSpPr>
          <p:cNvPr id="18" name="Shape 15"/>
          <p:cNvSpPr/>
          <p:nvPr/>
        </p:nvSpPr>
        <p:spPr>
          <a:xfrm>
            <a:off x="9840516" y="4523303"/>
            <a:ext cx="435769" cy="435769"/>
          </a:xfrm>
          <a:prstGeom prst="roundRect">
            <a:avLst>
              <a:gd name="adj" fmla="val 209836"/>
            </a:avLst>
          </a:prstGeom>
          <a:solidFill>
            <a:srgbClr val="FFAD94"/>
          </a:solidFill>
          <a:ln/>
        </p:spPr>
      </p:sp>
      <p:sp>
        <p:nvSpPr>
          <p:cNvPr id="19" name="Text 16"/>
          <p:cNvSpPr/>
          <p:nvPr/>
        </p:nvSpPr>
        <p:spPr>
          <a:xfrm>
            <a:off x="9971246" y="4632246"/>
            <a:ext cx="174308" cy="217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1350" dirty="0"/>
          </a:p>
        </p:txBody>
      </p:sp>
      <p:sp>
        <p:nvSpPr>
          <p:cNvPr id="20" name="Text 17"/>
          <p:cNvSpPr/>
          <p:nvPr/>
        </p:nvSpPr>
        <p:spPr>
          <a:xfrm>
            <a:off x="6227921" y="5104328"/>
            <a:ext cx="2122527" cy="226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Швидкість виведення</a:t>
            </a:r>
            <a:endParaRPr lang="en-US" sz="1400" dirty="0"/>
          </a:p>
        </p:txBody>
      </p:sp>
      <p:sp>
        <p:nvSpPr>
          <p:cNvPr id="21" name="Text 18"/>
          <p:cNvSpPr/>
          <p:nvPr/>
        </p:nvSpPr>
        <p:spPr>
          <a:xfrm>
            <a:off x="6227921" y="5418415"/>
            <a:ext cx="7660958" cy="2324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Головний параметр конкурентоспроможності - швидкість виведення нового продукту на ринок</a:t>
            </a:r>
            <a:endParaRPr lang="en-US" sz="1100" dirty="0"/>
          </a:p>
        </p:txBody>
      </p:sp>
      <p:sp>
        <p:nvSpPr>
          <p:cNvPr id="22" name="Shape 19"/>
          <p:cNvSpPr/>
          <p:nvPr/>
        </p:nvSpPr>
        <p:spPr>
          <a:xfrm>
            <a:off x="6067425" y="6174462"/>
            <a:ext cx="7981950" cy="1070134"/>
          </a:xfrm>
          <a:prstGeom prst="roundRect">
            <a:avLst>
              <a:gd name="adj" fmla="val 6836"/>
            </a:avLst>
          </a:prstGeom>
          <a:solidFill>
            <a:srgbClr val="FFFFFF"/>
          </a:solidFill>
          <a:ln/>
        </p:spPr>
      </p:sp>
      <p:sp>
        <p:nvSpPr>
          <p:cNvPr id="23" name="Shape 20"/>
          <p:cNvSpPr/>
          <p:nvPr/>
        </p:nvSpPr>
        <p:spPr>
          <a:xfrm>
            <a:off x="6067425" y="6159222"/>
            <a:ext cx="7981950" cy="60960"/>
          </a:xfrm>
          <a:prstGeom prst="roundRect">
            <a:avLst>
              <a:gd name="adj" fmla="val 100096"/>
            </a:avLst>
          </a:prstGeom>
          <a:solidFill>
            <a:srgbClr val="FFAD94"/>
          </a:solidFill>
          <a:ln/>
        </p:spPr>
      </p:sp>
      <p:sp>
        <p:nvSpPr>
          <p:cNvPr id="24" name="Shape 21"/>
          <p:cNvSpPr/>
          <p:nvPr/>
        </p:nvSpPr>
        <p:spPr>
          <a:xfrm>
            <a:off x="9840516" y="5956578"/>
            <a:ext cx="435769" cy="435769"/>
          </a:xfrm>
          <a:prstGeom prst="roundRect">
            <a:avLst>
              <a:gd name="adj" fmla="val 209836"/>
            </a:avLst>
          </a:prstGeom>
          <a:solidFill>
            <a:srgbClr val="FFAD94"/>
          </a:solidFill>
          <a:ln/>
        </p:spPr>
      </p:sp>
      <p:sp>
        <p:nvSpPr>
          <p:cNvPr id="25" name="Text 22"/>
          <p:cNvSpPr/>
          <p:nvPr/>
        </p:nvSpPr>
        <p:spPr>
          <a:xfrm>
            <a:off x="9971246" y="6065520"/>
            <a:ext cx="174308" cy="217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1350" dirty="0"/>
          </a:p>
        </p:txBody>
      </p:sp>
      <p:sp>
        <p:nvSpPr>
          <p:cNvPr id="26" name="Text 23"/>
          <p:cNvSpPr/>
          <p:nvPr/>
        </p:nvSpPr>
        <p:spPr>
          <a:xfrm>
            <a:off x="6227921" y="6537603"/>
            <a:ext cx="1815941" cy="226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Омніканальність</a:t>
            </a:r>
            <a:endParaRPr lang="en-US" sz="1400" dirty="0"/>
          </a:p>
        </p:txBody>
      </p:sp>
      <p:sp>
        <p:nvSpPr>
          <p:cNvPr id="27" name="Text 24"/>
          <p:cNvSpPr/>
          <p:nvPr/>
        </p:nvSpPr>
        <p:spPr>
          <a:xfrm>
            <a:off x="6227921" y="6851690"/>
            <a:ext cx="7660958" cy="2324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Синхронізація даних у всіх цифрових і фізичних каналах взаємодії з клієнтами</a:t>
            </a:r>
            <a:endParaRPr lang="en-US" sz="11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20021"/>
            <a:ext cx="935259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Категорії цифрових бізнес-моделей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36934"/>
            <a:ext cx="3074670" cy="307467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409962"/>
            <a:ext cx="271260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Цифрові платформи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5839182"/>
            <a:ext cx="307467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Забезпечують пряму взаємодію продавців, покупців і партнерів, мінімізуючи трансакційні витрати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467" y="2136934"/>
            <a:ext cx="3074670" cy="307467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16467" y="540996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«Як сервіс»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4116467" y="5839182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Сервісні моделі, засновані на використанні ресурсів замість володіння ними (SaaS, IaaS)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144" y="2136934"/>
            <a:ext cx="3074670" cy="307467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39144" y="540996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Краудсорсинг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7439144" y="5839182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Залучення зовнішніх ресурсів для реалізації бізнес-процесів та впровадження інновацій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1821" y="2136934"/>
            <a:ext cx="3074789" cy="307478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761821" y="5410081"/>
            <a:ext cx="257234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Монетизація даних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10761821" y="5839301"/>
            <a:ext cx="30747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Безкоштовні сервіси для користувачів з продажем їх персональних даних іншим споживачам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D4CCC5-5E8D-6FB5-47D7-B536D9F08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56" y="1154244"/>
            <a:ext cx="12497494" cy="625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80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49367"/>
            <a:ext cx="937129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Технології предиктивної аналітики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6628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Нові цифрові технології розширюють можливості бізнесу щодо оптимізації процесів і підвищення якості прийняття рішень.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30304"/>
            <a:ext cx="4926568" cy="4926568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6212086" y="2535734"/>
            <a:ext cx="99179" cy="99179"/>
          </a:xfrm>
          <a:prstGeom prst="roundRect">
            <a:avLst>
              <a:gd name="adj" fmla="val 460985"/>
            </a:avLst>
          </a:prstGeom>
          <a:solidFill>
            <a:srgbClr val="FFAD94"/>
          </a:solidFill>
          <a:ln/>
        </p:spPr>
      </p:sp>
      <p:sp>
        <p:nvSpPr>
          <p:cNvPr id="6" name="Text 3"/>
          <p:cNvSpPr/>
          <p:nvPr/>
        </p:nvSpPr>
        <p:spPr>
          <a:xfrm>
            <a:off x="6509623" y="243030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Інтернет речей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509623" y="2938820"/>
            <a:ext cx="733448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Оптимізує збір і зберігання даних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6212086" y="3758625"/>
            <a:ext cx="99179" cy="99179"/>
          </a:xfrm>
          <a:prstGeom prst="roundRect">
            <a:avLst>
              <a:gd name="adj" fmla="val 460985"/>
            </a:avLst>
          </a:prstGeom>
          <a:solidFill>
            <a:srgbClr val="FFAD94"/>
          </a:solidFill>
          <a:ln/>
        </p:spPr>
      </p:sp>
      <p:sp>
        <p:nvSpPr>
          <p:cNvPr id="9" name="Text 6"/>
          <p:cNvSpPr/>
          <p:nvPr/>
        </p:nvSpPr>
        <p:spPr>
          <a:xfrm>
            <a:off x="6509623" y="3653195"/>
            <a:ext cx="261163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Машинне навчання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6509623" y="4161711"/>
            <a:ext cx="733448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Дозволяє проводити глибоку обробку даних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6212086" y="4981515"/>
            <a:ext cx="99179" cy="99179"/>
          </a:xfrm>
          <a:prstGeom prst="roundRect">
            <a:avLst>
              <a:gd name="adj" fmla="val 460985"/>
            </a:avLst>
          </a:prstGeom>
          <a:solidFill>
            <a:srgbClr val="FFAD94"/>
          </a:solidFill>
          <a:ln/>
        </p:spPr>
      </p:sp>
      <p:sp>
        <p:nvSpPr>
          <p:cNvPr id="12" name="Text 9"/>
          <p:cNvSpPr/>
          <p:nvPr/>
        </p:nvSpPr>
        <p:spPr>
          <a:xfrm>
            <a:off x="6509623" y="48760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Прогнозні моделі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6509623" y="5384602"/>
            <a:ext cx="733448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Будують алгоритми поведінки споживачів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6212086" y="6204406"/>
            <a:ext cx="99179" cy="99179"/>
          </a:xfrm>
          <a:prstGeom prst="roundRect">
            <a:avLst>
              <a:gd name="adj" fmla="val 460985"/>
            </a:avLst>
          </a:prstGeom>
          <a:solidFill>
            <a:srgbClr val="FFAD94"/>
          </a:solidFill>
          <a:ln/>
        </p:spPr>
      </p:sp>
      <p:sp>
        <p:nvSpPr>
          <p:cNvPr id="15" name="Text 12"/>
          <p:cNvSpPr/>
          <p:nvPr/>
        </p:nvSpPr>
        <p:spPr>
          <a:xfrm>
            <a:off x="6509623" y="609897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A-commerce</a:t>
            </a:r>
            <a:endParaRPr lang="en-US" sz="1950" dirty="0"/>
          </a:p>
        </p:txBody>
      </p:sp>
      <p:sp>
        <p:nvSpPr>
          <p:cNvPr id="16" name="Text 13"/>
          <p:cNvSpPr/>
          <p:nvPr/>
        </p:nvSpPr>
        <p:spPr>
          <a:xfrm>
            <a:off x="6509623" y="6607492"/>
            <a:ext cx="733448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Автоматична доставка товарів на основі прогнозованої потреби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03390"/>
            <a:ext cx="691098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Промислова цифровізація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321123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Цифровізація промислового виробництва інтегрує ряд проривних технологій для оптимізації виробничих процесів.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280190" y="3278624"/>
            <a:ext cx="23533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$3.7T</a:t>
            </a:r>
            <a:endParaRPr lang="en-US" sz="5150" dirty="0"/>
          </a:p>
        </p:txBody>
      </p:sp>
      <p:sp>
        <p:nvSpPr>
          <p:cNvPr id="6" name="Text 3"/>
          <p:cNvSpPr/>
          <p:nvPr/>
        </p:nvSpPr>
        <p:spPr>
          <a:xfrm>
            <a:off x="6280190" y="4181594"/>
            <a:ext cx="235338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Економічний ефект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6280190" y="4920972"/>
            <a:ext cx="23533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Потенційний ефект від впровадження IoT в світі до 2025 року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8881586" y="3278624"/>
            <a:ext cx="23535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30%</a:t>
            </a:r>
            <a:endParaRPr lang="en-US" sz="5150" dirty="0"/>
          </a:p>
        </p:txBody>
      </p:sp>
      <p:sp>
        <p:nvSpPr>
          <p:cNvPr id="9" name="Text 6"/>
          <p:cNvSpPr/>
          <p:nvPr/>
        </p:nvSpPr>
        <p:spPr>
          <a:xfrm>
            <a:off x="8881586" y="4181594"/>
            <a:ext cx="235350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Скорочення відмов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8881586" y="4920972"/>
            <a:ext cx="23535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Впровадження «цифрових двійників» скоротить кількість відмов обладнання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11483102" y="3278624"/>
            <a:ext cx="23533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50%</a:t>
            </a:r>
            <a:endParaRPr lang="en-US" sz="5150" dirty="0"/>
          </a:p>
        </p:txBody>
      </p:sp>
      <p:sp>
        <p:nvSpPr>
          <p:cNvPr id="12" name="Text 9"/>
          <p:cNvSpPr/>
          <p:nvPr/>
        </p:nvSpPr>
        <p:spPr>
          <a:xfrm>
            <a:off x="11483102" y="4181594"/>
            <a:ext cx="235338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Використання технології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11483102" y="4920972"/>
            <a:ext cx="2353389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Частка великих промислових компаній, що використовуватимуть «цифрових двійників» до 2021 року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24245"/>
            <a:ext cx="1157108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Цифрові технології державного врядування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4115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Електронне управління - це застосування ІКТ для надання державних послуг, обміну інформацією та інтеграції різних автономних систем.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2254091" y="31928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G2G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622119"/>
            <a:ext cx="3941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Урядове управління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99479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864" y="3289161"/>
            <a:ext cx="296942" cy="3711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95284" y="31928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G2C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895284" y="3622119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Уряд-громадянин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99479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3738" y="3677662"/>
            <a:ext cx="296942" cy="37111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95284" y="562415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G2B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9895284" y="6053376"/>
            <a:ext cx="3941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Уряд-бізнес</a:t>
            </a:r>
            <a:endParaRPr lang="en-US" sz="15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99479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5237" y="5903535"/>
            <a:ext cx="296942" cy="37111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254091" y="562415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B2G</a:t>
            </a:r>
            <a:endParaRPr lang="en-US" sz="1950" dirty="0"/>
          </a:p>
        </p:txBody>
      </p:sp>
      <p:sp>
        <p:nvSpPr>
          <p:cNvPr id="17" name="Text 9"/>
          <p:cNvSpPr/>
          <p:nvPr/>
        </p:nvSpPr>
        <p:spPr>
          <a:xfrm>
            <a:off x="793790" y="6053376"/>
            <a:ext cx="3941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Бізнес-уряд</a:t>
            </a:r>
            <a:endParaRPr lang="en-US" sz="15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99479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9363" y="5515035"/>
            <a:ext cx="296942" cy="371118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93790" y="728769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Метою цифрової трансформації є створення цифрового уряду на основі клієнтоорієнтованості та омніканальності.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7096" y="396716"/>
            <a:ext cx="8538210" cy="4508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Платформна модель державного управління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577096" y="1208127"/>
            <a:ext cx="3596640" cy="225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Концепція «Держава-як-Платформа»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577096" y="1577697"/>
            <a:ext cx="6562130" cy="4617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Створення комплексної інфраструктури для надання держпослуг і підвищення ефективності системи державного управління.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577096" y="2169200"/>
            <a:ext cx="6562130" cy="230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Зниження трансакційних витрат і ризиків</a:t>
            </a:r>
            <a:endParaRPr lang="en-US" sz="1100" dirty="0"/>
          </a:p>
        </p:txBody>
      </p:sp>
      <p:sp>
        <p:nvSpPr>
          <p:cNvPr id="6" name="Text 4"/>
          <p:cNvSpPr/>
          <p:nvPr/>
        </p:nvSpPr>
        <p:spPr>
          <a:xfrm>
            <a:off x="577096" y="2450544"/>
            <a:ext cx="6562130" cy="230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Підвищення продуктивності праці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577096" y="2731889"/>
            <a:ext cx="6562130" cy="230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Поліпшення якості обслуговування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577096" y="3013234"/>
            <a:ext cx="6562130" cy="230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Зростання рівня задоволеності споживачів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577096" y="3373874"/>
            <a:ext cx="6562130" cy="4617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 країнах ЄС через 10 років планується повністю перевести в цифровий формат всі державні сервіси для громадян.</a:t>
            </a:r>
            <a:endParaRPr lang="en-US" sz="110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94" y="1226225"/>
            <a:ext cx="6562130" cy="6562130"/>
          </a:xfrm>
          <a:prstGeom prst="rect">
            <a:avLst/>
          </a:prstGeom>
        </p:spPr>
      </p:pic>
      <p:sp>
        <p:nvSpPr>
          <p:cNvPr id="11" name="Shape 8"/>
          <p:cNvSpPr/>
          <p:nvPr/>
        </p:nvSpPr>
        <p:spPr>
          <a:xfrm>
            <a:off x="7498794" y="7950637"/>
            <a:ext cx="6562130" cy="843677"/>
          </a:xfrm>
          <a:prstGeom prst="roundRect">
            <a:avLst>
              <a:gd name="adj" fmla="val 7183"/>
            </a:avLst>
          </a:prstGeom>
          <a:solidFill>
            <a:srgbClr val="B6D6FC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979" y="8172212"/>
            <a:ext cx="180261" cy="144185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967424" y="8130778"/>
            <a:ext cx="5949315" cy="4617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Держава бере на себе функції створення та управління екосистемою, в якій взаємодіють всі учасники платформи</a:t>
            </a:r>
            <a:endParaRPr lang="en-US" sz="11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0690" y="523280"/>
            <a:ext cx="5112425" cy="594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Цифровізація науки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760690" y="1402913"/>
            <a:ext cx="7622619" cy="608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Під впливом цифрових технологій відбуваються радикальні зміни в організації та методах наукових досліджень.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974646" y="2225278"/>
            <a:ext cx="22860" cy="5480923"/>
          </a:xfrm>
          <a:prstGeom prst="roundRect">
            <a:avLst>
              <a:gd name="adj" fmla="val 349444"/>
            </a:avLst>
          </a:prstGeom>
          <a:solidFill>
            <a:srgbClr val="E5BEB2"/>
          </a:solidFill>
          <a:ln/>
        </p:spPr>
      </p:sp>
      <p:sp>
        <p:nvSpPr>
          <p:cNvPr id="6" name="Shape 3"/>
          <p:cNvSpPr/>
          <p:nvPr/>
        </p:nvSpPr>
        <p:spPr>
          <a:xfrm>
            <a:off x="1165741" y="2427803"/>
            <a:ext cx="570548" cy="22860"/>
          </a:xfrm>
          <a:prstGeom prst="roundRect">
            <a:avLst>
              <a:gd name="adj" fmla="val 349444"/>
            </a:avLst>
          </a:prstGeom>
          <a:solidFill>
            <a:srgbClr val="E5BEB2"/>
          </a:solidFill>
          <a:ln/>
        </p:spPr>
      </p:sp>
      <p:sp>
        <p:nvSpPr>
          <p:cNvPr id="7" name="Shape 4"/>
          <p:cNvSpPr/>
          <p:nvPr/>
        </p:nvSpPr>
        <p:spPr>
          <a:xfrm>
            <a:off x="760690" y="2225278"/>
            <a:ext cx="427911" cy="427911"/>
          </a:xfrm>
          <a:prstGeom prst="roundRect">
            <a:avLst>
              <a:gd name="adj" fmla="val 18668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32009" y="2260937"/>
            <a:ext cx="285274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925598" y="2290643"/>
            <a:ext cx="2377440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Нова парадигма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1925598" y="2701885"/>
            <a:ext cx="6457712" cy="608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Значущі результати отримуються на основі інтелектуального аналізу величезних масивів даних</a:t>
            </a:r>
            <a:endParaRPr lang="en-US" sz="1450" dirty="0"/>
          </a:p>
        </p:txBody>
      </p:sp>
      <p:sp>
        <p:nvSpPr>
          <p:cNvPr id="11" name="Shape 8"/>
          <p:cNvSpPr/>
          <p:nvPr/>
        </p:nvSpPr>
        <p:spPr>
          <a:xfrm>
            <a:off x="1165741" y="3893106"/>
            <a:ext cx="570548" cy="22860"/>
          </a:xfrm>
          <a:prstGeom prst="roundRect">
            <a:avLst>
              <a:gd name="adj" fmla="val 349444"/>
            </a:avLst>
          </a:prstGeom>
          <a:solidFill>
            <a:srgbClr val="E5BEB2"/>
          </a:solidFill>
          <a:ln/>
        </p:spPr>
      </p:sp>
      <p:sp>
        <p:nvSpPr>
          <p:cNvPr id="12" name="Shape 9"/>
          <p:cNvSpPr/>
          <p:nvPr/>
        </p:nvSpPr>
        <p:spPr>
          <a:xfrm>
            <a:off x="760690" y="3690580"/>
            <a:ext cx="427911" cy="427911"/>
          </a:xfrm>
          <a:prstGeom prst="roundRect">
            <a:avLst>
              <a:gd name="adj" fmla="val 18668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32009" y="3726240"/>
            <a:ext cx="285274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1925598" y="3755946"/>
            <a:ext cx="2377440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Науки з даними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1925598" y="4167188"/>
            <a:ext cx="6457712" cy="608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Активний розвиток біоінформатики, геноміки, геоінформатики, нейроінформатики</a:t>
            </a:r>
            <a:endParaRPr lang="en-US" sz="1450" dirty="0"/>
          </a:p>
        </p:txBody>
      </p:sp>
      <p:sp>
        <p:nvSpPr>
          <p:cNvPr id="16" name="Shape 13"/>
          <p:cNvSpPr/>
          <p:nvPr/>
        </p:nvSpPr>
        <p:spPr>
          <a:xfrm>
            <a:off x="1165741" y="5358408"/>
            <a:ext cx="570548" cy="22860"/>
          </a:xfrm>
          <a:prstGeom prst="roundRect">
            <a:avLst>
              <a:gd name="adj" fmla="val 349444"/>
            </a:avLst>
          </a:prstGeom>
          <a:solidFill>
            <a:srgbClr val="E5BEB2"/>
          </a:solidFill>
          <a:ln/>
        </p:spPr>
      </p:sp>
      <p:sp>
        <p:nvSpPr>
          <p:cNvPr id="17" name="Shape 14"/>
          <p:cNvSpPr/>
          <p:nvPr/>
        </p:nvSpPr>
        <p:spPr>
          <a:xfrm>
            <a:off x="760690" y="5155883"/>
            <a:ext cx="427911" cy="427911"/>
          </a:xfrm>
          <a:prstGeom prst="roundRect">
            <a:avLst>
              <a:gd name="adj" fmla="val 18668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832009" y="5191542"/>
            <a:ext cx="285274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1925598" y="5221248"/>
            <a:ext cx="2377440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Відкрита наука</a:t>
            </a:r>
            <a:endParaRPr lang="en-US" sz="1850" dirty="0"/>
          </a:p>
        </p:txBody>
      </p:sp>
      <p:sp>
        <p:nvSpPr>
          <p:cNvPr id="20" name="Text 17"/>
          <p:cNvSpPr/>
          <p:nvPr/>
        </p:nvSpPr>
        <p:spPr>
          <a:xfrm>
            <a:off x="1925598" y="5632490"/>
            <a:ext cx="6457712" cy="608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Формування цифрових платформ для досліджень, скорочення витрат на експерименти</a:t>
            </a:r>
            <a:endParaRPr lang="en-US" sz="1450" dirty="0"/>
          </a:p>
        </p:txBody>
      </p:sp>
      <p:sp>
        <p:nvSpPr>
          <p:cNvPr id="21" name="Shape 18"/>
          <p:cNvSpPr/>
          <p:nvPr/>
        </p:nvSpPr>
        <p:spPr>
          <a:xfrm>
            <a:off x="1165741" y="6823710"/>
            <a:ext cx="570548" cy="22860"/>
          </a:xfrm>
          <a:prstGeom prst="roundRect">
            <a:avLst>
              <a:gd name="adj" fmla="val 349444"/>
            </a:avLst>
          </a:prstGeom>
          <a:solidFill>
            <a:srgbClr val="E5BEB2"/>
          </a:solidFill>
          <a:ln/>
        </p:spPr>
      </p:sp>
      <p:sp>
        <p:nvSpPr>
          <p:cNvPr id="22" name="Shape 19"/>
          <p:cNvSpPr/>
          <p:nvPr/>
        </p:nvSpPr>
        <p:spPr>
          <a:xfrm>
            <a:off x="760690" y="6621185"/>
            <a:ext cx="427911" cy="427911"/>
          </a:xfrm>
          <a:prstGeom prst="roundRect">
            <a:avLst>
              <a:gd name="adj" fmla="val 18668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832009" y="6656844"/>
            <a:ext cx="285274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200" dirty="0"/>
          </a:p>
        </p:txBody>
      </p:sp>
      <p:sp>
        <p:nvSpPr>
          <p:cNvPr id="24" name="Text 21"/>
          <p:cNvSpPr/>
          <p:nvPr/>
        </p:nvSpPr>
        <p:spPr>
          <a:xfrm>
            <a:off x="1925598" y="6686550"/>
            <a:ext cx="2686407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Інклюзивні інновації</a:t>
            </a:r>
            <a:endParaRPr lang="en-US" sz="1850" dirty="0"/>
          </a:p>
        </p:txBody>
      </p:sp>
      <p:sp>
        <p:nvSpPr>
          <p:cNvPr id="25" name="Text 22"/>
          <p:cNvSpPr/>
          <p:nvPr/>
        </p:nvSpPr>
        <p:spPr>
          <a:xfrm>
            <a:off x="1925598" y="7097792"/>
            <a:ext cx="6457712" cy="608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Розвиток відкритих інноваційних екосистем: makerspaces, living labs, fab labs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49110"/>
            <a:ext cx="667250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Виклики цифрової епохи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80190" y="2366843"/>
            <a:ext cx="3679031" cy="2739033"/>
          </a:xfrm>
          <a:prstGeom prst="roundRect">
            <a:avLst>
              <a:gd name="adj" fmla="val 3043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86168" y="2572822"/>
            <a:ext cx="326707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Експоненціальне зростання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486168" y="3312200"/>
            <a:ext cx="326707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Кількість, якість та різноманіття взаємозв'язків між підприємствами, організаціями та громадянами стрибкоподібно зростає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10157579" y="2366843"/>
            <a:ext cx="3679031" cy="2739033"/>
          </a:xfrm>
          <a:prstGeom prst="roundRect">
            <a:avLst>
              <a:gd name="adj" fmla="val 3043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63557" y="257282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Нові компетенції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363557" y="3002042"/>
            <a:ext cx="326707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Трансформації вимагають нових навичок і готовності використовувати нові технології в повсякденному житті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280190" y="5304234"/>
            <a:ext cx="7556421" cy="1476256"/>
          </a:xfrm>
          <a:prstGeom prst="roundRect">
            <a:avLst>
              <a:gd name="adj" fmla="val 5647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86168" y="5510213"/>
            <a:ext cx="28720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Цифрова грамотність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6486168" y="5939433"/>
            <a:ext cx="71444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Особливого значення набуває формування освітніх програм та персоналізованих траєкторій навчання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4588" y="353735"/>
            <a:ext cx="8913495" cy="402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Оцінка вкладу цифровізації в економічне зростання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154824" y="966432"/>
            <a:ext cx="13601224" cy="205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Впровадження цифрових технологій - один з ключових драйверів економічного зростання. У структурі витрат секторів економіки продукти і </a:t>
            </a:r>
            <a:r>
              <a:rPr lang="en-US" sz="14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послуги</a:t>
            </a:r>
            <a:r>
              <a:rPr lang="en-US" sz="14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ІКТ</a:t>
            </a:r>
            <a:endParaRPr lang="ru-UA" sz="1400" dirty="0">
              <a:solidFill>
                <a:srgbClr val="403C4E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1600"/>
              </a:lnSpc>
              <a:buNone/>
            </a:pPr>
            <a:r>
              <a:rPr lang="en-US" sz="14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займають</a:t>
            </a:r>
            <a:r>
              <a:rPr lang="en-US" sz="14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значну частку</a:t>
            </a:r>
            <a:r>
              <a:rPr lang="en-US" sz="10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201" y="1484980"/>
            <a:ext cx="10719910" cy="5698905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1849572" y="7753988"/>
            <a:ext cx="128588" cy="128588"/>
          </a:xfrm>
          <a:prstGeom prst="roundRect">
            <a:avLst>
              <a:gd name="adj" fmla="val 14222"/>
            </a:avLst>
          </a:prstGeom>
          <a:solidFill>
            <a:srgbClr val="4D1200"/>
          </a:solidFill>
          <a:ln/>
        </p:spPr>
      </p:sp>
      <p:sp>
        <p:nvSpPr>
          <p:cNvPr id="6" name="Text 3"/>
          <p:cNvSpPr/>
          <p:nvPr/>
        </p:nvSpPr>
        <p:spPr>
          <a:xfrm>
            <a:off x="2519064" y="7833095"/>
            <a:ext cx="1618417" cy="128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Внесок продуктивності, %</a:t>
            </a:r>
            <a:endParaRPr lang="en-US" sz="1000" dirty="0"/>
          </a:p>
        </p:txBody>
      </p:sp>
      <p:sp>
        <p:nvSpPr>
          <p:cNvPr id="7" name="Shape 4"/>
          <p:cNvSpPr/>
          <p:nvPr/>
        </p:nvSpPr>
        <p:spPr>
          <a:xfrm>
            <a:off x="6507239" y="7689634"/>
            <a:ext cx="128588" cy="128588"/>
          </a:xfrm>
          <a:prstGeom prst="roundRect">
            <a:avLst>
              <a:gd name="adj" fmla="val 14222"/>
            </a:avLst>
          </a:prstGeom>
          <a:solidFill>
            <a:srgbClr val="972300"/>
          </a:solidFill>
          <a:ln/>
        </p:spPr>
      </p:sp>
      <p:sp>
        <p:nvSpPr>
          <p:cNvPr id="8" name="Text 5"/>
          <p:cNvSpPr/>
          <p:nvPr/>
        </p:nvSpPr>
        <p:spPr>
          <a:xfrm>
            <a:off x="7080448" y="7625281"/>
            <a:ext cx="1168479" cy="128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Внесок капіталу, %</a:t>
            </a:r>
            <a:endParaRPr lang="en-US" sz="1000" dirty="0"/>
          </a:p>
        </p:txBody>
      </p:sp>
      <p:sp>
        <p:nvSpPr>
          <p:cNvPr id="9" name="Shape 6"/>
          <p:cNvSpPr/>
          <p:nvPr/>
        </p:nvSpPr>
        <p:spPr>
          <a:xfrm>
            <a:off x="10642962" y="7496693"/>
            <a:ext cx="128588" cy="128588"/>
          </a:xfrm>
          <a:prstGeom prst="roundRect">
            <a:avLst>
              <a:gd name="adj" fmla="val 14222"/>
            </a:avLst>
          </a:prstGeom>
          <a:solidFill>
            <a:srgbClr val="E23500"/>
          </a:solidFill>
          <a:ln/>
        </p:spPr>
      </p:sp>
      <p:sp>
        <p:nvSpPr>
          <p:cNvPr id="10" name="Text 7"/>
          <p:cNvSpPr/>
          <p:nvPr/>
        </p:nvSpPr>
        <p:spPr>
          <a:xfrm>
            <a:off x="11087342" y="7478323"/>
            <a:ext cx="737116" cy="128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0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Підсумок, %</a:t>
            </a:r>
            <a:endParaRPr lang="en-US" sz="1000" dirty="0"/>
          </a:p>
        </p:txBody>
      </p:sp>
      <p:sp>
        <p:nvSpPr>
          <p:cNvPr id="11" name="Text 8"/>
          <p:cNvSpPr/>
          <p:nvPr/>
        </p:nvSpPr>
        <p:spPr>
          <a:xfrm>
            <a:off x="514588" y="9124950"/>
            <a:ext cx="13601224" cy="205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Найбільший ефект від цифровізації досягається в наукомістких секторах сфери послуг і високотехнологічних галузях промисловості.</a:t>
            </a:r>
            <a:endParaRPr lang="en-US" sz="1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72902" y="634722"/>
            <a:ext cx="7970996" cy="916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Ринок праці та компетенції в цифрову епоху</a:t>
            </a:r>
            <a:endParaRPr lang="en-US" sz="2850" dirty="0"/>
          </a:p>
        </p:txBody>
      </p:sp>
      <p:sp>
        <p:nvSpPr>
          <p:cNvPr id="4" name="Text 1"/>
          <p:cNvSpPr/>
          <p:nvPr/>
        </p:nvSpPr>
        <p:spPr>
          <a:xfrm>
            <a:off x="6072902" y="1770936"/>
            <a:ext cx="7970996" cy="469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Ключовим фактором успіху цифровізації є наявність висококваліфікованих кадрів та системи підготовки фахівців з відповідними компетенціями.</a:t>
            </a:r>
            <a:endParaRPr lang="en-US" sz="1150" dirty="0"/>
          </a:p>
        </p:txBody>
      </p:sp>
      <p:sp>
        <p:nvSpPr>
          <p:cNvPr id="5" name="Shape 2"/>
          <p:cNvSpPr/>
          <p:nvPr/>
        </p:nvSpPr>
        <p:spPr>
          <a:xfrm>
            <a:off x="6072902" y="2405182"/>
            <a:ext cx="15240" cy="4790003"/>
          </a:xfrm>
          <a:prstGeom prst="roundRect">
            <a:avLst>
              <a:gd name="adj" fmla="val 404167"/>
            </a:avLst>
          </a:prstGeom>
          <a:solidFill>
            <a:srgbClr val="E5BEB2"/>
          </a:solidFill>
          <a:ln/>
        </p:spPr>
      </p:sp>
      <p:sp>
        <p:nvSpPr>
          <p:cNvPr id="6" name="Shape 3"/>
          <p:cNvSpPr/>
          <p:nvPr/>
        </p:nvSpPr>
        <p:spPr>
          <a:xfrm>
            <a:off x="6088142" y="2405182"/>
            <a:ext cx="7970996" cy="1094899"/>
          </a:xfrm>
          <a:prstGeom prst="rect">
            <a:avLst/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234708" y="2559368"/>
            <a:ext cx="2161580" cy="229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Трансформація вимог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6234708" y="2876550"/>
            <a:ext cx="7670244" cy="469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Зниження попиту на формалізовані операції, скорочення життєвого циклу професій, поява нових професій</a:t>
            </a:r>
            <a:endParaRPr lang="en-US" sz="1150" dirty="0"/>
          </a:p>
        </p:txBody>
      </p:sp>
      <p:sp>
        <p:nvSpPr>
          <p:cNvPr id="9" name="Shape 6"/>
          <p:cNvSpPr/>
          <p:nvPr/>
        </p:nvSpPr>
        <p:spPr>
          <a:xfrm>
            <a:off x="6088142" y="3793331"/>
            <a:ext cx="7970996" cy="1094899"/>
          </a:xfrm>
          <a:prstGeom prst="rect">
            <a:avLst/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234708" y="3947517"/>
            <a:ext cx="1833086" cy="229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Нові компетенції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6234708" y="4264700"/>
            <a:ext cx="7670244" cy="469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Підвищення вимог до гнучкості, «soft skills», «цифрової спритності» та здатності до безперервного навчання</a:t>
            </a:r>
            <a:endParaRPr lang="en-US" sz="1150" dirty="0"/>
          </a:p>
        </p:txBody>
      </p:sp>
      <p:sp>
        <p:nvSpPr>
          <p:cNvPr id="12" name="Shape 9"/>
          <p:cNvSpPr/>
          <p:nvPr/>
        </p:nvSpPr>
        <p:spPr>
          <a:xfrm>
            <a:off x="6088142" y="5181481"/>
            <a:ext cx="7970996" cy="860227"/>
          </a:xfrm>
          <a:prstGeom prst="rect">
            <a:avLst/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234708" y="5335667"/>
            <a:ext cx="2231946" cy="229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Перспективні професії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6234708" y="5652849"/>
            <a:ext cx="7670244" cy="2346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Архітектор IoT, біоінформатик, дата-журналіст, VR-архітектор, дослідник даних, цифровий маркетолог</a:t>
            </a:r>
            <a:endParaRPr lang="en-US" sz="1150" dirty="0"/>
          </a:p>
        </p:txBody>
      </p:sp>
      <p:sp>
        <p:nvSpPr>
          <p:cNvPr id="15" name="Shape 12"/>
          <p:cNvSpPr/>
          <p:nvPr/>
        </p:nvSpPr>
        <p:spPr>
          <a:xfrm>
            <a:off x="6088142" y="6334958"/>
            <a:ext cx="7970996" cy="860227"/>
          </a:xfrm>
          <a:prstGeom prst="rect">
            <a:avLst/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6234708" y="6489144"/>
            <a:ext cx="1833086" cy="229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Зникаючі професії</a:t>
            </a:r>
            <a:endParaRPr lang="en-US" sz="1400" dirty="0"/>
          </a:p>
        </p:txBody>
      </p:sp>
      <p:sp>
        <p:nvSpPr>
          <p:cNvPr id="17" name="Text 14"/>
          <p:cNvSpPr/>
          <p:nvPr/>
        </p:nvSpPr>
        <p:spPr>
          <a:xfrm>
            <a:off x="6234708" y="6806327"/>
            <a:ext cx="7670244" cy="2346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Касир, оператор колл-центру, перекладач, банківський операціоніст, трейдер, юридичний консультант</a:t>
            </a:r>
            <a:endParaRPr lang="en-US" sz="1150" dirty="0"/>
          </a:p>
        </p:txBody>
      </p:sp>
      <p:sp>
        <p:nvSpPr>
          <p:cNvPr id="18" name="Text 15"/>
          <p:cNvSpPr/>
          <p:nvPr/>
        </p:nvSpPr>
        <p:spPr>
          <a:xfrm>
            <a:off x="6072902" y="7360087"/>
            <a:ext cx="7970996" cy="2346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1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Майбутнє належить тим, хто готовий адаптуватися до цифрових змін</a:t>
            </a:r>
            <a:endParaRPr lang="en-US" sz="11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62570"/>
            <a:ext cx="811280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Мета та завдання дослідження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78662"/>
            <a:ext cx="370855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Мета створення підручника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187178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Дати студентам знання загальнотеоретичних, методологічних та методичних основ цифрової економіки, навчити ними користатися в умовах мінливого інформаційного середовища і пов'язаних з цим ризиків.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33815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Завдання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3846671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Озброїти студентів теоретичними знаннями в сфері цифрової економіки та практичними навичками для самостійного прийняття управлінських рішень в умовах цифрової трансформації суспільства.</a:t>
            </a:r>
            <a:endParaRPr lang="en-US" sz="15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1703546"/>
            <a:ext cx="4926568" cy="4926568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8917543" y="6853357"/>
            <a:ext cx="492656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Предмет дослідження:</a:t>
            </a: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теорія та методологія впровадження цифрових технологій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85549"/>
            <a:ext cx="627364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Структура дослідження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0246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01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1916787"/>
            <a:ext cx="4215289" cy="22860"/>
          </a:xfrm>
          <a:prstGeom prst="rect">
            <a:avLst/>
          </a:prstGeom>
          <a:solidFill>
            <a:srgbClr val="FFAD94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20616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Теоретичні засади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2490907"/>
            <a:ext cx="42152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Поглиблено визначення категорії «цифрова економіка», розроблено класифікацію цифрових технологій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5207437" y="160246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02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1916787"/>
            <a:ext cx="4215408" cy="22860"/>
          </a:xfrm>
          <a:prstGeom prst="rect">
            <a:avLst/>
          </a:prstGeom>
          <a:solidFill>
            <a:srgbClr val="FFAD94"/>
          </a:solidFill>
          <a:ln/>
        </p:spPr>
      </p:sp>
      <p:sp>
        <p:nvSpPr>
          <p:cNvPr id="9" name="Text 7"/>
          <p:cNvSpPr/>
          <p:nvPr/>
        </p:nvSpPr>
        <p:spPr>
          <a:xfrm>
            <a:off x="5207437" y="2061686"/>
            <a:ext cx="421540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Четверта промислова революція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207437" y="2801064"/>
            <a:ext cx="42154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Висвітлено особливості Індустрії 4.0, перспективи України та трансформації бізнес-моделей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9621203" y="160246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621203" y="1916787"/>
            <a:ext cx="4215289" cy="22860"/>
          </a:xfrm>
          <a:prstGeom prst="rect">
            <a:avLst/>
          </a:prstGeom>
          <a:solidFill>
            <a:srgbClr val="FFAD94"/>
          </a:solidFill>
          <a:ln/>
        </p:spPr>
      </p:sp>
      <p:sp>
        <p:nvSpPr>
          <p:cNvPr id="13" name="Text 11"/>
          <p:cNvSpPr/>
          <p:nvPr/>
        </p:nvSpPr>
        <p:spPr>
          <a:xfrm>
            <a:off x="9621203" y="2061686"/>
            <a:ext cx="28398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Електронна комерція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621203" y="2490907"/>
            <a:ext cx="42152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Досліджено бізнес-моделі, взаємозв'язки сфер господарської діяльності та управління ланцюгами поставок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410087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93790" y="4415195"/>
            <a:ext cx="4215289" cy="22860"/>
          </a:xfrm>
          <a:prstGeom prst="rect">
            <a:avLst/>
          </a:prstGeom>
          <a:solidFill>
            <a:srgbClr val="FFAD94"/>
          </a:solidFill>
          <a:ln/>
        </p:spPr>
      </p:sp>
      <p:sp>
        <p:nvSpPr>
          <p:cNvPr id="17" name="Text 15"/>
          <p:cNvSpPr/>
          <p:nvPr/>
        </p:nvSpPr>
        <p:spPr>
          <a:xfrm>
            <a:off x="793790" y="4560094"/>
            <a:ext cx="32642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Маркетингові технології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93790" y="4989314"/>
            <a:ext cx="42152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Запропоновано методичні підходи до веб-аналітики та просування в соціальних мережах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5207437" y="410087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05</a:t>
            </a:r>
            <a:endParaRPr lang="en-US" sz="1550" dirty="0"/>
          </a:p>
        </p:txBody>
      </p:sp>
      <p:sp>
        <p:nvSpPr>
          <p:cNvPr id="20" name="Shape 18"/>
          <p:cNvSpPr/>
          <p:nvPr/>
        </p:nvSpPr>
        <p:spPr>
          <a:xfrm>
            <a:off x="5207437" y="4415195"/>
            <a:ext cx="4215408" cy="22860"/>
          </a:xfrm>
          <a:prstGeom prst="rect">
            <a:avLst/>
          </a:prstGeom>
          <a:solidFill>
            <a:srgbClr val="FFAD94"/>
          </a:solidFill>
          <a:ln/>
        </p:spPr>
      </p:sp>
      <p:sp>
        <p:nvSpPr>
          <p:cNvPr id="21" name="Text 19"/>
          <p:cNvSpPr/>
          <p:nvPr/>
        </p:nvSpPr>
        <p:spPr>
          <a:xfrm>
            <a:off x="5207437" y="45600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Великі дані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5207437" y="4989314"/>
            <a:ext cx="42154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Визначено сутність як джерела економічної інформації, інструменти обробки та аналізу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9621203" y="410087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06</a:t>
            </a:r>
            <a:endParaRPr lang="en-US" sz="1550" dirty="0"/>
          </a:p>
        </p:txBody>
      </p:sp>
      <p:sp>
        <p:nvSpPr>
          <p:cNvPr id="24" name="Shape 22"/>
          <p:cNvSpPr/>
          <p:nvPr/>
        </p:nvSpPr>
        <p:spPr>
          <a:xfrm>
            <a:off x="9621203" y="4415195"/>
            <a:ext cx="4215289" cy="22860"/>
          </a:xfrm>
          <a:prstGeom prst="rect">
            <a:avLst/>
          </a:prstGeom>
          <a:solidFill>
            <a:srgbClr val="FFAD94"/>
          </a:solidFill>
          <a:ln/>
        </p:spPr>
      </p:sp>
      <p:sp>
        <p:nvSpPr>
          <p:cNvPr id="25" name="Text 23"/>
          <p:cNvSpPr/>
          <p:nvPr/>
        </p:nvSpPr>
        <p:spPr>
          <a:xfrm>
            <a:off x="9621203" y="45600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Штучний інтелект</a:t>
            </a:r>
            <a:endParaRPr lang="en-US" sz="1950" dirty="0"/>
          </a:p>
        </p:txBody>
      </p:sp>
      <p:sp>
        <p:nvSpPr>
          <p:cNvPr id="26" name="Text 24"/>
          <p:cNvSpPr/>
          <p:nvPr/>
        </p:nvSpPr>
        <p:spPr>
          <a:xfrm>
            <a:off x="9621203" y="4989314"/>
            <a:ext cx="42152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Описано генезис, можливості та прийняття управлінських рішень за допомогою ШІ</a:t>
            </a:r>
            <a:endParaRPr lang="en-US" sz="1550" dirty="0"/>
          </a:p>
        </p:txBody>
      </p:sp>
      <p:sp>
        <p:nvSpPr>
          <p:cNvPr id="27" name="Text 25"/>
          <p:cNvSpPr/>
          <p:nvPr/>
        </p:nvSpPr>
        <p:spPr>
          <a:xfrm>
            <a:off x="793790" y="6289119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07</a:t>
            </a:r>
            <a:endParaRPr lang="en-US" sz="1550" dirty="0"/>
          </a:p>
        </p:txBody>
      </p:sp>
      <p:sp>
        <p:nvSpPr>
          <p:cNvPr id="28" name="Shape 26"/>
          <p:cNvSpPr/>
          <p:nvPr/>
        </p:nvSpPr>
        <p:spPr>
          <a:xfrm>
            <a:off x="793790" y="6603444"/>
            <a:ext cx="13042702" cy="22860"/>
          </a:xfrm>
          <a:prstGeom prst="rect">
            <a:avLst/>
          </a:prstGeom>
          <a:solidFill>
            <a:srgbClr val="FFAD94"/>
          </a:solidFill>
          <a:ln/>
        </p:spPr>
      </p:sp>
      <p:sp>
        <p:nvSpPr>
          <p:cNvPr id="29" name="Text 27"/>
          <p:cNvSpPr/>
          <p:nvPr/>
        </p:nvSpPr>
        <p:spPr>
          <a:xfrm>
            <a:off x="793790" y="67483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Інтернет речей</a:t>
            </a:r>
            <a:endParaRPr lang="en-US" sz="1950" dirty="0"/>
          </a:p>
        </p:txBody>
      </p:sp>
      <p:sp>
        <p:nvSpPr>
          <p:cNvPr id="30" name="Text 28"/>
          <p:cNvSpPr/>
          <p:nvPr/>
        </p:nvSpPr>
        <p:spPr>
          <a:xfrm>
            <a:off x="793790" y="7177564"/>
            <a:ext cx="1304270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Розкрито сутність, базові принципи, стандарти та перспективи розвитку IoT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93219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Основні поняття цифрової економіки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531031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 міжнародній практиці досі не склалося гармонізоване визначення цифрової економіки. У більшості зарубіжних джерел акцент робиться на технологіях і пов'язаних з їх використанням змінах у способах взаємодії економічних агентів.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4024432"/>
            <a:ext cx="7556421" cy="1506736"/>
          </a:xfrm>
          <a:prstGeom prst="roundRect">
            <a:avLst>
              <a:gd name="adj" fmla="val 5532"/>
            </a:avLst>
          </a:prstGeom>
          <a:solidFill>
            <a:srgbClr val="FFFFFF"/>
          </a:solidFill>
          <a:ln w="22860">
            <a:solidFill>
              <a:srgbClr val="FFD1CC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280190" y="4024432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FFD1CC"/>
          </a:solidFill>
          <a:ln/>
        </p:spPr>
      </p:sp>
      <p:sp>
        <p:nvSpPr>
          <p:cNvPr id="7" name="Text 4"/>
          <p:cNvSpPr/>
          <p:nvPr/>
        </p:nvSpPr>
        <p:spPr>
          <a:xfrm>
            <a:off x="6592848" y="4245650"/>
            <a:ext cx="26013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Цифрова економіка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6592848" y="4674870"/>
            <a:ext cx="702254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Діяльність по створенню, поширенню та використанню цифрових технологій і пов'язаних з ними продуктів і послуг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6280190" y="5729526"/>
            <a:ext cx="7556421" cy="1506736"/>
          </a:xfrm>
          <a:prstGeom prst="roundRect">
            <a:avLst>
              <a:gd name="adj" fmla="val 5532"/>
            </a:avLst>
          </a:prstGeom>
          <a:solidFill>
            <a:srgbClr val="FFFFFF"/>
          </a:solidFill>
          <a:ln w="22860">
            <a:solidFill>
              <a:srgbClr val="FFD1CC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6280190" y="5729526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FFD1CC"/>
          </a:solidFill>
          <a:ln/>
        </p:spPr>
      </p:sp>
      <p:sp>
        <p:nvSpPr>
          <p:cNvPr id="11" name="Text 8"/>
          <p:cNvSpPr/>
          <p:nvPr/>
        </p:nvSpPr>
        <p:spPr>
          <a:xfrm>
            <a:off x="6592848" y="5950744"/>
            <a:ext cx="254508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Цифрові технології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6592848" y="6379964"/>
            <a:ext cx="702254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Технології пошуку, збору, зберігання, обробки, передачі і представлення даних в електронному вигляді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58876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Різноманітність визначень цифрової економіки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126575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Аналіз міжнародних підходів до визначення цифрової економіки демонструє широкий спектр трактувань: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2984897"/>
            <a:ext cx="3679031" cy="2863810"/>
          </a:xfrm>
          <a:prstGeom prst="roundRect">
            <a:avLst>
              <a:gd name="adj" fmla="val 2911"/>
            </a:avLst>
          </a:prstGeom>
          <a:solidFill>
            <a:srgbClr val="FFFFFF"/>
          </a:solidFill>
          <a:ln w="22860">
            <a:solidFill>
              <a:srgbClr val="E5BEB2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987" y="2888694"/>
            <a:ext cx="238125" cy="238125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7298" y="5706785"/>
            <a:ext cx="238125" cy="23812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600706" y="3305413"/>
            <a:ext cx="3037999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"Глобальна мережа економічних і соціальних видів діяльності, які підтримуються завдяки таким платформам, як Інтернет, а також мобільні і сенсорні мережі"</a:t>
            </a:r>
            <a:endParaRPr lang="en-US" sz="1550" dirty="0"/>
          </a:p>
        </p:txBody>
      </p:sp>
      <p:sp>
        <p:nvSpPr>
          <p:cNvPr id="9" name="Shape 4"/>
          <p:cNvSpPr/>
          <p:nvPr/>
        </p:nvSpPr>
        <p:spPr>
          <a:xfrm>
            <a:off x="10157579" y="2984897"/>
            <a:ext cx="3679031" cy="2863810"/>
          </a:xfrm>
          <a:prstGeom prst="roundRect">
            <a:avLst>
              <a:gd name="adj" fmla="val 2911"/>
            </a:avLst>
          </a:prstGeom>
          <a:solidFill>
            <a:srgbClr val="FFFFFF"/>
          </a:solidFill>
          <a:ln w="22860">
            <a:solidFill>
              <a:srgbClr val="E5BEB2"/>
            </a:solidFill>
            <a:prstDash val="solid"/>
          </a:ln>
        </p:spPr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1377" y="2888694"/>
            <a:ext cx="238125" cy="238125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4688" y="5706785"/>
            <a:ext cx="238125" cy="238125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10478095" y="3305413"/>
            <a:ext cx="3037999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"Новий уклад економіки, заснованої на знаннях і цифрових технологіях, в рамках якої формуються нові цифрові навички і можливості у суспільства, бізнесу і держави"</a:t>
            </a:r>
            <a:endParaRPr lang="en-US" sz="1550" dirty="0"/>
          </a:p>
        </p:txBody>
      </p:sp>
      <p:sp>
        <p:nvSpPr>
          <p:cNvPr id="13" name="Shape 6"/>
          <p:cNvSpPr/>
          <p:nvPr/>
        </p:nvSpPr>
        <p:spPr>
          <a:xfrm>
            <a:off x="6280190" y="6047065"/>
            <a:ext cx="7556421" cy="1593652"/>
          </a:xfrm>
          <a:prstGeom prst="roundRect">
            <a:avLst>
              <a:gd name="adj" fmla="val 5231"/>
            </a:avLst>
          </a:prstGeom>
          <a:solidFill>
            <a:srgbClr val="FFFFFF"/>
          </a:solidFill>
          <a:ln w="22860">
            <a:solidFill>
              <a:srgbClr val="E5BEB2"/>
            </a:solidFill>
            <a:prstDash val="solid"/>
          </a:ln>
        </p:spPr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987" y="5950863"/>
            <a:ext cx="238125" cy="238125"/>
          </a:xfrm>
          <a:prstGeom prst="rect">
            <a:avLst/>
          </a:prstGeom>
        </p:spPr>
      </p:pic>
      <p:pic>
        <p:nvPicPr>
          <p:cNvPr id="15" name="Image 6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4688" y="7498794"/>
            <a:ext cx="238125" cy="238125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>
            <a:off x="6600706" y="6367582"/>
            <a:ext cx="691538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"Форма економічної активності, яка виникає завдяки мільярду прикладів мережевої взаємодії людей, підприємств та організацій, пристроїв, даних і процесів"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3856"/>
            <a:ext cx="1150512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Дев'ять «наскрізних» цифрових технологій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2353389" y="25760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Великі дані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005257"/>
            <a:ext cx="404050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Технології збору, обробки та зберігання масивів інформації значного обсягу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641" y="3054013"/>
            <a:ext cx="296942" cy="37111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795986" y="24172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Штучний інтелект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795986" y="2846427"/>
            <a:ext cx="404062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Система програмних засобів, здатна сприймати інформацію та приймати рішення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5460" y="3054013"/>
            <a:ext cx="296942" cy="37111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94463" y="424981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Блокчейн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9994463" y="4679037"/>
            <a:ext cx="38421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Алгоритми децентралізованого зберігання і обробки трансакцій</a:t>
            </a:r>
            <a:endParaRPr lang="en-US" sz="15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4250" y="4437638"/>
            <a:ext cx="296942" cy="37111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795986" y="5764887"/>
            <a:ext cx="259532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Квантові технології</a:t>
            </a:r>
            <a:endParaRPr lang="en-US" sz="1950" dirty="0"/>
          </a:p>
        </p:txBody>
      </p:sp>
      <p:sp>
        <p:nvSpPr>
          <p:cNvPr id="16" name="Text 8"/>
          <p:cNvSpPr/>
          <p:nvPr/>
        </p:nvSpPr>
        <p:spPr>
          <a:xfrm>
            <a:off x="9795986" y="6194108"/>
            <a:ext cx="404062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Обчислювальні системи на основі квантових ефектів</a:t>
            </a:r>
            <a:endParaRPr lang="en-US" sz="15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65460" y="5821263"/>
            <a:ext cx="296942" cy="371118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1397675" y="5764887"/>
            <a:ext cx="343662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Нові виробничі технології</a:t>
            </a:r>
            <a:endParaRPr lang="en-US" sz="1950" dirty="0"/>
          </a:p>
        </p:txBody>
      </p:sp>
      <p:sp>
        <p:nvSpPr>
          <p:cNvPr id="20" name="Text 10"/>
          <p:cNvSpPr/>
          <p:nvPr/>
        </p:nvSpPr>
        <p:spPr>
          <a:xfrm>
            <a:off x="793790" y="6194108"/>
            <a:ext cx="404050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Цифровізація виробничих процесів та адитивні технології</a:t>
            </a:r>
            <a:endParaRPr lang="en-US" sz="1550" dirty="0"/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7641" y="5821263"/>
            <a:ext cx="296942" cy="371118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1598771" y="4249817"/>
            <a:ext cx="303704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Промисловий Інтернет</a:t>
            </a:r>
            <a:endParaRPr lang="en-US" sz="1950" dirty="0"/>
          </a:p>
        </p:txBody>
      </p:sp>
      <p:sp>
        <p:nvSpPr>
          <p:cNvPr id="24" name="Text 12"/>
          <p:cNvSpPr/>
          <p:nvPr/>
        </p:nvSpPr>
        <p:spPr>
          <a:xfrm>
            <a:off x="793790" y="4679037"/>
            <a:ext cx="384202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Мережі передачі даних, що об'єднують пристрої у виробничому секторі</a:t>
            </a:r>
            <a:endParaRPr lang="en-US" sz="1550" dirty="0"/>
          </a:p>
        </p:txBody>
      </p:sp>
      <p:pic>
        <p:nvPicPr>
          <p:cNvPr id="25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2653" y="2340769"/>
            <a:ext cx="4564975" cy="4564975"/>
          </a:xfrm>
          <a:prstGeom prst="rect">
            <a:avLst/>
          </a:prstGeom>
        </p:spPr>
      </p:pic>
      <p:pic>
        <p:nvPicPr>
          <p:cNvPr id="26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8851" y="4437638"/>
            <a:ext cx="296942" cy="3711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4373" y="479703"/>
            <a:ext cx="6760012" cy="542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Решта наскрізних технологій</a:t>
            </a:r>
            <a:endParaRPr lang="en-US" sz="3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73" y="1282660"/>
            <a:ext cx="433983" cy="43398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94373" y="1933575"/>
            <a:ext cx="2170152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Робототехніка</a:t>
            </a:r>
            <a:endParaRPr lang="en-US" sz="1700" dirty="0"/>
          </a:p>
        </p:txBody>
      </p:sp>
      <p:sp>
        <p:nvSpPr>
          <p:cNvPr id="6" name="Text 2"/>
          <p:cNvSpPr/>
          <p:nvPr/>
        </p:nvSpPr>
        <p:spPr>
          <a:xfrm>
            <a:off x="694373" y="2308860"/>
            <a:ext cx="7755255" cy="555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Виробничі системи з трьома або більше ступенями рухливості, побудовані на основі сенсорів і штучного інтелекту</a:t>
            </a:r>
            <a:endParaRPr lang="en-US" sz="13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373" y="3211354"/>
            <a:ext cx="433983" cy="43398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94373" y="3862268"/>
            <a:ext cx="2344936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Бездротовий зв'язок</a:t>
            </a:r>
            <a:endParaRPr lang="en-US" sz="1700" dirty="0"/>
          </a:p>
        </p:txBody>
      </p:sp>
      <p:sp>
        <p:nvSpPr>
          <p:cNvPr id="9" name="Text 4"/>
          <p:cNvSpPr/>
          <p:nvPr/>
        </p:nvSpPr>
        <p:spPr>
          <a:xfrm>
            <a:off x="694373" y="4237553"/>
            <a:ext cx="7755255" cy="555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Технології передачі даних за допомогою радіоінтерфейсу, включаючи 5G з високою пропускною здатністю</a:t>
            </a:r>
            <a:endParaRPr lang="en-US" sz="13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73" y="5140047"/>
            <a:ext cx="433983" cy="43398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94373" y="5790962"/>
            <a:ext cx="2565440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Віртуальна реальність</a:t>
            </a:r>
            <a:endParaRPr lang="en-US" sz="1700" dirty="0"/>
          </a:p>
        </p:txBody>
      </p:sp>
      <p:sp>
        <p:nvSpPr>
          <p:cNvPr id="12" name="Text 6"/>
          <p:cNvSpPr/>
          <p:nvPr/>
        </p:nvSpPr>
        <p:spPr>
          <a:xfrm>
            <a:off x="694373" y="6166247"/>
            <a:ext cx="7755255" cy="555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Технології візуалізації для створення синтетичного середовища з сенсорним зворотнім зв'язком</a:t>
            </a:r>
            <a:endParaRPr lang="en-US" sz="1350" dirty="0"/>
          </a:p>
        </p:txBody>
      </p:sp>
      <p:sp>
        <p:nvSpPr>
          <p:cNvPr id="13" name="Text 7"/>
          <p:cNvSpPr/>
          <p:nvPr/>
        </p:nvSpPr>
        <p:spPr>
          <a:xfrm>
            <a:off x="694373" y="6916817"/>
            <a:ext cx="7755255" cy="832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Україна в повній мірі схильна до загальносвітових тенденцій в області розвитку цифрових технологій. Цифровізація забезпечує фундаментальні перетворення в усіх сферах життя і діяльності людини.</a:t>
            </a:r>
            <a:endParaRPr lang="en-US" sz="13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20228"/>
            <a:ext cx="916340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Вплив цифровізації на суспільство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837140"/>
            <a:ext cx="992267" cy="119074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984415" y="30354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Охорона здоров'я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1984415" y="3464719"/>
            <a:ext cx="118521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Персоналізована медицина, постійний моніторинг стану здоров'я, лікування неінкурабельних захворювань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027884"/>
            <a:ext cx="992267" cy="119074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984415" y="422624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Освіта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1984415" y="4655463"/>
            <a:ext cx="118521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Транснаціональні форми освіти, масові онлайн-курси, персоналізоване навчання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218628"/>
            <a:ext cx="992267" cy="119074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984415" y="541698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Ринок праці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1984415" y="5846207"/>
            <a:ext cx="118521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Зникнення традиційних професій, поява нових, підвищення вимог до гнучкості персоналу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1309</Words>
  <Application>Microsoft Office PowerPoint</Application>
  <PresentationFormat>Довільний</PresentationFormat>
  <Paragraphs>208</Paragraphs>
  <Slides>21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26" baseType="lpstr">
      <vt:lpstr>Merriweather Light</vt:lpstr>
      <vt:lpstr>Merriweather Bold</vt:lpstr>
      <vt:lpstr>Open Sans</vt:lpstr>
      <vt:lpstr>Arial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Микола Стороженко</dc:creator>
  <cp:lastModifiedBy>Микола Стороженко</cp:lastModifiedBy>
  <cp:revision>2</cp:revision>
  <dcterms:created xsi:type="dcterms:W3CDTF">2025-09-05T16:24:41Z</dcterms:created>
  <dcterms:modified xsi:type="dcterms:W3CDTF">2025-09-05T17:19:39Z</dcterms:modified>
</cp:coreProperties>
</file>