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56" r:id="rId2"/>
    <p:sldId id="264" r:id="rId3"/>
    <p:sldId id="257" r:id="rId4"/>
    <p:sldId id="265" r:id="rId5"/>
    <p:sldId id="262" r:id="rId6"/>
    <p:sldId id="266" r:id="rId7"/>
    <p:sldId id="267" r:id="rId8"/>
    <p:sldId id="268" r:id="rId9"/>
    <p:sldId id="258" r:id="rId10"/>
    <p:sldId id="269" r:id="rId11"/>
    <p:sldId id="270" r:id="rId12"/>
    <p:sldId id="271" r:id="rId13"/>
    <p:sldId id="259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87" r:id="rId29"/>
    <p:sldId id="288" r:id="rId30"/>
    <p:sldId id="289" r:id="rId31"/>
    <p:sldId id="284" r:id="rId32"/>
    <p:sldId id="290" r:id="rId33"/>
    <p:sldId id="291" r:id="rId34"/>
    <p:sldId id="292" r:id="rId35"/>
    <p:sldId id="293" r:id="rId36"/>
    <p:sldId id="294" r:id="rId37"/>
    <p:sldId id="295" r:id="rId38"/>
    <p:sldId id="260" r:id="rId39"/>
    <p:sldId id="29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39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FB9C1-F1DC-4B57-9B48-EA612EFCB72E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184F5-4E18-4F14-9B99-3ACB3C90A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61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184F5-4E18-4F14-9B99-3ACB3C90A49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47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/>
              <a:t>Лекція 8. КРАЇНОЗНАВЧА ХАРАКТЕРИСТИКА КРАЇН ЄВРОПИ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136339"/>
            <a:ext cx="83529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План:</a:t>
            </a:r>
          </a:p>
          <a:p>
            <a:r>
              <a:rPr lang="uk-UA" sz="3200" dirty="0" smtClean="0"/>
              <a:t>1.Країнознавча характеристика Європейського туристичного регіону. </a:t>
            </a:r>
          </a:p>
          <a:p>
            <a:r>
              <a:rPr lang="uk-UA" sz="3200" dirty="0" smtClean="0"/>
              <a:t>2.Загальні особливості країн Європейського туристичного регіону.</a:t>
            </a:r>
          </a:p>
          <a:p>
            <a:r>
              <a:rPr lang="uk-UA" sz="3200" dirty="0" smtClean="0"/>
              <a:t>3.Туристська спеціалізація Європейського туристичного регіону.</a:t>
            </a:r>
          </a:p>
          <a:p>
            <a:r>
              <a:rPr lang="uk-UA" sz="3200" dirty="0" smtClean="0"/>
              <a:t>4.Країнознавча характеристика </a:t>
            </a:r>
            <a:r>
              <a:rPr lang="uk-UA" sz="3200" dirty="0" smtClean="0"/>
              <a:t>країни.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239428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Загальні особливості країн Європейського туристичного регіону.</a:t>
            </a:r>
            <a:endParaRPr lang="uk-UA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1340768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200" dirty="0" smtClean="0"/>
              <a:t>Географічна близькість (зручно розташовані по відношенню одна до одної - мають загальні межі, які в основному проходять по легко переборних природних рубежах).</a:t>
            </a:r>
          </a:p>
          <a:p>
            <a:pPr algn="just"/>
            <a:r>
              <a:rPr lang="uk-UA" sz="2200" dirty="0" smtClean="0"/>
              <a:t>Густа мережа комунікацій (роблять поїздки з країни в країну зручними і доступними). Внутрішньорегіональний характер туризму.</a:t>
            </a:r>
          </a:p>
          <a:p>
            <a:pPr algn="just"/>
            <a:r>
              <a:rPr lang="uk-UA" sz="2200" dirty="0" smtClean="0"/>
              <a:t>Переважання потоків в меридіональному напрямі і концентрація туристів навколо Середземноморського басейну.</a:t>
            </a:r>
            <a:endParaRPr lang="uk-UA" sz="2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8" y="1484784"/>
            <a:ext cx="428625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35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84969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/>
              <a:t>Топ-10 найбільш відвідуваних країн світу виглядає так:</a:t>
            </a:r>
          </a:p>
          <a:p>
            <a:endParaRPr lang="uk-UA" sz="2800" dirty="0" smtClean="0"/>
          </a:p>
          <a:p>
            <a:r>
              <a:rPr lang="uk-UA" sz="2800" dirty="0" smtClean="0"/>
              <a:t>Франція (90,2 млн туристів)</a:t>
            </a:r>
          </a:p>
          <a:p>
            <a:r>
              <a:rPr lang="uk-UA" sz="2800" dirty="0" smtClean="0"/>
              <a:t>Іспанія (83,8 млн)</a:t>
            </a:r>
          </a:p>
          <a:p>
            <a:r>
              <a:rPr lang="uk-UA" sz="2800" dirty="0" smtClean="0"/>
              <a:t>США (78,7 млн)</a:t>
            </a:r>
          </a:p>
          <a:p>
            <a:r>
              <a:rPr lang="uk-UA" sz="2800" dirty="0" smtClean="0"/>
              <a:t>Китай (67,5 млн)</a:t>
            </a:r>
          </a:p>
          <a:p>
            <a:r>
              <a:rPr lang="uk-UA" sz="2800" dirty="0" smtClean="0"/>
              <a:t>Італія (64,6 млн)</a:t>
            </a:r>
          </a:p>
          <a:p>
            <a:r>
              <a:rPr lang="uk-UA" sz="2800" dirty="0" smtClean="0"/>
              <a:t>Туреччина (52,5 млн)</a:t>
            </a:r>
          </a:p>
          <a:p>
            <a:r>
              <a:rPr lang="uk-UA" sz="2800" dirty="0" smtClean="0"/>
              <a:t>Мексика (44,9 млн)</a:t>
            </a:r>
          </a:p>
          <a:p>
            <a:r>
              <a:rPr lang="uk-UA" sz="2800" dirty="0" smtClean="0"/>
              <a:t>Таїланд (39,7 млн)</a:t>
            </a:r>
          </a:p>
          <a:p>
            <a:r>
              <a:rPr lang="uk-UA" sz="2800" dirty="0" smtClean="0"/>
              <a:t>Німеччина (39,4 млн)</a:t>
            </a:r>
          </a:p>
          <a:p>
            <a:r>
              <a:rPr lang="uk-UA" sz="2800" dirty="0" smtClean="0"/>
              <a:t>Великобританія (36,9 млн)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55688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Autofit/>
          </a:bodyPr>
          <a:lstStyle/>
          <a:p>
            <a:endParaRPr lang="ru-RU" sz="3600" b="0" dirty="0">
              <a:effectLst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0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5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872208"/>
          </a:xfrm>
        </p:spPr>
        <p:txBody>
          <a:bodyPr>
            <a:noAutofit/>
          </a:bodyPr>
          <a:lstStyle/>
          <a:p>
            <a:r>
              <a:rPr lang="uk-UA" sz="3600" dirty="0" smtClean="0"/>
              <a:t>3.Туристська спеціалізація Європейського туристичного регіону.</a:t>
            </a:r>
            <a:endParaRPr lang="uk-UA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060848"/>
            <a:ext cx="87849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/>
              <a:t>Види туризму, що отримали розвиток в Європі: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/>
              <a:t>лікувально-оздоровчий,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/>
              <a:t>діловий,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/>
              <a:t>релігійний</a:t>
            </a:r>
            <a:r>
              <a:rPr lang="uk-UA" sz="3200" dirty="0" smtClean="0"/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/>
              <a:t>к</a:t>
            </a:r>
            <a:r>
              <a:rPr lang="uk-UA" sz="3200" dirty="0" smtClean="0"/>
              <a:t>упально-пляжний</a:t>
            </a:r>
            <a:endParaRPr lang="uk-UA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/>
              <a:t>освітній,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/>
              <a:t>пізнавальний,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/>
              <a:t>круїзний (морський, річковий, озерний).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87272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Лікувально-оздоровчий туризм</a:t>
            </a:r>
            <a:endParaRPr lang="uk-UA" sz="3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71601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1484784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 smtClean="0"/>
              <a:t>Чехія</a:t>
            </a:r>
          </a:p>
          <a:p>
            <a:r>
              <a:rPr lang="uk-UA" sz="2400" dirty="0" smtClean="0"/>
              <a:t>Бальнеологічний курорт Карлови-Вари (колишній Карлсбад) щорічно відвідують близько 50 тис. осіб з 70 країн.</a:t>
            </a:r>
            <a:endParaRPr lang="uk-UA" sz="24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4716016" cy="260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80"/>
            <a:ext cx="4427984" cy="260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11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0" dirty="0" smtClean="0"/>
              <a:t>Лікувально-оздоровчий туризм</a:t>
            </a:r>
            <a:endParaRPr lang="uk-UA" b="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20608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dirty="0" smtClean="0"/>
              <a:t>Угорщина. Найбільша в Європі купальня «Сечені».</a:t>
            </a:r>
            <a:endParaRPr lang="uk-UA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3134"/>
            <a:ext cx="4176464" cy="270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896" y="42930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 smtClean="0"/>
              <a:t>Польща.</a:t>
            </a:r>
          </a:p>
          <a:p>
            <a:r>
              <a:rPr lang="uk-UA" sz="2400" dirty="0" smtClean="0"/>
              <a:t>Найбільш відомі бальнеологічні і бальнеогрязьові курорти Балтійського побережжя: Свіноуйсцье, Камінь-Поморські, Колобжег.</a:t>
            </a:r>
            <a:endParaRPr lang="uk-UA" sz="24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5064"/>
            <a:ext cx="4248472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1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8953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Баден-Баден (</a:t>
            </a:r>
            <a:r>
              <a:rPr lang="ru-RU" dirty="0"/>
              <a:t>ФРН</a:t>
            </a:r>
            <a:r>
              <a:rPr lang="ru-RU" dirty="0" smtClean="0"/>
              <a:t>) 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00" y="13760"/>
            <a:ext cx="432108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36996" y="2895327"/>
            <a:ext cx="1789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 Віші (Франція) </a:t>
            </a:r>
            <a:endParaRPr lang="uk-UA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80"/>
            <a:ext cx="417646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40" y="3356992"/>
            <a:ext cx="4321088" cy="270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32040" y="6233210"/>
            <a:ext cx="3599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err="1" smtClean="0">
                <a:solidFill>
                  <a:prstClr val="white"/>
                </a:solidFill>
              </a:rPr>
              <a:t>Бат</a:t>
            </a:r>
            <a:r>
              <a:rPr lang="uk-UA" dirty="0" smtClean="0">
                <a:solidFill>
                  <a:prstClr val="white"/>
                </a:solidFill>
              </a:rPr>
              <a:t> (Великобританія) </a:t>
            </a:r>
            <a:endParaRPr lang="uk-UA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4176463" cy="270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6233210"/>
            <a:ext cx="3338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prstClr val="white"/>
                </a:solidFill>
              </a:rPr>
              <a:t>Санкт-</a:t>
            </a:r>
            <a:r>
              <a:rPr lang="uk-UA" dirty="0" err="1" smtClean="0">
                <a:solidFill>
                  <a:prstClr val="white"/>
                </a:solidFill>
              </a:rPr>
              <a:t>Моріц</a:t>
            </a:r>
            <a:r>
              <a:rPr lang="uk-UA" dirty="0" smtClean="0">
                <a:solidFill>
                  <a:prstClr val="white"/>
                </a:solidFill>
              </a:rPr>
              <a:t> (Швейцарія)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53559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24847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245349"/>
            <a:ext cx="788436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/>
              <a:t>Південний Схід Європейського туристського регіону: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клімат, води й грязі Мертвого моря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 унікальні умови для поєднання відпочинку з лікуванням і оздоровленням організму.</a:t>
            </a:r>
            <a:endParaRPr lang="uk-UA" sz="20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424847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610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>
            <a:noAutofit/>
          </a:bodyPr>
          <a:lstStyle/>
          <a:p>
            <a:r>
              <a:rPr lang="uk-UA" sz="2400" dirty="0" smtClean="0"/>
              <a:t>Новий </a:t>
            </a:r>
            <a:r>
              <a:rPr lang="uk-UA" sz="2400" dirty="0"/>
              <a:t>центр бальнеолікування розташований в Туреччині - Паммукале, де мінеральні води стікають соляними терасами, створюючи дуже живописний блискучий білий ландшафт.</a:t>
            </a:r>
            <a:endParaRPr lang="ru-RU" sz="2400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2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643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Діловий туризм</a:t>
            </a:r>
            <a:endParaRPr lang="uk-UA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744" y="1196752"/>
            <a:ext cx="4478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Центри ділового туризму: ФРН, Великобританія, Франція, Нідерланди, Італія, Іспанія, Швеція, Швейцарія, Бельгія. </a:t>
            </a:r>
            <a:endParaRPr lang="uk-UA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744" y="2924944"/>
            <a:ext cx="44782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dirty="0" smtClean="0">
                <a:solidFill>
                  <a:prstClr val="white"/>
                </a:solidFill>
              </a:rPr>
              <a:t>Популярна Європа для проведення різних міжнародних виставок, ярмарків, конгресів. Міжнародні виставки і конгреси найчастіше проводять в Лондоні, Парижі, Страсбурзі, Ганновері, Давосі, Барселоні і ін.</a:t>
            </a:r>
            <a:endParaRPr lang="uk-UA" sz="2400" dirty="0">
              <a:solidFill>
                <a:prstClr val="white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0768"/>
            <a:ext cx="4409121" cy="401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68144" y="5729948"/>
            <a:ext cx="2625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Давос, </a:t>
            </a:r>
            <a:r>
              <a:rPr lang="ru-RU" dirty="0"/>
              <a:t>Ш</a:t>
            </a:r>
            <a:r>
              <a:rPr lang="ru-RU" dirty="0" smtClean="0"/>
              <a:t>вейцарія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7558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06090"/>
          </a:xfrm>
        </p:spPr>
        <p:txBody>
          <a:bodyPr>
            <a:noAutofit/>
          </a:bodyPr>
          <a:lstStyle/>
          <a:p>
            <a:r>
              <a:rPr lang="uk-UA" sz="3200" dirty="0" smtClean="0"/>
              <a:t>1.Країнознавча характеристика Європейського туристичного регіону. </a:t>
            </a:r>
            <a:endParaRPr lang="uk-UA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12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Релігійний туризм</a:t>
            </a:r>
            <a:endParaRPr lang="uk-UA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5805264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Християнські святині Європи</a:t>
            </a:r>
            <a:endParaRPr lang="uk-UA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8" y="1167534"/>
            <a:ext cx="4336256" cy="38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86580" y="5229200"/>
            <a:ext cx="1263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Ватикан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7534"/>
            <a:ext cx="4320480" cy="38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40152" y="5199982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Єрусалим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599696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0" dirty="0" smtClean="0">
                <a:solidFill>
                  <a:schemeClr val="tx1"/>
                </a:solidFill>
              </a:rPr>
              <a:t>Лурд - одне з найвідвідуваніших міст не лише у Франції, а й у всій Європі. Щорічно до Лурда приїжджають до 5 мільйонів паломників із надією на чудесне зцілення.</a:t>
            </a:r>
            <a:endParaRPr lang="uk-UA" sz="2400" b="0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856984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428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3808" y="5949280"/>
            <a:ext cx="4032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Брюгге (Бельгія) 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90005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6192" y="4725144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/>
              <a:t>Фатіма в Португалії на сьогодні є одним з відомих центрів християнського паломництва. У Фатімі розташована базиліка Святої Діви Марії, побудована на честь об'явлення Богородиці. За свідченнями очевидців, Свята Діва шість разів з’являлася місцевим жителям в 1917 році. 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52623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546"/>
            <a:ext cx="9144000" cy="585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5805264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Монсеррат (Іспанія)</a:t>
            </a:r>
          </a:p>
          <a:p>
            <a:pPr algn="ctr"/>
            <a:r>
              <a:rPr lang="uk-UA" dirty="0" smtClean="0"/>
              <a:t>Духовний символ і релігійний центр Каталонії, римо-католицький осередок світового значення — завдяки статуї «Чорної Діви Монсерратської»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99305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Купально-пляжний туризм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20840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/>
              <a:t>В межах Європейського регіону сформувалися три рекреаційних райони приморського відпочинку. </a:t>
            </a:r>
          </a:p>
          <a:p>
            <a:pPr marL="342900" indent="-342900">
              <a:buAutoNum type="arabicPeriod"/>
            </a:pPr>
            <a:r>
              <a:rPr lang="uk-UA" sz="2800" dirty="0"/>
              <a:t>Середземноморський (Іспанія, Італія, Франція, </a:t>
            </a:r>
            <a:r>
              <a:rPr lang="uk-UA" sz="2800" dirty="0" smtClean="0"/>
              <a:t>Греція):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dirty="0" smtClean="0"/>
              <a:t>переважання лінійної форми рекреаційного освоєння території (уздовж морського узбережжя),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dirty="0" smtClean="0"/>
              <a:t>велика роль островів,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dirty="0" smtClean="0"/>
              <a:t>виражена сезонність туристських потоків з перевагою літнього (купального) сезону,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dirty="0" smtClean="0"/>
              <a:t>створення переважно крупних комплексів з високою концентрацією туристів.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979996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5805264"/>
            <a:ext cx="2697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Канарські  острови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306752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" y="0"/>
            <a:ext cx="9108504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661248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Французька Рів'єра з широко відомими морськими курортами Ніцца, Канн, Антіб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309471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9792" y="5733256"/>
            <a:ext cx="4583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Греція - острови Егейського моря</a:t>
            </a:r>
            <a:endParaRPr lang="uk-UA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131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9"/>
            <a:ext cx="9144000" cy="515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5445224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Адріатичне побережжя Хорватії. Тут знаходяться такі відомі морські курорти, як Дубровник, Спліт.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899654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433048" cy="71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64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80526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Середземноморські курорти Туреччини. Найвідоміший з них - Анталья.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831935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903649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2. Чорноморське узбережжя:</a:t>
            </a:r>
          </a:p>
          <a:p>
            <a:endParaRPr lang="uk-UA" sz="2400" dirty="0" smtClean="0"/>
          </a:p>
          <a:p>
            <a:r>
              <a:rPr lang="uk-UA" sz="2400" dirty="0" smtClean="0"/>
              <a:t> Тут побудовані крупні курортні комплекси.</a:t>
            </a:r>
          </a:p>
          <a:p>
            <a:r>
              <a:rPr lang="uk-UA" sz="2400" dirty="0" smtClean="0"/>
              <a:t>У Румунії: Мамайя, Ефорія (околиці Констанци); </a:t>
            </a:r>
          </a:p>
          <a:p>
            <a:r>
              <a:rPr lang="uk-UA" sz="2400" dirty="0" smtClean="0"/>
              <a:t>у Болгарії - Златні Пясици, Дружба, Албена (околиці Варни), Слинчев Бряг, Несебир (околиці Бургаса);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48768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60" y="3933056"/>
            <a:ext cx="2822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/>
              <a:t>Румунія, Мамайя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432008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3. </a:t>
            </a:r>
            <a:r>
              <a:rPr lang="uk-UA" sz="2400" dirty="0" smtClean="0"/>
              <a:t>Узбережжя Північного і Балтійського морів.</a:t>
            </a:r>
          </a:p>
          <a:p>
            <a:r>
              <a:rPr lang="uk-UA" sz="2400" dirty="0" smtClean="0"/>
              <a:t>Сопот (Польща), Кюлунгборн (Німеччина), Брайтон і </a:t>
            </a:r>
            <a:r>
              <a:rPr lang="uk-UA" sz="2400" dirty="0" err="1" smtClean="0"/>
              <a:t>Борнемут</a:t>
            </a:r>
            <a:r>
              <a:rPr lang="uk-UA" sz="2400" dirty="0" smtClean="0"/>
              <a:t> (Великобританія), Сен-Мало (Франція).</a:t>
            </a:r>
            <a:endParaRPr lang="uk-UA" sz="24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1440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1772816"/>
            <a:ext cx="229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Сопот (Польща</a:t>
            </a:r>
            <a:r>
              <a:rPr lang="uk-UA" dirty="0" smtClean="0"/>
              <a:t>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34728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0"/>
            <a:ext cx="8229600" cy="764704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Гірський туризм </a:t>
            </a:r>
            <a:endParaRPr lang="uk-UA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424" y="523534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/>
              <a:t>Серед районів гірського туризму перше місце займає Альпійський. Щорічно його відвідують до 150 млн чоловік.</a:t>
            </a:r>
          </a:p>
          <a:p>
            <a:pPr algn="just"/>
            <a:r>
              <a:rPr lang="uk-UA" sz="2400" dirty="0" smtClean="0"/>
              <a:t>Найвідоміші гірничо-спортивних і гірничо-кліматичних курорти: Шамоні, Сен-</a:t>
            </a:r>
            <a:r>
              <a:rPr lang="uk-UA" sz="2400" dirty="0" err="1"/>
              <a:t>Ж</a:t>
            </a:r>
            <a:r>
              <a:rPr lang="uk-UA" sz="2400" dirty="0" err="1" smtClean="0"/>
              <a:t>ерве</a:t>
            </a:r>
            <a:r>
              <a:rPr lang="uk-UA" sz="2400" dirty="0" smtClean="0"/>
              <a:t> (Франція), Давос (Швейцарія), Кортіна-Д'ампеццо (Італія), Інсбрук (Австрія). </a:t>
            </a:r>
            <a:endParaRPr lang="uk-UA" sz="24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" y="2462526"/>
            <a:ext cx="65024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79849" y="3602736"/>
            <a:ext cx="1356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Інсбрук 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66525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8949"/>
            <a:ext cx="8928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/>
              <a:t>Другий крупний район гірського туризму охоплює гори Центральної Європи - Карпати, Судети і Родопи. Найвідоміші курорти: ФРН, Польща, Болгарія.</a:t>
            </a:r>
            <a:endParaRPr lang="uk-UA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427984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589240"/>
            <a:ext cx="2997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Обервізенталь (ФРН)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32048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40152" y="5587454"/>
            <a:ext cx="27650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Закопане (Польща)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092621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Освітній туризм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05342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/>
              <a:t>Нині найбільш популярними стали наступні види освітнього туризму: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учбові поїздки з метою вивчення іноземної мови, інших загальноосвітніх чи спеціальних предметів;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ознайомлювальні поїздки до установ, організацій, підприємств, наукові і учбові стажування;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участь в семінарах, конференціях, з'їздах, конгресах, творчих майстернях і майстер-класах,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мета яких обмін досвідом і отримання нової професійно важливої інформації;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екскурсійно-ознайомлювальні подорожі по різних містах, природних зонах і країнах.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391492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Озерний туризм</a:t>
            </a:r>
            <a:endParaRPr lang="uk-UA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847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dirty="0" smtClean="0"/>
              <a:t>місця пляжно-купального відпочинку з елементами водного туризму</a:t>
            </a:r>
            <a:endParaRPr lang="uk-UA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37728" y="1669449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об'єкти споглядання</a:t>
            </a:r>
            <a:endParaRPr lang="uk-UA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395605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80928"/>
            <a:ext cx="381635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322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88640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Озерний край в центральній Фінляндії </a:t>
            </a:r>
            <a:endParaRPr lang="uk-UA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8" y="836712"/>
            <a:ext cx="4572000" cy="278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12" y="872716"/>
            <a:ext cx="4355976" cy="271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6" y="4261160"/>
            <a:ext cx="4623136" cy="259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61159"/>
            <a:ext cx="4283968" cy="259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42288" y="18864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dirty="0" smtClean="0"/>
              <a:t>Кашубське і Мазурське поозер’я в Польщі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52120" y="3789040"/>
            <a:ext cx="2912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Озеро Балатон в Угорщині 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4304" y="3861049"/>
            <a:ext cx="4158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000" dirty="0" smtClean="0">
                <a:solidFill>
                  <a:prstClr val="white"/>
                </a:solidFill>
              </a:rPr>
              <a:t>Мекленбургське поозер’я у ФРН </a:t>
            </a:r>
            <a:endParaRPr lang="uk-UA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7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872208"/>
          </a:xfrm>
        </p:spPr>
        <p:txBody>
          <a:bodyPr>
            <a:noAutofit/>
          </a:bodyPr>
          <a:lstStyle/>
          <a:p>
            <a:r>
              <a:rPr lang="uk-UA" sz="3600" dirty="0"/>
              <a:t>4.Країнознавча характеристика </a:t>
            </a:r>
            <a:r>
              <a:rPr lang="uk-UA" sz="3600" dirty="0" smtClean="0"/>
              <a:t>країни</a:t>
            </a:r>
            <a:endParaRPr lang="uk-UA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20840"/>
            <a:ext cx="89644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План-схема туристично-країнознавчої </a:t>
            </a:r>
          </a:p>
          <a:p>
            <a:pPr algn="ctr"/>
            <a:r>
              <a:rPr lang="uk-UA" sz="2400" dirty="0" smtClean="0"/>
              <a:t>характеристики країни:</a:t>
            </a:r>
          </a:p>
          <a:p>
            <a:r>
              <a:rPr lang="uk-UA" sz="2400" dirty="0" smtClean="0"/>
              <a:t> 1.Рекреаційно-географічне положення.</a:t>
            </a:r>
          </a:p>
          <a:p>
            <a:r>
              <a:rPr lang="uk-UA" sz="2400" dirty="0" smtClean="0"/>
              <a:t>2. Природні рекреаційні ресурси.</a:t>
            </a:r>
          </a:p>
          <a:p>
            <a:r>
              <a:rPr lang="uk-UA" sz="2400" dirty="0" smtClean="0"/>
              <a:t>3. Культурно-історичні рекреаційні ресурси.</a:t>
            </a:r>
          </a:p>
          <a:p>
            <a:r>
              <a:rPr lang="uk-UA" sz="2400" dirty="0" smtClean="0"/>
              <a:t>4. Соціально-економічні передумови туризму.</a:t>
            </a:r>
          </a:p>
          <a:p>
            <a:r>
              <a:rPr lang="uk-UA" sz="2400" dirty="0" smtClean="0"/>
              <a:t>5.Туристичні центри і курорти</a:t>
            </a:r>
          </a:p>
          <a:p>
            <a:r>
              <a:rPr lang="uk-UA" sz="2400" dirty="0" smtClean="0"/>
              <a:t>5.1.Культурно-історичні центри</a:t>
            </a:r>
          </a:p>
          <a:p>
            <a:r>
              <a:rPr lang="uk-UA" sz="2400" dirty="0" smtClean="0"/>
              <a:t>5.2.Приморські курорти</a:t>
            </a:r>
          </a:p>
          <a:p>
            <a:r>
              <a:rPr lang="uk-UA" sz="2400" dirty="0" smtClean="0"/>
              <a:t>5.3.Гірськолижні курорти</a:t>
            </a:r>
          </a:p>
          <a:p>
            <a:r>
              <a:rPr lang="uk-UA" sz="2400" dirty="0" smtClean="0"/>
              <a:t>5.4.Бальнеологічні і кліматичні курорти</a:t>
            </a:r>
          </a:p>
          <a:p>
            <a:r>
              <a:rPr lang="uk-UA" sz="2400" dirty="0" smtClean="0"/>
              <a:t>6.Особливості історії розвитку і організації туризму.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0630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460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Країни-лідери на туристичному ринку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60"/>
            <a:ext cx="9144000" cy="557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53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32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Передумови розвитку туризму в Європі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556792"/>
            <a:ext cx="4139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uk-UA" sz="2200" i="1" dirty="0" smtClean="0"/>
              <a:t>Природно-географічні особливості регіону: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200" dirty="0" smtClean="0"/>
              <a:t>внутрішні моря, затоки, бухти, що сприяло створенню на узбережжі численних портів;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200" dirty="0" smtClean="0"/>
              <a:t>більшість європейських країн має приморське положення;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200" dirty="0" smtClean="0"/>
              <a:t>багато країн розташовані на островах і півостровах, поблизу від жвавих морських шляхів з Європи до Азії, Африки, Австралії і Америки.</a:t>
            </a:r>
            <a:endParaRPr lang="uk-UA" sz="2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1080"/>
            <a:ext cx="4788024" cy="403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82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Передумови розвитку туризму в Європі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1340768"/>
            <a:ext cx="471601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i="1" dirty="0" smtClean="0"/>
              <a:t>2.Природно-рекреаційні ресурси регіону: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100" dirty="0" smtClean="0"/>
              <a:t>різноманітність: низовинні, горбисті і гірські райони.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100" dirty="0" smtClean="0"/>
              <a:t>переважають середні за висотою гори, вони не представляють непереборних перешкод для налагодження економічних зв’язків і туристських поїздок;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100" dirty="0" smtClean="0"/>
              <a:t>розвинені транспортні магістралі;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100" dirty="0" smtClean="0"/>
              <a:t>переважне розташування у помірному кліматичному поясі;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100" dirty="0" smtClean="0"/>
              <a:t>природно-кліматичні умови сприятливі для відпочинку, особливо в приморських країнах південної Європи.</a:t>
            </a:r>
            <a:endParaRPr lang="uk-UA" sz="21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17646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4176464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2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Передумови розвитку туризму в Європі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84784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200" i="1" dirty="0" smtClean="0"/>
              <a:t>3. Культурно-історичні чинники: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200" dirty="0" smtClean="0"/>
              <a:t>величезний внесок до світової цивілізації;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200" dirty="0" smtClean="0"/>
              <a:t> висока насиченість різноманітними історичними і архітектурними пам'ятниками різних епох;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200" dirty="0" smtClean="0"/>
              <a:t>80 % (465 об’єктів) об’єктів, які включені до Світової спадщини ЮНЕСКО містяться саме в Європі;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200" dirty="0" smtClean="0"/>
              <a:t>унікальні культурні (антропогенні) об’єкти, 407 культурних об’єктів (53 %).</a:t>
            </a:r>
            <a:endParaRPr lang="uk-UA" sz="2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410445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9080"/>
            <a:ext cx="403244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59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368152"/>
          </a:xfrm>
        </p:spPr>
        <p:txBody>
          <a:bodyPr>
            <a:noAutofit/>
          </a:bodyPr>
          <a:lstStyle/>
          <a:p>
            <a:r>
              <a:rPr lang="uk-UA" sz="3200" dirty="0" smtClean="0"/>
              <a:t>2.Загальні особливості країн Європейського туристичного регіону.</a:t>
            </a:r>
            <a:endParaRPr lang="uk-UA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12776"/>
            <a:ext cx="4572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pPr algn="just"/>
            <a:r>
              <a:rPr lang="uk-UA" sz="2000" dirty="0" smtClean="0"/>
              <a:t>Обмеженість території: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11 країн мають площу менше 50 тис. </a:t>
            </a:r>
            <a:r>
              <a:rPr lang="uk-UA" sz="2000" dirty="0" err="1" smtClean="0"/>
              <a:t>кв</a:t>
            </a:r>
            <a:r>
              <a:rPr lang="uk-UA" sz="2000" dirty="0" smtClean="0"/>
              <a:t>. км.: Люксембург, Мальта, Бельгія, Нідерланди, Данія, Швейцарія, Словаччина, Словенія, Македонія, Албанія, Естонія.</a:t>
            </a:r>
          </a:p>
          <a:p>
            <a:pPr algn="just"/>
            <a:r>
              <a:rPr lang="uk-UA" sz="2000" dirty="0" smtClean="0"/>
              <a:t>Чисельність населення Європи - близько 695 млн.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Високий рівень урбанізації, густоти населення: 75 % населення мешкають в міських агломераціях.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Етнічна і релігійна мозаїчність, високий рівень освіти і духовної культури.</a:t>
            </a:r>
            <a:endParaRPr lang="uk-UA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956413"/>
            <a:ext cx="4389437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48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2504</TotalTime>
  <Words>1147</Words>
  <Application>Microsoft Office PowerPoint</Application>
  <PresentationFormat>Экран (4:3)</PresentationFormat>
  <Paragraphs>142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Апекс</vt:lpstr>
      <vt:lpstr>Лекція 8. КРАЇНОЗНАВЧА ХАРАКТЕРИСТИКА КРАЇН ЄВРОПИ </vt:lpstr>
      <vt:lpstr>1.Країнознавча характеристика Європейського туристичного регіону. </vt:lpstr>
      <vt:lpstr>Презентация PowerPoint</vt:lpstr>
      <vt:lpstr>Країни-лідери на туристичному ринку</vt:lpstr>
      <vt:lpstr>Презентация PowerPoint</vt:lpstr>
      <vt:lpstr>Передумови розвитку туризму в Європі</vt:lpstr>
      <vt:lpstr>Передумови розвитку туризму в Європі</vt:lpstr>
      <vt:lpstr>Передумови розвитку туризму в Європі</vt:lpstr>
      <vt:lpstr>2.Загальні особливості країн Європейського туристичного регіону.</vt:lpstr>
      <vt:lpstr>Загальні особливості країн Європейського туристичного регіону.</vt:lpstr>
      <vt:lpstr>Презентация PowerPoint</vt:lpstr>
      <vt:lpstr>Презентация PowerPoint</vt:lpstr>
      <vt:lpstr>3.Туристська спеціалізація Європейського туристичного регіону.</vt:lpstr>
      <vt:lpstr>Лікувально-оздоровчий туризм</vt:lpstr>
      <vt:lpstr>Лікувально-оздоровчий туризм</vt:lpstr>
      <vt:lpstr>Презентация PowerPoint</vt:lpstr>
      <vt:lpstr>Презентация PowerPoint</vt:lpstr>
      <vt:lpstr>Новий центр бальнеолікування розташований в Туреччині - Паммукале, де мінеральні води стікають соляними терасами, створюючи дуже живописний блискучий білий ландшафт.</vt:lpstr>
      <vt:lpstr>Діловий туризм</vt:lpstr>
      <vt:lpstr>Релігійний туризм</vt:lpstr>
      <vt:lpstr>Лурд - одне з найвідвідуваніших міст не лише у Франції, а й у всій Європі. Щорічно до Лурда приїжджають до 5 мільйонів паломників із надією на чудесне зцілення.</vt:lpstr>
      <vt:lpstr>Презентация PowerPoint</vt:lpstr>
      <vt:lpstr>Презентация PowerPoint</vt:lpstr>
      <vt:lpstr>Презентация PowerPoint</vt:lpstr>
      <vt:lpstr>Купально-пляжний туризм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Гірський туризм </vt:lpstr>
      <vt:lpstr>Презентация PowerPoint</vt:lpstr>
      <vt:lpstr>Освітній туризм</vt:lpstr>
      <vt:lpstr>Озерний туризм</vt:lpstr>
      <vt:lpstr>Презентация PowerPoint</vt:lpstr>
      <vt:lpstr>4.Країнознавча характеристика країни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8. КРАЇНОЗНАВЧА ХАРАКТЕРИСТИКА КРАЇН ЄВРОПИ </dc:title>
  <dc:creator>Dell</dc:creator>
  <cp:lastModifiedBy>Пользователь Windows</cp:lastModifiedBy>
  <cp:revision>38</cp:revision>
  <dcterms:created xsi:type="dcterms:W3CDTF">2021-03-31T05:53:53Z</dcterms:created>
  <dcterms:modified xsi:type="dcterms:W3CDTF">2021-04-02T00:02:14Z</dcterms:modified>
</cp:coreProperties>
</file>