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0" r:id="rId5"/>
    <p:sldId id="278" r:id="rId6"/>
    <p:sldId id="261"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3" d="100"/>
          <a:sy n="33" d="100"/>
        </p:scale>
        <p:origin x="1771" y="25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520" y="4149080"/>
            <a:ext cx="5355839" cy="1152128"/>
          </a:xfrm>
        </p:spPr>
        <p:txBody>
          <a:bodyPr/>
          <a:lstStyle>
            <a:lvl1pPr>
              <a:defRPr b="1">
                <a:solidFill>
                  <a:schemeClr val="accent2">
                    <a:lumMod val="50000"/>
                  </a:schemeClr>
                </a:solidFill>
                <a:effectLst>
                  <a:outerShdw blurRad="38100" dist="38100" dir="2700000" algn="tl">
                    <a:srgbClr val="000000">
                      <a:alpha val="43137"/>
                    </a:srgbClr>
                  </a:outerShdw>
                </a:effectLst>
              </a:defRPr>
            </a:lvl1pPr>
          </a:lstStyle>
          <a:p>
            <a:r>
              <a:rPr lang="ru-RU"/>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B4C71EC6-210F-42DE-9C53-41977AD35B3D}" type="datetimeFigureOut">
              <a:rPr lang="ru-RU" smtClean="0"/>
              <a:t>01.09.2025</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2">
                    <a:lumMod val="50000"/>
                  </a:schemeClr>
                </a:solidFill>
              </a:defRPr>
            </a:lvl1pPr>
          </a:lstStyle>
          <a:p>
            <a:fld id="{B4C71EC6-210F-42DE-9C53-41977AD35B3D}" type="datetimeFigureOut">
              <a:rPr lang="ru-RU" smtClean="0"/>
              <a:t>01.09.2025</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2">
                    <a:lumMod val="50000"/>
                  </a:schemeClr>
                </a:solidFill>
              </a:defRPr>
            </a:lvl1pPr>
          </a:lstStyle>
          <a:p>
            <a:fld id="{B19B0651-EE4F-4900-A07F-96A6BFA9D0F0}" type="slidenum">
              <a:rPr lang="ru-RU" smtClean="0"/>
              <a:t>‹№›</a:t>
            </a:fld>
            <a:endParaRPr lang="ru-RU"/>
          </a:p>
        </p:txBody>
      </p:sp>
      <p:sp>
        <p:nvSpPr>
          <p:cNvPr id="12" name="Номер слайда 5"/>
          <p:cNvSpPr txBox="1">
            <a:spLocks/>
          </p:cNvSpPr>
          <p:nvPr/>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2">
                  <a:lumMod val="50000"/>
                </a:schemeClr>
              </a:solidFill>
            </a:endParaRPr>
          </a:p>
        </p:txBody>
      </p:sp>
      <p:sp>
        <p:nvSpPr>
          <p:cNvPr id="8" name="Текст 2"/>
          <p:cNvSpPr>
            <a:spLocks noGrp="1"/>
          </p:cNvSpPr>
          <p:nvPr>
            <p:ph idx="1"/>
          </p:nvPr>
        </p:nvSpPr>
        <p:spPr>
          <a:xfrm>
            <a:off x="179512" y="1988840"/>
            <a:ext cx="8784976" cy="4176464"/>
          </a:xfrm>
          <a:prstGeom prst="rect">
            <a:avLst/>
          </a:prstGeom>
        </p:spPr>
        <p:txBody>
          <a:bodyPr vert="horz" lIns="91440" tIns="45720" rIns="91440" bIns="45720" rtlCol="0">
            <a:normAutofit/>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Заголовок 1"/>
          <p:cNvSpPr>
            <a:spLocks noGrp="1"/>
          </p:cNvSpPr>
          <p:nvPr>
            <p:ph type="title"/>
          </p:nvPr>
        </p:nvSpPr>
        <p:spPr>
          <a:xfrm>
            <a:off x="2339752" y="116632"/>
            <a:ext cx="6804248" cy="1150897"/>
          </a:xfrm>
          <a:prstGeom prst="rect">
            <a:avLst/>
          </a:prstGeom>
        </p:spPr>
        <p:txBody>
          <a:bodyPr vert="horz" lIns="91440" tIns="45720" rIns="91440" bIns="45720" rtlCol="0" anchor="ctr">
            <a:normAutofit/>
          </a:bodyPr>
          <a:lstStyle>
            <a:lvl1pPr>
              <a:defRPr>
                <a:solidFill>
                  <a:schemeClr val="accent2">
                    <a:lumMod val="20000"/>
                    <a:lumOff val="80000"/>
                  </a:schemeClr>
                </a:solidFill>
              </a:defRPr>
            </a:lvl1pPr>
          </a:lstStyle>
          <a:p>
            <a:r>
              <a:rPr lang="ru-RU"/>
              <a:t>Образец заголовка</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2">
                    <a:lumMod val="20000"/>
                    <a:lumOff val="80000"/>
                  </a:schemeClr>
                </a:solidFill>
              </a:defRPr>
            </a:lvl1pPr>
          </a:lstStyle>
          <a:p>
            <a:r>
              <a:rPr lang="ru-RU"/>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2">
                    <a:lumMod val="50000"/>
                  </a:schemeClr>
                </a:solidFill>
              </a:defRPr>
            </a:lvl1pPr>
            <a:lvl2pPr>
              <a:defRPr sz="2400">
                <a:solidFill>
                  <a:schemeClr val="accent2">
                    <a:lumMod val="50000"/>
                  </a:schemeClr>
                </a:solidFill>
              </a:defRPr>
            </a:lvl2pPr>
            <a:lvl3pPr>
              <a:defRPr sz="2000">
                <a:solidFill>
                  <a:schemeClr val="accent2">
                    <a:lumMod val="50000"/>
                  </a:schemeClr>
                </a:solidFill>
              </a:defRPr>
            </a:lvl3pPr>
            <a:lvl4pPr>
              <a:defRPr sz="1800">
                <a:solidFill>
                  <a:schemeClr val="accent2">
                    <a:lumMod val="50000"/>
                  </a:schemeClr>
                </a:solidFill>
              </a:defRPr>
            </a:lvl4pPr>
            <a:lvl5pPr>
              <a:defRPr sz="1800">
                <a:solidFill>
                  <a:schemeClr val="accent2">
                    <a:lumMod val="50000"/>
                  </a:schemeClr>
                </a:solidFill>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lvl1pPr>
              <a:defRPr>
                <a:solidFill>
                  <a:schemeClr val="accent2">
                    <a:lumMod val="50000"/>
                  </a:schemeClr>
                </a:solidFill>
              </a:defRPr>
            </a:lvl1pPr>
          </a:lstStyle>
          <a:p>
            <a:fld id="{B4C71EC6-210F-42DE-9C53-41977AD35B3D}" type="datetimeFigureOut">
              <a:rPr lang="ru-RU" smtClean="0"/>
              <a:t>01.09.2025</a:t>
            </a:fld>
            <a:endParaRPr lang="ru-RU"/>
          </a:p>
        </p:txBody>
      </p:sp>
      <p:sp>
        <p:nvSpPr>
          <p:cNvPr id="6" name="Нижний колонтитул 5"/>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2">
                    <a:lumMod val="5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B4C71EC6-210F-42DE-9C53-41977AD35B3D}" type="datetimeFigureOut">
              <a:rPr lang="ru-RU" smtClean="0"/>
              <a:t>01.09.2025</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B4C71EC6-210F-42DE-9C53-41977AD35B3D}" type="datetimeFigureOut">
              <a:rPr lang="ru-RU" smtClean="0"/>
              <a:t>01.09.2025</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6804248" cy="1150897"/>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79512" y="1988840"/>
            <a:ext cx="8784976" cy="417646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2">
                    <a:lumMod val="50000"/>
                  </a:schemeClr>
                </a:solidFill>
              </a:defRPr>
            </a:lvl1pPr>
          </a:lstStyle>
          <a:p>
            <a:fld id="{B4C71EC6-210F-42DE-9C53-41977AD35B3D}" type="datetimeFigureOut">
              <a:rPr lang="ru-RU" smtClean="0"/>
              <a:t>01.09.2025</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2">
                    <a:lumMod val="50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2">
                    <a:lumMod val="50000"/>
                  </a:schemeClr>
                </a:solidFill>
              </a:defRPr>
            </a:lvl1pPr>
          </a:lstStyle>
          <a:p>
            <a:fld id="{B19B0651-EE4F-4900-A07F-96A6BFA9D0F0}" type="slidenum">
              <a:rPr lang="ru-RU" smtClean="0"/>
              <a:t>‹№›</a:t>
            </a:fld>
            <a:endParaRPr lang="ru-RU"/>
          </a:p>
        </p:txBody>
      </p:sp>
      <p:pic>
        <p:nvPicPr>
          <p:cNvPr id="7" name="Рисунок 6">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image" Target="../media/image37.gif"/><Relationship Id="rId11" Type="http://schemas.openxmlformats.org/officeDocument/2006/relationships/image" Target="../media/image42.gif"/><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35.gif"/><Relationship Id="rId9" Type="http://schemas.openxmlformats.org/officeDocument/2006/relationships/image" Target="../media/image40.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760" y="3789040"/>
            <a:ext cx="5310336" cy="1152128"/>
          </a:xfrm>
        </p:spPr>
        <p:txBody>
          <a:bodyPr>
            <a:normAutofit fontScale="90000"/>
          </a:bodyPr>
          <a:lstStyle/>
          <a:p>
            <a:pPr lvl="0" algn="l"/>
            <a:r>
              <a:rPr lang="uk-UA" sz="3600" dirty="0">
                <a:effectLst/>
              </a:rPr>
              <a:t>Аналіз</a:t>
            </a:r>
            <a:r>
              <a:rPr lang="ru-RU" sz="3600" dirty="0">
                <a:effectLst/>
              </a:rPr>
              <a:t> </a:t>
            </a:r>
            <a:r>
              <a:rPr lang="uk-UA" sz="3600" dirty="0">
                <a:effectLst/>
              </a:rPr>
              <a:t>фінансового </a:t>
            </a:r>
            <a:br>
              <a:rPr lang="en-US" sz="3600" dirty="0">
                <a:effectLst/>
              </a:rPr>
            </a:br>
            <a:r>
              <a:rPr lang="uk-UA" sz="3600" dirty="0">
                <a:effectLst/>
              </a:rPr>
              <a:t>стану комерційного</a:t>
            </a:r>
            <a:r>
              <a:rPr lang="en-US" sz="3600" dirty="0">
                <a:effectLst/>
              </a:rPr>
              <a:t> </a:t>
            </a:r>
            <a:r>
              <a:rPr lang="uk-UA" sz="3600" dirty="0">
                <a:effectLst/>
              </a:rPr>
              <a:t>банку</a:t>
            </a:r>
            <a:br>
              <a:rPr lang="ru-RU" dirty="0">
                <a:effectLst/>
              </a:rPr>
            </a:br>
            <a:endParaRPr lang="ru-RU" dirty="0"/>
          </a:p>
        </p:txBody>
      </p:sp>
    </p:spTree>
    <p:extLst>
      <p:ext uri="{BB962C8B-B14F-4D97-AF65-F5344CB8AC3E}">
        <p14:creationId xmlns:p14="http://schemas.microsoft.com/office/powerpoint/2010/main" val="405385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3573016"/>
            <a:ext cx="8352928" cy="1872208"/>
          </a:xfrm>
        </p:spPr>
        <p:txBody>
          <a:bodyPr>
            <a:normAutofit fontScale="70000" lnSpcReduction="20000"/>
          </a:bodyPr>
          <a:lstStyle/>
          <a:p>
            <a:pPr>
              <a:buFont typeface="Wingdings" pitchFamily="2" charset="2"/>
              <a:buChar char="ü"/>
            </a:pPr>
            <a:r>
              <a:rPr lang="uk-UA" dirty="0"/>
              <a:t>коефіцієнт надійності;</a:t>
            </a:r>
          </a:p>
          <a:p>
            <a:pPr>
              <a:buFont typeface="Wingdings" pitchFamily="2" charset="2"/>
              <a:buChar char="ü"/>
            </a:pPr>
            <a:r>
              <a:rPr lang="uk-UA" dirty="0"/>
              <a:t>коефіцієнт фінансового важеля;</a:t>
            </a:r>
          </a:p>
          <a:p>
            <a:pPr>
              <a:buFont typeface="Wingdings" pitchFamily="2" charset="2"/>
              <a:buChar char="ü"/>
            </a:pPr>
            <a:r>
              <a:rPr lang="uk-UA" dirty="0"/>
              <a:t>коефіцієнт участі власного капіталу у формуванні активів;</a:t>
            </a:r>
          </a:p>
          <a:p>
            <a:pPr>
              <a:buFont typeface="Wingdings" pitchFamily="2" charset="2"/>
              <a:buChar char="ü"/>
            </a:pPr>
            <a:r>
              <a:rPr lang="uk-UA" dirty="0"/>
              <a:t>коефіцієнт захищеності дохідних активів власним капіталом;</a:t>
            </a:r>
          </a:p>
          <a:p>
            <a:pPr>
              <a:buFont typeface="Wingdings" pitchFamily="2" charset="2"/>
              <a:buChar char="ü"/>
            </a:pPr>
            <a:r>
              <a:rPr lang="uk-UA" dirty="0"/>
              <a:t>коефіцієнт мультиплікатора капіталу.</a:t>
            </a:r>
          </a:p>
          <a:p>
            <a:endParaRPr lang="ru-RU" dirty="0"/>
          </a:p>
        </p:txBody>
      </p:sp>
      <p:sp>
        <p:nvSpPr>
          <p:cNvPr id="3" name="Заголовок 2"/>
          <p:cNvSpPr>
            <a:spLocks noGrp="1"/>
          </p:cNvSpPr>
          <p:nvPr>
            <p:ph type="title"/>
          </p:nvPr>
        </p:nvSpPr>
        <p:spPr>
          <a:xfrm>
            <a:off x="3923928" y="476672"/>
            <a:ext cx="5065744" cy="1150897"/>
          </a:xfrm>
        </p:spPr>
        <p:txBody>
          <a:bodyPr>
            <a:normAutofit fontScale="90000"/>
          </a:bodyPr>
          <a:lstStyle/>
          <a:p>
            <a:r>
              <a:rPr lang="uk-UA" sz="3300" b="1" dirty="0">
                <a:effectLst/>
              </a:rPr>
              <a:t>3.Аналіз фінансової стійкості</a:t>
            </a:r>
            <a:br>
              <a:rPr lang="ru-RU" b="1" dirty="0">
                <a:effectLst/>
              </a:rPr>
            </a:br>
            <a:endParaRPr lang="ru-RU" dirty="0"/>
          </a:p>
        </p:txBody>
      </p:sp>
      <p:sp>
        <p:nvSpPr>
          <p:cNvPr id="4" name="Прямоугольник 3"/>
          <p:cNvSpPr/>
          <p:nvPr/>
        </p:nvSpPr>
        <p:spPr>
          <a:xfrm>
            <a:off x="1305948" y="2420888"/>
            <a:ext cx="6984776" cy="800219"/>
          </a:xfrm>
          <a:prstGeom prst="rect">
            <a:avLst/>
          </a:prstGeom>
        </p:spPr>
        <p:txBody>
          <a:bodyPr wrap="square">
            <a:spAutoFit/>
          </a:bodyPr>
          <a:lstStyle/>
          <a:p>
            <a:pPr algn="ctr"/>
            <a:r>
              <a:rPr lang="uk-UA" sz="2300" b="1" dirty="0">
                <a:solidFill>
                  <a:schemeClr val="accent2">
                    <a:lumMod val="50000"/>
                  </a:schemeClr>
                </a:solidFill>
              </a:rPr>
              <a:t>Основними коефіцієнтами, які характеризують фінансову стійкість банку, є:</a:t>
            </a:r>
          </a:p>
        </p:txBody>
      </p:sp>
      <p:pic>
        <p:nvPicPr>
          <p:cNvPr id="6146" name="Picture 2" descr="Право на деньги: какие законы нужно знать"/>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16" y="97304"/>
            <a:ext cx="3662096" cy="2168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69530"/>
            <a:ext cx="9144000"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ru-RU" dirty="0">
                <a:solidFill>
                  <a:schemeClr val="bg1"/>
                </a:solidFill>
              </a:rPr>
              <a:t>АЛГОРИТМ</a:t>
            </a:r>
            <a:r>
              <a:rPr lang="ru-RU" dirty="0"/>
              <a:t> РОЗРАХУНКУ Й ЕКОНОМІЧНИЙ ЗМІСТ ПОКАЗНИКІВ,</a:t>
            </a:r>
            <a:br>
              <a:rPr lang="ru-RU" dirty="0"/>
            </a:br>
            <a:r>
              <a:rPr lang="ru-RU" dirty="0"/>
              <a:t>ЩО ХАРАКТЕРИЗУЮТЬ ФІНАНСОВУ СТІЙКІСТЬ</a:t>
            </a:r>
          </a:p>
        </p:txBody>
      </p:sp>
      <p:graphicFrame>
        <p:nvGraphicFramePr>
          <p:cNvPr id="5" name="Таблица 4"/>
          <p:cNvGraphicFramePr>
            <a:graphicFrameLocks noGrp="1"/>
          </p:cNvGraphicFramePr>
          <p:nvPr>
            <p:extLst>
              <p:ext uri="{D42A27DB-BD31-4B8C-83A1-F6EECF244321}">
                <p14:modId xmlns:p14="http://schemas.microsoft.com/office/powerpoint/2010/main" val="1433675720"/>
              </p:ext>
            </p:extLst>
          </p:nvPr>
        </p:nvGraphicFramePr>
        <p:xfrm>
          <a:off x="179512" y="1196752"/>
          <a:ext cx="8784976" cy="5020137"/>
        </p:xfrm>
        <a:graphic>
          <a:graphicData uri="http://schemas.openxmlformats.org/drawingml/2006/table">
            <a:tbl>
              <a:tblPr>
                <a:tableStyleId>{69CF1AB2-1976-4502-BF36-3FF5EA218861}</a:tableStyleId>
              </a:tblPr>
              <a:tblGrid>
                <a:gridCol w="312947">
                  <a:extLst>
                    <a:ext uri="{9D8B030D-6E8A-4147-A177-3AD203B41FA5}">
                      <a16:colId xmlns:a16="http://schemas.microsoft.com/office/drawing/2014/main" val="20000"/>
                    </a:ext>
                  </a:extLst>
                </a:gridCol>
                <a:gridCol w="1527511">
                  <a:extLst>
                    <a:ext uri="{9D8B030D-6E8A-4147-A177-3AD203B41FA5}">
                      <a16:colId xmlns:a16="http://schemas.microsoft.com/office/drawing/2014/main" val="20001"/>
                    </a:ext>
                  </a:extLst>
                </a:gridCol>
                <a:gridCol w="1573810">
                  <a:extLst>
                    <a:ext uri="{9D8B030D-6E8A-4147-A177-3AD203B41FA5}">
                      <a16:colId xmlns:a16="http://schemas.microsoft.com/office/drawing/2014/main" val="20002"/>
                    </a:ext>
                  </a:extLst>
                </a:gridCol>
                <a:gridCol w="5370708">
                  <a:extLst>
                    <a:ext uri="{9D8B030D-6E8A-4147-A177-3AD203B41FA5}">
                      <a16:colId xmlns:a16="http://schemas.microsoft.com/office/drawing/2014/main" val="20003"/>
                    </a:ext>
                  </a:extLst>
                </a:gridCol>
              </a:tblGrid>
              <a:tr h="404981">
                <a:tc>
                  <a:txBody>
                    <a:bodyPr/>
                    <a:lstStyle/>
                    <a:p>
                      <a:pPr algn="ctr"/>
                      <a:r>
                        <a:rPr lang="uk-UA" sz="1200" b="0" i="1" noProof="0" dirty="0">
                          <a:effectLst/>
                        </a:rPr>
                        <a:t>№</a:t>
                      </a:r>
                    </a:p>
                  </a:txBody>
                  <a:tcPr marL="20545" marR="20545" marT="0" marB="0" anchor="ctr"/>
                </a:tc>
                <a:tc>
                  <a:txBody>
                    <a:bodyPr/>
                    <a:lstStyle/>
                    <a:p>
                      <a:pPr algn="ctr"/>
                      <a:r>
                        <a:rPr lang="uk-UA" sz="1200" b="0" i="1" noProof="0" dirty="0">
                          <a:effectLst/>
                        </a:rPr>
                        <a:t>Найменування</a:t>
                      </a:r>
                      <a:br>
                        <a:rPr lang="uk-UA" sz="1200" b="0" i="1" noProof="0" dirty="0">
                          <a:effectLst/>
                        </a:rPr>
                      </a:br>
                      <a:r>
                        <a:rPr lang="uk-UA" sz="1200" b="0" i="1" noProof="0" dirty="0">
                          <a:effectLst/>
                        </a:rPr>
                        <a:t>показника</a:t>
                      </a:r>
                    </a:p>
                  </a:txBody>
                  <a:tcPr marL="20545" marR="20545" marT="0" marB="0" anchor="ctr"/>
                </a:tc>
                <a:tc>
                  <a:txBody>
                    <a:bodyPr/>
                    <a:lstStyle/>
                    <a:p>
                      <a:pPr algn="ctr"/>
                      <a:r>
                        <a:rPr lang="ru-RU" sz="1200" b="0" i="1">
                          <a:effectLst/>
                        </a:rPr>
                        <a:t>Алгоритм розрахунку</a:t>
                      </a:r>
                      <a:br>
                        <a:rPr lang="ru-RU" sz="1200" b="0" i="1">
                          <a:effectLst/>
                        </a:rPr>
                      </a:br>
                      <a:r>
                        <a:rPr lang="ru-RU" sz="1200" b="0" i="1">
                          <a:effectLst/>
                        </a:rPr>
                        <a:t>за балансом</a:t>
                      </a:r>
                    </a:p>
                  </a:txBody>
                  <a:tcPr marL="20545" marR="20545" marT="0" marB="0" anchor="ctr"/>
                </a:tc>
                <a:tc>
                  <a:txBody>
                    <a:bodyPr/>
                    <a:lstStyle/>
                    <a:p>
                      <a:pPr algn="ctr"/>
                      <a:r>
                        <a:rPr lang="uk-UA" sz="1200" b="0" i="1" noProof="0">
                          <a:effectLst/>
                        </a:rPr>
                        <a:t>Економічний зміст</a:t>
                      </a:r>
                      <a:br>
                        <a:rPr lang="uk-UA" sz="1200" b="0" i="1" noProof="0">
                          <a:effectLst/>
                        </a:rPr>
                      </a:br>
                      <a:r>
                        <a:rPr lang="uk-UA" sz="1200" b="0" i="1" noProof="0">
                          <a:effectLst/>
                        </a:rPr>
                        <a:t>показника визначає</a:t>
                      </a:r>
                    </a:p>
                  </a:txBody>
                  <a:tcPr marL="20545" marR="20545" marT="0" marB="0" anchor="ctr"/>
                </a:tc>
                <a:extLst>
                  <a:ext uri="{0D108BD9-81ED-4DB2-BD59-A6C34878D82A}">
                    <a16:rowId xmlns:a16="http://schemas.microsoft.com/office/drawing/2014/main" val="10000"/>
                  </a:ext>
                </a:extLst>
              </a:tr>
              <a:tr h="599526">
                <a:tc>
                  <a:txBody>
                    <a:bodyPr/>
                    <a:lstStyle/>
                    <a:p>
                      <a:pPr algn="ctr"/>
                      <a:r>
                        <a:rPr lang="uk-UA" sz="1200" noProof="0">
                          <a:effectLst/>
                        </a:rPr>
                        <a:t>1</a:t>
                      </a:r>
                    </a:p>
                  </a:txBody>
                  <a:tcPr marL="20545" marR="20545" marT="0" marB="0" anchor="ctr"/>
                </a:tc>
                <a:tc>
                  <a:txBody>
                    <a:bodyPr/>
                    <a:lstStyle/>
                    <a:p>
                      <a:pPr algn="ctr"/>
                      <a:r>
                        <a:rPr lang="uk-UA" sz="1200" noProof="0">
                          <a:effectLst/>
                        </a:rPr>
                        <a:t>Коефіцієнт надійності</a:t>
                      </a:r>
                    </a:p>
                  </a:txBody>
                  <a:tcPr marL="20545" marR="20545" marT="0" marB="0" anchor="ctr"/>
                </a:tc>
                <a:tc>
                  <a:txBody>
                    <a:bodyPr/>
                    <a:lstStyle/>
                    <a:p>
                      <a:endParaRPr lang="ru-RU" sz="1200" dirty="0">
                        <a:effectLst/>
                      </a:endParaRPr>
                    </a:p>
                  </a:txBody>
                  <a:tcPr marL="20545" marR="20545" marT="0" marB="0" anchor="ctr"/>
                </a:tc>
                <a:tc>
                  <a:txBody>
                    <a:bodyPr/>
                    <a:lstStyle/>
                    <a:p>
                      <a:r>
                        <a:rPr lang="uk-UA" sz="1200" noProof="0">
                          <a:effectLst/>
                        </a:rPr>
                        <a:t>Співвідношення власного капіталу (К) до залучених коштів (Зк). Рівень залежності банку від залучених коштів</a:t>
                      </a:r>
                    </a:p>
                  </a:txBody>
                  <a:tcPr marL="20545" marR="20545" marT="0" marB="0" anchor="ctr"/>
                </a:tc>
                <a:extLst>
                  <a:ext uri="{0D108BD9-81ED-4DB2-BD59-A6C34878D82A}">
                    <a16:rowId xmlns:a16="http://schemas.microsoft.com/office/drawing/2014/main" val="10001"/>
                  </a:ext>
                </a:extLst>
              </a:tr>
              <a:tr h="707983">
                <a:tc>
                  <a:txBody>
                    <a:bodyPr/>
                    <a:lstStyle/>
                    <a:p>
                      <a:pPr algn="ctr"/>
                      <a:r>
                        <a:rPr lang="uk-UA" sz="1200" noProof="0">
                          <a:effectLst/>
                        </a:rPr>
                        <a:t>2</a:t>
                      </a:r>
                    </a:p>
                  </a:txBody>
                  <a:tcPr marL="20545" marR="20545" marT="0" marB="0" anchor="ctr"/>
                </a:tc>
                <a:tc>
                  <a:txBody>
                    <a:bodyPr/>
                    <a:lstStyle/>
                    <a:p>
                      <a:pPr algn="ctr"/>
                      <a:r>
                        <a:rPr lang="uk-UA" sz="1200" noProof="0">
                          <a:effectLst/>
                        </a:rPr>
                        <a:t>Коефіцієнт фінансового важеля</a:t>
                      </a:r>
                    </a:p>
                  </a:txBody>
                  <a:tcPr marL="20545" marR="20545" marT="0" marB="0" anchor="ctr"/>
                </a:tc>
                <a:tc>
                  <a:txBody>
                    <a:bodyPr/>
                    <a:lstStyle/>
                    <a:p>
                      <a:endParaRPr lang="ru-RU" sz="1200" dirty="0">
                        <a:effectLst/>
                      </a:endParaRPr>
                    </a:p>
                  </a:txBody>
                  <a:tcPr marL="20545" marR="20545" marT="0" marB="0" anchor="ctr"/>
                </a:tc>
                <a:tc>
                  <a:txBody>
                    <a:bodyPr/>
                    <a:lstStyle/>
                    <a:p>
                      <a:r>
                        <a:rPr lang="uk-UA" sz="1200" noProof="0">
                          <a:effectLst/>
                        </a:rPr>
                        <a:t>Співвідношення зобов’я­зань банку (З) і капіталу (К), розкриває здатність банку залучати кошти на фінансовому ринку</a:t>
                      </a:r>
                    </a:p>
                  </a:txBody>
                  <a:tcPr marL="20545" marR="20545" marT="0" marB="0" anchor="ctr"/>
                </a:tc>
                <a:extLst>
                  <a:ext uri="{0D108BD9-81ED-4DB2-BD59-A6C34878D82A}">
                    <a16:rowId xmlns:a16="http://schemas.microsoft.com/office/drawing/2014/main" val="10002"/>
                  </a:ext>
                </a:extLst>
              </a:tr>
              <a:tr h="719231">
                <a:tc>
                  <a:txBody>
                    <a:bodyPr/>
                    <a:lstStyle/>
                    <a:p>
                      <a:pPr algn="ctr"/>
                      <a:r>
                        <a:rPr lang="uk-UA" sz="1200" noProof="0">
                          <a:effectLst/>
                        </a:rPr>
                        <a:t>3</a:t>
                      </a:r>
                    </a:p>
                  </a:txBody>
                  <a:tcPr marL="20545" marR="20545" marT="0" marB="0" anchor="ctr"/>
                </a:tc>
                <a:tc>
                  <a:txBody>
                    <a:bodyPr/>
                    <a:lstStyle/>
                    <a:p>
                      <a:pPr algn="ctr"/>
                      <a:r>
                        <a:rPr lang="uk-UA" sz="1200" noProof="0">
                          <a:effectLst/>
                        </a:rPr>
                        <a:t>Коефіцієнт участі власного капіталу у формуванні активів — достатність капіталу</a:t>
                      </a:r>
                    </a:p>
                  </a:txBody>
                  <a:tcPr marL="20545" marR="20545" marT="0" marB="0" anchor="ctr"/>
                </a:tc>
                <a:tc>
                  <a:txBody>
                    <a:bodyPr/>
                    <a:lstStyle/>
                    <a:p>
                      <a:endParaRPr lang="ru-RU" sz="1200">
                        <a:effectLst/>
                      </a:endParaRPr>
                    </a:p>
                  </a:txBody>
                  <a:tcPr marL="20545" marR="20545" marT="0" marB="0" anchor="ctr"/>
                </a:tc>
                <a:tc>
                  <a:txBody>
                    <a:bodyPr/>
                    <a:lstStyle/>
                    <a:p>
                      <a:r>
                        <a:rPr lang="uk-UA" sz="1200" noProof="0">
                          <a:effectLst/>
                        </a:rPr>
                        <a:t>Розкриває достатність сфор­мованого власного капіталу (К) в активізації та покритті різних ризиків</a:t>
                      </a:r>
                    </a:p>
                  </a:txBody>
                  <a:tcPr marL="20545" marR="20545" marT="0" marB="0" anchor="ctr"/>
                </a:tc>
                <a:extLst>
                  <a:ext uri="{0D108BD9-81ED-4DB2-BD59-A6C34878D82A}">
                    <a16:rowId xmlns:a16="http://schemas.microsoft.com/office/drawing/2014/main" val="10003"/>
                  </a:ext>
                </a:extLst>
              </a:tr>
              <a:tr h="696735">
                <a:tc>
                  <a:txBody>
                    <a:bodyPr/>
                    <a:lstStyle/>
                    <a:p>
                      <a:pPr algn="ctr"/>
                      <a:r>
                        <a:rPr lang="uk-UA" sz="1200" noProof="0">
                          <a:effectLst/>
                        </a:rPr>
                        <a:t>4</a:t>
                      </a:r>
                    </a:p>
                  </a:txBody>
                  <a:tcPr marL="20545" marR="20545" marT="0" marB="0" anchor="ctr"/>
                </a:tc>
                <a:tc>
                  <a:txBody>
                    <a:bodyPr/>
                    <a:lstStyle/>
                    <a:p>
                      <a:pPr algn="ctr"/>
                      <a:r>
                        <a:rPr lang="uk-UA" sz="1200" noProof="0">
                          <a:effectLst/>
                        </a:rPr>
                        <a:t>Коефіцієнт захищеності власного капіталу</a:t>
                      </a:r>
                    </a:p>
                  </a:txBody>
                  <a:tcPr marL="20545" marR="20545" marT="0" marB="0" anchor="ctr"/>
                </a:tc>
                <a:tc>
                  <a:txBody>
                    <a:bodyPr/>
                    <a:lstStyle/>
                    <a:p>
                      <a:endParaRPr lang="ru-RU" sz="1200">
                        <a:effectLst/>
                      </a:endParaRPr>
                    </a:p>
                  </a:txBody>
                  <a:tcPr marL="20545" marR="20545" marT="0" marB="0" anchor="ctr"/>
                </a:tc>
                <a:tc>
                  <a:txBody>
                    <a:bodyPr/>
                    <a:lstStyle/>
                    <a:p>
                      <a:r>
                        <a:rPr lang="uk-UA" sz="1200" noProof="0">
                          <a:effectLst/>
                        </a:rPr>
                        <a:t>Співвідношення капіталізованих активів (Ак) і власного капіталу (К). Показує, яку частину капіталу розміщено в нерухомість (майно)</a:t>
                      </a:r>
                    </a:p>
                  </a:txBody>
                  <a:tcPr marL="20545" marR="20545" marT="0" marB="0" anchor="ctr"/>
                </a:tc>
                <a:extLst>
                  <a:ext uri="{0D108BD9-81ED-4DB2-BD59-A6C34878D82A}">
                    <a16:rowId xmlns:a16="http://schemas.microsoft.com/office/drawing/2014/main" val="10004"/>
                  </a:ext>
                </a:extLst>
              </a:tr>
              <a:tr h="1274369">
                <a:tc>
                  <a:txBody>
                    <a:bodyPr/>
                    <a:lstStyle/>
                    <a:p>
                      <a:pPr algn="ctr"/>
                      <a:r>
                        <a:rPr lang="uk-UA" sz="1200" noProof="0">
                          <a:effectLst/>
                        </a:rPr>
                        <a:t>5</a:t>
                      </a:r>
                    </a:p>
                  </a:txBody>
                  <a:tcPr marL="20545" marR="20545" marT="0" marB="0" anchor="ctr"/>
                </a:tc>
                <a:tc>
                  <a:txBody>
                    <a:bodyPr/>
                    <a:lstStyle/>
                    <a:p>
                      <a:pPr algn="ctr"/>
                      <a:r>
                        <a:rPr lang="uk-UA" sz="1200" noProof="0">
                          <a:effectLst/>
                        </a:rPr>
                        <a:t>Коефіцієнт захищеності дохідних активів</a:t>
                      </a:r>
                    </a:p>
                  </a:txBody>
                  <a:tcPr marL="20545" marR="20545" marT="0" marB="0" anchor="ctr"/>
                </a:tc>
                <a:tc>
                  <a:txBody>
                    <a:bodyPr/>
                    <a:lstStyle/>
                    <a:p>
                      <a:endParaRPr lang="ru-RU" sz="1200" dirty="0">
                        <a:effectLst/>
                      </a:endParaRPr>
                    </a:p>
                    <a:p>
                      <a:r>
                        <a:rPr lang="uk-UA" sz="1200" noProof="0" dirty="0">
                          <a:effectLst/>
                        </a:rPr>
                        <a:t>де НАД — </a:t>
                      </a:r>
                      <a:r>
                        <a:rPr lang="uk-UA" sz="1200" noProof="0" dirty="0" err="1">
                          <a:effectLst/>
                        </a:rPr>
                        <a:t>недохідні</a:t>
                      </a:r>
                      <a:r>
                        <a:rPr lang="uk-UA" sz="1200" noProof="0" dirty="0">
                          <a:effectLst/>
                        </a:rPr>
                        <a:t> активи; </a:t>
                      </a:r>
                      <a:r>
                        <a:rPr lang="uk-UA" sz="1200" noProof="0" dirty="0" err="1">
                          <a:effectLst/>
                        </a:rPr>
                        <a:t>Ад</a:t>
                      </a:r>
                      <a:r>
                        <a:rPr lang="uk-UA" sz="1200" noProof="0" dirty="0">
                          <a:effectLst/>
                        </a:rPr>
                        <a:t> — дохідні активи; ЗБ — збитки</a:t>
                      </a:r>
                    </a:p>
                  </a:txBody>
                  <a:tcPr marL="20545" marR="20545" marT="0" marB="0" anchor="ctr"/>
                </a:tc>
                <a:tc>
                  <a:txBody>
                    <a:bodyPr/>
                    <a:lstStyle/>
                    <a:p>
                      <a:r>
                        <a:rPr lang="uk-UA" sz="1200" noProof="0">
                          <a:effectLst/>
                        </a:rPr>
                        <a:t>Сигналізує про захист дохідних активів (що чутливі до зміни процентних ставок) мобільним власним капіталом</a:t>
                      </a:r>
                    </a:p>
                  </a:txBody>
                  <a:tcPr marL="20545" marR="20545" marT="0" marB="0" anchor="ctr"/>
                </a:tc>
                <a:extLst>
                  <a:ext uri="{0D108BD9-81ED-4DB2-BD59-A6C34878D82A}">
                    <a16:rowId xmlns:a16="http://schemas.microsoft.com/office/drawing/2014/main" val="10005"/>
                  </a:ext>
                </a:extLst>
              </a:tr>
              <a:tr h="605023">
                <a:tc>
                  <a:txBody>
                    <a:bodyPr/>
                    <a:lstStyle/>
                    <a:p>
                      <a:pPr algn="ctr"/>
                      <a:r>
                        <a:rPr lang="uk-UA" sz="1200" noProof="0">
                          <a:effectLst/>
                        </a:rPr>
                        <a:t>6</a:t>
                      </a:r>
                    </a:p>
                  </a:txBody>
                  <a:tcPr marL="20545" marR="20545" marT="0" marB="0" anchor="ctr"/>
                </a:tc>
                <a:tc>
                  <a:txBody>
                    <a:bodyPr/>
                    <a:lstStyle/>
                    <a:p>
                      <a:pPr algn="ctr"/>
                      <a:r>
                        <a:rPr lang="uk-UA" sz="1200" noProof="0" dirty="0">
                          <a:effectLst/>
                        </a:rPr>
                        <a:t>Коефіцієнт мультиплікатора капіталу</a:t>
                      </a:r>
                    </a:p>
                  </a:txBody>
                  <a:tcPr marL="20545" marR="20545" marT="0" marB="0" anchor="ctr"/>
                </a:tc>
                <a:tc>
                  <a:txBody>
                    <a:bodyPr/>
                    <a:lstStyle/>
                    <a:p>
                      <a:endParaRPr lang="ru-RU" sz="1200" dirty="0">
                        <a:effectLst/>
                      </a:endParaRPr>
                    </a:p>
                  </a:txBody>
                  <a:tcPr marL="20545" marR="20545" marT="0" marB="0" anchor="ctr"/>
                </a:tc>
                <a:tc>
                  <a:txBody>
                    <a:bodyPr/>
                    <a:lstStyle/>
                    <a:p>
                      <a:r>
                        <a:rPr lang="uk-UA" sz="1200" noProof="0">
                          <a:effectLst/>
                        </a:rPr>
                        <a:t>Ступінь покриття активів (А) (акціонерним) капіталом (Ка)</a:t>
                      </a:r>
                    </a:p>
                  </a:txBody>
                  <a:tcPr marL="20545" marR="20545" marT="0" marB="0" anchor="ctr"/>
                </a:tc>
                <a:extLst>
                  <a:ext uri="{0D108BD9-81ED-4DB2-BD59-A6C34878D82A}">
                    <a16:rowId xmlns:a16="http://schemas.microsoft.com/office/drawing/2014/main" val="10006"/>
                  </a:ext>
                </a:extLst>
              </a:tr>
            </a:tbl>
          </a:graphicData>
        </a:graphic>
      </p:graphicFrame>
      <p:pic>
        <p:nvPicPr>
          <p:cNvPr id="7169" name="Picture 1" descr="https://buklib.net/msohtml1/1087/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28800"/>
            <a:ext cx="740680" cy="4332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buklib.net/msohtml1/1087/clip_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313404"/>
            <a:ext cx="740680" cy="51887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ttps://buklib.net/msohtml1/1087/clip_image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784" y="3068960"/>
            <a:ext cx="740680" cy="4644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buklib.net/msohtml1/1087/clip_image00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789040"/>
            <a:ext cx="740680" cy="42138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s://buklib.net/msohtml1/1087/clip_image0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9071" y="4365104"/>
            <a:ext cx="1009650" cy="43204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buklib.net/msohtml1/1087/clip_image01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784" y="5589240"/>
            <a:ext cx="740680" cy="48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0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uk-UA" b="1" i="1" dirty="0"/>
              <a:t>Ділову активність банку в методичній літературі рекомендують визначити через </a:t>
            </a:r>
            <a:r>
              <a:rPr lang="uk-UA" dirty="0"/>
              <a:t>аналіз взаємозв’язку оцінки ресурсного потенціалу банку (пасивів) і його використання як у цілому в активах, так і його окремих вкладень в інвестиції, в кредитний портфель, у матеріально-тех­нічне забезпечення.</a:t>
            </a:r>
          </a:p>
          <a:p>
            <a:pPr marL="0" indent="0">
              <a:buNone/>
            </a:pPr>
            <a:endParaRPr lang="uk-UA" dirty="0"/>
          </a:p>
          <a:p>
            <a:pPr marL="0" indent="0" algn="ctr">
              <a:buNone/>
            </a:pPr>
            <a:r>
              <a:rPr lang="uk-UA" b="1" i="1" dirty="0"/>
              <a:t>Необхідні висновки можна отримати трьома шляхами:</a:t>
            </a:r>
          </a:p>
          <a:p>
            <a:endParaRPr lang="uk-UA" dirty="0"/>
          </a:p>
          <a:p>
            <a:pPr>
              <a:buFont typeface="Wingdings" pitchFamily="2" charset="2"/>
              <a:buChar char="ü"/>
            </a:pPr>
            <a:r>
              <a:rPr lang="uk-UA" dirty="0"/>
              <a:t>зіставленням висновків за взаємозв’язаними статтями і розділами активів і пасивів;</a:t>
            </a:r>
          </a:p>
          <a:p>
            <a:pPr>
              <a:buFont typeface="Wingdings" pitchFamily="2" charset="2"/>
              <a:buChar char="ü"/>
            </a:pPr>
            <a:r>
              <a:rPr lang="uk-UA" dirty="0"/>
              <a:t>кількісною ув’язкою змін в активах і пасивах у вартісному виразі;</a:t>
            </a:r>
          </a:p>
          <a:p>
            <a:pPr>
              <a:buFont typeface="Wingdings" pitchFamily="2" charset="2"/>
              <a:buChar char="ü"/>
            </a:pPr>
            <a:r>
              <a:rPr lang="uk-UA" dirty="0"/>
              <a:t>розрахунком коефіцієнтів, що характеризують досягнуті рівні активності використання пасивів і активів.</a:t>
            </a:r>
          </a:p>
          <a:p>
            <a:endParaRPr lang="ru-RU" dirty="0"/>
          </a:p>
        </p:txBody>
      </p:sp>
      <p:sp>
        <p:nvSpPr>
          <p:cNvPr id="3" name="Заголовок 2"/>
          <p:cNvSpPr>
            <a:spLocks noGrp="1"/>
          </p:cNvSpPr>
          <p:nvPr>
            <p:ph type="title"/>
          </p:nvPr>
        </p:nvSpPr>
        <p:spPr/>
        <p:txBody>
          <a:bodyPr>
            <a:normAutofit fontScale="90000"/>
          </a:bodyPr>
          <a:lstStyle/>
          <a:p>
            <a:r>
              <a:rPr lang="uk-UA" sz="3300" b="1" dirty="0">
                <a:effectLst/>
              </a:rPr>
              <a:t>4.Аналіз ділової активності</a:t>
            </a:r>
            <a:br>
              <a:rPr lang="ru-RU" b="1" dirty="0">
                <a:effectLst/>
              </a:rPr>
            </a:br>
            <a:endParaRPr lang="ru-RU" dirty="0"/>
          </a:p>
        </p:txBody>
      </p:sp>
    </p:spTree>
    <p:extLst>
      <p:ext uri="{BB962C8B-B14F-4D97-AF65-F5344CB8AC3E}">
        <p14:creationId xmlns:p14="http://schemas.microsoft.com/office/powerpoint/2010/main" val="267256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700808"/>
            <a:ext cx="8784976" cy="4320480"/>
          </a:xfrm>
        </p:spPr>
        <p:txBody>
          <a:bodyPr>
            <a:normAutofit fontScale="55000" lnSpcReduction="20000"/>
          </a:bodyPr>
          <a:lstStyle/>
          <a:p>
            <a:pPr marL="0" indent="0">
              <a:buNone/>
            </a:pPr>
            <a:endParaRPr lang="uk-UA" dirty="0"/>
          </a:p>
          <a:p>
            <a:pPr algn="ctr">
              <a:buFont typeface="Wingdings" pitchFamily="2" charset="2"/>
              <a:buChar char="q"/>
            </a:pPr>
            <a:r>
              <a:rPr lang="uk-UA" dirty="0"/>
              <a:t>У частині пасивів це:</a:t>
            </a:r>
          </a:p>
          <a:p>
            <a:pPr>
              <a:buFont typeface="Wingdings" pitchFamily="2" charset="2"/>
              <a:buChar char="ü"/>
            </a:pPr>
            <a:r>
              <a:rPr lang="uk-UA" dirty="0"/>
              <a:t>коефіцієнт активності залучення позичених і залучених коштів;</a:t>
            </a:r>
          </a:p>
          <a:p>
            <a:pPr>
              <a:buFont typeface="Wingdings" pitchFamily="2" charset="2"/>
              <a:buChar char="ü"/>
            </a:pPr>
            <a:r>
              <a:rPr lang="uk-UA" dirty="0"/>
              <a:t>коефіцієнт активності залучення строкових коштів;</a:t>
            </a:r>
          </a:p>
          <a:p>
            <a:pPr>
              <a:buFont typeface="Wingdings" pitchFamily="2" charset="2"/>
              <a:buChar char="ü"/>
            </a:pPr>
            <a:r>
              <a:rPr lang="uk-UA" dirty="0"/>
              <a:t>коефіцієнт активності залучення міжбанківських кредитів;</a:t>
            </a:r>
          </a:p>
          <a:p>
            <a:pPr>
              <a:buFont typeface="Wingdings" pitchFamily="2" charset="2"/>
              <a:buChar char="ü"/>
            </a:pPr>
            <a:r>
              <a:rPr lang="uk-UA" dirty="0"/>
              <a:t>коефіцієнт активності використання залучених коштів у дохідні активи;</a:t>
            </a:r>
          </a:p>
          <a:p>
            <a:pPr>
              <a:buFont typeface="Wingdings" pitchFamily="2" charset="2"/>
              <a:buChar char="ü"/>
            </a:pPr>
            <a:r>
              <a:rPr lang="uk-UA" dirty="0"/>
              <a:t>коефіцієнт активності використання залучених коштів у кредитний портфель.</a:t>
            </a:r>
          </a:p>
          <a:p>
            <a:pPr marL="0" indent="0">
              <a:buNone/>
            </a:pPr>
            <a:endParaRPr lang="uk-UA" dirty="0"/>
          </a:p>
          <a:p>
            <a:pPr algn="ctr">
              <a:buFont typeface="Wingdings" pitchFamily="2" charset="2"/>
              <a:buChar char="q"/>
            </a:pPr>
            <a:r>
              <a:rPr lang="uk-UA" dirty="0"/>
              <a:t>У частині активів це такі коефіцієнти:</a:t>
            </a:r>
          </a:p>
          <a:p>
            <a:pPr>
              <a:buFont typeface="Wingdings" pitchFamily="2" charset="2"/>
              <a:buChar char="ü"/>
            </a:pPr>
            <a:r>
              <a:rPr lang="uk-UA" dirty="0"/>
              <a:t>коефіцієнт рівня дохідних активів;</a:t>
            </a:r>
          </a:p>
          <a:p>
            <a:pPr>
              <a:buFont typeface="Wingdings" pitchFamily="2" charset="2"/>
              <a:buChar char="ü"/>
            </a:pPr>
            <a:r>
              <a:rPr lang="uk-UA" dirty="0"/>
              <a:t>коефіцієнт кредитної активності;</a:t>
            </a:r>
          </a:p>
          <a:p>
            <a:pPr>
              <a:buFont typeface="Wingdings" pitchFamily="2" charset="2"/>
              <a:buChar char="ü"/>
            </a:pPr>
            <a:r>
              <a:rPr lang="uk-UA" dirty="0"/>
              <a:t>коефіцієнт загальної інвестиційної активності в цінні папери, асоційовані і дочірні підприємства (через пайову участь);</a:t>
            </a:r>
          </a:p>
          <a:p>
            <a:pPr>
              <a:buFont typeface="Wingdings" pitchFamily="2" charset="2"/>
              <a:buChar char="ü"/>
            </a:pPr>
            <a:r>
              <a:rPr lang="uk-UA" dirty="0"/>
              <a:t>коефіцієнт (частка) інвестицій у цінні папери і пайову участь у дохідні активи;</a:t>
            </a:r>
          </a:p>
          <a:p>
            <a:pPr>
              <a:buFont typeface="Wingdings" pitchFamily="2" charset="2"/>
              <a:buChar char="ü"/>
            </a:pPr>
            <a:r>
              <a:rPr lang="uk-UA" dirty="0"/>
              <a:t>коефіцієнт проблемних кредитів.</a:t>
            </a:r>
          </a:p>
        </p:txBody>
      </p:sp>
      <p:sp>
        <p:nvSpPr>
          <p:cNvPr id="4" name="Прямоугольник 3"/>
          <p:cNvSpPr/>
          <p:nvPr/>
        </p:nvSpPr>
        <p:spPr>
          <a:xfrm>
            <a:off x="0" y="260648"/>
            <a:ext cx="9144000" cy="9233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uk-UA" dirty="0">
                <a:solidFill>
                  <a:schemeClr val="bg1"/>
                </a:solidFill>
              </a:rPr>
              <a:t>Проаналізувавши системи коефіцієнтів, що їх рекомендує методична література для аналізу ділової активності банку, відібрали такі з них, які найбільшою мірою і прямо, а не побічно розкривають рівень використання пасивів і активів.</a:t>
            </a:r>
          </a:p>
        </p:txBody>
      </p:sp>
      <p:pic>
        <p:nvPicPr>
          <p:cNvPr id="5" name="Picture 2" descr="Банківська сфера | Career Hub – платформа розвитку кар'єр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124744"/>
            <a:ext cx="2068268" cy="175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5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44824"/>
            <a:ext cx="8784976" cy="3960440"/>
          </a:xfrm>
        </p:spPr>
        <p:txBody>
          <a:bodyPr>
            <a:normAutofit fontScale="55000" lnSpcReduction="20000"/>
          </a:bodyPr>
          <a:lstStyle/>
          <a:p>
            <a:pPr marL="0" indent="0">
              <a:buNone/>
            </a:pPr>
            <a:endParaRPr lang="uk-UA" dirty="0"/>
          </a:p>
          <a:p>
            <a:pPr>
              <a:buFont typeface="Wingdings" pitchFamily="2" charset="2"/>
              <a:buChar char="ü"/>
            </a:pPr>
            <a:r>
              <a:rPr lang="uk-UA" b="1" i="1" dirty="0"/>
              <a:t>Джерела інвестування </a:t>
            </a:r>
            <a:r>
              <a:rPr lang="uk-UA" dirty="0"/>
              <a:t>— це збільшення ресурсів за статтями пасивів балансу плюс зменшення коштів за статтями активів. Збільшення статей джерел інвестування свідчить про залучення банком додаткових джерел із зовнішнього ринку, а зменшення статей активу — про переливання наявних ресурсів з одних статей активів на інші та на покриття вилучених коштів.</a:t>
            </a:r>
          </a:p>
          <a:p>
            <a:pPr>
              <a:buFont typeface="Wingdings" pitchFamily="2" charset="2"/>
              <a:buChar char="ü"/>
            </a:pPr>
            <a:endParaRPr lang="uk-UA" b="1" i="1" dirty="0"/>
          </a:p>
          <a:p>
            <a:pPr>
              <a:buFont typeface="Wingdings" pitchFamily="2" charset="2"/>
              <a:buChar char="ü"/>
            </a:pPr>
            <a:r>
              <a:rPr lang="uk-UA" b="1" i="1" dirty="0"/>
              <a:t>Напрями вкладень </a:t>
            </a:r>
            <a:r>
              <a:rPr lang="uk-UA" dirty="0"/>
              <a:t>— це збільшення за статтями активів балансу плюс їх зменшення за статтями пасивів. Збільшення активів свідчить про фінансування ділових активів, а зменшення пасивів — про вилучення коштів клієнтами з їх рахунків у банку.</a:t>
            </a:r>
          </a:p>
          <a:p>
            <a:pPr>
              <a:buFont typeface="Wingdings" pitchFamily="2" charset="2"/>
              <a:buChar char="ü"/>
            </a:pPr>
            <a:endParaRPr lang="uk-UA" dirty="0"/>
          </a:p>
          <a:p>
            <a:pPr>
              <a:buFont typeface="Wingdings" pitchFamily="2" charset="2"/>
              <a:buChar char="ü"/>
            </a:pPr>
            <a:r>
              <a:rPr lang="uk-UA" b="1" i="1" dirty="0"/>
              <a:t>Зміни (коливання) в складі </a:t>
            </a:r>
            <a:r>
              <a:rPr lang="uk-UA" dirty="0"/>
              <a:t>джерел інвестицій (ресурсів банку) та напрямів їх вкладень в активи за місяць, квартал, півріччя, рік </a:t>
            </a:r>
            <a:r>
              <a:rPr lang="uk-UA" b="1" i="1" dirty="0"/>
              <a:t>свідчать про прискорення </a:t>
            </a:r>
            <a:r>
              <a:rPr lang="uk-UA" dirty="0"/>
              <a:t>і розгортання ділової активності банку або про уповільнення і згортання її.</a:t>
            </a:r>
          </a:p>
          <a:p>
            <a:endParaRPr lang="ru-RU" dirty="0"/>
          </a:p>
        </p:txBody>
      </p:sp>
      <p:sp>
        <p:nvSpPr>
          <p:cNvPr id="4" name="Прямоугольник 3"/>
          <p:cNvSpPr/>
          <p:nvPr/>
        </p:nvSpPr>
        <p:spPr>
          <a:xfrm>
            <a:off x="0" y="116632"/>
            <a:ext cx="9144000" cy="1200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uk-UA" b="1" i="1" dirty="0"/>
              <a:t>Позитивні сторони цієї методики в тому</a:t>
            </a:r>
            <a:r>
              <a:rPr lang="uk-UA" dirty="0"/>
              <a:t>, що вона на противагу коефіцієнтному методу, який дає інформацію тільки про досягнутий рівень, розкриває механізм, через зміни (які є факторами) статей активу і пасиву балансу, прискорення й уповільнення ділової активності банку. </a:t>
            </a:r>
          </a:p>
        </p:txBody>
      </p:sp>
    </p:spTree>
    <p:extLst>
      <p:ext uri="{BB962C8B-B14F-4D97-AF65-F5344CB8AC3E}">
        <p14:creationId xmlns:p14="http://schemas.microsoft.com/office/powerpoint/2010/main" val="304303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628800"/>
            <a:ext cx="8784976" cy="2160240"/>
          </a:xfrm>
        </p:spPr>
        <p:txBody>
          <a:bodyPr>
            <a:normAutofit fontScale="70000" lnSpcReduction="20000"/>
          </a:bodyPr>
          <a:lstStyle/>
          <a:p>
            <a:r>
              <a:rPr lang="uk-UA" b="1" i="1" dirty="0"/>
              <a:t>Ліквідність комерційного банку </a:t>
            </a:r>
            <a:r>
              <a:rPr lang="uk-UA" dirty="0"/>
              <a:t>— це можливість і здатність банку виконувати свої зобов’язання перед клієнтами і різними контрагентами в аналізованих періодах. </a:t>
            </a:r>
          </a:p>
          <a:p>
            <a:endParaRPr lang="uk-UA" dirty="0"/>
          </a:p>
          <a:p>
            <a:r>
              <a:rPr lang="uk-UA" b="1" i="1" dirty="0"/>
              <a:t>Ліквідність балансу як ступінь покриття </a:t>
            </a:r>
            <a:r>
              <a:rPr lang="uk-UA" dirty="0"/>
              <a:t>зобов’язань активами і ліквідність самих активів забезпечується дотриманням насамперед обов’язкових економічних нормативів Національного банку України. </a:t>
            </a:r>
            <a:endParaRPr lang="ru-RU" dirty="0"/>
          </a:p>
        </p:txBody>
      </p:sp>
      <p:sp>
        <p:nvSpPr>
          <p:cNvPr id="4" name="Заголовок 2"/>
          <p:cNvSpPr>
            <a:spLocks noGrp="1"/>
          </p:cNvSpPr>
          <p:nvPr>
            <p:ph type="title"/>
          </p:nvPr>
        </p:nvSpPr>
        <p:spPr>
          <a:xfrm>
            <a:off x="2339752" y="116632"/>
            <a:ext cx="6804248" cy="1150897"/>
          </a:xfrm>
        </p:spPr>
        <p:txBody>
          <a:bodyPr>
            <a:normAutofit/>
          </a:bodyPr>
          <a:lstStyle/>
          <a:p>
            <a:r>
              <a:rPr lang="uk-UA" b="1" dirty="0">
                <a:effectLst/>
              </a:rPr>
              <a:t> </a:t>
            </a:r>
            <a:r>
              <a:rPr lang="uk-UA" sz="3000" b="1" dirty="0">
                <a:effectLst/>
              </a:rPr>
              <a:t>5.Аналіз ліквідності</a:t>
            </a:r>
            <a:endParaRPr lang="uk-UA" sz="3000" dirty="0"/>
          </a:p>
        </p:txBody>
      </p:sp>
      <p:pic>
        <p:nvPicPr>
          <p:cNvPr id="8194" name="Picture 2" descr="Ліквідність, що це простими словами. Види ліквідно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040"/>
            <a:ext cx="9144000" cy="2952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52" y="404664"/>
            <a:ext cx="9144000"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a:t>АЛГОРИТМ РОЗРАХУНКУ Й ЕКОНОМІЧНИЙ ЗМІСТ ПОКАЗНИКІВ,</a:t>
            </a:r>
            <a:br>
              <a:rPr lang="ru-RU" dirty="0"/>
            </a:br>
            <a:r>
              <a:rPr lang="ru-RU" dirty="0"/>
              <a:t>ЩО ХАРАКТЕРИЗУЮТЬ ЛІКВІДНІСТЬ БАЛАНСУ БАНКУ</a:t>
            </a:r>
          </a:p>
        </p:txBody>
      </p:sp>
      <p:graphicFrame>
        <p:nvGraphicFramePr>
          <p:cNvPr id="5" name="Таблица 4"/>
          <p:cNvGraphicFramePr>
            <a:graphicFrameLocks noGrp="1"/>
          </p:cNvGraphicFramePr>
          <p:nvPr>
            <p:extLst>
              <p:ext uri="{D42A27DB-BD31-4B8C-83A1-F6EECF244321}">
                <p14:modId xmlns:p14="http://schemas.microsoft.com/office/powerpoint/2010/main" val="2123869727"/>
              </p:ext>
            </p:extLst>
          </p:nvPr>
        </p:nvGraphicFramePr>
        <p:xfrm>
          <a:off x="107504" y="1340766"/>
          <a:ext cx="8856985" cy="5124237"/>
        </p:xfrm>
        <a:graphic>
          <a:graphicData uri="http://schemas.openxmlformats.org/drawingml/2006/table">
            <a:tbl>
              <a:tblPr>
                <a:tableStyleId>{69CF1AB2-1976-4502-BF36-3FF5EA218861}</a:tableStyleId>
              </a:tblPr>
              <a:tblGrid>
                <a:gridCol w="1832480">
                  <a:extLst>
                    <a:ext uri="{9D8B030D-6E8A-4147-A177-3AD203B41FA5}">
                      <a16:colId xmlns:a16="http://schemas.microsoft.com/office/drawing/2014/main" val="20000"/>
                    </a:ext>
                  </a:extLst>
                </a:gridCol>
                <a:gridCol w="2488000">
                  <a:extLst>
                    <a:ext uri="{9D8B030D-6E8A-4147-A177-3AD203B41FA5}">
                      <a16:colId xmlns:a16="http://schemas.microsoft.com/office/drawing/2014/main" val="20001"/>
                    </a:ext>
                  </a:extLst>
                </a:gridCol>
                <a:gridCol w="4536505">
                  <a:extLst>
                    <a:ext uri="{9D8B030D-6E8A-4147-A177-3AD203B41FA5}">
                      <a16:colId xmlns:a16="http://schemas.microsoft.com/office/drawing/2014/main" val="20002"/>
                    </a:ext>
                  </a:extLst>
                </a:gridCol>
              </a:tblGrid>
              <a:tr h="334314">
                <a:tc>
                  <a:txBody>
                    <a:bodyPr/>
                    <a:lstStyle/>
                    <a:p>
                      <a:pPr algn="ctr"/>
                      <a:r>
                        <a:rPr lang="uk-UA" sz="1200" noProof="0" dirty="0">
                          <a:effectLst/>
                        </a:rPr>
                        <a:t>Найменування</a:t>
                      </a:r>
                      <a:br>
                        <a:rPr lang="uk-UA" sz="1200" noProof="0" dirty="0">
                          <a:effectLst/>
                        </a:rPr>
                      </a:br>
                      <a:r>
                        <a:rPr lang="uk-UA" sz="1200" noProof="0" dirty="0">
                          <a:effectLst/>
                        </a:rPr>
                        <a:t>показника</a:t>
                      </a:r>
                    </a:p>
                  </a:txBody>
                  <a:tcPr marL="26104" marR="26104" marT="0" marB="0" anchor="ctr"/>
                </a:tc>
                <a:tc>
                  <a:txBody>
                    <a:bodyPr/>
                    <a:lstStyle/>
                    <a:p>
                      <a:pPr algn="ctr"/>
                      <a:r>
                        <a:rPr lang="uk-UA" sz="1200" noProof="0">
                          <a:effectLst/>
                        </a:rPr>
                        <a:t>Алгоритм</a:t>
                      </a:r>
                      <a:br>
                        <a:rPr lang="uk-UA" sz="1200" noProof="0">
                          <a:effectLst/>
                        </a:rPr>
                      </a:br>
                      <a:r>
                        <a:rPr lang="uk-UA" sz="1200" noProof="0">
                          <a:effectLst/>
                        </a:rPr>
                        <a:t>розрахунку</a:t>
                      </a:r>
                    </a:p>
                  </a:txBody>
                  <a:tcPr marL="26104" marR="26104" marT="0" marB="0" anchor="ctr"/>
                </a:tc>
                <a:tc>
                  <a:txBody>
                    <a:bodyPr/>
                    <a:lstStyle/>
                    <a:p>
                      <a:pPr algn="ctr"/>
                      <a:r>
                        <a:rPr lang="uk-UA" sz="1200" noProof="0" dirty="0">
                          <a:effectLst/>
                        </a:rPr>
                        <a:t>Економічний зміст</a:t>
                      </a:r>
                      <a:br>
                        <a:rPr lang="uk-UA" sz="1200" noProof="0" dirty="0">
                          <a:effectLst/>
                        </a:rPr>
                      </a:br>
                      <a:r>
                        <a:rPr lang="uk-UA" sz="1200" noProof="0" dirty="0">
                          <a:effectLst/>
                        </a:rPr>
                        <a:t>показника визначає</a:t>
                      </a:r>
                    </a:p>
                  </a:txBody>
                  <a:tcPr marL="26104" marR="26104" marT="0" marB="0" anchor="ctr"/>
                </a:tc>
                <a:extLst>
                  <a:ext uri="{0D108BD9-81ED-4DB2-BD59-A6C34878D82A}">
                    <a16:rowId xmlns:a16="http://schemas.microsoft.com/office/drawing/2014/main" val="10000"/>
                  </a:ext>
                </a:extLst>
              </a:tr>
              <a:tr h="167158">
                <a:tc gridSpan="3">
                  <a:txBody>
                    <a:bodyPr/>
                    <a:lstStyle/>
                    <a:p>
                      <a:r>
                        <a:rPr lang="uk-UA" sz="1200" noProof="0" dirty="0">
                          <a:effectLst/>
                        </a:rPr>
                        <a:t>Показники ліквідності</a:t>
                      </a:r>
                    </a:p>
                  </a:txBody>
                  <a:tcPr marL="26104" marR="26104"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599710">
                <a:tc>
                  <a:txBody>
                    <a:bodyPr/>
                    <a:lstStyle/>
                    <a:p>
                      <a:pPr algn="ctr"/>
                      <a:r>
                        <a:rPr lang="uk-UA" sz="1200" noProof="0" dirty="0">
                          <a:effectLst/>
                        </a:rPr>
                        <a:t>1. Коефіцієнт миттєвої ліквідності</a:t>
                      </a:r>
                    </a:p>
                  </a:txBody>
                  <a:tcPr marL="26104" marR="26104" marT="0" marB="0" anchor="ctr"/>
                </a:tc>
                <a:tc>
                  <a:txBody>
                    <a:bodyPr/>
                    <a:lstStyle/>
                    <a:p>
                      <a:endParaRPr lang="uk-UA" noProof="0" dirty="0"/>
                    </a:p>
                  </a:txBody>
                  <a:tcPr marL="26104" marR="26104" marT="0" marB="0" anchor="ctr"/>
                </a:tc>
                <a:tc>
                  <a:txBody>
                    <a:bodyPr/>
                    <a:lstStyle/>
                    <a:p>
                      <a:r>
                        <a:rPr lang="uk-UA" sz="1200" noProof="0">
                          <a:effectLst/>
                        </a:rPr>
                        <a:t>Показує можливість банку погашати «живими» грішми з коррахунків і каси зобов’я­зання за всіма депозитами (Д)</a:t>
                      </a:r>
                    </a:p>
                  </a:txBody>
                  <a:tcPr marL="26104" marR="26104" marT="0" marB="0" anchor="ctr"/>
                </a:tc>
                <a:extLst>
                  <a:ext uri="{0D108BD9-81ED-4DB2-BD59-A6C34878D82A}">
                    <a16:rowId xmlns:a16="http://schemas.microsoft.com/office/drawing/2014/main" val="10002"/>
                  </a:ext>
                </a:extLst>
              </a:tr>
              <a:tr h="599710">
                <a:tc>
                  <a:txBody>
                    <a:bodyPr/>
                    <a:lstStyle/>
                    <a:p>
                      <a:pPr algn="ctr"/>
                      <a:r>
                        <a:rPr lang="uk-UA" sz="1200" noProof="0" dirty="0">
                          <a:effectLst/>
                        </a:rPr>
                        <a:t>2. Коефіцієнт загальної ліквідності зобов’язань банку</a:t>
                      </a:r>
                    </a:p>
                  </a:txBody>
                  <a:tcPr marL="26104" marR="26104" marT="0" marB="0" anchor="ctr"/>
                </a:tc>
                <a:tc>
                  <a:txBody>
                    <a:bodyPr/>
                    <a:lstStyle/>
                    <a:p>
                      <a:endParaRPr lang="uk-UA" noProof="0" dirty="0"/>
                    </a:p>
                  </a:txBody>
                  <a:tcPr marL="26104" marR="26104" marT="0" marB="0" anchor="ctr"/>
                </a:tc>
                <a:tc>
                  <a:txBody>
                    <a:bodyPr/>
                    <a:lstStyle/>
                    <a:p>
                      <a:r>
                        <a:rPr lang="uk-UA" sz="1200" noProof="0">
                          <a:effectLst/>
                        </a:rPr>
                        <a:t>Характеризує максимальну можливість банку в погашенні зобов’язань (Ззаг) всіма активами (Азаг)</a:t>
                      </a:r>
                    </a:p>
                  </a:txBody>
                  <a:tcPr marL="26104" marR="26104" marT="0" marB="0" anchor="ctr"/>
                </a:tc>
                <a:extLst>
                  <a:ext uri="{0D108BD9-81ED-4DB2-BD59-A6C34878D82A}">
                    <a16:rowId xmlns:a16="http://schemas.microsoft.com/office/drawing/2014/main" val="10003"/>
                  </a:ext>
                </a:extLst>
              </a:tr>
              <a:tr h="599710">
                <a:tc>
                  <a:txBody>
                    <a:bodyPr/>
                    <a:lstStyle/>
                    <a:p>
                      <a:pPr algn="ctr"/>
                      <a:r>
                        <a:rPr lang="uk-UA" sz="1200" noProof="0" dirty="0">
                          <a:effectLst/>
                        </a:rPr>
                        <a:t>3. Коефіцієнт відношення високоліквідних до робочих активів</a:t>
                      </a:r>
                    </a:p>
                  </a:txBody>
                  <a:tcPr marL="26104" marR="26104" marT="0" marB="0" anchor="ctr"/>
                </a:tc>
                <a:tc>
                  <a:txBody>
                    <a:bodyPr/>
                    <a:lstStyle/>
                    <a:p>
                      <a:endParaRPr lang="uk-UA" noProof="0" dirty="0"/>
                    </a:p>
                  </a:txBody>
                  <a:tcPr marL="26104" marR="26104" marT="0" marB="0" anchor="ctr"/>
                </a:tc>
                <a:tc>
                  <a:txBody>
                    <a:bodyPr/>
                    <a:lstStyle/>
                    <a:p>
                      <a:r>
                        <a:rPr lang="uk-UA" sz="1200" noProof="0" dirty="0">
                          <a:effectLst/>
                        </a:rPr>
                        <a:t>Характеризує питому вагу високоліквідних активів (</a:t>
                      </a:r>
                      <a:r>
                        <a:rPr lang="uk-UA" sz="1200" noProof="0" dirty="0" err="1">
                          <a:effectLst/>
                        </a:rPr>
                        <a:t>Авл</a:t>
                      </a:r>
                      <a:r>
                        <a:rPr lang="uk-UA" sz="1200" noProof="0" dirty="0">
                          <a:effectLst/>
                        </a:rPr>
                        <a:t>) у робочих активах(Ар)</a:t>
                      </a:r>
                    </a:p>
                  </a:txBody>
                  <a:tcPr marL="26104" marR="26104" marT="0" marB="0" anchor="ctr"/>
                </a:tc>
                <a:extLst>
                  <a:ext uri="{0D108BD9-81ED-4DB2-BD59-A6C34878D82A}">
                    <a16:rowId xmlns:a16="http://schemas.microsoft.com/office/drawing/2014/main" val="10004"/>
                  </a:ext>
                </a:extLst>
              </a:tr>
              <a:tr h="1079477">
                <a:tc>
                  <a:txBody>
                    <a:bodyPr/>
                    <a:lstStyle/>
                    <a:p>
                      <a:pPr algn="ctr"/>
                      <a:r>
                        <a:rPr lang="uk-UA" sz="1200" noProof="0" dirty="0">
                          <a:effectLst/>
                        </a:rPr>
                        <a:t>4. Коефіцієнт ресурсної ліквідності зобов’язань</a:t>
                      </a:r>
                    </a:p>
                  </a:txBody>
                  <a:tcPr marL="26104" marR="26104" marT="0" marB="0" anchor="ctr"/>
                </a:tc>
                <a:tc>
                  <a:txBody>
                    <a:bodyPr/>
                    <a:lstStyle/>
                    <a:p>
                      <a:endParaRPr lang="uk-UA" noProof="0"/>
                    </a:p>
                  </a:txBody>
                  <a:tcPr marL="26104" marR="26104" marT="0" marB="0" anchor="ctr"/>
                </a:tc>
                <a:tc>
                  <a:txBody>
                    <a:bodyPr/>
                    <a:lstStyle/>
                    <a:p>
                      <a:r>
                        <a:rPr lang="uk-UA" sz="1200" noProof="0">
                          <a:effectLst/>
                        </a:rPr>
                        <a:t>Характеризує забезпечення дохідними активами банку (Ад) його загальних зобо­в’язань (Ззаг) і сповіщає про часткове погашення зобо­в’язань банку поверненнями дохідних активів</a:t>
                      </a:r>
                    </a:p>
                  </a:txBody>
                  <a:tcPr marL="26104" marR="26104" marT="0" marB="0" anchor="ctr"/>
                </a:tc>
                <a:extLst>
                  <a:ext uri="{0D108BD9-81ED-4DB2-BD59-A6C34878D82A}">
                    <a16:rowId xmlns:a16="http://schemas.microsoft.com/office/drawing/2014/main" val="10005"/>
                  </a:ext>
                </a:extLst>
              </a:tr>
              <a:tr h="1079477">
                <a:tc>
                  <a:txBody>
                    <a:bodyPr/>
                    <a:lstStyle/>
                    <a:p>
                      <a:pPr algn="ctr"/>
                      <a:r>
                        <a:rPr lang="uk-UA" sz="1200" noProof="0" dirty="0">
                          <a:effectLst/>
                        </a:rPr>
                        <a:t>5. Коефіцієнт ліквідного співвідношення виданих кредитів і залучених депозитів (для визначення незбалансованої ліквідності)</a:t>
                      </a:r>
                    </a:p>
                  </a:txBody>
                  <a:tcPr marL="26104" marR="26104" marT="0" marB="0" anchor="ctr"/>
                </a:tc>
                <a:tc>
                  <a:txBody>
                    <a:bodyPr/>
                    <a:lstStyle/>
                    <a:p>
                      <a:endParaRPr lang="uk-UA" noProof="0" dirty="0"/>
                    </a:p>
                  </a:txBody>
                  <a:tcPr marL="26104" marR="26104" marT="0" marB="0" anchor="ctr"/>
                </a:tc>
                <a:tc>
                  <a:txBody>
                    <a:bodyPr/>
                    <a:lstStyle/>
                    <a:p>
                      <a:r>
                        <a:rPr lang="uk-UA" sz="1200" noProof="0">
                          <a:effectLst/>
                        </a:rPr>
                        <a:t>Розкриває, наскільки видані кредити (КР) забезпечені всіма залученими депозитами (Д) (чи є незбалансована ліквідність)</a:t>
                      </a:r>
                    </a:p>
                  </a:txBody>
                  <a:tcPr marL="26104" marR="26104" marT="0" marB="0" anchor="ctr"/>
                </a:tc>
                <a:extLst>
                  <a:ext uri="{0D108BD9-81ED-4DB2-BD59-A6C34878D82A}">
                    <a16:rowId xmlns:a16="http://schemas.microsoft.com/office/drawing/2014/main" val="10006"/>
                  </a:ext>
                </a:extLst>
              </a:tr>
              <a:tr h="599710">
                <a:tc>
                  <a:txBody>
                    <a:bodyPr/>
                    <a:lstStyle/>
                    <a:p>
                      <a:pPr algn="ctr"/>
                      <a:r>
                        <a:rPr lang="uk-UA" sz="1200" noProof="0" dirty="0">
                          <a:effectLst/>
                        </a:rPr>
                        <a:t>6. Коефіцієнт генеральної ліквідності зобов’язань</a:t>
                      </a:r>
                    </a:p>
                  </a:txBody>
                  <a:tcPr marL="26104" marR="26104" marT="0" marB="0" anchor="ctr"/>
                </a:tc>
                <a:tc>
                  <a:txBody>
                    <a:bodyPr/>
                    <a:lstStyle/>
                    <a:p>
                      <a:endParaRPr lang="uk-UA" noProof="0"/>
                    </a:p>
                  </a:txBody>
                  <a:tcPr marL="26104" marR="26104" marT="0" marB="0" anchor="ctr"/>
                </a:tc>
                <a:tc>
                  <a:txBody>
                    <a:bodyPr/>
                    <a:lstStyle/>
                    <a:p>
                      <a:r>
                        <a:rPr lang="uk-UA" sz="1200" noProof="0" dirty="0">
                          <a:effectLst/>
                        </a:rPr>
                        <a:t>Розкриває здатність банку погашати зобов’язання (</a:t>
                      </a:r>
                      <a:r>
                        <a:rPr lang="uk-UA" sz="1200" noProof="0" dirty="0" err="1">
                          <a:effectLst/>
                        </a:rPr>
                        <a:t>Ззаг</a:t>
                      </a:r>
                      <a:r>
                        <a:rPr lang="uk-UA" sz="1200" noProof="0" dirty="0">
                          <a:effectLst/>
                        </a:rPr>
                        <a:t>) високоліквідними активами (</a:t>
                      </a:r>
                      <a:r>
                        <a:rPr lang="uk-UA" sz="1200" noProof="0" dirty="0" err="1">
                          <a:effectLst/>
                        </a:rPr>
                        <a:t>Авл</a:t>
                      </a:r>
                      <a:r>
                        <a:rPr lang="uk-UA" sz="1200" noProof="0" dirty="0">
                          <a:effectLst/>
                        </a:rPr>
                        <a:t>) та через продаж майна (</a:t>
                      </a:r>
                      <a:r>
                        <a:rPr lang="uk-UA" sz="1200" noProof="0" dirty="0" err="1">
                          <a:effectLst/>
                        </a:rPr>
                        <a:t>Ам</a:t>
                      </a:r>
                      <a:r>
                        <a:rPr lang="uk-UA" sz="1200" noProof="0" dirty="0">
                          <a:effectLst/>
                        </a:rPr>
                        <a:t>)</a:t>
                      </a:r>
                    </a:p>
                  </a:txBody>
                  <a:tcPr marL="26104" marR="26104" marT="0" marB="0" anchor="ctr"/>
                </a:tc>
                <a:extLst>
                  <a:ext uri="{0D108BD9-81ED-4DB2-BD59-A6C34878D82A}">
                    <a16:rowId xmlns:a16="http://schemas.microsoft.com/office/drawing/2014/main" val="10007"/>
                  </a:ext>
                </a:extLst>
              </a:tr>
            </a:tbl>
          </a:graphicData>
        </a:graphic>
      </p:graphicFrame>
      <p:pic>
        <p:nvPicPr>
          <p:cNvPr id="10241" name="Picture 1" descr="https://buklib.net/msohtml1/1088/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32814"/>
            <a:ext cx="1134772" cy="48807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buklib.net/msohtml1/1088/clip_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564903"/>
            <a:ext cx="1134772" cy="49563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https://buklib.net/msohtml1/1088/clip_image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903523"/>
            <a:ext cx="1134773" cy="4758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buklib.net/msohtml1/1088/clip_image00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5" y="3212976"/>
            <a:ext cx="1134773" cy="488074"/>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s://buklib.net/msohtml1/1088/clip_image0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3" y="5085184"/>
            <a:ext cx="1134775" cy="39715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buklib.net/msohtml1/1088/clip_image01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8" y="5877272"/>
            <a:ext cx="1134771" cy="44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9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988840"/>
            <a:ext cx="8784976" cy="3888432"/>
          </a:xfrm>
        </p:spPr>
        <p:txBody>
          <a:bodyPr>
            <a:normAutofit fontScale="70000" lnSpcReduction="20000"/>
          </a:bodyPr>
          <a:lstStyle/>
          <a:p>
            <a:r>
              <a:rPr lang="uk-UA" b="1" i="1" dirty="0"/>
              <a:t>Результативним показником діяльності банку є </a:t>
            </a:r>
            <a:r>
              <a:rPr lang="uk-UA" dirty="0"/>
              <a:t>величина одержаного прибутку. Рівень окупності прибутком статутного і загального капіталу, активів (у тому числі дохідних), а також витрат банку характеризує їх рентабельність.</a:t>
            </a:r>
          </a:p>
          <a:p>
            <a:endParaRPr lang="uk-UA" b="1" i="1" dirty="0"/>
          </a:p>
          <a:p>
            <a:r>
              <a:rPr lang="uk-UA" b="1" i="1" dirty="0"/>
              <a:t>Оскільки в сучасних умовах витрати часто зростають </a:t>
            </a:r>
            <a:r>
              <a:rPr lang="uk-UA" dirty="0"/>
              <a:t>незалежно від рівня господарської фінансової діяльності банку, а під впли­вом погіршення загальної економічної ситуації в державі, то прибуток, який часто за масою невисокий, не може характеризувати рівень окупності. </a:t>
            </a:r>
          </a:p>
          <a:p>
            <a:endParaRPr lang="uk-UA" dirty="0"/>
          </a:p>
          <a:p>
            <a:r>
              <a:rPr lang="uk-UA" b="1" i="1" dirty="0"/>
              <a:t>Тому рівень ефективності управління банком необхідно визначати поряд з віддачею прибутком ще і доходом.</a:t>
            </a:r>
          </a:p>
          <a:p>
            <a:endParaRPr lang="ru-RU" dirty="0"/>
          </a:p>
        </p:txBody>
      </p:sp>
      <p:sp>
        <p:nvSpPr>
          <p:cNvPr id="3" name="Заголовок 2"/>
          <p:cNvSpPr>
            <a:spLocks noGrp="1"/>
          </p:cNvSpPr>
          <p:nvPr>
            <p:ph type="title"/>
          </p:nvPr>
        </p:nvSpPr>
        <p:spPr>
          <a:xfrm>
            <a:off x="2333650" y="260648"/>
            <a:ext cx="6804248" cy="1150897"/>
          </a:xfrm>
        </p:spPr>
        <p:txBody>
          <a:bodyPr>
            <a:normAutofit fontScale="90000"/>
          </a:bodyPr>
          <a:lstStyle/>
          <a:p>
            <a:r>
              <a:rPr lang="uk-UA" sz="3300" b="1" dirty="0">
                <a:effectLst/>
              </a:rPr>
              <a:t>6.Аналіз ефективності управління</a:t>
            </a:r>
            <a:br>
              <a:rPr lang="ru-RU" b="1" dirty="0">
                <a:effectLst/>
              </a:rPr>
            </a:br>
            <a:endParaRPr lang="ru-RU" dirty="0"/>
          </a:p>
        </p:txBody>
      </p:sp>
    </p:spTree>
    <p:extLst>
      <p:ext uri="{BB962C8B-B14F-4D97-AF65-F5344CB8AC3E}">
        <p14:creationId xmlns:p14="http://schemas.microsoft.com/office/powerpoint/2010/main" val="278402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79"/>
            <a:ext cx="9144000"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a:t>АЛГОРИТМ РОЗРАХУНКУ Й ЕКОНОМІЧНИЙ ЗМІСТ ПОКАЗНИКІВ,</a:t>
            </a:r>
            <a:br>
              <a:rPr lang="ru-RU" dirty="0"/>
            </a:br>
            <a:r>
              <a:rPr lang="ru-RU" dirty="0"/>
              <a:t>ЩО ХАРАКТЕРИЗУЮТЬ ЕФЕКТИВНІСТЬ УПРАВЛІННЯ БАНКОМ</a:t>
            </a:r>
          </a:p>
        </p:txBody>
      </p:sp>
      <p:graphicFrame>
        <p:nvGraphicFramePr>
          <p:cNvPr id="5" name="Таблица 4"/>
          <p:cNvGraphicFramePr>
            <a:graphicFrameLocks noGrp="1"/>
          </p:cNvGraphicFramePr>
          <p:nvPr>
            <p:extLst>
              <p:ext uri="{D42A27DB-BD31-4B8C-83A1-F6EECF244321}">
                <p14:modId xmlns:p14="http://schemas.microsoft.com/office/powerpoint/2010/main" val="3677345349"/>
              </p:ext>
            </p:extLst>
          </p:nvPr>
        </p:nvGraphicFramePr>
        <p:xfrm>
          <a:off x="179512" y="1484784"/>
          <a:ext cx="8784976" cy="4429361"/>
        </p:xfrm>
        <a:graphic>
          <a:graphicData uri="http://schemas.openxmlformats.org/drawingml/2006/table">
            <a:tbl>
              <a:tblPr>
                <a:tableStyleId>{69CF1AB2-1976-4502-BF36-3FF5EA218861}</a:tableStyleId>
              </a:tblPr>
              <a:tblGrid>
                <a:gridCol w="216024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4320480">
                  <a:extLst>
                    <a:ext uri="{9D8B030D-6E8A-4147-A177-3AD203B41FA5}">
                      <a16:colId xmlns:a16="http://schemas.microsoft.com/office/drawing/2014/main" val="20002"/>
                    </a:ext>
                  </a:extLst>
                </a:gridCol>
              </a:tblGrid>
              <a:tr h="359693">
                <a:tc>
                  <a:txBody>
                    <a:bodyPr/>
                    <a:lstStyle/>
                    <a:p>
                      <a:pPr algn="ctr"/>
                      <a:r>
                        <a:rPr lang="uk-UA" sz="1200" noProof="0" dirty="0">
                          <a:effectLst/>
                        </a:rPr>
                        <a:t>Найменування показника</a:t>
                      </a:r>
                    </a:p>
                  </a:txBody>
                  <a:tcPr marL="40161" marR="40161" marT="0" marB="0" anchor="ctr"/>
                </a:tc>
                <a:tc>
                  <a:txBody>
                    <a:bodyPr/>
                    <a:lstStyle/>
                    <a:p>
                      <a:pPr algn="ctr"/>
                      <a:r>
                        <a:rPr lang="uk-UA" sz="1200" noProof="0" dirty="0">
                          <a:effectLst/>
                        </a:rPr>
                        <a:t>Алгоритм розрахунку</a:t>
                      </a:r>
                    </a:p>
                  </a:txBody>
                  <a:tcPr marL="40161" marR="40161" marT="0" marB="0" anchor="ctr"/>
                </a:tc>
                <a:tc>
                  <a:txBody>
                    <a:bodyPr/>
                    <a:lstStyle/>
                    <a:p>
                      <a:pPr algn="ctr"/>
                      <a:r>
                        <a:rPr lang="uk-UA" sz="1200" noProof="0">
                          <a:effectLst/>
                        </a:rPr>
                        <a:t>Економічний зміст</a:t>
                      </a:r>
                      <a:br>
                        <a:rPr lang="uk-UA" sz="1200" noProof="0">
                          <a:effectLst/>
                        </a:rPr>
                      </a:br>
                      <a:r>
                        <a:rPr lang="uk-UA" sz="1200" noProof="0">
                          <a:effectLst/>
                        </a:rPr>
                        <a:t>показника визначає</a:t>
                      </a:r>
                    </a:p>
                  </a:txBody>
                  <a:tcPr marL="40161" marR="40161" marT="0" marB="0" anchor="ctr"/>
                </a:tc>
                <a:extLst>
                  <a:ext uri="{0D108BD9-81ED-4DB2-BD59-A6C34878D82A}">
                    <a16:rowId xmlns:a16="http://schemas.microsoft.com/office/drawing/2014/main" val="10000"/>
                  </a:ext>
                </a:extLst>
              </a:tr>
              <a:tr h="179846">
                <a:tc gridSpan="3">
                  <a:txBody>
                    <a:bodyPr/>
                    <a:lstStyle/>
                    <a:p>
                      <a:pPr algn="ctr"/>
                      <a:r>
                        <a:rPr lang="uk-UA" sz="1200" noProof="0">
                          <a:effectLst/>
                        </a:rPr>
                        <a:t>І. Рентабельність за доходом</a:t>
                      </a:r>
                    </a:p>
                  </a:txBody>
                  <a:tcPr marL="40161" marR="40161"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719385">
                <a:tc>
                  <a:txBody>
                    <a:bodyPr/>
                    <a:lstStyle/>
                    <a:p>
                      <a:pPr algn="ctr"/>
                      <a:r>
                        <a:rPr lang="uk-UA" sz="1200" noProof="0" dirty="0">
                          <a:effectLst/>
                        </a:rPr>
                        <a:t>1. Загальний рівень рентабельності</a:t>
                      </a:r>
                    </a:p>
                  </a:txBody>
                  <a:tcPr marL="40161" marR="40161" marT="0" marB="0" anchor="ctr"/>
                </a:tc>
                <a:tc>
                  <a:txBody>
                    <a:bodyPr/>
                    <a:lstStyle/>
                    <a:p>
                      <a:endParaRPr lang="ru-RU" dirty="0"/>
                    </a:p>
                  </a:txBody>
                  <a:tcPr marL="40161" marR="40161" marT="0" marB="0" anchor="ctr"/>
                </a:tc>
                <a:tc>
                  <a:txBody>
                    <a:bodyPr/>
                    <a:lstStyle/>
                    <a:p>
                      <a:r>
                        <a:rPr lang="uk-UA" sz="1200" noProof="0">
                          <a:effectLst/>
                        </a:rPr>
                        <a:t>Розмір балансового прибутку (Пб) на 1 грн доходу (Дз)</a:t>
                      </a:r>
                    </a:p>
                  </a:txBody>
                  <a:tcPr marL="40161" marR="40161" marT="0" marB="0" anchor="ctr"/>
                </a:tc>
                <a:extLst>
                  <a:ext uri="{0D108BD9-81ED-4DB2-BD59-A6C34878D82A}">
                    <a16:rowId xmlns:a16="http://schemas.microsoft.com/office/drawing/2014/main" val="10002"/>
                  </a:ext>
                </a:extLst>
              </a:tr>
              <a:tr h="539539">
                <a:tc>
                  <a:txBody>
                    <a:bodyPr/>
                    <a:lstStyle/>
                    <a:p>
                      <a:pPr algn="ctr"/>
                      <a:r>
                        <a:rPr lang="uk-UA" sz="1200" noProof="0">
                          <a:effectLst/>
                        </a:rPr>
                        <a:t>2. Окупність витрат доходами</a:t>
                      </a:r>
                    </a:p>
                  </a:txBody>
                  <a:tcPr marL="40161" marR="40161" marT="0" marB="0" anchor="ctr"/>
                </a:tc>
                <a:tc>
                  <a:txBody>
                    <a:bodyPr/>
                    <a:lstStyle/>
                    <a:p>
                      <a:endParaRPr lang="ru-RU"/>
                    </a:p>
                  </a:txBody>
                  <a:tcPr marL="40161" marR="40161" marT="0" marB="0" anchor="ctr"/>
                </a:tc>
                <a:tc>
                  <a:txBody>
                    <a:bodyPr/>
                    <a:lstStyle/>
                    <a:p>
                      <a:r>
                        <a:rPr lang="uk-UA" sz="1200" noProof="0">
                          <a:effectLst/>
                        </a:rPr>
                        <a:t>Розмір доходу (Дз) на 1 грн витрат (Вз)</a:t>
                      </a:r>
                    </a:p>
                  </a:txBody>
                  <a:tcPr marL="40161" marR="40161" marT="0" marB="0" anchor="ctr"/>
                </a:tc>
                <a:extLst>
                  <a:ext uri="{0D108BD9-81ED-4DB2-BD59-A6C34878D82A}">
                    <a16:rowId xmlns:a16="http://schemas.microsoft.com/office/drawing/2014/main" val="10003"/>
                  </a:ext>
                </a:extLst>
              </a:tr>
              <a:tr h="539539">
                <a:tc>
                  <a:txBody>
                    <a:bodyPr/>
                    <a:lstStyle/>
                    <a:p>
                      <a:pPr algn="ctr"/>
                      <a:r>
                        <a:rPr lang="uk-UA" sz="1200" noProof="0">
                          <a:effectLst/>
                        </a:rPr>
                        <a:t>3. Чиста процентна маржа</a:t>
                      </a:r>
                    </a:p>
                  </a:txBody>
                  <a:tcPr marL="40161" marR="40161" marT="0" marB="0" anchor="ctr"/>
                </a:tc>
                <a:tc>
                  <a:txBody>
                    <a:bodyPr/>
                    <a:lstStyle/>
                    <a:p>
                      <a:endParaRPr lang="ru-RU"/>
                    </a:p>
                  </a:txBody>
                  <a:tcPr marL="40161" marR="40161" marT="0" marB="0" anchor="ctr"/>
                </a:tc>
                <a:tc>
                  <a:txBody>
                    <a:bodyPr/>
                    <a:lstStyle/>
                    <a:p>
                      <a:r>
                        <a:rPr lang="uk-UA" sz="1200" noProof="0">
                          <a:effectLst/>
                        </a:rPr>
                        <a:t>Розкриває рівень дохідності активів від процентної різниці</a:t>
                      </a:r>
                    </a:p>
                  </a:txBody>
                  <a:tcPr marL="40161" marR="40161" marT="0" marB="0" anchor="ctr"/>
                </a:tc>
                <a:extLst>
                  <a:ext uri="{0D108BD9-81ED-4DB2-BD59-A6C34878D82A}">
                    <a16:rowId xmlns:a16="http://schemas.microsoft.com/office/drawing/2014/main" val="10004"/>
                  </a:ext>
                </a:extLst>
              </a:tr>
              <a:tr h="821249">
                <a:tc>
                  <a:txBody>
                    <a:bodyPr/>
                    <a:lstStyle/>
                    <a:p>
                      <a:pPr algn="ctr"/>
                      <a:r>
                        <a:rPr lang="uk-UA" sz="1200" noProof="0">
                          <a:effectLst/>
                        </a:rPr>
                        <a:t>4. Чистий спред</a:t>
                      </a:r>
                    </a:p>
                  </a:txBody>
                  <a:tcPr marL="40161" marR="40161" marT="0" marB="0" anchor="ctr"/>
                </a:tc>
                <a:tc>
                  <a:txBody>
                    <a:bodyPr/>
                    <a:lstStyle/>
                    <a:p>
                      <a:endParaRPr lang="ru-RU"/>
                    </a:p>
                  </a:txBody>
                  <a:tcPr marL="40161" marR="40161" marT="0" marB="0" anchor="ctr"/>
                </a:tc>
                <a:tc>
                  <a:txBody>
                    <a:bodyPr/>
                    <a:lstStyle/>
                    <a:p>
                      <a:r>
                        <a:rPr lang="uk-UA" sz="1200" noProof="0">
                          <a:effectLst/>
                        </a:rPr>
                        <a:t>Розкриває рівень дохідності активів від процентних операцій</a:t>
                      </a:r>
                    </a:p>
                  </a:txBody>
                  <a:tcPr marL="40161" marR="40161" marT="0" marB="0" anchor="ctr"/>
                </a:tc>
                <a:extLst>
                  <a:ext uri="{0D108BD9-81ED-4DB2-BD59-A6C34878D82A}">
                    <a16:rowId xmlns:a16="http://schemas.microsoft.com/office/drawing/2014/main" val="10005"/>
                  </a:ext>
                </a:extLst>
              </a:tr>
              <a:tr h="576064">
                <a:tc>
                  <a:txBody>
                    <a:bodyPr/>
                    <a:lstStyle/>
                    <a:p>
                      <a:pPr algn="ctr"/>
                      <a:r>
                        <a:rPr lang="uk-UA" sz="1200" noProof="0">
                          <a:effectLst/>
                        </a:rPr>
                        <a:t>5. Інший операційний дохід</a:t>
                      </a:r>
                    </a:p>
                  </a:txBody>
                  <a:tcPr marL="40161" marR="40161" marT="0" marB="0" anchor="ctr"/>
                </a:tc>
                <a:tc>
                  <a:txBody>
                    <a:bodyPr/>
                    <a:lstStyle/>
                    <a:p>
                      <a:endParaRPr lang="ru-RU"/>
                    </a:p>
                  </a:txBody>
                  <a:tcPr marL="40161" marR="40161" marT="0" marB="0" anchor="ctr"/>
                </a:tc>
                <a:tc>
                  <a:txBody>
                    <a:bodyPr/>
                    <a:lstStyle/>
                    <a:p>
                      <a:r>
                        <a:rPr lang="uk-UA" sz="1200" noProof="0">
                          <a:effectLst/>
                        </a:rPr>
                        <a:t>Свідчить про рівень дохідності активів (Аз) від інших нетрадиційних послуг і доходів інших (Ді)</a:t>
                      </a:r>
                    </a:p>
                  </a:txBody>
                  <a:tcPr marL="40161" marR="40161" marT="0" marB="0" anchor="ctr"/>
                </a:tc>
                <a:extLst>
                  <a:ext uri="{0D108BD9-81ED-4DB2-BD59-A6C34878D82A}">
                    <a16:rowId xmlns:a16="http://schemas.microsoft.com/office/drawing/2014/main" val="10006"/>
                  </a:ext>
                </a:extLst>
              </a:tr>
              <a:tr h="684945">
                <a:tc>
                  <a:txBody>
                    <a:bodyPr/>
                    <a:lstStyle/>
                    <a:p>
                      <a:pPr algn="ctr"/>
                      <a:r>
                        <a:rPr lang="uk-UA" sz="1200" noProof="0" dirty="0">
                          <a:effectLst/>
                        </a:rPr>
                        <a:t>6. «Мертва точка» прибутковості банку</a:t>
                      </a:r>
                    </a:p>
                  </a:txBody>
                  <a:tcPr marL="40161" marR="40161" marT="0" marB="0" anchor="ctr"/>
                </a:tc>
                <a:tc>
                  <a:txBody>
                    <a:bodyPr/>
                    <a:lstStyle/>
                    <a:p>
                      <a:endParaRPr lang="ru-RU" dirty="0"/>
                    </a:p>
                  </a:txBody>
                  <a:tcPr marL="40161" marR="40161" marT="0" marB="0" anchor="ctr"/>
                </a:tc>
                <a:tc>
                  <a:txBody>
                    <a:bodyPr/>
                    <a:lstStyle/>
                    <a:p>
                      <a:r>
                        <a:rPr lang="uk-UA" sz="1200" noProof="0" dirty="0">
                          <a:effectLst/>
                        </a:rPr>
                        <a:t>Показує мінімальну дохідну маржу для покриття всіх витрат, після чого банк починає заробляти прибуток</a:t>
                      </a:r>
                    </a:p>
                    <a:p>
                      <a:endParaRPr lang="uk-UA" sz="1200" noProof="0" dirty="0">
                        <a:effectLst/>
                      </a:endParaRPr>
                    </a:p>
                  </a:txBody>
                  <a:tcPr marL="40161" marR="40161" marT="0" marB="0" anchor="ctr"/>
                </a:tc>
                <a:extLst>
                  <a:ext uri="{0D108BD9-81ED-4DB2-BD59-A6C34878D82A}">
                    <a16:rowId xmlns:a16="http://schemas.microsoft.com/office/drawing/2014/main" val="10007"/>
                  </a:ext>
                </a:extLst>
              </a:tr>
            </a:tbl>
          </a:graphicData>
        </a:graphic>
      </p:graphicFrame>
      <p:pic>
        <p:nvPicPr>
          <p:cNvPr id="12289" name="Picture 1" descr="https://buklib.net/msohtml1/1089/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276872"/>
            <a:ext cx="695324"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buklib.net/msohtml1/1089/clip_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852936"/>
            <a:ext cx="695324"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https://buklib.net/msohtml1/1089/clip_image00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49" y="3284984"/>
            <a:ext cx="16287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buklib.net/msohtml1/1089/clip_image00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775" y="4024461"/>
            <a:ext cx="21336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https://buklib.net/msohtml1/1089/clip_image0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499" y="4791422"/>
            <a:ext cx="6953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buklib.net/msohtml1/1089/clip_image01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0" y="5417790"/>
            <a:ext cx="695325" cy="342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Таблица 5"/>
          <p:cNvGraphicFramePr>
            <a:graphicFrameLocks noGrp="1"/>
          </p:cNvGraphicFramePr>
          <p:nvPr>
            <p:extLst>
              <p:ext uri="{D42A27DB-BD31-4B8C-83A1-F6EECF244321}">
                <p14:modId xmlns:p14="http://schemas.microsoft.com/office/powerpoint/2010/main" val="3607889295"/>
              </p:ext>
            </p:extLst>
          </p:nvPr>
        </p:nvGraphicFramePr>
        <p:xfrm>
          <a:off x="179512" y="5877272"/>
          <a:ext cx="8784976" cy="504056"/>
        </p:xfrm>
        <a:graphic>
          <a:graphicData uri="http://schemas.openxmlformats.org/drawingml/2006/table">
            <a:tbl>
              <a:tblPr>
                <a:tableStyleId>{69CF1AB2-1976-4502-BF36-3FF5EA218861}</a:tableStyleId>
              </a:tblPr>
              <a:tblGrid>
                <a:gridCol w="2160240">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4320480">
                  <a:extLst>
                    <a:ext uri="{9D8B030D-6E8A-4147-A177-3AD203B41FA5}">
                      <a16:colId xmlns:a16="http://schemas.microsoft.com/office/drawing/2014/main" val="20002"/>
                    </a:ext>
                  </a:extLst>
                </a:gridCol>
              </a:tblGrid>
              <a:tr h="504056">
                <a:tc>
                  <a:txBody>
                    <a:bodyPr/>
                    <a:lstStyle/>
                    <a:p>
                      <a:r>
                        <a:rPr lang="uk-UA" sz="1200" noProof="0">
                          <a:effectLst/>
                        </a:rPr>
                        <a:t>7. Продуктивність праці, грн</a:t>
                      </a:r>
                    </a:p>
                  </a:txBody>
                  <a:tcPr marL="68580" marR="68580" marT="0" marB="0" anchor="ctr"/>
                </a:tc>
                <a:tc>
                  <a:txBody>
                    <a:bodyPr/>
                    <a:lstStyle/>
                    <a:p>
                      <a:endParaRPr lang="uk-UA" sz="1200" noProof="0">
                        <a:effectLst/>
                      </a:endParaRPr>
                    </a:p>
                  </a:txBody>
                  <a:tcPr marL="68580" marR="68580" marT="0" marB="0" anchor="ctr"/>
                </a:tc>
                <a:tc>
                  <a:txBody>
                    <a:bodyPr/>
                    <a:lstStyle/>
                    <a:p>
                      <a:r>
                        <a:rPr lang="uk-UA" sz="1200" noProof="0" dirty="0">
                          <a:effectLst/>
                        </a:rPr>
                        <a:t>Рівень доходу (</a:t>
                      </a:r>
                      <a:r>
                        <a:rPr lang="uk-UA" sz="1200" noProof="0" dirty="0" err="1">
                          <a:effectLst/>
                        </a:rPr>
                        <a:t>Дз</a:t>
                      </a:r>
                      <a:r>
                        <a:rPr lang="uk-UA" sz="1200" noProof="0" dirty="0">
                          <a:effectLst/>
                        </a:rPr>
                        <a:t>) на одного середньорічного працівника (СП)</a:t>
                      </a:r>
                    </a:p>
                  </a:txBody>
                  <a:tcPr marL="68580" marR="68580" marT="0" marB="0" anchor="ctr"/>
                </a:tc>
                <a:extLst>
                  <a:ext uri="{0D108BD9-81ED-4DB2-BD59-A6C34878D82A}">
                    <a16:rowId xmlns:a16="http://schemas.microsoft.com/office/drawing/2014/main" val="10000"/>
                  </a:ext>
                </a:extLst>
              </a:tr>
            </a:tbl>
          </a:graphicData>
        </a:graphic>
      </p:graphicFrame>
      <p:pic>
        <p:nvPicPr>
          <p:cNvPr id="12295" name="Picture 7" descr="https://buklib.net/msohtml1/1089/clip_image014.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0" y="6003726"/>
            <a:ext cx="695325"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31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79"/>
            <a:ext cx="9144000"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a:t>АЛГОРИТМ РОЗРАХУНКУ Й ЕКОНОМІЧНИЙ ЗМІСТ ПОКАЗНИКІВ,</a:t>
            </a:r>
            <a:br>
              <a:rPr lang="ru-RU" dirty="0"/>
            </a:br>
            <a:r>
              <a:rPr lang="ru-RU" dirty="0"/>
              <a:t>ЩО ХАРАКТЕРИЗУЮТЬ ЕФЕКТИВНІСТЬ УПРАВЛІННЯ БАНКОМ</a:t>
            </a:r>
          </a:p>
        </p:txBody>
      </p:sp>
      <p:graphicFrame>
        <p:nvGraphicFramePr>
          <p:cNvPr id="5" name="Таблица 4"/>
          <p:cNvGraphicFramePr>
            <a:graphicFrameLocks noGrp="1"/>
          </p:cNvGraphicFramePr>
          <p:nvPr>
            <p:extLst>
              <p:ext uri="{D42A27DB-BD31-4B8C-83A1-F6EECF244321}">
                <p14:modId xmlns:p14="http://schemas.microsoft.com/office/powerpoint/2010/main" val="3995458745"/>
              </p:ext>
            </p:extLst>
          </p:nvPr>
        </p:nvGraphicFramePr>
        <p:xfrm>
          <a:off x="107504" y="1556792"/>
          <a:ext cx="8856984" cy="4783842"/>
        </p:xfrm>
        <a:graphic>
          <a:graphicData uri="http://schemas.openxmlformats.org/drawingml/2006/table">
            <a:tbl>
              <a:tblPr>
                <a:tableStyleId>{69CF1AB2-1976-4502-BF36-3FF5EA218861}</a:tableStyleId>
              </a:tblPr>
              <a:tblGrid>
                <a:gridCol w="2354881">
                  <a:extLst>
                    <a:ext uri="{9D8B030D-6E8A-4147-A177-3AD203B41FA5}">
                      <a16:colId xmlns:a16="http://schemas.microsoft.com/office/drawing/2014/main" val="20000"/>
                    </a:ext>
                  </a:extLst>
                </a:gridCol>
                <a:gridCol w="1704570">
                  <a:extLst>
                    <a:ext uri="{9D8B030D-6E8A-4147-A177-3AD203B41FA5}">
                      <a16:colId xmlns:a16="http://schemas.microsoft.com/office/drawing/2014/main" val="20001"/>
                    </a:ext>
                  </a:extLst>
                </a:gridCol>
                <a:gridCol w="4797533">
                  <a:extLst>
                    <a:ext uri="{9D8B030D-6E8A-4147-A177-3AD203B41FA5}">
                      <a16:colId xmlns:a16="http://schemas.microsoft.com/office/drawing/2014/main" val="20002"/>
                    </a:ext>
                  </a:extLst>
                </a:gridCol>
              </a:tblGrid>
              <a:tr h="246518">
                <a:tc gridSpan="3">
                  <a:txBody>
                    <a:bodyPr/>
                    <a:lstStyle/>
                    <a:p>
                      <a:pPr algn="ctr"/>
                      <a:r>
                        <a:rPr lang="uk-UA" sz="1100" noProof="0">
                          <a:effectLst/>
                        </a:rPr>
                        <a:t>ІІ. Рентабельність по чистому прибутку</a:t>
                      </a:r>
                    </a:p>
                  </a:txBody>
                  <a:tcPr marL="40161" marR="40161"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98050">
                <a:tc>
                  <a:txBody>
                    <a:bodyPr/>
                    <a:lstStyle/>
                    <a:p>
                      <a:pPr algn="ctr"/>
                      <a:r>
                        <a:rPr lang="uk-UA" sz="1100" noProof="0">
                          <a:effectLst/>
                        </a:rPr>
                        <a:t>8. Рентабельність активів, %</a:t>
                      </a:r>
                    </a:p>
                  </a:txBody>
                  <a:tcPr marL="40161" marR="40161" marT="0" marB="0" anchor="ctr"/>
                </a:tc>
                <a:tc>
                  <a:txBody>
                    <a:bodyPr/>
                    <a:lstStyle/>
                    <a:p>
                      <a:endParaRPr lang="uk-UA" sz="1100" noProof="0">
                        <a:effectLst/>
                      </a:endParaRPr>
                    </a:p>
                  </a:txBody>
                  <a:tcPr marL="40161" marR="40161" marT="0" marB="0" anchor="ctr"/>
                </a:tc>
                <a:tc>
                  <a:txBody>
                    <a:bodyPr/>
                    <a:lstStyle/>
                    <a:p>
                      <a:r>
                        <a:rPr lang="uk-UA" sz="1100" noProof="0">
                          <a:effectLst/>
                        </a:rPr>
                        <a:t>Рівень окупності чистим прибутком (ЧП) середньорічних активів у цілому </a:t>
                      </a:r>
                    </a:p>
                  </a:txBody>
                  <a:tcPr marL="40161" marR="40161" marT="0" marB="0" anchor="ctr"/>
                </a:tc>
                <a:extLst>
                  <a:ext uri="{0D108BD9-81ED-4DB2-BD59-A6C34878D82A}">
                    <a16:rowId xmlns:a16="http://schemas.microsoft.com/office/drawing/2014/main" val="10001"/>
                  </a:ext>
                </a:extLst>
              </a:tr>
              <a:tr h="698050">
                <a:tc>
                  <a:txBody>
                    <a:bodyPr/>
                    <a:lstStyle/>
                    <a:p>
                      <a:pPr algn="ctr"/>
                      <a:r>
                        <a:rPr lang="uk-UA" sz="1100" noProof="0">
                          <a:effectLst/>
                        </a:rPr>
                        <a:t>9. Рентабельність дохідних активів</a:t>
                      </a:r>
                    </a:p>
                  </a:txBody>
                  <a:tcPr marL="40161" marR="40161" marT="0" marB="0" anchor="ctr"/>
                </a:tc>
                <a:tc>
                  <a:txBody>
                    <a:bodyPr/>
                    <a:lstStyle/>
                    <a:p>
                      <a:endParaRPr lang="uk-UA" sz="1100" noProof="0">
                        <a:effectLst/>
                      </a:endParaRPr>
                    </a:p>
                  </a:txBody>
                  <a:tcPr marL="40161" marR="40161" marT="0" marB="0" anchor="ctr"/>
                </a:tc>
                <a:tc>
                  <a:txBody>
                    <a:bodyPr/>
                    <a:lstStyle/>
                    <a:p>
                      <a:r>
                        <a:rPr lang="uk-UA" sz="1100" noProof="0">
                          <a:effectLst/>
                        </a:rPr>
                        <a:t>Рівень окупності чистим прибутком (ЧП) середньорічних активів у цілому </a:t>
                      </a:r>
                    </a:p>
                  </a:txBody>
                  <a:tcPr marL="40161" marR="40161" marT="0" marB="0" anchor="ctr"/>
                </a:tc>
                <a:extLst>
                  <a:ext uri="{0D108BD9-81ED-4DB2-BD59-A6C34878D82A}">
                    <a16:rowId xmlns:a16="http://schemas.microsoft.com/office/drawing/2014/main" val="10002"/>
                  </a:ext>
                </a:extLst>
              </a:tr>
              <a:tr h="698050">
                <a:tc>
                  <a:txBody>
                    <a:bodyPr/>
                    <a:lstStyle/>
                    <a:p>
                      <a:pPr algn="ctr"/>
                      <a:r>
                        <a:rPr lang="uk-UA" sz="1100" noProof="0">
                          <a:effectLst/>
                        </a:rPr>
                        <a:t>10. Рентабельність загального капіталу</a:t>
                      </a:r>
                    </a:p>
                  </a:txBody>
                  <a:tcPr marL="40161" marR="40161" marT="0" marB="0" anchor="ctr"/>
                </a:tc>
                <a:tc>
                  <a:txBody>
                    <a:bodyPr/>
                    <a:lstStyle/>
                    <a:p>
                      <a:endParaRPr lang="uk-UA" sz="1100" noProof="0">
                        <a:effectLst/>
                      </a:endParaRPr>
                    </a:p>
                  </a:txBody>
                  <a:tcPr marL="40161" marR="40161" marT="0" marB="0" anchor="ctr"/>
                </a:tc>
                <a:tc>
                  <a:txBody>
                    <a:bodyPr/>
                    <a:lstStyle/>
                    <a:p>
                      <a:r>
                        <a:rPr lang="uk-UA" sz="1100" noProof="0">
                          <a:effectLst/>
                        </a:rPr>
                        <a:t>Рівень окупності чистим прибутком (ЧП) середньорічного загального капіталу </a:t>
                      </a:r>
                    </a:p>
                  </a:txBody>
                  <a:tcPr marL="40161" marR="40161" marT="0" marB="0" anchor="ctr"/>
                </a:tc>
                <a:extLst>
                  <a:ext uri="{0D108BD9-81ED-4DB2-BD59-A6C34878D82A}">
                    <a16:rowId xmlns:a16="http://schemas.microsoft.com/office/drawing/2014/main" val="10003"/>
                  </a:ext>
                </a:extLst>
              </a:tr>
              <a:tr h="872562">
                <a:tc>
                  <a:txBody>
                    <a:bodyPr/>
                    <a:lstStyle/>
                    <a:p>
                      <a:pPr algn="ctr"/>
                      <a:r>
                        <a:rPr lang="uk-UA" sz="1100" noProof="0">
                          <a:effectLst/>
                        </a:rPr>
                        <a:t>11. Рентабельність статутного фонду (акціонерного капіталу)</a:t>
                      </a:r>
                    </a:p>
                  </a:txBody>
                  <a:tcPr marL="40161" marR="40161" marT="0" marB="0" anchor="ctr"/>
                </a:tc>
                <a:tc>
                  <a:txBody>
                    <a:bodyPr/>
                    <a:lstStyle/>
                    <a:p>
                      <a:endParaRPr lang="uk-UA" sz="1100" noProof="0">
                        <a:effectLst/>
                      </a:endParaRPr>
                    </a:p>
                  </a:txBody>
                  <a:tcPr marL="40161" marR="40161" marT="0" marB="0" anchor="ctr"/>
                </a:tc>
                <a:tc>
                  <a:txBody>
                    <a:bodyPr/>
                    <a:lstStyle/>
                    <a:p>
                      <a:r>
                        <a:rPr lang="uk-UA" sz="1100" noProof="0">
                          <a:effectLst/>
                        </a:rPr>
                        <a:t>Рівень окупності чистим прибутком (ЧП) середньорічного акціонерного капіталу </a:t>
                      </a:r>
                    </a:p>
                  </a:txBody>
                  <a:tcPr marL="40161" marR="40161" marT="0" marB="0" anchor="ctr"/>
                </a:tc>
                <a:extLst>
                  <a:ext uri="{0D108BD9-81ED-4DB2-BD59-A6C34878D82A}">
                    <a16:rowId xmlns:a16="http://schemas.microsoft.com/office/drawing/2014/main" val="10004"/>
                  </a:ext>
                </a:extLst>
              </a:tr>
              <a:tr h="698050">
                <a:tc>
                  <a:txBody>
                    <a:bodyPr/>
                    <a:lstStyle/>
                    <a:p>
                      <a:pPr algn="ctr"/>
                      <a:r>
                        <a:rPr lang="uk-UA" sz="1100" noProof="0">
                          <a:effectLst/>
                        </a:rPr>
                        <a:t>12. Рентабельність діяльності за витратами</a:t>
                      </a:r>
                    </a:p>
                  </a:txBody>
                  <a:tcPr marL="40161" marR="40161" marT="0" marB="0" anchor="ctr"/>
                </a:tc>
                <a:tc>
                  <a:txBody>
                    <a:bodyPr/>
                    <a:lstStyle/>
                    <a:p>
                      <a:endParaRPr lang="uk-UA" sz="1100" noProof="0">
                        <a:effectLst/>
                      </a:endParaRPr>
                    </a:p>
                  </a:txBody>
                  <a:tcPr marL="40161" marR="40161" marT="0" marB="0" anchor="ctr"/>
                </a:tc>
                <a:tc>
                  <a:txBody>
                    <a:bodyPr/>
                    <a:lstStyle/>
                    <a:p>
                      <a:r>
                        <a:rPr lang="uk-UA" sz="1100" noProof="0">
                          <a:effectLst/>
                        </a:rPr>
                        <a:t>Рівень окупності чистим прибутком (ЧП) усіх витрат банку (Вз)</a:t>
                      </a:r>
                    </a:p>
                  </a:txBody>
                  <a:tcPr marL="40161" marR="40161" marT="0" marB="0" anchor="ctr"/>
                </a:tc>
                <a:extLst>
                  <a:ext uri="{0D108BD9-81ED-4DB2-BD59-A6C34878D82A}">
                    <a16:rowId xmlns:a16="http://schemas.microsoft.com/office/drawing/2014/main" val="10005"/>
                  </a:ext>
                </a:extLst>
              </a:tr>
              <a:tr h="872562">
                <a:tc>
                  <a:txBody>
                    <a:bodyPr/>
                    <a:lstStyle/>
                    <a:p>
                      <a:pPr algn="ctr"/>
                      <a:r>
                        <a:rPr lang="uk-UA" sz="1100" noProof="0">
                          <a:effectLst/>
                        </a:rPr>
                        <a:t>13. Продуктивність праці середньорічного працівника</a:t>
                      </a:r>
                    </a:p>
                  </a:txBody>
                  <a:tcPr marL="40161" marR="40161" marT="0" marB="0" anchor="ctr"/>
                </a:tc>
                <a:tc>
                  <a:txBody>
                    <a:bodyPr/>
                    <a:lstStyle/>
                    <a:p>
                      <a:endParaRPr lang="uk-UA" sz="1100" noProof="0">
                        <a:effectLst/>
                      </a:endParaRPr>
                    </a:p>
                  </a:txBody>
                  <a:tcPr marL="40161" marR="40161" marT="0" marB="0" anchor="ctr"/>
                </a:tc>
                <a:tc>
                  <a:txBody>
                    <a:bodyPr/>
                    <a:lstStyle/>
                    <a:p>
                      <a:r>
                        <a:rPr lang="uk-UA" sz="1100" noProof="0" dirty="0">
                          <a:effectLst/>
                        </a:rPr>
                        <a:t>Рівень чистого прибутку (ЧП) на одного середньорічного працівника (СП)</a:t>
                      </a:r>
                    </a:p>
                  </a:txBody>
                  <a:tcPr marL="40161" marR="40161" marT="0" marB="0" anchor="ctr"/>
                </a:tc>
                <a:extLst>
                  <a:ext uri="{0D108BD9-81ED-4DB2-BD59-A6C34878D82A}">
                    <a16:rowId xmlns:a16="http://schemas.microsoft.com/office/drawing/2014/main" val="10006"/>
                  </a:ext>
                </a:extLst>
              </a:tr>
            </a:tbl>
          </a:graphicData>
        </a:graphic>
      </p:graphicFrame>
      <p:pic>
        <p:nvPicPr>
          <p:cNvPr id="13313" name="Picture 1" descr="https://buklib.net/msohtml1/1089/clip_image0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1" y="2005013"/>
            <a:ext cx="65343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buklib.net/msohtml1/1089/clip_image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2252663"/>
            <a:ext cx="3333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https://buklib.net/msohtml1/1089/clip_image02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1" y="2708920"/>
            <a:ext cx="65343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buklib.net/msohtml1/1089/clip_image02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091" y="2966095"/>
            <a:ext cx="2667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https://buklib.net/msohtml1/1089/clip_image02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1" y="3441948"/>
            <a:ext cx="653430" cy="38762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buklib.net/msohtml1/1089/clip_image026.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9753" y="3639076"/>
            <a:ext cx="3333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https://buklib.net/msohtml1/1089/clip_image028.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451" y="4198415"/>
            <a:ext cx="653430" cy="43980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buklib.net/msohtml1/1089/clip_image03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7853" y="4542974"/>
            <a:ext cx="25717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s://buklib.net/msohtml1/1089/clip_image03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8451" y="5013919"/>
            <a:ext cx="653430" cy="40685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s://buklib.net/msohtml1/1089/clip_image034.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8451" y="5733256"/>
            <a:ext cx="653430" cy="38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09192" y="3717032"/>
            <a:ext cx="6912768" cy="2308324"/>
          </a:xfrm>
          <a:prstGeom prst="rect">
            <a:avLst/>
          </a:prstGeom>
        </p:spPr>
        <p:txBody>
          <a:bodyPr wrap="square">
            <a:spAutoFit/>
          </a:bodyPr>
          <a:lstStyle/>
          <a:p>
            <a:pPr algn="ctr"/>
            <a:r>
              <a:rPr lang="uk-UA" b="1" dirty="0">
                <a:solidFill>
                  <a:schemeClr val="accent2">
                    <a:lumMod val="50000"/>
                  </a:schemeClr>
                </a:solidFill>
              </a:rPr>
              <a:t> ЗМІСТ</a:t>
            </a:r>
          </a:p>
          <a:p>
            <a:pPr marL="342900" indent="-342900">
              <a:buAutoNum type="arabicPeriod"/>
            </a:pPr>
            <a:endParaRPr lang="uk-UA" b="1" dirty="0">
              <a:solidFill>
                <a:schemeClr val="accent2">
                  <a:lumMod val="50000"/>
                </a:schemeClr>
              </a:solidFill>
            </a:endParaRPr>
          </a:p>
          <a:p>
            <a:pPr marL="342900" indent="-342900">
              <a:buAutoNum type="arabicPeriod"/>
            </a:pPr>
            <a:r>
              <a:rPr lang="uk-UA" b="1" dirty="0">
                <a:solidFill>
                  <a:schemeClr val="accent2">
                    <a:lumMod val="50000"/>
                  </a:schemeClr>
                </a:solidFill>
              </a:rPr>
              <a:t>Роль і значення рейтингової оцінки діяльності банків</a:t>
            </a:r>
          </a:p>
          <a:p>
            <a:pPr marL="342900" indent="-342900">
              <a:buFontTx/>
              <a:buAutoNum type="arabicPeriod"/>
            </a:pPr>
            <a:r>
              <a:rPr lang="uk-UA" b="1" dirty="0">
                <a:solidFill>
                  <a:schemeClr val="accent2">
                    <a:lumMod val="50000"/>
                  </a:schemeClr>
                </a:solidFill>
              </a:rPr>
              <a:t>Значення, завдання та інформаційне забезпечення</a:t>
            </a:r>
          </a:p>
          <a:p>
            <a:pPr marL="342900" indent="-342900">
              <a:buFontTx/>
              <a:buAutoNum type="arabicPeriod"/>
            </a:pPr>
            <a:r>
              <a:rPr lang="uk-UA" b="1" dirty="0">
                <a:solidFill>
                  <a:schemeClr val="accent2">
                    <a:lumMod val="50000"/>
                  </a:schemeClr>
                </a:solidFill>
              </a:rPr>
              <a:t>Аналіз фінансової стійкості</a:t>
            </a:r>
          </a:p>
          <a:p>
            <a:pPr marL="342900" indent="-342900">
              <a:buFontTx/>
              <a:buAutoNum type="arabicPeriod"/>
            </a:pPr>
            <a:r>
              <a:rPr lang="uk-UA" b="1" dirty="0">
                <a:solidFill>
                  <a:schemeClr val="accent2">
                    <a:lumMod val="50000"/>
                  </a:schemeClr>
                </a:solidFill>
              </a:rPr>
              <a:t>Аналіз ділової активності</a:t>
            </a:r>
            <a:endParaRPr lang="ru-RU" b="1" dirty="0">
              <a:solidFill>
                <a:schemeClr val="accent2">
                  <a:lumMod val="50000"/>
                </a:schemeClr>
              </a:solidFill>
            </a:endParaRPr>
          </a:p>
          <a:p>
            <a:pPr marL="342900" indent="-342900">
              <a:buFontTx/>
              <a:buAutoNum type="arabicPeriod"/>
            </a:pPr>
            <a:r>
              <a:rPr lang="uk-UA" b="1" dirty="0">
                <a:solidFill>
                  <a:schemeClr val="accent2">
                    <a:lumMod val="50000"/>
                  </a:schemeClr>
                </a:solidFill>
              </a:rPr>
              <a:t> Аналіз ліквідності</a:t>
            </a:r>
          </a:p>
          <a:p>
            <a:pPr marL="342900" indent="-342900">
              <a:buFontTx/>
              <a:buAutoNum type="arabicPeriod"/>
            </a:pPr>
            <a:r>
              <a:rPr lang="uk-UA" b="1" dirty="0">
                <a:solidFill>
                  <a:schemeClr val="accent2">
                    <a:lumMod val="50000"/>
                  </a:schemeClr>
                </a:solidFill>
              </a:rPr>
              <a:t>Аналіз ефективності управління</a:t>
            </a:r>
            <a:endParaRPr lang="ru-RU" b="1" dirty="0"/>
          </a:p>
        </p:txBody>
      </p:sp>
      <p:sp>
        <p:nvSpPr>
          <p:cNvPr id="9" name="AutoShape 10" descr="Рейтинг: картинки, стокові Рейтинг фотографії, зображення | Скачати з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78" name="Picture 14" descr="Is Customer Satisfaction Measurement of Quality"/>
          <p:cNvPicPr>
            <a:picLocks noChangeAspect="1" noChangeArrowheads="1"/>
          </p:cNvPicPr>
          <p:nvPr/>
        </p:nvPicPr>
        <p:blipFill rotWithShape="1">
          <a:blip r:embed="rId2">
            <a:extLst>
              <a:ext uri="{28A0092B-C50C-407E-A947-70E740481C1C}">
                <a14:useLocalDpi xmlns:a14="http://schemas.microsoft.com/office/drawing/2010/main" val="0"/>
              </a:ext>
            </a:extLst>
          </a:blip>
          <a:srcRect t="13042"/>
          <a:stretch/>
        </p:blipFill>
        <p:spPr bwMode="auto">
          <a:xfrm>
            <a:off x="755576" y="144736"/>
            <a:ext cx="7620000" cy="33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760" y="3789040"/>
            <a:ext cx="5310336" cy="1152128"/>
          </a:xfrm>
        </p:spPr>
        <p:txBody>
          <a:bodyPr>
            <a:normAutofit fontScale="90000"/>
          </a:bodyPr>
          <a:lstStyle/>
          <a:p>
            <a:pPr lvl="0" algn="l"/>
            <a:r>
              <a:rPr lang="uk-UA" sz="3600" dirty="0">
                <a:effectLst/>
              </a:rPr>
              <a:t>ДЯКУЮ ЗА УВАГУ</a:t>
            </a:r>
            <a:br>
              <a:rPr lang="ru-RU" dirty="0">
                <a:effectLst/>
              </a:rPr>
            </a:br>
            <a:endParaRPr lang="ru-RU" dirty="0"/>
          </a:p>
        </p:txBody>
      </p:sp>
    </p:spTree>
    <p:extLst>
      <p:ext uri="{BB962C8B-B14F-4D97-AF65-F5344CB8AC3E}">
        <p14:creationId xmlns:p14="http://schemas.microsoft.com/office/powerpoint/2010/main" val="326175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276872"/>
            <a:ext cx="8784976" cy="4176464"/>
          </a:xfrm>
        </p:spPr>
        <p:txBody>
          <a:bodyPr>
            <a:normAutofit fontScale="62500" lnSpcReduction="20000"/>
          </a:bodyPr>
          <a:lstStyle/>
          <a:p>
            <a:r>
              <a:rPr lang="uk-UA" dirty="0"/>
              <a:t>Проблема забезпечення фінансової стійкості, надійності та стабільності банківської системи в цілому та кожного її суб’єкта не є суто вітчизняною проблемою. Особливо актуальною вона стала в останні два десятиліття. За даними досліджень Міжнарод­ного валютного фонду (МВФ), у період з 1980 р. більше двох третин країн — членів МВФ зіткнулися з економічними труднощами, пов’язаними з проблемами у банківському секторі. </a:t>
            </a:r>
          </a:p>
          <a:p>
            <a:endParaRPr lang="uk-UA" dirty="0"/>
          </a:p>
          <a:p>
            <a:r>
              <a:rPr lang="uk-UA" dirty="0"/>
              <a:t>Криза ощадно-позикової системи США мало не підірвала економічний потенціал цієї країни і потребувала величезних ін’єкцій державних коштів. Від гострих банківських криз потерпали країни Скандинавії, Латинської Америки та Південно-Східної Азії. Це вказує на те, яке велике значення має фінансова стійкість і надійність банківського сектору для макроекономічної стабільності економіки країни.</a:t>
            </a:r>
          </a:p>
        </p:txBody>
      </p:sp>
      <p:sp>
        <p:nvSpPr>
          <p:cNvPr id="3" name="Заголовок 2"/>
          <p:cNvSpPr>
            <a:spLocks noGrp="1"/>
          </p:cNvSpPr>
          <p:nvPr>
            <p:ph type="title"/>
          </p:nvPr>
        </p:nvSpPr>
        <p:spPr>
          <a:xfrm>
            <a:off x="3779912" y="332656"/>
            <a:ext cx="5341256" cy="1150897"/>
          </a:xfrm>
        </p:spPr>
        <p:txBody>
          <a:bodyPr>
            <a:normAutofit fontScale="90000"/>
          </a:bodyPr>
          <a:lstStyle/>
          <a:p>
            <a:pPr algn="r"/>
            <a:r>
              <a:rPr lang="uk-UA" sz="3300" b="1" dirty="0">
                <a:effectLst/>
              </a:rPr>
              <a:t>1. Роль і значення рейтингової оцінки діяльності банків</a:t>
            </a:r>
            <a:br>
              <a:rPr lang="ru-RU" b="1" dirty="0">
                <a:effectLst/>
              </a:rPr>
            </a:br>
            <a:endParaRPr lang="ru-RU" dirty="0"/>
          </a:p>
        </p:txBody>
      </p:sp>
      <p:pic>
        <p:nvPicPr>
          <p:cNvPr id="1032" name="Picture 8" descr="У Києві планують створити Муніципальний банк столиці. Чому це важли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7904" cy="2060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9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708920"/>
            <a:ext cx="8784976" cy="3096344"/>
          </a:xfrm>
        </p:spPr>
        <p:txBody>
          <a:bodyPr>
            <a:normAutofit fontScale="70000" lnSpcReduction="20000"/>
          </a:bodyPr>
          <a:lstStyle/>
          <a:p>
            <a:r>
              <a:rPr lang="uk-UA" b="1" i="1" dirty="0"/>
              <a:t>Для прийняття економічно обґрунтованих рішень </a:t>
            </a:r>
            <a:r>
              <a:rPr lang="uk-UA" dirty="0"/>
              <a:t>щодо здійснення активних операцій із банками, </a:t>
            </a:r>
            <a:r>
              <a:rPr lang="uk-UA" b="1" i="1" dirty="0"/>
              <a:t>суб’єкти господарської діяльності, приватні особи й самі банки потребують </a:t>
            </a:r>
            <a:r>
              <a:rPr lang="uk-UA" dirty="0"/>
              <a:t>об’єктивної інформації про фінансовий стан своїх банків-парт­нерів. </a:t>
            </a:r>
          </a:p>
          <a:p>
            <a:endParaRPr lang="uk-UA" dirty="0"/>
          </a:p>
          <a:p>
            <a:r>
              <a:rPr lang="uk-UA" b="1" i="1" dirty="0"/>
              <a:t>Для задоволення саме цієї потреби і слугують публічні рейтинги</a:t>
            </a:r>
            <a:r>
              <a:rPr lang="uk-UA" dirty="0"/>
              <a:t>, що присвоюються банкам рейтинговими агенціями. Такі рейтинги дають можливість будь-якому користувачеві рейтингу здійснювати порівняльну оцінку різноманітних банків без проведення детального аналізу їх фінансового стану. </a:t>
            </a:r>
          </a:p>
        </p:txBody>
      </p:sp>
      <p:pic>
        <p:nvPicPr>
          <p:cNvPr id="14338" name="Picture 2" descr="Рейтинги — все статьи и новости - Индикато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23" y="0"/>
            <a:ext cx="4608512"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6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492896"/>
            <a:ext cx="8784976" cy="3240360"/>
          </a:xfrm>
        </p:spPr>
        <p:txBody>
          <a:bodyPr>
            <a:normAutofit fontScale="70000" lnSpcReduction="20000"/>
          </a:bodyPr>
          <a:lstStyle/>
          <a:p>
            <a:r>
              <a:rPr lang="uk-UA" b="1" i="1" dirty="0"/>
              <a:t>Перші рейтинги банків з’явилися в США</a:t>
            </a:r>
            <a:r>
              <a:rPr lang="uk-UA" dirty="0"/>
              <a:t>, порівняно з рейтингами компаній вони більш молоді. Це було пов’язано із включенням таких банківських інструментів, як векселі, деривативи та інші цінні папери, в розряд ринкових або таких, що пропонуються широкому колу інвесторів, котрі не обов’язково є клієнтами банку.</a:t>
            </a:r>
          </a:p>
          <a:p>
            <a:endParaRPr lang="uk-UA" dirty="0"/>
          </a:p>
          <a:p>
            <a:r>
              <a:rPr lang="ru-RU" dirty="0"/>
              <a:t> </a:t>
            </a:r>
            <a:r>
              <a:rPr lang="uk-UA" b="1" i="1" dirty="0"/>
              <a:t>Перший рейтинг був опублікований у 1973 р</a:t>
            </a:r>
            <a:r>
              <a:rPr lang="uk-UA" dirty="0"/>
              <a:t>. агенцією </a:t>
            </a:r>
            <a:r>
              <a:rPr lang="en-US" dirty="0"/>
              <a:t>Moody’s Investors Service, </a:t>
            </a:r>
            <a:r>
              <a:rPr lang="uk-UA" dirty="0"/>
              <a:t>а згодом був опублікований рейтинг агенції</a:t>
            </a:r>
            <a:r>
              <a:rPr lang="ru-RU" dirty="0"/>
              <a:t> </a:t>
            </a:r>
            <a:r>
              <a:rPr lang="en-US" dirty="0"/>
              <a:t>Standard &amp; Poor’s.</a:t>
            </a:r>
            <a:endParaRPr lang="ru-RU" dirty="0"/>
          </a:p>
          <a:p>
            <a:endParaRPr lang="ru-RU" dirty="0"/>
          </a:p>
        </p:txBody>
      </p:sp>
      <p:pic>
        <p:nvPicPr>
          <p:cNvPr id="15362" name="Picture 2" descr="Рейтинги довіри політикам та партіям в України — опитування Групи Рейтин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47"/>
            <a:ext cx="3810000" cy="214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3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789040"/>
            <a:ext cx="8424936" cy="2520280"/>
          </a:xfrm>
        </p:spPr>
        <p:txBody>
          <a:bodyPr>
            <a:normAutofit fontScale="62500" lnSpcReduction="20000"/>
          </a:bodyPr>
          <a:lstStyle/>
          <a:p>
            <a:r>
              <a:rPr lang="uk-UA" b="1" i="1" dirty="0"/>
              <a:t>Основний принцип складання рейтингу полягає </a:t>
            </a:r>
            <a:r>
              <a:rPr lang="uk-UA" dirty="0"/>
              <a:t>в тому, щоб відбити стан учасника ринку серед йому подібних за допомогою у певний спосіб обробленої інформації. </a:t>
            </a:r>
          </a:p>
          <a:p>
            <a:endParaRPr lang="uk-UA" b="1" i="1" dirty="0"/>
          </a:p>
          <a:p>
            <a:r>
              <a:rPr lang="uk-UA" b="1" i="1" dirty="0"/>
              <a:t>У суспільстві з ринковою економікою банківський рейтинг — це </a:t>
            </a:r>
            <a:r>
              <a:rPr lang="uk-UA" dirty="0"/>
              <a:t>насамперед інструмент демонстрації інвестиційної привабливості банку через уміння його менеджменту професійно і прибутково працювати в такій складній сфері, якою є фінансовий бізнес.</a:t>
            </a:r>
          </a:p>
        </p:txBody>
      </p:sp>
      <p:pic>
        <p:nvPicPr>
          <p:cNvPr id="3074" name="Picture 2" descr="Банк или инвестор: на какие деньги развивать компанию, если свои уже вс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56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276872"/>
            <a:ext cx="8784976" cy="3744416"/>
          </a:xfrm>
        </p:spPr>
        <p:txBody>
          <a:bodyPr>
            <a:normAutofit fontScale="55000" lnSpcReduction="20000"/>
          </a:bodyPr>
          <a:lstStyle/>
          <a:p>
            <a:r>
              <a:rPr lang="uk-UA" b="1" i="1" dirty="0"/>
              <a:t>По-перше</a:t>
            </a:r>
            <a:r>
              <a:rPr lang="uk-UA" dirty="0"/>
              <a:t>, з позиції кредитоспроможності або надійності комерційних паперів, термінових боргів, значних депозитних сертифікатів, кредитних угод, документарних акредитивів та інших інструментів, емітованих банками; </a:t>
            </a:r>
          </a:p>
          <a:p>
            <a:endParaRPr lang="uk-UA" dirty="0"/>
          </a:p>
          <a:p>
            <a:r>
              <a:rPr lang="uk-UA" b="1" i="1" dirty="0"/>
              <a:t>По-друге, </a:t>
            </a:r>
            <a:r>
              <a:rPr lang="uk-UA" dirty="0"/>
              <a:t>інвестиційної надійності для потенційних покупців акцій банку; по-третє, страхової надійності для корпорацій зі страхування депозитів та ризиків банку, що стало особливо актуальним після кризи страхування депозитів у 1984—1985 рр. </a:t>
            </a:r>
          </a:p>
          <a:p>
            <a:endParaRPr lang="uk-UA" dirty="0"/>
          </a:p>
          <a:p>
            <a:r>
              <a:rPr lang="uk-UA" b="1" i="1" dirty="0"/>
              <a:t>По-третє, </a:t>
            </a:r>
            <a:r>
              <a:rPr lang="uk-UA" dirty="0"/>
              <a:t>оцінці підлягає кожен комерційний банк або банківський холдинг, котрий працює на ринку і є залеж­ним від ринку, тобто має бажання отримати кошти на ринку або акцепти на акредитиви. При цьому зовнішній аналіз необхідний навіть за умови чітко організованої системи регулювання та банківського нагляду, оскільки він має інші цілі й нерідко приводить до інших висновків відносно діяльності банку.</a:t>
            </a:r>
          </a:p>
          <a:p>
            <a:endParaRPr lang="uk-UA" dirty="0"/>
          </a:p>
        </p:txBody>
      </p:sp>
      <p:sp>
        <p:nvSpPr>
          <p:cNvPr id="6" name="Прямоугольник 5"/>
          <p:cNvSpPr/>
          <p:nvPr/>
        </p:nvSpPr>
        <p:spPr>
          <a:xfrm>
            <a:off x="1547664" y="1601764"/>
            <a:ext cx="6057236" cy="523220"/>
          </a:xfrm>
          <a:prstGeom prst="rect">
            <a:avLst/>
          </a:prstGeom>
        </p:spPr>
        <p:txBody>
          <a:bodyPr wrap="none">
            <a:spAutoFit/>
          </a:bodyPr>
          <a:lstStyle/>
          <a:p>
            <a:r>
              <a:rPr lang="uk-UA" sz="2800" i="1" dirty="0">
                <a:solidFill>
                  <a:schemeClr val="accent2">
                    <a:lumMod val="50000"/>
                  </a:schemeClr>
                </a:solidFill>
              </a:rPr>
              <a:t>Банки аналізуються з трьох позицій: </a:t>
            </a:r>
            <a:endParaRPr lang="ru-RU" sz="2800" i="1" dirty="0">
              <a:solidFill>
                <a:schemeClr val="accent2">
                  <a:lumMod val="50000"/>
                </a:schemeClr>
              </a:solidFill>
            </a:endParaRPr>
          </a:p>
        </p:txBody>
      </p:sp>
    </p:spTree>
    <p:extLst>
      <p:ext uri="{BB962C8B-B14F-4D97-AF65-F5344CB8AC3E}">
        <p14:creationId xmlns:p14="http://schemas.microsoft.com/office/powerpoint/2010/main" val="345527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276872"/>
            <a:ext cx="8712968" cy="3960440"/>
          </a:xfrm>
        </p:spPr>
        <p:txBody>
          <a:bodyPr>
            <a:normAutofit fontScale="92500"/>
          </a:bodyPr>
          <a:lstStyle/>
          <a:p>
            <a:r>
              <a:rPr lang="uk-UA" sz="2000" dirty="0"/>
              <a:t>Методика обробки інформації для визначення рейтингу, як правило, є професійною таємницею, тобто «ноу-хау» спеціалізованих рейтингових агенцій. </a:t>
            </a:r>
          </a:p>
          <a:p>
            <a:endParaRPr lang="uk-UA" sz="2000" dirty="0"/>
          </a:p>
          <a:p>
            <a:r>
              <a:rPr lang="uk-UA" sz="2000" dirty="0"/>
              <a:t>Мірилом її якості є авторитет тієї або іншої рейтингової агенції. </a:t>
            </a:r>
          </a:p>
          <a:p>
            <a:endParaRPr lang="uk-UA" sz="2000" dirty="0"/>
          </a:p>
          <a:p>
            <a:r>
              <a:rPr lang="uk-UA" sz="2000" dirty="0"/>
              <a:t>Інформація, що надходить від банків і про банки від третіх осіб, піддається фаховому первинному опрацюванню і перетворюється в групу показників. </a:t>
            </a:r>
          </a:p>
          <a:p>
            <a:endParaRPr lang="uk-UA" sz="2000" dirty="0"/>
          </a:p>
          <a:p>
            <a:r>
              <a:rPr lang="uk-UA" sz="2000" dirty="0"/>
              <a:t>Основне завдання банківського рейтингу полягає в тому, щоб дати комплексну оцінку становищу банку на ринку, на підставі котрої приват­ний вкладник або юридична особа — клієнт банку зможе при­йняти те або інше рішення.</a:t>
            </a:r>
          </a:p>
        </p:txBody>
      </p:sp>
      <p:sp>
        <p:nvSpPr>
          <p:cNvPr id="3" name="Заголовок 2"/>
          <p:cNvSpPr>
            <a:spLocks noGrp="1"/>
          </p:cNvSpPr>
          <p:nvPr>
            <p:ph type="title"/>
          </p:nvPr>
        </p:nvSpPr>
        <p:spPr/>
        <p:txBody>
          <a:bodyPr>
            <a:noAutofit/>
          </a:bodyPr>
          <a:lstStyle/>
          <a:p>
            <a:r>
              <a:rPr lang="uk-UA" sz="3000" dirty="0"/>
              <a:t>ВИСНОВОК ДО </a:t>
            </a:r>
            <a:br>
              <a:rPr lang="uk-UA" sz="3000" dirty="0"/>
            </a:br>
            <a:r>
              <a:rPr lang="uk-UA" sz="3000" dirty="0"/>
              <a:t>РОЗДІЛУ </a:t>
            </a:r>
            <a:r>
              <a:rPr lang="ru-RU" sz="3000" b="1" dirty="0">
                <a:effectLst/>
              </a:rPr>
              <a:t>№1</a:t>
            </a:r>
            <a:r>
              <a:rPr lang="uk-UA" sz="3000" dirty="0"/>
              <a:t> </a:t>
            </a:r>
            <a:endParaRPr lang="ru-RU" sz="3000" dirty="0"/>
          </a:p>
        </p:txBody>
      </p:sp>
      <p:pic>
        <p:nvPicPr>
          <p:cNvPr id="4098" name="Picture 2" descr="Банки ФРГ: вклады, кредиты, инфляция и банкротств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3203848" cy="2069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556792"/>
            <a:ext cx="8784976" cy="5112568"/>
          </a:xfrm>
        </p:spPr>
        <p:txBody>
          <a:bodyPr>
            <a:normAutofit fontScale="55000" lnSpcReduction="20000"/>
          </a:bodyPr>
          <a:lstStyle/>
          <a:p>
            <a:r>
              <a:rPr lang="uk-UA" b="1" i="1" dirty="0"/>
              <a:t>Огляд методичної літератури з аналізу банківської діяльності та ознайомлення з практикою безпосередньо в банках свідчить</a:t>
            </a:r>
            <a:r>
              <a:rPr lang="uk-UA" dirty="0"/>
              <a:t>, що на сьогодні єдина система показників, які в узагальнюючому вигляді характеризують їх фінансовий стан, остаточно ще не склалася. Кожний банк використовує свої самостійно розроблені методики, що включають різні показники, які часто суттєво різняться.</a:t>
            </a:r>
          </a:p>
          <a:p>
            <a:endParaRPr lang="uk-UA" b="1" i="1" dirty="0"/>
          </a:p>
          <a:p>
            <a:r>
              <a:rPr lang="uk-UA" b="1" i="1" dirty="0"/>
              <a:t>Більшість методик поєднує чотири групи показників, що дають можливість оцінити фінансовий стан банку виходячи із:</a:t>
            </a:r>
          </a:p>
          <a:p>
            <a:pPr>
              <a:buFont typeface="Wingdings" pitchFamily="2" charset="2"/>
              <a:buChar char="ü"/>
            </a:pPr>
            <a:endParaRPr lang="uk-UA" dirty="0"/>
          </a:p>
          <a:p>
            <a:pPr>
              <a:buFont typeface="Wingdings" pitchFamily="2" charset="2"/>
              <a:buChar char="ü"/>
            </a:pPr>
            <a:r>
              <a:rPr lang="uk-UA" dirty="0"/>
              <a:t>оцінки фінансової стійкості;</a:t>
            </a:r>
          </a:p>
          <a:p>
            <a:pPr>
              <a:buFont typeface="Wingdings" pitchFamily="2" charset="2"/>
              <a:buChar char="ü"/>
            </a:pPr>
            <a:r>
              <a:rPr lang="uk-UA" dirty="0"/>
              <a:t>оцінки ділової активності;</a:t>
            </a:r>
          </a:p>
          <a:p>
            <a:pPr>
              <a:buFont typeface="Wingdings" pitchFamily="2" charset="2"/>
              <a:buChar char="ü"/>
            </a:pPr>
            <a:r>
              <a:rPr lang="uk-UA" dirty="0"/>
              <a:t>оцінки ліквідності;</a:t>
            </a:r>
          </a:p>
          <a:p>
            <a:pPr>
              <a:buFont typeface="Wingdings" pitchFamily="2" charset="2"/>
              <a:buChar char="ü"/>
            </a:pPr>
            <a:r>
              <a:rPr lang="uk-UA" dirty="0"/>
              <a:t>оцінки ефективності управління.</a:t>
            </a:r>
          </a:p>
          <a:p>
            <a:endParaRPr lang="uk-UA" dirty="0"/>
          </a:p>
          <a:p>
            <a:r>
              <a:rPr lang="uk-UA" dirty="0"/>
              <a:t>Оціночні показники являють собою коефіцієнти, що розраховуються на основі даних балансу комерційного банку та звіту про прибутки і збитки. Національний банк України рекомендує при визначенні узагальнюючої оцінки фінансового стану банку використовувати загальновідому систему </a:t>
            </a:r>
            <a:r>
              <a:rPr lang="ru-RU" dirty="0"/>
              <a:t>«</a:t>
            </a:r>
            <a:r>
              <a:rPr lang="en-US" dirty="0"/>
              <a:t>CAMEL».</a:t>
            </a:r>
          </a:p>
          <a:p>
            <a:endParaRPr lang="ru-RU" dirty="0"/>
          </a:p>
        </p:txBody>
      </p:sp>
      <p:sp>
        <p:nvSpPr>
          <p:cNvPr id="3" name="Заголовок 2"/>
          <p:cNvSpPr>
            <a:spLocks noGrp="1"/>
          </p:cNvSpPr>
          <p:nvPr>
            <p:ph type="title"/>
          </p:nvPr>
        </p:nvSpPr>
        <p:spPr>
          <a:xfrm>
            <a:off x="2627784" y="116632"/>
            <a:ext cx="5796136" cy="1150897"/>
          </a:xfrm>
          <a:noFill/>
        </p:spPr>
        <p:txBody>
          <a:bodyPr>
            <a:normAutofit/>
          </a:bodyPr>
          <a:lstStyle/>
          <a:p>
            <a:r>
              <a:rPr lang="uk-UA" sz="2800" b="1" dirty="0">
                <a:effectLst/>
              </a:rPr>
              <a:t>2. Значення, завдання та </a:t>
            </a:r>
            <a:br>
              <a:rPr lang="uk-UA" sz="2800" b="1" dirty="0">
                <a:effectLst/>
              </a:rPr>
            </a:br>
            <a:r>
              <a:rPr lang="uk-UA" sz="2800" b="1" dirty="0">
                <a:effectLst/>
              </a:rPr>
              <a:t>інформаційне забезпечення</a:t>
            </a:r>
            <a:endParaRPr lang="uk-UA" sz="2800" dirty="0"/>
          </a:p>
        </p:txBody>
      </p:sp>
      <p:pic>
        <p:nvPicPr>
          <p:cNvPr id="5122" name="Picture 2" descr="Сколько, как и на чём банки зарабатывают деньги? | Banks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3468984"/>
            <a:ext cx="273630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104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nologiya-blockchein">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tecnologiya-blockchein</Template>
  <TotalTime>159</TotalTime>
  <Words>1970</Words>
  <Application>Microsoft Office PowerPoint</Application>
  <PresentationFormat>Екран (4:3)</PresentationFormat>
  <Paragraphs>170</Paragraphs>
  <Slides>20</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20</vt:i4>
      </vt:variant>
    </vt:vector>
  </HeadingPairs>
  <TitlesOfParts>
    <vt:vector size="24" baseType="lpstr">
      <vt:lpstr>Arial</vt:lpstr>
      <vt:lpstr>Calibri</vt:lpstr>
      <vt:lpstr>Wingdings</vt:lpstr>
      <vt:lpstr>tecnologiya-blockchein</vt:lpstr>
      <vt:lpstr>Аналіз фінансового  стану комерційного банку </vt:lpstr>
      <vt:lpstr>Презентація PowerPoint</vt:lpstr>
      <vt:lpstr>1. Роль і значення рейтингової оцінки діяльності банків </vt:lpstr>
      <vt:lpstr>Презентація PowerPoint</vt:lpstr>
      <vt:lpstr>Презентація PowerPoint</vt:lpstr>
      <vt:lpstr>Презентація PowerPoint</vt:lpstr>
      <vt:lpstr>Презентація PowerPoint</vt:lpstr>
      <vt:lpstr>ВИСНОВОК ДО  РОЗДІЛУ №1 </vt:lpstr>
      <vt:lpstr>2. Значення, завдання та  інформаційне забезпечення</vt:lpstr>
      <vt:lpstr>3.Аналіз фінансової стійкості </vt:lpstr>
      <vt:lpstr>Презентація PowerPoint</vt:lpstr>
      <vt:lpstr>4.Аналіз ділової активності </vt:lpstr>
      <vt:lpstr>Презентація PowerPoint</vt:lpstr>
      <vt:lpstr>Презентація PowerPoint</vt:lpstr>
      <vt:lpstr> 5.Аналіз ліквідності</vt:lpstr>
      <vt:lpstr>Презентація PowerPoint</vt:lpstr>
      <vt:lpstr>6.Аналіз ефективності управління </vt:lpstr>
      <vt:lpstr>Презентація PowerPoint</vt:lpstr>
      <vt:lpstr>Презентація PowerPoint</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фінансового  стану комерційного банку</dc:title>
  <dc:creator>Lenovo</dc:creator>
  <cp:lastModifiedBy>petrovich anatol</cp:lastModifiedBy>
  <cp:revision>39</cp:revision>
  <dcterms:created xsi:type="dcterms:W3CDTF">2022-10-21T14:26:20Z</dcterms:created>
  <dcterms:modified xsi:type="dcterms:W3CDTF">2025-09-01T11:15:26Z</dcterms:modified>
</cp:coreProperties>
</file>