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55" r:id="rId4"/>
    <p:sldId id="353" r:id="rId5"/>
    <p:sldId id="352" r:id="rId6"/>
    <p:sldId id="358" r:id="rId7"/>
    <p:sldId id="365" r:id="rId8"/>
    <p:sldId id="356" r:id="rId9"/>
    <p:sldId id="364" r:id="rId10"/>
    <p:sldId id="366" r:id="rId11"/>
    <p:sldId id="367" r:id="rId12"/>
    <p:sldId id="368" r:id="rId13"/>
    <p:sldId id="321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1940" autoAdjust="0"/>
  </p:normalViewPr>
  <p:slideViewPr>
    <p:cSldViewPr>
      <p:cViewPr varScale="1">
        <p:scale>
          <a:sx n="79" d="100"/>
          <a:sy n="79" d="100"/>
        </p:scale>
        <p:origin x="80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74844-3FC9-4438-B58E-98473BFE5B9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6A41949-8DDA-45F5-A56B-A6B90A8F01EB}">
      <dgm:prSet phldrT="[Текст]" custT="1"/>
      <dgm:spPr/>
      <dgm:t>
        <a:bodyPr/>
        <a:lstStyle/>
        <a:p>
          <a:r>
            <a:rPr lang="uk-UA" sz="1800" b="1" dirty="0" err="1" smtClean="0"/>
            <a:t>Інтердисциплінарність</a:t>
          </a:r>
          <a:r>
            <a:rPr lang="uk-UA" sz="1800" b="1" dirty="0" smtClean="0"/>
            <a:t>: </a:t>
          </a:r>
          <a:r>
            <a:rPr lang="uk-UA" sz="1800" dirty="0" smtClean="0"/>
            <a:t>використання знань з інших наук (економіка, технології, психологія, екологія).</a:t>
          </a:r>
          <a:endParaRPr lang="uk-UA" sz="1800" dirty="0"/>
        </a:p>
      </dgm:t>
    </dgm:pt>
    <dgm:pt modelId="{53DE20F1-6AD1-4147-83E7-8860F2329969}" type="parTrans" cxnId="{3476E6C2-8BED-47D2-A62A-B0A6EDA50518}">
      <dgm:prSet/>
      <dgm:spPr/>
      <dgm:t>
        <a:bodyPr/>
        <a:lstStyle/>
        <a:p>
          <a:endParaRPr lang="uk-UA" sz="1800"/>
        </a:p>
      </dgm:t>
    </dgm:pt>
    <dgm:pt modelId="{87BB58EC-AA52-47F6-BCDB-50D328D5FE21}" type="sibTrans" cxnId="{3476E6C2-8BED-47D2-A62A-B0A6EDA50518}">
      <dgm:prSet/>
      <dgm:spPr/>
      <dgm:t>
        <a:bodyPr/>
        <a:lstStyle/>
        <a:p>
          <a:endParaRPr lang="uk-UA" sz="1800"/>
        </a:p>
      </dgm:t>
    </dgm:pt>
    <dgm:pt modelId="{AD625E36-70BB-4421-8005-4073B012A436}">
      <dgm:prSet phldrT="[Текст]" custT="1"/>
      <dgm:spPr/>
      <dgm:t>
        <a:bodyPr/>
        <a:lstStyle/>
        <a:p>
          <a:r>
            <a:rPr lang="uk-UA" sz="1800" b="1" smtClean="0"/>
            <a:t>Фокус на глобалізацію</a:t>
          </a:r>
          <a:r>
            <a:rPr lang="uk-UA" sz="1800" smtClean="0"/>
            <a:t>: аналіз глобальних процесів, їхнього впливу на локальні спільноти та особистість</a:t>
          </a:r>
          <a:endParaRPr lang="uk-UA" sz="1800" dirty="0"/>
        </a:p>
      </dgm:t>
    </dgm:pt>
    <dgm:pt modelId="{412D0331-F90E-4E4B-ADD6-4CC709353120}" type="parTrans" cxnId="{937C93C0-766D-45B2-858A-533A3220BF50}">
      <dgm:prSet/>
      <dgm:spPr/>
      <dgm:t>
        <a:bodyPr/>
        <a:lstStyle/>
        <a:p>
          <a:endParaRPr lang="uk-UA" sz="1800"/>
        </a:p>
      </dgm:t>
    </dgm:pt>
    <dgm:pt modelId="{9C9026ED-46A2-41AB-A9BB-A9B0688D6A47}" type="sibTrans" cxnId="{937C93C0-766D-45B2-858A-533A3220BF50}">
      <dgm:prSet/>
      <dgm:spPr/>
      <dgm:t>
        <a:bodyPr/>
        <a:lstStyle/>
        <a:p>
          <a:endParaRPr lang="uk-UA" sz="1800"/>
        </a:p>
      </dgm:t>
    </dgm:pt>
    <dgm:pt modelId="{5C8AB9CA-A6B9-41A0-8DB7-11ED81664C94}">
      <dgm:prSet phldrT="[Текст]" custT="1"/>
      <dgm:spPr/>
      <dgm:t>
        <a:bodyPr/>
        <a:lstStyle/>
        <a:p>
          <a:r>
            <a:rPr lang="uk-UA" sz="1800" b="1" smtClean="0"/>
            <a:t>Технологічна інтеграція</a:t>
          </a:r>
          <a:r>
            <a:rPr lang="uk-UA" sz="1800" smtClean="0"/>
            <a:t>: вивчення впливу цифрових технологій на суспільні відносини</a:t>
          </a:r>
          <a:endParaRPr lang="uk-UA" sz="1800" dirty="0"/>
        </a:p>
      </dgm:t>
    </dgm:pt>
    <dgm:pt modelId="{7D7759B3-FC7A-44E6-8FFA-BC38BC03827B}" type="parTrans" cxnId="{76118F59-A137-449E-8E2E-370E8F86F498}">
      <dgm:prSet/>
      <dgm:spPr/>
      <dgm:t>
        <a:bodyPr/>
        <a:lstStyle/>
        <a:p>
          <a:endParaRPr lang="uk-UA" sz="1800"/>
        </a:p>
      </dgm:t>
    </dgm:pt>
    <dgm:pt modelId="{78A3A495-DAF8-4430-87A0-2B35A503D2AF}" type="sibTrans" cxnId="{76118F59-A137-449E-8E2E-370E8F86F498}">
      <dgm:prSet/>
      <dgm:spPr/>
      <dgm:t>
        <a:bodyPr/>
        <a:lstStyle/>
        <a:p>
          <a:endParaRPr lang="uk-UA" sz="1800"/>
        </a:p>
      </dgm:t>
    </dgm:pt>
    <dgm:pt modelId="{FD9AA1B8-EAD2-41B1-AAA3-DADD093E6671}">
      <dgm:prSet phldrT="[Текст]" custT="1"/>
      <dgm:spPr/>
      <dgm:t>
        <a:bodyPr/>
        <a:lstStyle/>
        <a:p>
          <a:r>
            <a:rPr lang="uk-UA" sz="1800" b="1" dirty="0" err="1" smtClean="0"/>
            <a:t>Проблемоорієнтованість</a:t>
          </a:r>
          <a:r>
            <a:rPr lang="uk-UA" sz="1800" dirty="0" smtClean="0"/>
            <a:t>: зосередження на актуальних соціальних проблемах, як-от екологічна криза, нерівність, права людини.</a:t>
          </a:r>
          <a:endParaRPr lang="uk-UA" sz="1800" dirty="0"/>
        </a:p>
      </dgm:t>
    </dgm:pt>
    <dgm:pt modelId="{A7DF4011-C71E-48D3-B536-8364464C15A5}" type="parTrans" cxnId="{35D5846A-3B05-4D71-A301-082D00BDD2EA}">
      <dgm:prSet/>
      <dgm:spPr/>
      <dgm:t>
        <a:bodyPr/>
        <a:lstStyle/>
        <a:p>
          <a:endParaRPr lang="uk-UA" sz="1800"/>
        </a:p>
      </dgm:t>
    </dgm:pt>
    <dgm:pt modelId="{DF3A428C-FC64-4CE4-9B4C-ADC7C4D7FB62}" type="sibTrans" cxnId="{35D5846A-3B05-4D71-A301-082D00BDD2EA}">
      <dgm:prSet/>
      <dgm:spPr/>
      <dgm:t>
        <a:bodyPr/>
        <a:lstStyle/>
        <a:p>
          <a:endParaRPr lang="uk-UA" sz="1800"/>
        </a:p>
      </dgm:t>
    </dgm:pt>
    <dgm:pt modelId="{87EA691A-19D5-4E43-A9FD-A4B5B428F265}" type="pres">
      <dgm:prSet presAssocID="{B6C74844-3FC9-4438-B58E-98473BFE5B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FED0018-7F31-44BD-8EC1-4DE026A942F3}" type="pres">
      <dgm:prSet presAssocID="{06A41949-8DDA-45F5-A56B-A6B90A8F01EB}" presName="parentLin" presStyleCnt="0"/>
      <dgm:spPr/>
    </dgm:pt>
    <dgm:pt modelId="{12090043-EE6C-49E2-8AB6-355CEE2AD52E}" type="pres">
      <dgm:prSet presAssocID="{06A41949-8DDA-45F5-A56B-A6B90A8F01EB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C2F10D87-9DF7-4F4D-94F3-2088AF723344}" type="pres">
      <dgm:prSet presAssocID="{06A41949-8DDA-45F5-A56B-A6B90A8F01EB}" presName="parentText" presStyleLbl="node1" presStyleIdx="0" presStyleCnt="4" custScaleY="20471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8EF289-65F7-4BBE-9387-0617A709A7CF}" type="pres">
      <dgm:prSet presAssocID="{06A41949-8DDA-45F5-A56B-A6B90A8F01EB}" presName="negativeSpace" presStyleCnt="0"/>
      <dgm:spPr/>
    </dgm:pt>
    <dgm:pt modelId="{9FD4AEC9-79B3-4CB3-AA55-1B64A459AF36}" type="pres">
      <dgm:prSet presAssocID="{06A41949-8DDA-45F5-A56B-A6B90A8F01EB}" presName="childText" presStyleLbl="conFgAcc1" presStyleIdx="0" presStyleCnt="4">
        <dgm:presLayoutVars>
          <dgm:bulletEnabled val="1"/>
        </dgm:presLayoutVars>
      </dgm:prSet>
      <dgm:spPr/>
    </dgm:pt>
    <dgm:pt modelId="{C6A657C2-FA69-48C9-83D0-E5D1AEC5509D}" type="pres">
      <dgm:prSet presAssocID="{87BB58EC-AA52-47F6-BCDB-50D328D5FE21}" presName="spaceBetweenRectangles" presStyleCnt="0"/>
      <dgm:spPr/>
    </dgm:pt>
    <dgm:pt modelId="{A1A03200-6A9C-4819-9E6C-AB3D22196B20}" type="pres">
      <dgm:prSet presAssocID="{AD625E36-70BB-4421-8005-4073B012A436}" presName="parentLin" presStyleCnt="0"/>
      <dgm:spPr/>
    </dgm:pt>
    <dgm:pt modelId="{C87E1668-8065-4AF7-8882-958E3D4305E1}" type="pres">
      <dgm:prSet presAssocID="{AD625E36-70BB-4421-8005-4073B012A436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8E5B1A49-03FF-46FA-B5D7-0EC2DC56A736}" type="pres">
      <dgm:prSet presAssocID="{AD625E36-70BB-4421-8005-4073B012A436}" presName="parentText" presStyleLbl="node1" presStyleIdx="1" presStyleCnt="4" custScaleY="2060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85E89-6DD9-4CF4-A4CF-5BCC85817586}" type="pres">
      <dgm:prSet presAssocID="{AD625E36-70BB-4421-8005-4073B012A436}" presName="negativeSpace" presStyleCnt="0"/>
      <dgm:spPr/>
    </dgm:pt>
    <dgm:pt modelId="{253E6BE3-315A-4C04-A124-1236992F8ECC}" type="pres">
      <dgm:prSet presAssocID="{AD625E36-70BB-4421-8005-4073B012A436}" presName="childText" presStyleLbl="conFgAcc1" presStyleIdx="1" presStyleCnt="4">
        <dgm:presLayoutVars>
          <dgm:bulletEnabled val="1"/>
        </dgm:presLayoutVars>
      </dgm:prSet>
      <dgm:spPr/>
    </dgm:pt>
    <dgm:pt modelId="{EEF91F4C-4C00-46DE-99B6-FF057F30F369}" type="pres">
      <dgm:prSet presAssocID="{9C9026ED-46A2-41AB-A9BB-A9B0688D6A47}" presName="spaceBetweenRectangles" presStyleCnt="0"/>
      <dgm:spPr/>
    </dgm:pt>
    <dgm:pt modelId="{89FEBB92-5067-422E-992C-16C1B95B84E1}" type="pres">
      <dgm:prSet presAssocID="{5C8AB9CA-A6B9-41A0-8DB7-11ED81664C94}" presName="parentLin" presStyleCnt="0"/>
      <dgm:spPr/>
    </dgm:pt>
    <dgm:pt modelId="{FE50F74B-F421-430F-95D9-55A5E923AC04}" type="pres">
      <dgm:prSet presAssocID="{5C8AB9CA-A6B9-41A0-8DB7-11ED81664C94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96E59EA9-609B-4DDF-ACB8-85C40790E3B6}" type="pres">
      <dgm:prSet presAssocID="{5C8AB9CA-A6B9-41A0-8DB7-11ED81664C94}" presName="parentText" presStyleLbl="node1" presStyleIdx="2" presStyleCnt="4" custScaleY="214252" custLinFactNeighborX="-1520" custLinFactNeighborY="-2322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FF7CDF-EC21-4A35-ACF7-AD3B5709FB8B}" type="pres">
      <dgm:prSet presAssocID="{5C8AB9CA-A6B9-41A0-8DB7-11ED81664C94}" presName="negativeSpace" presStyleCnt="0"/>
      <dgm:spPr/>
    </dgm:pt>
    <dgm:pt modelId="{100A0A8B-4C99-46ED-AEC6-8C44DFA361F7}" type="pres">
      <dgm:prSet presAssocID="{5C8AB9CA-A6B9-41A0-8DB7-11ED81664C94}" presName="childText" presStyleLbl="conFgAcc1" presStyleIdx="2" presStyleCnt="4">
        <dgm:presLayoutVars>
          <dgm:bulletEnabled val="1"/>
        </dgm:presLayoutVars>
      </dgm:prSet>
      <dgm:spPr/>
    </dgm:pt>
    <dgm:pt modelId="{6444C5C2-AA67-4B29-9BBD-D7233F3EAFD5}" type="pres">
      <dgm:prSet presAssocID="{78A3A495-DAF8-4430-87A0-2B35A503D2AF}" presName="spaceBetweenRectangles" presStyleCnt="0"/>
      <dgm:spPr/>
    </dgm:pt>
    <dgm:pt modelId="{C46B4A06-D097-4909-AE3F-AAE18D5D09DB}" type="pres">
      <dgm:prSet presAssocID="{FD9AA1B8-EAD2-41B1-AAA3-DADD093E6671}" presName="parentLin" presStyleCnt="0"/>
      <dgm:spPr/>
    </dgm:pt>
    <dgm:pt modelId="{E29B6963-68B7-4742-B84B-ED8C542419A3}" type="pres">
      <dgm:prSet presAssocID="{FD9AA1B8-EAD2-41B1-AAA3-DADD093E6671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84843934-F78B-4222-9D48-EAD209C28B79}" type="pres">
      <dgm:prSet presAssocID="{FD9AA1B8-EAD2-41B1-AAA3-DADD093E6671}" presName="parentText" presStyleLbl="node1" presStyleIdx="3" presStyleCnt="4" custScaleY="2124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961337-D333-499B-BF3A-D604C750ABAA}" type="pres">
      <dgm:prSet presAssocID="{FD9AA1B8-EAD2-41B1-AAA3-DADD093E6671}" presName="negativeSpace" presStyleCnt="0"/>
      <dgm:spPr/>
    </dgm:pt>
    <dgm:pt modelId="{4F150CCA-31ED-44C4-B0EC-F6B41AF38721}" type="pres">
      <dgm:prSet presAssocID="{FD9AA1B8-EAD2-41B1-AAA3-DADD093E667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6118F59-A137-449E-8E2E-370E8F86F498}" srcId="{B6C74844-3FC9-4438-B58E-98473BFE5B9C}" destId="{5C8AB9CA-A6B9-41A0-8DB7-11ED81664C94}" srcOrd="2" destOrd="0" parTransId="{7D7759B3-FC7A-44E6-8FFA-BC38BC03827B}" sibTransId="{78A3A495-DAF8-4430-87A0-2B35A503D2AF}"/>
    <dgm:cxn modelId="{65DAB428-36D3-47A1-A006-1CA804BCC146}" type="presOf" srcId="{06A41949-8DDA-45F5-A56B-A6B90A8F01EB}" destId="{12090043-EE6C-49E2-8AB6-355CEE2AD52E}" srcOrd="0" destOrd="0" presId="urn:microsoft.com/office/officeart/2005/8/layout/list1"/>
    <dgm:cxn modelId="{C229EB0C-ED8A-4FA8-9315-1C68C27A5C11}" type="presOf" srcId="{AD625E36-70BB-4421-8005-4073B012A436}" destId="{C87E1668-8065-4AF7-8882-958E3D4305E1}" srcOrd="0" destOrd="0" presId="urn:microsoft.com/office/officeart/2005/8/layout/list1"/>
    <dgm:cxn modelId="{D6F3F1EC-1492-42D2-815F-0DD2BE006576}" type="presOf" srcId="{AD625E36-70BB-4421-8005-4073B012A436}" destId="{8E5B1A49-03FF-46FA-B5D7-0EC2DC56A736}" srcOrd="1" destOrd="0" presId="urn:microsoft.com/office/officeart/2005/8/layout/list1"/>
    <dgm:cxn modelId="{3476E6C2-8BED-47D2-A62A-B0A6EDA50518}" srcId="{B6C74844-3FC9-4438-B58E-98473BFE5B9C}" destId="{06A41949-8DDA-45F5-A56B-A6B90A8F01EB}" srcOrd="0" destOrd="0" parTransId="{53DE20F1-6AD1-4147-83E7-8860F2329969}" sibTransId="{87BB58EC-AA52-47F6-BCDB-50D328D5FE21}"/>
    <dgm:cxn modelId="{C612C43F-1D0B-4F7C-B9D9-C57539F28B81}" type="presOf" srcId="{06A41949-8DDA-45F5-A56B-A6B90A8F01EB}" destId="{C2F10D87-9DF7-4F4D-94F3-2088AF723344}" srcOrd="1" destOrd="0" presId="urn:microsoft.com/office/officeart/2005/8/layout/list1"/>
    <dgm:cxn modelId="{B9EF8747-8D22-4D15-8FB9-186340534D5B}" type="presOf" srcId="{FD9AA1B8-EAD2-41B1-AAA3-DADD093E6671}" destId="{84843934-F78B-4222-9D48-EAD209C28B79}" srcOrd="1" destOrd="0" presId="urn:microsoft.com/office/officeart/2005/8/layout/list1"/>
    <dgm:cxn modelId="{6DE9200F-C2FF-4F0B-8C3B-685D445B89C8}" type="presOf" srcId="{FD9AA1B8-EAD2-41B1-AAA3-DADD093E6671}" destId="{E29B6963-68B7-4742-B84B-ED8C542419A3}" srcOrd="0" destOrd="0" presId="urn:microsoft.com/office/officeart/2005/8/layout/list1"/>
    <dgm:cxn modelId="{35D5846A-3B05-4D71-A301-082D00BDD2EA}" srcId="{B6C74844-3FC9-4438-B58E-98473BFE5B9C}" destId="{FD9AA1B8-EAD2-41B1-AAA3-DADD093E6671}" srcOrd="3" destOrd="0" parTransId="{A7DF4011-C71E-48D3-B536-8364464C15A5}" sibTransId="{DF3A428C-FC64-4CE4-9B4C-ADC7C4D7FB62}"/>
    <dgm:cxn modelId="{A359EF70-4CB3-411D-A103-61EBB6F591A6}" type="presOf" srcId="{5C8AB9CA-A6B9-41A0-8DB7-11ED81664C94}" destId="{96E59EA9-609B-4DDF-ACB8-85C40790E3B6}" srcOrd="1" destOrd="0" presId="urn:microsoft.com/office/officeart/2005/8/layout/list1"/>
    <dgm:cxn modelId="{705622B3-3540-4EC5-B981-02F08426B303}" type="presOf" srcId="{5C8AB9CA-A6B9-41A0-8DB7-11ED81664C94}" destId="{FE50F74B-F421-430F-95D9-55A5E923AC04}" srcOrd="0" destOrd="0" presId="urn:microsoft.com/office/officeart/2005/8/layout/list1"/>
    <dgm:cxn modelId="{1ACC7D68-16AD-473D-B896-1175EAD023B3}" type="presOf" srcId="{B6C74844-3FC9-4438-B58E-98473BFE5B9C}" destId="{87EA691A-19D5-4E43-A9FD-A4B5B428F265}" srcOrd="0" destOrd="0" presId="urn:microsoft.com/office/officeart/2005/8/layout/list1"/>
    <dgm:cxn modelId="{937C93C0-766D-45B2-858A-533A3220BF50}" srcId="{B6C74844-3FC9-4438-B58E-98473BFE5B9C}" destId="{AD625E36-70BB-4421-8005-4073B012A436}" srcOrd="1" destOrd="0" parTransId="{412D0331-F90E-4E4B-ADD6-4CC709353120}" sibTransId="{9C9026ED-46A2-41AB-A9BB-A9B0688D6A47}"/>
    <dgm:cxn modelId="{0FC52737-0542-4E7C-9CA9-0287F31CCEA5}" type="presParOf" srcId="{87EA691A-19D5-4E43-A9FD-A4B5B428F265}" destId="{3FED0018-7F31-44BD-8EC1-4DE026A942F3}" srcOrd="0" destOrd="0" presId="urn:microsoft.com/office/officeart/2005/8/layout/list1"/>
    <dgm:cxn modelId="{09C8CFFC-7CD9-44D1-9B11-69E65078A6A9}" type="presParOf" srcId="{3FED0018-7F31-44BD-8EC1-4DE026A942F3}" destId="{12090043-EE6C-49E2-8AB6-355CEE2AD52E}" srcOrd="0" destOrd="0" presId="urn:microsoft.com/office/officeart/2005/8/layout/list1"/>
    <dgm:cxn modelId="{C05F39E8-F5E3-4CEB-9A8E-E8568E27BDC3}" type="presParOf" srcId="{3FED0018-7F31-44BD-8EC1-4DE026A942F3}" destId="{C2F10D87-9DF7-4F4D-94F3-2088AF723344}" srcOrd="1" destOrd="0" presId="urn:microsoft.com/office/officeart/2005/8/layout/list1"/>
    <dgm:cxn modelId="{A243D1AD-5BB4-4E40-BCC5-D850F1294FAC}" type="presParOf" srcId="{87EA691A-19D5-4E43-A9FD-A4B5B428F265}" destId="{9A8EF289-65F7-4BBE-9387-0617A709A7CF}" srcOrd="1" destOrd="0" presId="urn:microsoft.com/office/officeart/2005/8/layout/list1"/>
    <dgm:cxn modelId="{31CCAFFD-1955-4117-A7C1-1A6AE0CE8E18}" type="presParOf" srcId="{87EA691A-19D5-4E43-A9FD-A4B5B428F265}" destId="{9FD4AEC9-79B3-4CB3-AA55-1B64A459AF36}" srcOrd="2" destOrd="0" presId="urn:microsoft.com/office/officeart/2005/8/layout/list1"/>
    <dgm:cxn modelId="{1458F15E-E8E8-410C-8EDC-E47A37E66082}" type="presParOf" srcId="{87EA691A-19D5-4E43-A9FD-A4B5B428F265}" destId="{C6A657C2-FA69-48C9-83D0-E5D1AEC5509D}" srcOrd="3" destOrd="0" presId="urn:microsoft.com/office/officeart/2005/8/layout/list1"/>
    <dgm:cxn modelId="{BE11458A-1A31-42A7-9838-B065212A2272}" type="presParOf" srcId="{87EA691A-19D5-4E43-A9FD-A4B5B428F265}" destId="{A1A03200-6A9C-4819-9E6C-AB3D22196B20}" srcOrd="4" destOrd="0" presId="urn:microsoft.com/office/officeart/2005/8/layout/list1"/>
    <dgm:cxn modelId="{84805D02-E897-4F9B-939F-0BFEC4229B97}" type="presParOf" srcId="{A1A03200-6A9C-4819-9E6C-AB3D22196B20}" destId="{C87E1668-8065-4AF7-8882-958E3D4305E1}" srcOrd="0" destOrd="0" presId="urn:microsoft.com/office/officeart/2005/8/layout/list1"/>
    <dgm:cxn modelId="{90F31B53-7B7B-4316-8BB2-0C3464949CB1}" type="presParOf" srcId="{A1A03200-6A9C-4819-9E6C-AB3D22196B20}" destId="{8E5B1A49-03FF-46FA-B5D7-0EC2DC56A736}" srcOrd="1" destOrd="0" presId="urn:microsoft.com/office/officeart/2005/8/layout/list1"/>
    <dgm:cxn modelId="{A59AE699-BA7B-4CFB-92C3-645BF7C99C86}" type="presParOf" srcId="{87EA691A-19D5-4E43-A9FD-A4B5B428F265}" destId="{9E085E89-6DD9-4CF4-A4CF-5BCC85817586}" srcOrd="5" destOrd="0" presId="urn:microsoft.com/office/officeart/2005/8/layout/list1"/>
    <dgm:cxn modelId="{905CF9AC-463E-42B7-8448-462F2B3E02C9}" type="presParOf" srcId="{87EA691A-19D5-4E43-A9FD-A4B5B428F265}" destId="{253E6BE3-315A-4C04-A124-1236992F8ECC}" srcOrd="6" destOrd="0" presId="urn:microsoft.com/office/officeart/2005/8/layout/list1"/>
    <dgm:cxn modelId="{D04C7862-B4CB-4183-9EE4-F8AA439C7FA5}" type="presParOf" srcId="{87EA691A-19D5-4E43-A9FD-A4B5B428F265}" destId="{EEF91F4C-4C00-46DE-99B6-FF057F30F369}" srcOrd="7" destOrd="0" presId="urn:microsoft.com/office/officeart/2005/8/layout/list1"/>
    <dgm:cxn modelId="{9BD37368-558F-4085-8D3D-8FF40E3AD0D9}" type="presParOf" srcId="{87EA691A-19D5-4E43-A9FD-A4B5B428F265}" destId="{89FEBB92-5067-422E-992C-16C1B95B84E1}" srcOrd="8" destOrd="0" presId="urn:microsoft.com/office/officeart/2005/8/layout/list1"/>
    <dgm:cxn modelId="{9DE062C1-9782-49FE-A782-A68A8363F6F5}" type="presParOf" srcId="{89FEBB92-5067-422E-992C-16C1B95B84E1}" destId="{FE50F74B-F421-430F-95D9-55A5E923AC04}" srcOrd="0" destOrd="0" presId="urn:microsoft.com/office/officeart/2005/8/layout/list1"/>
    <dgm:cxn modelId="{9ABE4986-8EB9-4BF4-A69D-551DD21B604A}" type="presParOf" srcId="{89FEBB92-5067-422E-992C-16C1B95B84E1}" destId="{96E59EA9-609B-4DDF-ACB8-85C40790E3B6}" srcOrd="1" destOrd="0" presId="urn:microsoft.com/office/officeart/2005/8/layout/list1"/>
    <dgm:cxn modelId="{84351619-E3BF-4BDF-A7B2-872AFFCDC591}" type="presParOf" srcId="{87EA691A-19D5-4E43-A9FD-A4B5B428F265}" destId="{11FF7CDF-EC21-4A35-ACF7-AD3B5709FB8B}" srcOrd="9" destOrd="0" presId="urn:microsoft.com/office/officeart/2005/8/layout/list1"/>
    <dgm:cxn modelId="{54CB2D52-B340-47EB-97AF-E7154E784B75}" type="presParOf" srcId="{87EA691A-19D5-4E43-A9FD-A4B5B428F265}" destId="{100A0A8B-4C99-46ED-AEC6-8C44DFA361F7}" srcOrd="10" destOrd="0" presId="urn:microsoft.com/office/officeart/2005/8/layout/list1"/>
    <dgm:cxn modelId="{36C23000-DA62-4DC7-85EC-B68AAA3E0172}" type="presParOf" srcId="{87EA691A-19D5-4E43-A9FD-A4B5B428F265}" destId="{6444C5C2-AA67-4B29-9BBD-D7233F3EAFD5}" srcOrd="11" destOrd="0" presId="urn:microsoft.com/office/officeart/2005/8/layout/list1"/>
    <dgm:cxn modelId="{0292433C-4B8D-4CC3-A023-4648FE4039F6}" type="presParOf" srcId="{87EA691A-19D5-4E43-A9FD-A4B5B428F265}" destId="{C46B4A06-D097-4909-AE3F-AAE18D5D09DB}" srcOrd="12" destOrd="0" presId="urn:microsoft.com/office/officeart/2005/8/layout/list1"/>
    <dgm:cxn modelId="{3753105F-7174-401E-9732-0877536542C3}" type="presParOf" srcId="{C46B4A06-D097-4909-AE3F-AAE18D5D09DB}" destId="{E29B6963-68B7-4742-B84B-ED8C542419A3}" srcOrd="0" destOrd="0" presId="urn:microsoft.com/office/officeart/2005/8/layout/list1"/>
    <dgm:cxn modelId="{77E53333-DAFB-4693-A8A2-B1A7ECAC044B}" type="presParOf" srcId="{C46B4A06-D097-4909-AE3F-AAE18D5D09DB}" destId="{84843934-F78B-4222-9D48-EAD209C28B79}" srcOrd="1" destOrd="0" presId="urn:microsoft.com/office/officeart/2005/8/layout/list1"/>
    <dgm:cxn modelId="{A3AA037E-CD40-4BFB-8AF3-F78D9423B996}" type="presParOf" srcId="{87EA691A-19D5-4E43-A9FD-A4B5B428F265}" destId="{81961337-D333-499B-BF3A-D604C750ABAA}" srcOrd="13" destOrd="0" presId="urn:microsoft.com/office/officeart/2005/8/layout/list1"/>
    <dgm:cxn modelId="{B9A81A08-57DF-4A9E-8F41-E7987C50EB30}" type="presParOf" srcId="{87EA691A-19D5-4E43-A9FD-A4B5B428F265}" destId="{4F150CCA-31ED-44C4-B0EC-F6B41AF3872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AEC9-79B3-4CB3-AA55-1B64A459AF36}">
      <dsp:nvSpPr>
        <dsp:cNvPr id="0" name=""/>
        <dsp:cNvSpPr/>
      </dsp:nvSpPr>
      <dsp:spPr>
        <a:xfrm>
          <a:off x="0" y="773734"/>
          <a:ext cx="7052863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10D87-9DF7-4F4D-94F3-2088AF723344}">
      <dsp:nvSpPr>
        <dsp:cNvPr id="0" name=""/>
        <dsp:cNvSpPr/>
      </dsp:nvSpPr>
      <dsp:spPr>
        <a:xfrm>
          <a:off x="352643" y="42989"/>
          <a:ext cx="4937004" cy="96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7" tIns="0" rIns="186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Інтердисциплінарність</a:t>
          </a:r>
          <a:r>
            <a:rPr lang="uk-UA" sz="1800" b="1" kern="1200" dirty="0" smtClean="0"/>
            <a:t>: </a:t>
          </a:r>
          <a:r>
            <a:rPr lang="uk-UA" sz="1800" kern="1200" dirty="0" smtClean="0"/>
            <a:t>використання знань з інших наук (економіка, технології, психологія, екологія).</a:t>
          </a:r>
          <a:endParaRPr lang="uk-UA" sz="1800" kern="1200" dirty="0"/>
        </a:p>
      </dsp:txBody>
      <dsp:txXfrm>
        <a:off x="399843" y="90189"/>
        <a:ext cx="4842604" cy="872505"/>
      </dsp:txXfrm>
    </dsp:sp>
    <dsp:sp modelId="{253E6BE3-315A-4C04-A124-1236992F8ECC}">
      <dsp:nvSpPr>
        <dsp:cNvPr id="0" name=""/>
        <dsp:cNvSpPr/>
      </dsp:nvSpPr>
      <dsp:spPr>
        <a:xfrm>
          <a:off x="0" y="2000225"/>
          <a:ext cx="7052863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B1A49-03FF-46FA-B5D7-0EC2DC56A736}">
      <dsp:nvSpPr>
        <dsp:cNvPr id="0" name=""/>
        <dsp:cNvSpPr/>
      </dsp:nvSpPr>
      <dsp:spPr>
        <a:xfrm>
          <a:off x="352643" y="1263334"/>
          <a:ext cx="4937004" cy="973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7" tIns="0" rIns="186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Фокус на глобалізацію</a:t>
          </a:r>
          <a:r>
            <a:rPr lang="uk-UA" sz="1800" kern="1200" smtClean="0"/>
            <a:t>: аналіз глобальних процесів, їхнього впливу на локальні спільноти та особистість</a:t>
          </a:r>
          <a:endParaRPr lang="uk-UA" sz="1800" kern="1200" dirty="0"/>
        </a:p>
      </dsp:txBody>
      <dsp:txXfrm>
        <a:off x="400143" y="1310834"/>
        <a:ext cx="4842004" cy="878050"/>
      </dsp:txXfrm>
    </dsp:sp>
    <dsp:sp modelId="{100A0A8B-4C99-46ED-AEC6-8C44DFA361F7}">
      <dsp:nvSpPr>
        <dsp:cNvPr id="0" name=""/>
        <dsp:cNvSpPr/>
      </dsp:nvSpPr>
      <dsp:spPr>
        <a:xfrm>
          <a:off x="0" y="3265620"/>
          <a:ext cx="7052863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9EA9-609B-4DDF-ACB8-85C40790E3B6}">
      <dsp:nvSpPr>
        <dsp:cNvPr id="0" name=""/>
        <dsp:cNvSpPr/>
      </dsp:nvSpPr>
      <dsp:spPr>
        <a:xfrm>
          <a:off x="347282" y="2380114"/>
          <a:ext cx="4937004" cy="1011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7" tIns="0" rIns="186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Технологічна інтеграція</a:t>
          </a:r>
          <a:r>
            <a:rPr lang="uk-UA" sz="1800" kern="1200" smtClean="0"/>
            <a:t>: вивчення впливу цифрових технологій на суспільні відносини</a:t>
          </a:r>
          <a:endParaRPr lang="uk-UA" sz="1800" kern="1200" dirty="0"/>
        </a:p>
      </dsp:txBody>
      <dsp:txXfrm>
        <a:off x="396682" y="2429514"/>
        <a:ext cx="4838204" cy="913155"/>
      </dsp:txXfrm>
    </dsp:sp>
    <dsp:sp modelId="{4F150CCA-31ED-44C4-B0EC-F6B41AF38721}">
      <dsp:nvSpPr>
        <dsp:cNvPr id="0" name=""/>
        <dsp:cNvSpPr/>
      </dsp:nvSpPr>
      <dsp:spPr>
        <a:xfrm>
          <a:off x="0" y="4522362"/>
          <a:ext cx="7052863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43934-F78B-4222-9D48-EAD209C28B79}">
      <dsp:nvSpPr>
        <dsp:cNvPr id="0" name=""/>
        <dsp:cNvSpPr/>
      </dsp:nvSpPr>
      <dsp:spPr>
        <a:xfrm>
          <a:off x="352643" y="3755220"/>
          <a:ext cx="4937004" cy="10033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7" tIns="0" rIns="186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Проблемоорієнтованість</a:t>
          </a:r>
          <a:r>
            <a:rPr lang="uk-UA" sz="1800" kern="1200" dirty="0" smtClean="0"/>
            <a:t>: зосередження на актуальних соціальних проблемах, як-от екологічна криза, нерівність, права людини.</a:t>
          </a:r>
          <a:endParaRPr lang="uk-UA" sz="1800" kern="1200" dirty="0"/>
        </a:p>
      </dsp:txBody>
      <dsp:txXfrm>
        <a:off x="401620" y="3804197"/>
        <a:ext cx="4839050" cy="90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26.01.2025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4056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30781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Новітні соціологічні теорії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Лекція 1</a:t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Теоретичні основи новітніх соціологічних концепцій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підготовила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  <a:p>
            <a:pPr eaLnBrk="1" hangingPunct="1"/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кандидат 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соціологічних наук, 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доцент 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кафедри соціології ЗНУ, 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ПИЛИПЕНКО ЯНА СЕРГІЇВНА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4880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5151163"/>
            <a:ext cx="1889844" cy="792088"/>
          </a:xfrm>
        </p:spPr>
        <p:txBody>
          <a:bodyPr rtlCol="0">
            <a:noAutofit/>
          </a:bodyPr>
          <a:lstStyle/>
          <a:p>
            <a:pPr algn="l"/>
            <a:r>
              <a:rPr lang="uk-UA" sz="1800" b="1" i="1" dirty="0"/>
              <a:t>Ж. </a:t>
            </a:r>
            <a:r>
              <a:rPr lang="uk-UA" sz="1800" b="1" i="1" dirty="0" err="1"/>
              <a:t>Бодрійяр</a:t>
            </a:r>
            <a:endParaRPr lang="uk-UA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 txBox="1">
            <a:spLocks/>
          </p:cNvSpPr>
          <p:nvPr/>
        </p:nvSpPr>
        <p:spPr bwMode="auto">
          <a:xfrm>
            <a:off x="2179474" y="332656"/>
            <a:ext cx="88850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напрями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сучасної соціологічної думки</a:t>
            </a:r>
            <a:endParaRPr lang="uk-UA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872" y="1161618"/>
            <a:ext cx="61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Постмодернізм</a:t>
            </a:r>
            <a:r>
              <a:rPr lang="uk-UA" b="1" dirty="0"/>
              <a:t>: Ж.-Ф. </a:t>
            </a:r>
            <a:r>
              <a:rPr lang="uk-UA" b="1" dirty="0" err="1"/>
              <a:t>Ліотар</a:t>
            </a:r>
            <a:r>
              <a:rPr lang="uk-UA" b="1" dirty="0"/>
              <a:t>, Ж. </a:t>
            </a:r>
            <a:r>
              <a:rPr lang="uk-UA" b="1" dirty="0" err="1"/>
              <a:t>Бодрійяр</a:t>
            </a:r>
            <a:endParaRPr lang="uk-UA" b="1" dirty="0"/>
          </a:p>
          <a:p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07694" y="1907470"/>
            <a:ext cx="727280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uk-UA" b="1" i="1" dirty="0"/>
              <a:t>Ж. </a:t>
            </a:r>
            <a:r>
              <a:rPr lang="uk-UA" b="1" i="1" dirty="0" err="1"/>
              <a:t>Бодрійяр</a:t>
            </a:r>
            <a:r>
              <a:rPr lang="uk-UA" b="1" i="1" dirty="0"/>
              <a:t>: концепти симуляції та </a:t>
            </a:r>
            <a:r>
              <a:rPr lang="uk-UA" b="1" i="1" dirty="0" err="1"/>
              <a:t>гіперреальності</a:t>
            </a:r>
            <a:r>
              <a:rPr lang="uk-UA" b="1" i="1" dirty="0"/>
              <a:t>. </a:t>
            </a:r>
            <a:endParaRPr lang="uk-UA" b="1" i="1" dirty="0" smtClean="0"/>
          </a:p>
          <a:p>
            <a:pPr>
              <a:lnSpc>
                <a:spcPct val="125000"/>
              </a:lnSpc>
            </a:pPr>
            <a:endParaRPr lang="uk-UA" b="1" i="1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dirty="0" err="1" smtClean="0"/>
              <a:t>Бодрійяр</a:t>
            </a:r>
            <a:r>
              <a:rPr lang="uk-UA" dirty="0" smtClean="0"/>
              <a:t> </a:t>
            </a:r>
            <a:r>
              <a:rPr lang="uk-UA" dirty="0"/>
              <a:t>стверджував, що в сучасному суспільстві реальність замінюється </a:t>
            </a:r>
            <a:r>
              <a:rPr lang="uk-UA" b="1" dirty="0"/>
              <a:t>симуляціями</a:t>
            </a:r>
            <a:r>
              <a:rPr lang="uk-UA" dirty="0"/>
              <a:t> — </a:t>
            </a:r>
            <a:r>
              <a:rPr lang="uk-UA" u="sng" dirty="0"/>
              <a:t>репрезентаціями, які не мають зв'язку з реальним світом.</a:t>
            </a:r>
            <a:r>
              <a:rPr lang="uk-UA" dirty="0"/>
              <a:t> </a:t>
            </a:r>
            <a:endParaRPr lang="uk-UA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Ці </a:t>
            </a:r>
            <a:r>
              <a:rPr lang="uk-UA" dirty="0"/>
              <a:t>симуляції створюють "</a:t>
            </a:r>
            <a:r>
              <a:rPr lang="uk-UA" b="1" dirty="0" err="1"/>
              <a:t>гіперреальність</a:t>
            </a:r>
            <a:r>
              <a:rPr lang="uk-UA" dirty="0"/>
              <a:t>", де межа між реальним і вигаданим зникає. </a:t>
            </a:r>
            <a:endParaRPr lang="uk-UA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i="1" dirty="0" smtClean="0"/>
              <a:t>Наприклад</a:t>
            </a:r>
            <a:r>
              <a:rPr lang="uk-UA" i="1" dirty="0"/>
              <a:t>, масова культура та медіа створюють образи, які сприймаються як більш реальні, ніж сама реальність (наприклад, ідеальні образи у рекламі або віртуальна реальність).</a:t>
            </a:r>
          </a:p>
        </p:txBody>
      </p:sp>
      <p:pic>
        <p:nvPicPr>
          <p:cNvPr id="9" name="Picture 2" descr="Credit: Getty Images/Ulf Ander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408" y="1681215"/>
            <a:ext cx="2312732" cy="346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340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60266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667207"/>
            <a:ext cx="1889844" cy="792088"/>
          </a:xfrm>
        </p:spPr>
        <p:txBody>
          <a:bodyPr rtlCol="0">
            <a:noAutofit/>
          </a:bodyPr>
          <a:lstStyle/>
          <a:p>
            <a:pPr algn="l"/>
            <a:r>
              <a:rPr lang="uk-UA" sz="1800" b="1" i="1" dirty="0" smtClean="0"/>
              <a:t>А. </a:t>
            </a:r>
            <a:r>
              <a:rPr lang="uk-UA" sz="1800" b="1" i="1" dirty="0" err="1" smtClean="0"/>
              <a:t>Щюц</a:t>
            </a:r>
            <a:endParaRPr lang="uk-UA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 txBox="1">
            <a:spLocks/>
          </p:cNvSpPr>
          <p:nvPr/>
        </p:nvSpPr>
        <p:spPr bwMode="auto">
          <a:xfrm>
            <a:off x="2179474" y="332656"/>
            <a:ext cx="88850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напрями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сучасної соціологічної думки</a:t>
            </a:r>
            <a:endParaRPr lang="uk-UA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872" y="1161618"/>
            <a:ext cx="61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Феноменологічна соціологія: </a:t>
            </a:r>
            <a:r>
              <a:rPr lang="uk-UA" b="1" dirty="0" smtClean="0"/>
              <a:t>А. </a:t>
            </a:r>
            <a:r>
              <a:rPr lang="uk-UA" b="1" dirty="0" err="1" smtClean="0"/>
              <a:t>Щюц</a:t>
            </a:r>
            <a:endParaRPr lang="uk-UA" b="1" dirty="0"/>
          </a:p>
          <a:p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7338" y="1678874"/>
            <a:ext cx="634307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b="1" dirty="0"/>
              <a:t>Інтерсуб'єктивність</a:t>
            </a:r>
            <a:r>
              <a:rPr lang="uk-UA" dirty="0"/>
              <a:t> у феноменологічній соціології означає процес взаємодії між індивідами, завдяки якому вони формують спільне розуміння світу. </a:t>
            </a:r>
            <a:endParaRPr lang="uk-UA" dirty="0" smtClean="0"/>
          </a:p>
          <a:p>
            <a:pPr algn="just">
              <a:lnSpc>
                <a:spcPct val="125000"/>
              </a:lnSpc>
            </a:pPr>
            <a:r>
              <a:rPr lang="uk-UA" dirty="0" err="1" smtClean="0"/>
              <a:t>Шюц</a:t>
            </a:r>
            <a:r>
              <a:rPr lang="uk-UA" dirty="0" smtClean="0"/>
              <a:t> </a:t>
            </a:r>
            <a:r>
              <a:rPr lang="uk-UA" dirty="0"/>
              <a:t>підкреслював, що </a:t>
            </a:r>
            <a:r>
              <a:rPr lang="uk-UA" b="1" i="1" dirty="0"/>
              <a:t>реальність є соціально конструйованою через щоденні комунікації та обмін досвідом</a:t>
            </a:r>
            <a:r>
              <a:rPr lang="uk-UA" dirty="0"/>
              <a:t>. </a:t>
            </a:r>
            <a:endParaRPr lang="uk-UA" dirty="0" smtClean="0"/>
          </a:p>
          <a:p>
            <a:pPr algn="just">
              <a:lnSpc>
                <a:spcPct val="125000"/>
              </a:lnSpc>
            </a:pPr>
            <a:r>
              <a:rPr lang="uk-UA" dirty="0" smtClean="0"/>
              <a:t>Людські </a:t>
            </a:r>
            <a:r>
              <a:rPr lang="uk-UA" dirty="0"/>
              <a:t>вчинки за </a:t>
            </a:r>
            <a:r>
              <a:rPr lang="uk-UA" dirty="0" err="1"/>
              <a:t>Шюцом</a:t>
            </a:r>
            <a:r>
              <a:rPr lang="uk-UA" dirty="0"/>
              <a:t>, ґрунтуються не лише на об'єктивній ситуації до якої потрапляє індивід, а насамперед на його особистому досвіді. </a:t>
            </a:r>
            <a:endParaRPr lang="uk-UA" dirty="0" smtClean="0"/>
          </a:p>
          <a:p>
            <a:pPr algn="just">
              <a:lnSpc>
                <a:spcPct val="125000"/>
              </a:lnSpc>
            </a:pPr>
            <a:r>
              <a:rPr lang="uk-UA" dirty="0" smtClean="0"/>
              <a:t>Саме </a:t>
            </a:r>
            <a:r>
              <a:rPr lang="uk-UA" dirty="0"/>
              <a:t>тому, </a:t>
            </a:r>
            <a:r>
              <a:rPr lang="uk-UA" b="1" dirty="0"/>
              <a:t>взаємодія індивіда зі знайомими та незнайомими людьми суттєво відрізняється</a:t>
            </a:r>
            <a:r>
              <a:rPr lang="uk-UA" dirty="0"/>
              <a:t>, і чим менше є пізнаним суб'єкт взаємодії індивідом, тим більш випадковими будуть його дії.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34578" b="1838"/>
          <a:stretch/>
        </p:blipFill>
        <p:spPr>
          <a:xfrm>
            <a:off x="479376" y="1678875"/>
            <a:ext cx="2592288" cy="27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326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60266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667207"/>
            <a:ext cx="1889844" cy="792088"/>
          </a:xfrm>
        </p:spPr>
        <p:txBody>
          <a:bodyPr rtlCol="0">
            <a:noAutofit/>
          </a:bodyPr>
          <a:lstStyle/>
          <a:p>
            <a:pPr algn="l"/>
            <a:r>
              <a:rPr lang="uk-UA" sz="1800" b="1" i="1" dirty="0"/>
              <a:t>Г. </a:t>
            </a:r>
            <a:r>
              <a:rPr lang="uk-UA" sz="1800" b="1" i="1" dirty="0" err="1"/>
              <a:t>Гарфінкель</a:t>
            </a:r>
            <a:endParaRPr lang="uk-UA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 txBox="1">
            <a:spLocks/>
          </p:cNvSpPr>
          <p:nvPr/>
        </p:nvSpPr>
        <p:spPr bwMode="auto">
          <a:xfrm>
            <a:off x="2179474" y="332656"/>
            <a:ext cx="88850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напрями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сучасної соціологічної думки</a:t>
            </a:r>
            <a:endParaRPr lang="uk-UA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872" y="1161618"/>
            <a:ext cx="61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Етнометодологія: Г. </a:t>
            </a:r>
            <a:r>
              <a:rPr lang="uk-UA" b="1" dirty="0" err="1"/>
              <a:t>Гарфінкель</a:t>
            </a:r>
            <a:endParaRPr lang="uk-UA" b="1" dirty="0"/>
          </a:p>
          <a:p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7338" y="1678874"/>
            <a:ext cx="641508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b="1" dirty="0"/>
              <a:t>Г. </a:t>
            </a:r>
            <a:r>
              <a:rPr lang="uk-UA" b="1" dirty="0" err="1"/>
              <a:t>Гарфінкель</a:t>
            </a:r>
            <a:r>
              <a:rPr lang="uk-UA" b="1" dirty="0"/>
              <a:t>: аналіз повсякденних практик. </a:t>
            </a:r>
            <a:r>
              <a:rPr lang="uk-UA" dirty="0" err="1"/>
              <a:t>Гарфінкель</a:t>
            </a:r>
            <a:r>
              <a:rPr lang="uk-UA" dirty="0"/>
              <a:t> засновує </a:t>
            </a:r>
            <a:r>
              <a:rPr lang="uk-UA" b="1" dirty="0" err="1"/>
              <a:t>етнометодологію</a:t>
            </a:r>
            <a:r>
              <a:rPr lang="uk-UA" dirty="0"/>
              <a:t> — підхід, який досліджує, як люди створюють і підтримують соціальний порядок у повсякденному житті. </a:t>
            </a:r>
            <a:r>
              <a:rPr lang="uk-UA" b="1" i="1" dirty="0"/>
              <a:t>Він підкреслює важливість вивчення рутинних дій та взаємодій, які здаються очевидними, але мають глибокий вплив на структуру суспільства. </a:t>
            </a:r>
            <a:endParaRPr lang="uk-UA" b="1" i="1" dirty="0" smtClean="0"/>
          </a:p>
          <a:p>
            <a:pPr algn="just">
              <a:lnSpc>
                <a:spcPct val="125000"/>
              </a:lnSpc>
            </a:pPr>
            <a:r>
              <a:rPr lang="uk-UA" dirty="0" smtClean="0"/>
              <a:t>Наприклад</a:t>
            </a:r>
            <a:r>
              <a:rPr lang="uk-UA" dirty="0"/>
              <a:t>, у своїх експериментах </a:t>
            </a:r>
            <a:r>
              <a:rPr lang="uk-UA" dirty="0" err="1"/>
              <a:t>Гарфінкель</a:t>
            </a:r>
            <a:r>
              <a:rPr lang="uk-UA" dirty="0"/>
              <a:t> </a:t>
            </a:r>
            <a:r>
              <a:rPr lang="uk-UA" b="1" dirty="0"/>
              <a:t>застосовував метод "руйнування" </a:t>
            </a:r>
            <a:r>
              <a:rPr lang="uk-UA" dirty="0"/>
              <a:t>(або "</a:t>
            </a:r>
            <a:r>
              <a:rPr lang="uk-UA" dirty="0" err="1"/>
              <a:t>гарфінкелінг</a:t>
            </a:r>
            <a:r>
              <a:rPr lang="uk-UA" dirty="0"/>
              <a:t>") — </a:t>
            </a:r>
            <a:r>
              <a:rPr lang="uk-UA" i="1" dirty="0"/>
              <a:t>цілеспрямоване порушення соціальних норм для виявлення прихованих механізмів взаємодії. </a:t>
            </a:r>
            <a:endParaRPr lang="uk-UA" i="1" dirty="0" smtClean="0"/>
          </a:p>
          <a:p>
            <a:pPr algn="just">
              <a:lnSpc>
                <a:spcPct val="125000"/>
              </a:lnSpc>
            </a:pPr>
            <a:r>
              <a:rPr lang="uk-UA" dirty="0" smtClean="0"/>
              <a:t>Це </a:t>
            </a:r>
            <a:r>
              <a:rPr lang="uk-UA" dirty="0"/>
              <a:t>дозволяло зрозуміти, </a:t>
            </a:r>
            <a:r>
              <a:rPr lang="uk-UA" b="1" dirty="0"/>
              <a:t>як люди відновлюють порушений порядок і які очікування лежать в основі повсякденних практик.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78594"/>
            <a:ext cx="3107763" cy="23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83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1705506" y="548680"/>
            <a:ext cx="5112568" cy="324036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Що таке «новітні соціологічні теорії»?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Чому </a:t>
            </a:r>
            <a:r>
              <a:rPr lang="uk-UA" sz="2400" b="1" dirty="0">
                <a:solidFill>
                  <a:schemeClr val="tx1"/>
                </a:solidFill>
              </a:rPr>
              <a:t>важливо вивчати новітні соціологічні теорії?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852" y="433058"/>
            <a:ext cx="3736004" cy="2491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3933056"/>
            <a:ext cx="4364743" cy="24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57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912" y="-605961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983432" y="3573016"/>
            <a:ext cx="86409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3600" b="1" dirty="0"/>
              <a:t>Новітні теорії у соціології </a:t>
            </a:r>
            <a:r>
              <a:rPr lang="uk-UA" sz="3600" dirty="0"/>
              <a:t>— це сучасні концептуальні підходи та моделі, що виникли в умовах трансформацій суспільства у </a:t>
            </a:r>
            <a:r>
              <a:rPr lang="en-US" sz="3600" dirty="0"/>
              <a:t>XX </a:t>
            </a:r>
            <a:r>
              <a:rPr lang="uk-UA" sz="3600" dirty="0"/>
              <a:t>та </a:t>
            </a:r>
            <a:r>
              <a:rPr lang="en-US" sz="3600" dirty="0"/>
              <a:t>XXI </a:t>
            </a:r>
            <a:r>
              <a:rPr lang="uk-UA" sz="3600" dirty="0"/>
              <a:t>століттях</a:t>
            </a:r>
            <a:endParaRPr lang="ru-RU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 rot="19509612">
            <a:off x="8637889" y="1159290"/>
            <a:ext cx="2994137" cy="1120456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Технологічні інновації</a:t>
            </a:r>
          </a:p>
        </p:txBody>
      </p:sp>
      <p:sp>
        <p:nvSpPr>
          <p:cNvPr id="11" name="Выноска 1 10"/>
          <p:cNvSpPr/>
          <p:nvPr/>
        </p:nvSpPr>
        <p:spPr>
          <a:xfrm rot="19552494">
            <a:off x="5202639" y="1183359"/>
            <a:ext cx="2937772" cy="1132099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діджиталізація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 rot="19552494">
            <a:off x="2027960" y="1418140"/>
            <a:ext cx="2657753" cy="1069391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глобалізація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724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1991544" y="476672"/>
            <a:ext cx="78488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Новітні соціологічні теорії пояснюють нові соціальні явища та зміни в соціальних структурах.</a:t>
            </a:r>
            <a:endParaRPr lang="uk-UA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779" y="2154103"/>
            <a:ext cx="3212796" cy="2224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16" y="2132856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2132826"/>
            <a:ext cx="3364632" cy="2240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520" y="4725144"/>
            <a:ext cx="2825621" cy="1884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984" y="4665595"/>
            <a:ext cx="291917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57160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474" y="332656"/>
            <a:ext cx="6480720" cy="1008112"/>
          </a:xfrm>
        </p:spPr>
        <p:txBody>
          <a:bodyPr rtlCol="0">
            <a:noAutofit/>
          </a:bodyPr>
          <a:lstStyle/>
          <a:p>
            <a:pPr algn="l"/>
            <a:r>
              <a:rPr lang="ru-RU" sz="24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</a:t>
            </a:r>
            <a:r>
              <a:rPr lang="ru-RU" sz="24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характеристики </a:t>
            </a:r>
            <a:r>
              <a:rPr lang="ru-RU" sz="24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новітніх</a:t>
            </a:r>
            <a:r>
              <a:rPr lang="ru-RU" sz="24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теорій</a:t>
            </a:r>
            <a:r>
              <a:rPr lang="ru-RU" sz="24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у </a:t>
            </a:r>
            <a:r>
              <a:rPr lang="ru-RU" sz="2400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соціології</a:t>
            </a:r>
            <a:r>
              <a:rPr lang="ru-RU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: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9048233"/>
              </p:ext>
            </p:extLst>
          </p:nvPr>
        </p:nvGraphicFramePr>
        <p:xfrm>
          <a:off x="2711624" y="1484784"/>
          <a:ext cx="705286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9219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912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56" y="5229200"/>
            <a:ext cx="3147436" cy="1224136"/>
          </a:xfrm>
        </p:spPr>
        <p:txBody>
          <a:bodyPr rtlCol="0">
            <a:noAutofit/>
          </a:bodyPr>
          <a:lstStyle/>
          <a:p>
            <a:pPr algn="l"/>
            <a:r>
              <a:rPr lang="uk-UA" sz="1800" dirty="0" smtClean="0"/>
              <a:t>Французького етнолога, культуролога і філософа </a:t>
            </a:r>
            <a:r>
              <a:rPr lang="uk-UA" sz="1800" b="1" dirty="0" smtClean="0"/>
              <a:t>Клода </a:t>
            </a:r>
            <a:r>
              <a:rPr lang="uk-UA" sz="1800" b="1" dirty="0" err="1" smtClean="0"/>
              <a:t>Леві-Строса</a:t>
            </a:r>
            <a:r>
              <a:rPr lang="uk-UA" sz="1800" b="1" dirty="0" smtClean="0"/>
              <a:t> </a:t>
            </a:r>
            <a:r>
              <a:rPr lang="uk-UA" sz="1800" dirty="0" smtClean="0"/>
              <a:t>нерідко називають "батьком структуралізму".</a:t>
            </a:r>
            <a:endParaRPr lang="uk-UA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 txBox="1">
            <a:spLocks/>
          </p:cNvSpPr>
          <p:nvPr/>
        </p:nvSpPr>
        <p:spPr bwMode="auto">
          <a:xfrm>
            <a:off x="2179474" y="332656"/>
            <a:ext cx="88850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напрями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сучасної соціологічної думки</a:t>
            </a:r>
            <a:endParaRPr lang="uk-UA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32" y="1161618"/>
            <a:ext cx="2474284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3872" y="1161618"/>
            <a:ext cx="61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Витоки структуралізму: К. </a:t>
            </a:r>
            <a:r>
              <a:rPr lang="uk-UA" b="1" dirty="0" err="1"/>
              <a:t>Леві-Строс</a:t>
            </a:r>
            <a:r>
              <a:rPr lang="uk-UA" b="1" dirty="0"/>
              <a:t>, М. Фуко</a:t>
            </a:r>
          </a:p>
          <a:p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2092" y="1769084"/>
            <a:ext cx="69204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його роботи були зосереджені </a:t>
            </a:r>
            <a:r>
              <a:rPr lang="uk-UA" sz="2000" b="1" dirty="0"/>
              <a:t>на аналізі </a:t>
            </a:r>
            <a:r>
              <a:rPr lang="uk-UA" sz="2000" b="1" dirty="0" err="1"/>
              <a:t>міфологій</a:t>
            </a:r>
            <a:r>
              <a:rPr lang="uk-UA" sz="2000" b="1" dirty="0"/>
              <a:t> та культурних практик</a:t>
            </a:r>
            <a:r>
              <a:rPr lang="uk-UA" sz="2000" dirty="0"/>
              <a:t> як системи знаків. </a:t>
            </a:r>
            <a:endParaRPr lang="uk-UA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Він </a:t>
            </a:r>
            <a:r>
              <a:rPr lang="uk-UA" sz="2000" dirty="0"/>
              <a:t>вважав, що </a:t>
            </a:r>
            <a:r>
              <a:rPr lang="uk-UA" sz="2000" b="1" i="1" dirty="0"/>
              <a:t>всі культури мають спільну структуру, яка лежить в основі людського мислення</a:t>
            </a:r>
            <a:r>
              <a:rPr lang="uk-UA" sz="2000" dirty="0"/>
              <a:t>. </a:t>
            </a:r>
            <a:endParaRPr lang="uk-UA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На </a:t>
            </a:r>
            <a:r>
              <a:rPr lang="uk-UA" sz="2000" dirty="0"/>
              <a:t>думку </a:t>
            </a:r>
            <a:r>
              <a:rPr lang="uk-UA" sz="2000" dirty="0" err="1"/>
              <a:t>Леві-Строса</a:t>
            </a:r>
            <a:r>
              <a:rPr lang="uk-UA" sz="2000" dirty="0"/>
              <a:t>, для розуміння суті культури важливо знати, </a:t>
            </a:r>
            <a:r>
              <a:rPr lang="uk-UA" sz="2000" b="1" i="1" dirty="0"/>
              <a:t>як виглядає навколишній світ в сприйнятті людей, що належать до різних культур</a:t>
            </a:r>
            <a:r>
              <a:rPr lang="uk-UA" sz="2000" dirty="0"/>
              <a:t>; </a:t>
            </a:r>
            <a:endParaRPr lang="uk-UA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людські </a:t>
            </a:r>
            <a:r>
              <a:rPr lang="uk-UA" sz="2000" dirty="0"/>
              <a:t>відчуття не стільки відображають, скільки </a:t>
            </a:r>
            <a:r>
              <a:rPr lang="uk-UA" sz="2000" b="1" i="1" dirty="0"/>
              <a:t>кодують навколишній людини світ</a:t>
            </a:r>
            <a:r>
              <a:rPr lang="uk-UA" sz="2000" dirty="0"/>
              <a:t>, а всі явища і процеси виражаються у вигляді </a:t>
            </a:r>
            <a:r>
              <a:rPr lang="uk-UA" sz="2000" i="1" dirty="0"/>
              <a:t>символів.</a:t>
            </a:r>
            <a:endParaRPr lang="uk-UA" sz="2000" b="1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1915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4880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5151163"/>
            <a:ext cx="1889844" cy="792088"/>
          </a:xfrm>
        </p:spPr>
        <p:txBody>
          <a:bodyPr rtlCol="0">
            <a:noAutofit/>
          </a:bodyPr>
          <a:lstStyle/>
          <a:p>
            <a:pPr algn="l"/>
            <a:r>
              <a:rPr lang="uk-UA" sz="1800" b="1" dirty="0" smtClean="0"/>
              <a:t>Мішель Фуко</a:t>
            </a:r>
            <a:endParaRPr lang="uk-UA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 txBox="1">
            <a:spLocks/>
          </p:cNvSpPr>
          <p:nvPr/>
        </p:nvSpPr>
        <p:spPr bwMode="auto">
          <a:xfrm>
            <a:off x="2179474" y="332656"/>
            <a:ext cx="88850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напрями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сучасної соціологічної думки</a:t>
            </a:r>
            <a:endParaRPr lang="uk-UA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872" y="1161618"/>
            <a:ext cx="61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Витоки структуралізму: К. </a:t>
            </a:r>
            <a:r>
              <a:rPr lang="uk-UA" b="1" dirty="0" err="1"/>
              <a:t>Леві-Строс</a:t>
            </a:r>
            <a:r>
              <a:rPr lang="uk-UA" b="1" dirty="0"/>
              <a:t>, М. Фуко</a:t>
            </a:r>
          </a:p>
          <a:p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3712" y="1700808"/>
            <a:ext cx="6518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французький філософ і соціолог, який досліджував </a:t>
            </a:r>
            <a:r>
              <a:rPr lang="uk-UA" b="1" i="1" dirty="0"/>
              <a:t>зв'язок між владою, знанням і дискурсом</a:t>
            </a:r>
            <a:r>
              <a:rPr lang="uk-UA" dirty="0"/>
              <a:t>. </a:t>
            </a:r>
            <a:endParaRPr lang="uk-UA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Він </a:t>
            </a:r>
            <a:r>
              <a:rPr lang="uk-UA" dirty="0"/>
              <a:t>розробив </a:t>
            </a:r>
            <a:r>
              <a:rPr lang="uk-UA" b="1" i="1" dirty="0"/>
              <a:t>концепцію "археології знання", </a:t>
            </a:r>
            <a:r>
              <a:rPr lang="uk-UA" dirty="0"/>
              <a:t>аналізуючи, як історично формуються системи знань та інститути влади. </a:t>
            </a:r>
            <a:endParaRPr lang="uk-UA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Фуко </a:t>
            </a:r>
            <a:r>
              <a:rPr lang="uk-UA" dirty="0"/>
              <a:t>показав, що </a:t>
            </a:r>
            <a:r>
              <a:rPr lang="uk-UA" b="1" i="1" dirty="0"/>
              <a:t>дискурси визначають, які істини є легітимними, і впливають на функціонування соціальних структур</a:t>
            </a:r>
            <a:r>
              <a:rPr lang="uk-UA" dirty="0"/>
              <a:t>, зокрема лікарень, шкіл і </a:t>
            </a:r>
            <a:r>
              <a:rPr lang="uk-UA" dirty="0" err="1"/>
              <a:t>тюрем</a:t>
            </a:r>
            <a:r>
              <a:rPr lang="uk-UA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Дискурс </a:t>
            </a:r>
            <a:r>
              <a:rPr lang="uk-UA" dirty="0"/>
              <a:t>розуміється як </a:t>
            </a:r>
            <a:r>
              <a:rPr lang="uk-UA" b="1" i="1" dirty="0"/>
              <a:t>складна сукупність мовленнєвих практик, що бере участь у формуванні уявлень про той об’єкт, про котрого мовиться</a:t>
            </a:r>
            <a:r>
              <a:rPr lang="uk-UA" dirty="0"/>
              <a:t>. У розвідках Фуко дискурс є своєрідним інструментом пізнання й аналізу культури.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3" y="1247273"/>
            <a:ext cx="2521528" cy="34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339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AC056FF3-8461-20CA-CC05-8E80B687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2992" y="-1971600"/>
            <a:ext cx="14832577" cy="1048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67608" y="75541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Поняття "дискурс", "влада", "структура"</a:t>
            </a:r>
            <a:endParaRPr lang="uk-UA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3432" y="1700808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/>
              <a:t>Дискурс</a:t>
            </a:r>
            <a:r>
              <a:rPr lang="uk-UA" dirty="0"/>
              <a:t>: система комунікації, яка визначає, як суспільство створює і підтримує певні значення та істини. </a:t>
            </a:r>
            <a:r>
              <a:rPr lang="uk-UA" i="1" dirty="0"/>
              <a:t>Наприклад, дискурс науки формує те, що вважається науковим знанням.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Влада</a:t>
            </a:r>
            <a:r>
              <a:rPr lang="uk-UA" dirty="0"/>
              <a:t>: здатність впливати на дії, думки та переконання інших через контроль над ресурсами, інформацією або соціальними нормами. </a:t>
            </a:r>
            <a:r>
              <a:rPr lang="uk-UA" i="1" dirty="0"/>
              <a:t>Фуко підкреслював, що влада діє не тільки через примус, але й через знання та дискурси.</a:t>
            </a:r>
          </a:p>
          <a:p>
            <a:pPr algn="just"/>
            <a:endParaRPr lang="uk-UA" b="1" i="1" dirty="0" smtClean="0"/>
          </a:p>
          <a:p>
            <a:pPr algn="just"/>
            <a:r>
              <a:rPr lang="uk-UA" b="1" dirty="0" smtClean="0"/>
              <a:t>Структура</a:t>
            </a:r>
            <a:r>
              <a:rPr lang="uk-UA" dirty="0"/>
              <a:t>: стабільні, повторювані моделі відносин або організацій, які впливають на поведінку індивідів. </a:t>
            </a:r>
            <a:r>
              <a:rPr lang="uk-UA" i="1" dirty="0"/>
              <a:t>У соціології структура розглядається як основа, що визначає соціальні ролі, норми та інститути.</a:t>
            </a:r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544" y="1376637"/>
            <a:ext cx="3797208" cy="2532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3909345"/>
            <a:ext cx="3472769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35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4880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5151163"/>
            <a:ext cx="1889844" cy="792088"/>
          </a:xfrm>
        </p:spPr>
        <p:txBody>
          <a:bodyPr rtlCol="0">
            <a:noAutofit/>
          </a:bodyPr>
          <a:lstStyle/>
          <a:p>
            <a:pPr algn="l"/>
            <a:r>
              <a:rPr lang="uk-UA" sz="1800" b="1" dirty="0"/>
              <a:t>Ж.-Ф. </a:t>
            </a:r>
            <a:r>
              <a:rPr lang="uk-UA" sz="1800" b="1" dirty="0" err="1"/>
              <a:t>Ліотар</a:t>
            </a:r>
            <a:endParaRPr lang="uk-UA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3EC580-9348-5DEB-D3D2-1881AA14A0BE}"/>
              </a:ext>
            </a:extLst>
          </p:cNvPr>
          <p:cNvSpPr txBox="1">
            <a:spLocks/>
          </p:cNvSpPr>
          <p:nvPr/>
        </p:nvSpPr>
        <p:spPr bwMode="auto">
          <a:xfrm>
            <a:off x="2179474" y="332656"/>
            <a:ext cx="88850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напрями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сучасної соціологічної думки</a:t>
            </a:r>
            <a:endParaRPr lang="uk-UA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872" y="1161618"/>
            <a:ext cx="61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Постмодернізм</a:t>
            </a:r>
            <a:r>
              <a:rPr lang="uk-UA" b="1" dirty="0"/>
              <a:t>: Ж.-Ф. </a:t>
            </a:r>
            <a:r>
              <a:rPr lang="uk-UA" b="1" dirty="0" err="1"/>
              <a:t>Ліотар</a:t>
            </a:r>
            <a:r>
              <a:rPr lang="uk-UA" b="1" dirty="0"/>
              <a:t>, Ж. </a:t>
            </a:r>
            <a:r>
              <a:rPr lang="uk-UA" b="1" dirty="0" err="1"/>
              <a:t>Бодрійяр</a:t>
            </a:r>
            <a:endParaRPr lang="uk-UA" b="1" dirty="0"/>
          </a:p>
          <a:p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3712" y="1556792"/>
            <a:ext cx="6552728" cy="455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uk-UA" b="1" i="1" dirty="0"/>
              <a:t>Ж.-Ф. </a:t>
            </a:r>
            <a:r>
              <a:rPr lang="uk-UA" b="1" i="1" dirty="0" err="1"/>
              <a:t>Ліотар</a:t>
            </a:r>
            <a:r>
              <a:rPr lang="uk-UA" b="1" i="1" dirty="0"/>
              <a:t>: криза </a:t>
            </a:r>
            <a:r>
              <a:rPr lang="uk-UA" b="1" i="1" dirty="0" err="1"/>
              <a:t>метанаративів</a:t>
            </a:r>
            <a:r>
              <a:rPr lang="uk-UA" dirty="0"/>
              <a:t>. </a:t>
            </a:r>
            <a:endParaRPr lang="uk-UA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dirty="0" err="1" smtClean="0"/>
              <a:t>Ліотар</a:t>
            </a:r>
            <a:r>
              <a:rPr lang="uk-UA" dirty="0" smtClean="0"/>
              <a:t> </a:t>
            </a:r>
            <a:r>
              <a:rPr lang="uk-UA" dirty="0"/>
              <a:t>стверджував, що сучасне суспільство переживає кризу великих оповідей або "</a:t>
            </a:r>
            <a:r>
              <a:rPr lang="uk-UA" b="1" dirty="0" err="1"/>
              <a:t>метанаративів</a:t>
            </a:r>
            <a:r>
              <a:rPr lang="uk-UA" dirty="0"/>
              <a:t>" — глобальних пояснювальних систем, таких як ідеології, релігії чи ідеї про прогрес. </a:t>
            </a:r>
            <a:endParaRPr lang="uk-UA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Ці </a:t>
            </a:r>
            <a:r>
              <a:rPr lang="uk-UA" dirty="0" err="1"/>
              <a:t>метанаративи</a:t>
            </a:r>
            <a:r>
              <a:rPr lang="uk-UA" dirty="0"/>
              <a:t> </a:t>
            </a:r>
            <a:r>
              <a:rPr lang="uk-UA" b="1" i="1" dirty="0"/>
              <a:t>втратили свою легітимність </a:t>
            </a:r>
            <a:r>
              <a:rPr lang="uk-UA" dirty="0"/>
              <a:t>у постмодерну епоху, оскільки більше не можуть забезпечити універсальні відповіді на складні соціальні проблеми. </a:t>
            </a:r>
            <a:endParaRPr lang="uk-UA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Це </a:t>
            </a:r>
            <a:r>
              <a:rPr lang="uk-UA" dirty="0"/>
              <a:t>впливає на сучасну соціологію, адже </a:t>
            </a:r>
            <a:r>
              <a:rPr lang="uk-UA" b="1" i="1" dirty="0"/>
              <a:t>дослідники тепер зосереджуються на локальних і множинних перспективах</a:t>
            </a:r>
            <a:r>
              <a:rPr lang="uk-UA" dirty="0"/>
              <a:t>, відкидаючи однозначність і </a:t>
            </a:r>
            <a:r>
              <a:rPr lang="uk-UA" dirty="0" err="1"/>
              <a:t>прагнучи</a:t>
            </a:r>
            <a:r>
              <a:rPr lang="uk-UA" dirty="0"/>
              <a:t> зрозуміти </a:t>
            </a:r>
            <a:r>
              <a:rPr lang="uk-UA" dirty="0" err="1"/>
              <a:t>фрагментовану</a:t>
            </a:r>
            <a:r>
              <a:rPr lang="uk-UA" dirty="0"/>
              <a:t> природу суспільства.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668777"/>
            <a:ext cx="2088232" cy="31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3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842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George</vt:lpstr>
      <vt:lpstr>Times New Roman</vt:lpstr>
      <vt:lpstr>Тема Office</vt:lpstr>
      <vt:lpstr>Новітні соціологічні теорії  Лекція 1 Теоретичні основи новітніх соціологічних концепцій</vt:lpstr>
      <vt:lpstr>Презентация PowerPoint</vt:lpstr>
      <vt:lpstr>Презентация PowerPoint</vt:lpstr>
      <vt:lpstr>Презентация PowerPoint</vt:lpstr>
      <vt:lpstr>Основні характеристики новітніх теорій у соціології:</vt:lpstr>
      <vt:lpstr>Французького етнолога, культуролога і філософа Клода Леві-Строса нерідко називають "батьком структуралізму".</vt:lpstr>
      <vt:lpstr>Мішель Фуко</vt:lpstr>
      <vt:lpstr>Презентация PowerPoint</vt:lpstr>
      <vt:lpstr>Ж.-Ф. Ліотар</vt:lpstr>
      <vt:lpstr>Ж. Бодрійяр</vt:lpstr>
      <vt:lpstr>А. Щюц</vt:lpstr>
      <vt:lpstr>Г. Гарфінкель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343</cp:revision>
  <dcterms:created xsi:type="dcterms:W3CDTF">2014-05-17T18:57:21Z</dcterms:created>
  <dcterms:modified xsi:type="dcterms:W3CDTF">2025-01-26T17:30:24Z</dcterms:modified>
</cp:coreProperties>
</file>