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2" r:id="rId6"/>
    <p:sldId id="263" r:id="rId7"/>
    <p:sldId id="261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60" r:id="rId17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C16A6-8C48-4165-8DAF-8C957C12A8FA}" type="doc">
      <dgm:prSet loTypeId="urn:microsoft.com/office/officeart/2018/2/layout/IconLabelList" loCatId="icon" qsTypeId="urn:microsoft.com/office/officeart/2005/8/quickstyle/simple4" qsCatId="simple" csTypeId="urn:microsoft.com/office/officeart/2018/5/colors/Iconchunking_neutralbg_colorful1" csCatId="colorful" phldr="1"/>
      <dgm:spPr/>
    </dgm:pt>
    <dgm:pt modelId="{701D68F5-42F8-47BC-8FED-84C50F595DF0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endParaRPr lang="ru-RU" noProof="0" dirty="0"/>
        </a:p>
      </dgm:t>
    </dgm:pt>
    <dgm:pt modelId="{9617668C-C38C-4017-8DDF-37855B15D110}" type="parTrans" cxnId="{C4BA385D-31ED-40EF-A5D6-98DFBA64E71A}">
      <dgm:prSet/>
      <dgm:spPr/>
      <dgm:t>
        <a:bodyPr rtlCol="0"/>
        <a:lstStyle/>
        <a:p>
          <a:pPr rtl="0"/>
          <a:endParaRPr lang="ru-RU" noProof="0" dirty="0"/>
        </a:p>
      </dgm:t>
    </dgm:pt>
    <dgm:pt modelId="{0C95B389-AC0C-4055-9AA3-38815EFC8B0A}" type="sibTrans" cxnId="{C4BA385D-31ED-40EF-A5D6-98DFBA64E71A}">
      <dgm:prSet/>
      <dgm:spPr/>
      <dgm:t>
        <a:bodyPr rtlCol="0"/>
        <a:lstStyle/>
        <a:p>
          <a:pPr rtl="0"/>
          <a:endParaRPr lang="ru-RU" noProof="0" dirty="0"/>
        </a:p>
      </dgm:t>
    </dgm:pt>
    <dgm:pt modelId="{91A66877-AC1C-46D9-BF2C-6024B638DEA9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endParaRPr lang="ru-RU" noProof="0" dirty="0"/>
        </a:p>
      </dgm:t>
    </dgm:pt>
    <dgm:pt modelId="{913FED05-DF41-48A7-B1F8-81937A468EF9}" type="parTrans" cxnId="{7F0DAB6F-9257-4F2D-B31A-3418F73F6952}">
      <dgm:prSet/>
      <dgm:spPr/>
      <dgm:t>
        <a:bodyPr rtlCol="0"/>
        <a:lstStyle/>
        <a:p>
          <a:pPr rtl="0"/>
          <a:endParaRPr lang="ru-RU" noProof="0" dirty="0"/>
        </a:p>
      </dgm:t>
    </dgm:pt>
    <dgm:pt modelId="{BFCE4A28-C381-46FF-935A-B11534EF7D87}" type="sibTrans" cxnId="{7F0DAB6F-9257-4F2D-B31A-3418F73F6952}">
      <dgm:prSet/>
      <dgm:spPr/>
      <dgm:t>
        <a:bodyPr rtlCol="0"/>
        <a:lstStyle/>
        <a:p>
          <a:pPr rtl="0"/>
          <a:endParaRPr lang="ru-RU" noProof="0" dirty="0"/>
        </a:p>
      </dgm:t>
    </dgm:pt>
    <dgm:pt modelId="{76CC3289-2662-43F0-A3C6-BA04A135F08C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endParaRPr lang="ru-RU" noProof="0" dirty="0"/>
        </a:p>
      </dgm:t>
    </dgm:pt>
    <dgm:pt modelId="{D46DB4DA-1442-4ECE-89FE-BBB1E3489E3D}" type="parTrans" cxnId="{0400886E-8A1A-44C2-95A7-DB0EF4911494}">
      <dgm:prSet/>
      <dgm:spPr/>
      <dgm:t>
        <a:bodyPr rtlCol="0"/>
        <a:lstStyle/>
        <a:p>
          <a:pPr rtl="0"/>
          <a:endParaRPr lang="ru-RU" noProof="0" dirty="0"/>
        </a:p>
      </dgm:t>
    </dgm:pt>
    <dgm:pt modelId="{FA28C9D6-476E-43CD-BA23-D6D990FD78D0}" type="sibTrans" cxnId="{0400886E-8A1A-44C2-95A7-DB0EF4911494}">
      <dgm:prSet/>
      <dgm:spPr/>
      <dgm:t>
        <a:bodyPr rtlCol="0"/>
        <a:lstStyle/>
        <a:p>
          <a:pPr rtl="0"/>
          <a:endParaRPr lang="ru-RU" noProof="0" dirty="0"/>
        </a:p>
      </dgm:t>
    </dgm:pt>
    <dgm:pt modelId="{8994D886-A75F-411A-A9D7-D31991FF12BD}" type="pres">
      <dgm:prSet presAssocID="{7D9C16A6-8C48-4165-8DAF-8C957C12A8FA}" presName="root" presStyleCnt="0">
        <dgm:presLayoutVars>
          <dgm:dir/>
          <dgm:resizeHandles val="exact"/>
        </dgm:presLayoutVars>
      </dgm:prSet>
      <dgm:spPr/>
    </dgm:pt>
    <dgm:pt modelId="{E1DBA6D5-BD14-4CD2-A0CC-80F867FEFA81}" type="pres">
      <dgm:prSet presAssocID="{701D68F5-42F8-47BC-8FED-84C50F595DF0}" presName="compNode" presStyleCnt="0"/>
      <dgm:spPr/>
    </dgm:pt>
    <dgm:pt modelId="{19A8DC21-3E65-409D-AD53-DA51BB9198A0}" type="pres">
      <dgm:prSet presAssocID="{701D68F5-42F8-47BC-8FED-84C50F595DF0}" presName="iconRect" presStyleLbl="node1" presStyleIdx="0" presStyleCnt="3" custScaleX="157625" custScaleY="157625" custLinFactX="141385" custLinFactNeighborX="200000" custLinFactNeighborY="-25470"/>
      <dgm:spPr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B9F90A48-FF94-4C94-A587-0190406F6FD3}" type="pres">
      <dgm:prSet presAssocID="{701D68F5-42F8-47BC-8FED-84C50F595DF0}" presName="spaceRect" presStyleCnt="0"/>
      <dgm:spPr/>
    </dgm:pt>
    <dgm:pt modelId="{A99B5DD6-89E9-4537-B415-4205CEB9323A}" type="pres">
      <dgm:prSet presAssocID="{701D68F5-42F8-47BC-8FED-84C50F595DF0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8B391436-B9B0-45BD-A57F-792D6376D868}" type="pres">
      <dgm:prSet presAssocID="{0C95B389-AC0C-4055-9AA3-38815EFC8B0A}" presName="sibTrans" presStyleCnt="0"/>
      <dgm:spPr/>
    </dgm:pt>
    <dgm:pt modelId="{95872155-C45D-46D3-874C-D838089A06F8}" type="pres">
      <dgm:prSet presAssocID="{91A66877-AC1C-46D9-BF2C-6024B638DEA9}" presName="compNode" presStyleCnt="0"/>
      <dgm:spPr/>
    </dgm:pt>
    <dgm:pt modelId="{CE9DF0E8-B0DE-4E1E-9FF4-6006AD8428DB}" type="pres">
      <dgm:prSet presAssocID="{91A66877-AC1C-46D9-BF2C-6024B638DEA9}" presName="iconRect" presStyleLbl="node1" presStyleIdx="1" presStyleCnt="3" custScaleX="157625" custScaleY="157625" custLinFactX="-100000" custLinFactY="51965" custLinFactNeighborX="-106532" custLinFactNeighborY="100000"/>
      <dgm:spPr>
        <a:blipFill>
          <a:blip xmlns:r="http://schemas.openxmlformats.org/officeDocument/2006/relationships" r:embed="rId3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tellite"/>
        </a:ext>
      </dgm:extLst>
    </dgm:pt>
    <dgm:pt modelId="{AA0423A1-55B2-45E9-BFE7-3FBE5BDA65ED}" type="pres">
      <dgm:prSet presAssocID="{91A66877-AC1C-46D9-BF2C-6024B638DEA9}" presName="spaceRect" presStyleCnt="0"/>
      <dgm:spPr/>
    </dgm:pt>
    <dgm:pt modelId="{55120873-6F5C-4053-8EAD-6287A7F1097E}" type="pres">
      <dgm:prSet presAssocID="{91A66877-AC1C-46D9-BF2C-6024B638DEA9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F679C986-30E4-4F0A-A3A6-CAE528BFED76}" type="pres">
      <dgm:prSet presAssocID="{BFCE4A28-C381-46FF-935A-B11534EF7D87}" presName="sibTrans" presStyleCnt="0"/>
      <dgm:spPr/>
    </dgm:pt>
    <dgm:pt modelId="{2EC2FDE3-8908-45C7-A3FD-EB370213FE69}" type="pres">
      <dgm:prSet presAssocID="{76CC3289-2662-43F0-A3C6-BA04A135F08C}" presName="compNode" presStyleCnt="0"/>
      <dgm:spPr/>
    </dgm:pt>
    <dgm:pt modelId="{6DB1FE51-13D0-4A38-AD6E-48D4371A1AF3}" type="pres">
      <dgm:prSet presAssocID="{76CC3289-2662-43F0-A3C6-BA04A135F08C}" presName="iconRect" presStyleLbl="node1" presStyleIdx="2" presStyleCnt="3" custScaleX="157625" custScaleY="157625" custLinFactX="-100000" custLinFactY="48965" custLinFactNeighborX="-198093" custLinFactNeighborY="100000"/>
      <dgm:spPr>
        <a:blipFill>
          <a:blip xmlns:r="http://schemas.openxmlformats.org/officeDocument/2006/relationships" r:embed="rId5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0928538A-05CC-4A79-BD5D-92F985D1EEE5}" type="pres">
      <dgm:prSet presAssocID="{76CC3289-2662-43F0-A3C6-BA04A135F08C}" presName="spaceRect" presStyleCnt="0"/>
      <dgm:spPr/>
    </dgm:pt>
    <dgm:pt modelId="{133097FC-B1F8-4953-B0AB-E8E73D968D1C}" type="pres">
      <dgm:prSet presAssocID="{76CC3289-2662-43F0-A3C6-BA04A135F08C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0DAB6F-9257-4F2D-B31A-3418F73F6952}" srcId="{7D9C16A6-8C48-4165-8DAF-8C957C12A8FA}" destId="{91A66877-AC1C-46D9-BF2C-6024B638DEA9}" srcOrd="1" destOrd="0" parTransId="{913FED05-DF41-48A7-B1F8-81937A468EF9}" sibTransId="{BFCE4A28-C381-46FF-935A-B11534EF7D87}"/>
    <dgm:cxn modelId="{05A920DF-F275-442A-AE4E-321A812BD608}" type="presOf" srcId="{7D9C16A6-8C48-4165-8DAF-8C957C12A8FA}" destId="{8994D886-A75F-411A-A9D7-D31991FF12BD}" srcOrd="0" destOrd="0" presId="urn:microsoft.com/office/officeart/2018/2/layout/IconLabelList"/>
    <dgm:cxn modelId="{C4BA385D-31ED-40EF-A5D6-98DFBA64E71A}" srcId="{7D9C16A6-8C48-4165-8DAF-8C957C12A8FA}" destId="{701D68F5-42F8-47BC-8FED-84C50F595DF0}" srcOrd="0" destOrd="0" parTransId="{9617668C-C38C-4017-8DDF-37855B15D110}" sibTransId="{0C95B389-AC0C-4055-9AA3-38815EFC8B0A}"/>
    <dgm:cxn modelId="{51C9C716-0C8A-4862-A43F-A9047F6A6ECE}" type="presOf" srcId="{701D68F5-42F8-47BC-8FED-84C50F595DF0}" destId="{A99B5DD6-89E9-4537-B415-4205CEB9323A}" srcOrd="0" destOrd="0" presId="urn:microsoft.com/office/officeart/2018/2/layout/IconLabelList"/>
    <dgm:cxn modelId="{634ABEFF-3AC1-45CD-BF32-24D2F6D73D7C}" type="presOf" srcId="{76CC3289-2662-43F0-A3C6-BA04A135F08C}" destId="{133097FC-B1F8-4953-B0AB-E8E73D968D1C}" srcOrd="0" destOrd="0" presId="urn:microsoft.com/office/officeart/2018/2/layout/IconLabelList"/>
    <dgm:cxn modelId="{0400886E-8A1A-44C2-95A7-DB0EF4911494}" srcId="{7D9C16A6-8C48-4165-8DAF-8C957C12A8FA}" destId="{76CC3289-2662-43F0-A3C6-BA04A135F08C}" srcOrd="2" destOrd="0" parTransId="{D46DB4DA-1442-4ECE-89FE-BBB1E3489E3D}" sibTransId="{FA28C9D6-476E-43CD-BA23-D6D990FD78D0}"/>
    <dgm:cxn modelId="{639634AD-5727-49C2-9E58-EB6075215446}" type="presOf" srcId="{91A66877-AC1C-46D9-BF2C-6024B638DEA9}" destId="{55120873-6F5C-4053-8EAD-6287A7F1097E}" srcOrd="0" destOrd="0" presId="urn:microsoft.com/office/officeart/2018/2/layout/IconLabelList"/>
    <dgm:cxn modelId="{CF59BB9E-C8FC-4C34-8006-3277F29FB6DE}" type="presParOf" srcId="{8994D886-A75F-411A-A9D7-D31991FF12BD}" destId="{E1DBA6D5-BD14-4CD2-A0CC-80F867FEFA81}" srcOrd="0" destOrd="0" presId="urn:microsoft.com/office/officeart/2018/2/layout/IconLabelList"/>
    <dgm:cxn modelId="{866C03AD-DD5B-4277-8831-0C127DF86F35}" type="presParOf" srcId="{E1DBA6D5-BD14-4CD2-A0CC-80F867FEFA81}" destId="{19A8DC21-3E65-409D-AD53-DA51BB9198A0}" srcOrd="0" destOrd="0" presId="urn:microsoft.com/office/officeart/2018/2/layout/IconLabelList"/>
    <dgm:cxn modelId="{128FBF1B-109A-47F9-B440-D03F4626A9BA}" type="presParOf" srcId="{E1DBA6D5-BD14-4CD2-A0CC-80F867FEFA81}" destId="{B9F90A48-FF94-4C94-A587-0190406F6FD3}" srcOrd="1" destOrd="0" presId="urn:microsoft.com/office/officeart/2018/2/layout/IconLabelList"/>
    <dgm:cxn modelId="{8670118E-E162-4F28-99EA-949C482C4F26}" type="presParOf" srcId="{E1DBA6D5-BD14-4CD2-A0CC-80F867FEFA81}" destId="{A99B5DD6-89E9-4537-B415-4205CEB9323A}" srcOrd="2" destOrd="0" presId="urn:microsoft.com/office/officeart/2018/2/layout/IconLabelList"/>
    <dgm:cxn modelId="{6A09E131-C1FE-47FA-BD91-6D46F7DB3AD7}" type="presParOf" srcId="{8994D886-A75F-411A-A9D7-D31991FF12BD}" destId="{8B391436-B9B0-45BD-A57F-792D6376D868}" srcOrd="1" destOrd="0" presId="urn:microsoft.com/office/officeart/2018/2/layout/IconLabelList"/>
    <dgm:cxn modelId="{D7D85FB5-4AD1-46B7-8E53-62D3F1F869BE}" type="presParOf" srcId="{8994D886-A75F-411A-A9D7-D31991FF12BD}" destId="{95872155-C45D-46D3-874C-D838089A06F8}" srcOrd="2" destOrd="0" presId="urn:microsoft.com/office/officeart/2018/2/layout/IconLabelList"/>
    <dgm:cxn modelId="{E4340D53-7996-4180-832E-9DD471AE3441}" type="presParOf" srcId="{95872155-C45D-46D3-874C-D838089A06F8}" destId="{CE9DF0E8-B0DE-4E1E-9FF4-6006AD8428DB}" srcOrd="0" destOrd="0" presId="urn:microsoft.com/office/officeart/2018/2/layout/IconLabelList"/>
    <dgm:cxn modelId="{EEB70DE9-0FCA-47C6-AB9E-ED5E83AF66B7}" type="presParOf" srcId="{95872155-C45D-46D3-874C-D838089A06F8}" destId="{AA0423A1-55B2-45E9-BFE7-3FBE5BDA65ED}" srcOrd="1" destOrd="0" presId="urn:microsoft.com/office/officeart/2018/2/layout/IconLabelList"/>
    <dgm:cxn modelId="{1384D7CB-9E90-4E13-BA30-2421855CB9F9}" type="presParOf" srcId="{95872155-C45D-46D3-874C-D838089A06F8}" destId="{55120873-6F5C-4053-8EAD-6287A7F1097E}" srcOrd="2" destOrd="0" presId="urn:microsoft.com/office/officeart/2018/2/layout/IconLabelList"/>
    <dgm:cxn modelId="{0C47C2BA-718A-4D21-8A25-157E23BE208B}" type="presParOf" srcId="{8994D886-A75F-411A-A9D7-D31991FF12BD}" destId="{F679C986-30E4-4F0A-A3A6-CAE528BFED76}" srcOrd="3" destOrd="0" presId="urn:microsoft.com/office/officeart/2018/2/layout/IconLabelList"/>
    <dgm:cxn modelId="{85792AED-F1AA-4AFB-8C0D-180EEBEC52F2}" type="presParOf" srcId="{8994D886-A75F-411A-A9D7-D31991FF12BD}" destId="{2EC2FDE3-8908-45C7-A3FD-EB370213FE69}" srcOrd="4" destOrd="0" presId="urn:microsoft.com/office/officeart/2018/2/layout/IconLabelList"/>
    <dgm:cxn modelId="{D71858A8-07B6-4E2A-AE55-4CBB5A176FAF}" type="presParOf" srcId="{2EC2FDE3-8908-45C7-A3FD-EB370213FE69}" destId="{6DB1FE51-13D0-4A38-AD6E-48D4371A1AF3}" srcOrd="0" destOrd="0" presId="urn:microsoft.com/office/officeart/2018/2/layout/IconLabelList"/>
    <dgm:cxn modelId="{49C82510-3B59-4CF0-B2E9-AC9595C8150B}" type="presParOf" srcId="{2EC2FDE3-8908-45C7-A3FD-EB370213FE69}" destId="{0928538A-05CC-4A79-BD5D-92F985D1EEE5}" srcOrd="1" destOrd="0" presId="urn:microsoft.com/office/officeart/2018/2/layout/IconLabelList"/>
    <dgm:cxn modelId="{5B4A17CB-8447-41F2-94A1-DD7F7A76F118}" type="presParOf" srcId="{2EC2FDE3-8908-45C7-A3FD-EB370213FE69}" destId="{133097FC-B1F8-4953-B0AB-E8E73D968D1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6750AC01-D39D-4F3A-9DC8-2A211EE986A2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ru-RU" b="0" i="0" dirty="0" err="1" smtClean="0"/>
            <a:t>ощадними</a:t>
          </a:r>
          <a:r>
            <a:rPr lang="ru-RU" b="0" i="0" dirty="0" smtClean="0"/>
            <a:t>;</a:t>
          </a:r>
          <a:r>
            <a:rPr lang="ru-RU" noProof="0" dirty="0"/>
            <a:t>	</a:t>
          </a:r>
        </a:p>
      </dgm:t>
    </dgm:pt>
    <dgm:pt modelId="{720680DC-AAA4-4434-A582-60EBCC5BA355}" type="parTrans" cxnId="{0B5DAE5F-BCDC-4BF7-A6E7-CF856886A64D}">
      <dgm:prSet/>
      <dgm:spPr/>
      <dgm:t>
        <a:bodyPr rtlCol="0"/>
        <a:lstStyle/>
        <a:p>
          <a:pPr rtl="0"/>
          <a:endParaRPr lang="ru-RU" noProof="0" dirty="0"/>
        </a:p>
      </dgm:t>
    </dgm:pt>
    <dgm:pt modelId="{CA077D98-8478-47EA-B6A9-99ACE60C64D4}" type="sibTrans" cxnId="{0B5DAE5F-BCDC-4BF7-A6E7-CF856886A64D}">
      <dgm:prSet/>
      <dgm:spPr/>
      <dgm:t>
        <a:bodyPr rtlCol="0"/>
        <a:lstStyle/>
        <a:p>
          <a:pPr rtl="0"/>
          <a:endParaRPr lang="ru-RU" noProof="0" dirty="0"/>
        </a:p>
      </dgm:t>
    </dgm:pt>
    <dgm:pt modelId="{0BEF68B8-1228-47BB-83B5-7B9CD1E3F84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ru-RU" b="0" i="0" dirty="0" smtClean="0"/>
            <a:t>  </a:t>
          </a:r>
          <a:r>
            <a:rPr lang="ru-RU" b="0" i="0" dirty="0" err="1" smtClean="0"/>
            <a:t>інвестиційними</a:t>
          </a:r>
          <a:r>
            <a:rPr lang="ru-RU" b="0" i="0" dirty="0" smtClean="0"/>
            <a:t>;</a:t>
          </a:r>
          <a:endParaRPr lang="ru-RU" noProof="0" dirty="0"/>
        </a:p>
      </dgm:t>
    </dgm:pt>
    <dgm:pt modelId="{ED3A4BC2-B75A-4952-A38B-A42B5995DF05}" type="parTrans" cxnId="{EDEF4F82-1237-4639-A0F7-385C1897CE66}">
      <dgm:prSet/>
      <dgm:spPr/>
      <dgm:t>
        <a:bodyPr rtlCol="0"/>
        <a:lstStyle/>
        <a:p>
          <a:pPr rtl="0"/>
          <a:endParaRPr lang="ru-RU" noProof="0" dirty="0"/>
        </a:p>
      </dgm:t>
    </dgm:pt>
    <dgm:pt modelId="{FD949706-EDCC-4ADC-8EDF-8EDA49C92325}" type="sibTrans" cxnId="{EDEF4F82-1237-4639-A0F7-385C1897CE66}">
      <dgm:prSet/>
      <dgm:spPr/>
      <dgm:t>
        <a:bodyPr rtlCol="0"/>
        <a:lstStyle/>
        <a:p>
          <a:pPr rtl="0"/>
          <a:endParaRPr lang="ru-RU" noProof="0" dirty="0"/>
        </a:p>
      </dgm:t>
    </dgm:pt>
    <dgm:pt modelId="{5605D28D-2CE6-4513-8566-952984E21E1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ru-RU" b="0" i="0" dirty="0" err="1" smtClean="0"/>
            <a:t>іпотечними</a:t>
          </a:r>
          <a:r>
            <a:rPr lang="ru-RU" b="0" i="0" dirty="0" smtClean="0"/>
            <a:t>;</a:t>
          </a:r>
          <a:endParaRPr lang="ru-RU" noProof="0" dirty="0"/>
        </a:p>
      </dgm:t>
    </dgm:pt>
    <dgm:pt modelId="{EB15AB98-362B-4E70-A3DA-995FC3E8BA79}" type="parTrans" cxnId="{FAF3F884-F0CF-440F-8CB1-B7648AB1B138}">
      <dgm:prSet/>
      <dgm:spPr/>
      <dgm:t>
        <a:bodyPr rtlCol="0"/>
        <a:lstStyle/>
        <a:p>
          <a:pPr rtl="0"/>
          <a:endParaRPr lang="ru-RU" noProof="0" dirty="0"/>
        </a:p>
      </dgm:t>
    </dgm:pt>
    <dgm:pt modelId="{823D1971-2C4D-4EC5-A874-2F463DE37109}" type="sibTrans" cxnId="{FAF3F884-F0CF-440F-8CB1-B7648AB1B138}">
      <dgm:prSet/>
      <dgm:spPr/>
      <dgm:t>
        <a:bodyPr rtlCol="0"/>
        <a:lstStyle/>
        <a:p>
          <a:pPr rtl="0"/>
          <a:endParaRPr lang="ru-RU" noProof="0" dirty="0"/>
        </a:p>
      </dgm:t>
    </dgm:pt>
    <dgm:pt modelId="{191192E3-EFFA-4F6F-B9DE-F6E16DC26B93}">
      <dgm:prSet phldrT="[Text]"/>
      <dgm:spPr/>
      <dgm:t>
        <a:bodyPr/>
        <a:lstStyle/>
        <a:p>
          <a:r>
            <a:rPr lang="ru-RU" b="0" i="0" dirty="0" err="1" smtClean="0"/>
            <a:t>розрахунковими</a:t>
          </a:r>
          <a:r>
            <a:rPr lang="ru-RU" b="0" i="0" dirty="0" smtClean="0"/>
            <a:t> (</a:t>
          </a:r>
          <a:r>
            <a:rPr lang="ru-RU" b="0" i="0" dirty="0" err="1" smtClean="0"/>
            <a:t>кліринговими</a:t>
          </a:r>
          <a:r>
            <a:rPr lang="ru-RU" b="0" i="0" dirty="0" smtClean="0"/>
            <a:t>).</a:t>
          </a:r>
          <a:endParaRPr lang="ru-RU" noProof="0" dirty="0"/>
        </a:p>
      </dgm:t>
    </dgm:pt>
    <dgm:pt modelId="{04EE080D-F919-4B73-BCF3-6CACAF3711A6}" type="parTrans" cxnId="{DAA292CE-F173-45B4-BF8A-A1AF3DBEE16C}">
      <dgm:prSet/>
      <dgm:spPr/>
      <dgm:t>
        <a:bodyPr/>
        <a:lstStyle/>
        <a:p>
          <a:endParaRPr lang="ru-RU"/>
        </a:p>
      </dgm:t>
    </dgm:pt>
    <dgm:pt modelId="{8FC5F56B-E0D4-490C-9ADC-410441E736CB}" type="sibTrans" cxnId="{DAA292CE-F173-45B4-BF8A-A1AF3DBEE16C}">
      <dgm:prSet/>
      <dgm:spPr/>
      <dgm:t>
        <a:bodyPr/>
        <a:lstStyle/>
        <a:p>
          <a:endParaRPr lang="ru-RU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4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  <dgm:t>
        <a:bodyPr/>
        <a:lstStyle/>
        <a:p>
          <a:endParaRPr lang="ru-RU"/>
        </a:p>
      </dgm:t>
    </dgm:pt>
    <dgm:pt modelId="{3CAD8DA1-8D53-445C-ACE8-D8449E4F0F55}" type="pres">
      <dgm:prSet presAssocID="{7E5AA53B-3EEE-4DE4-BB81-9044890C2946}" presName="extraNode" presStyleLbl="node1" presStyleIdx="0" presStyleCnt="4"/>
      <dgm:spPr/>
    </dgm:pt>
    <dgm:pt modelId="{429CABD1-4116-474B-81BF-735E2CA9DD00}" type="pres">
      <dgm:prSet presAssocID="{7E5AA53B-3EEE-4DE4-BB81-9044890C2946}" presName="dstNode" presStyleLbl="node1" presStyleIdx="0" presStyleCnt="4"/>
      <dgm:spPr/>
    </dgm:pt>
    <dgm:pt modelId="{58319267-C71E-43C9-94E1-827D0616C7A7}" type="pres">
      <dgm:prSet presAssocID="{6750AC01-D39D-4F3A-9DC8-2A211EE986A2}" presName="text_1" presStyleLbl="node1" presStyleIdx="0" presStyleCnt="4" custScaleX="99206" custScaleY="74319" custLinFactNeighborX="1274" custLinFactNeighborY="-4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4" custScaleX="105792" custScaleY="105226" custLinFactNeighborX="6359" custLinFactNeighborY="74"/>
      <dgm:spPr/>
    </dgm:pt>
    <dgm:pt modelId="{95DE6538-27BD-44AF-A1A8-CA8F6B10FDD2}" type="pres">
      <dgm:prSet presAssocID="{0BEF68B8-1228-47BB-83B5-7B9CD1E3F84E}" presName="text_2" presStyleLbl="node1" presStyleIdx="1" presStyleCnt="4" custScaleX="103485" custScaleY="73285" custLinFactNeighborX="2368" custLinFactNeighborY="-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BDEE8-85BD-4F02-B35B-2CC8E701C98B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4" custScaleX="102619" custScaleY="101078" custLinFactNeighborX="-12905" custLinFactNeighborY="-8246"/>
      <dgm:spPr/>
    </dgm:pt>
    <dgm:pt modelId="{E131CE4A-9776-44F4-BC03-867682E21374}" type="pres">
      <dgm:prSet presAssocID="{5605D28D-2CE6-4513-8566-952984E21E14}" presName="text_3" presStyleLbl="node1" presStyleIdx="2" presStyleCnt="4" custScaleX="104059" custScaleY="68192" custLinFactNeighborX="-1031" custLinFactNeighborY="-18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A216A-8375-48F9-A4E6-8E0B64C0209B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4" custScaleX="99352" custScaleY="92277" custLinFactNeighborX="-5987" custLinFactNeighborY="-19595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95914167-14B7-4533-9A86-97B83743E2D5}" type="pres">
      <dgm:prSet presAssocID="{191192E3-EFFA-4F6F-B9DE-F6E16DC26B93}" presName="text_4" presStyleLbl="node1" presStyleIdx="3" presStyleCnt="4" custScaleX="97656" custScaleY="68192" custLinFactNeighborX="3493" custLinFactNeighborY="-39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68846-1FE8-48C8-BE86-21DD40995EC0}" type="pres">
      <dgm:prSet presAssocID="{191192E3-EFFA-4F6F-B9DE-F6E16DC26B93}" presName="accent_4" presStyleCnt="0"/>
      <dgm:spPr/>
    </dgm:pt>
    <dgm:pt modelId="{B55FB5C3-CAF5-410A-AC11-6552CBEC243E}" type="pres">
      <dgm:prSet presAssocID="{191192E3-EFFA-4F6F-B9DE-F6E16DC26B93}" presName="accentRepeatNode" presStyleLbl="solidFgAcc1" presStyleIdx="3" presStyleCnt="4" custScaleX="101202" custScaleY="95648" custLinFactNeighborX="32344" custLinFactNeighborY="-34004"/>
      <dgm:spPr/>
    </dgm:pt>
  </dgm:ptLst>
  <dgm:cxnLst>
    <dgm:cxn modelId="{E28A3954-2EA6-417B-87CE-78B86ED9F505}" type="presOf" srcId="{191192E3-EFFA-4F6F-B9DE-F6E16DC26B93}" destId="{95914167-14B7-4533-9A86-97B83743E2D5}" srcOrd="0" destOrd="0" presId="urn:microsoft.com/office/officeart/2008/layout/VerticalCurvedList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7084AA77-BACB-46CB-AE4A-77B62D3ED1AF}" type="presOf" srcId="{5605D28D-2CE6-4513-8566-952984E21E14}" destId="{E131CE4A-9776-44F4-BC03-867682E21374}" srcOrd="0" destOrd="0" presId="urn:microsoft.com/office/officeart/2008/layout/VerticalCurvedList"/>
    <dgm:cxn modelId="{4A378892-5CCC-4F0D-8A38-4BEAECF30F24}" type="presOf" srcId="{0BEF68B8-1228-47BB-83B5-7B9CD1E3F84E}" destId="{95DE6538-27BD-44AF-A1A8-CA8F6B10FDD2}" srcOrd="0" destOrd="0" presId="urn:microsoft.com/office/officeart/2008/layout/VerticalCurvedList"/>
    <dgm:cxn modelId="{EDEF4F82-1237-4639-A0F7-385C1897CE66}" srcId="{7E5AA53B-3EEE-4DE4-BB81-9044890C2946}" destId="{0BEF68B8-1228-47BB-83B5-7B9CD1E3F84E}" srcOrd="1" destOrd="0" parTransId="{ED3A4BC2-B75A-4952-A38B-A42B5995DF05}" sibTransId="{FD949706-EDCC-4ADC-8EDF-8EDA49C92325}"/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DAA292CE-F173-45B4-BF8A-A1AF3DBEE16C}" srcId="{7E5AA53B-3EEE-4DE4-BB81-9044890C2946}" destId="{191192E3-EFFA-4F6F-B9DE-F6E16DC26B93}" srcOrd="3" destOrd="0" parTransId="{04EE080D-F919-4B73-BCF3-6CACAF3711A6}" sibTransId="{8FC5F56B-E0D4-490C-9ADC-410441E736CB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  <dgm:cxn modelId="{602753E6-8A03-492B-861A-6B9532B5AA28}" type="presParOf" srcId="{90561C55-3C6E-4D53-85E1-2C50BCDDA392}" destId="{95DE6538-27BD-44AF-A1A8-CA8F6B10FDD2}" srcOrd="3" destOrd="0" presId="urn:microsoft.com/office/officeart/2008/layout/VerticalCurvedList"/>
    <dgm:cxn modelId="{AEC540A3-E86A-4075-8BE4-263F4AFF4EA1}" type="presParOf" srcId="{90561C55-3C6E-4D53-85E1-2C50BCDDA392}" destId="{312BDEE8-85BD-4F02-B35B-2CC8E701C98B}" srcOrd="4" destOrd="0" presId="urn:microsoft.com/office/officeart/2008/layout/VerticalCurvedList"/>
    <dgm:cxn modelId="{CD5D1014-B7CB-4B47-9A02-5FBF90928A73}" type="presParOf" srcId="{312BDEE8-85BD-4F02-B35B-2CC8E701C98B}" destId="{3F8116AC-FAC3-4E95-9865-93CCFEB191B9}" srcOrd="0" destOrd="0" presId="urn:microsoft.com/office/officeart/2008/layout/VerticalCurvedList"/>
    <dgm:cxn modelId="{987EB7C0-CA3E-4874-85E0-01E9060A2D35}" type="presParOf" srcId="{90561C55-3C6E-4D53-85E1-2C50BCDDA392}" destId="{E131CE4A-9776-44F4-BC03-867682E21374}" srcOrd="5" destOrd="0" presId="urn:microsoft.com/office/officeart/2008/layout/VerticalCurvedList"/>
    <dgm:cxn modelId="{91E55363-8DCA-455E-A203-06A9410994CB}" type="presParOf" srcId="{90561C55-3C6E-4D53-85E1-2C50BCDDA392}" destId="{AC9A216A-8375-48F9-A4E6-8E0B64C0209B}" srcOrd="6" destOrd="0" presId="urn:microsoft.com/office/officeart/2008/layout/VerticalCurvedList"/>
    <dgm:cxn modelId="{D866D586-1293-4049-B6E3-B467C1D5ED64}" type="presParOf" srcId="{AC9A216A-8375-48F9-A4E6-8E0B64C0209B}" destId="{A965097E-32F1-4AB8-8C4E-2814A7596B2F}" srcOrd="0" destOrd="0" presId="urn:microsoft.com/office/officeart/2008/layout/VerticalCurvedList"/>
    <dgm:cxn modelId="{C6D66C32-2472-457D-BD16-06FD54B349A5}" type="presParOf" srcId="{90561C55-3C6E-4D53-85E1-2C50BCDDA392}" destId="{95914167-14B7-4533-9A86-97B83743E2D5}" srcOrd="7" destOrd="0" presId="urn:microsoft.com/office/officeart/2008/layout/VerticalCurvedList"/>
    <dgm:cxn modelId="{B4131269-61C8-4DDC-B9C9-4C4689F25A33}" type="presParOf" srcId="{90561C55-3C6E-4D53-85E1-2C50BCDDA392}" destId="{DBF68846-1FE8-48C8-BE86-21DD40995EC0}" srcOrd="8" destOrd="0" presId="urn:microsoft.com/office/officeart/2008/layout/VerticalCurvedList"/>
    <dgm:cxn modelId="{808D7529-7ECC-4B41-BBE5-8A3E9ACC2E4F}" type="presParOf" srcId="{DBF68846-1FE8-48C8-BE86-21DD40995EC0}" destId="{B55FB5C3-CAF5-410A-AC11-6552CBEC24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8DC21-3E65-409D-AD53-DA51BB9198A0}">
      <dsp:nvSpPr>
        <dsp:cNvPr id="0" name=""/>
        <dsp:cNvSpPr/>
      </dsp:nvSpPr>
      <dsp:spPr>
        <a:xfrm>
          <a:off x="1408930" y="288985"/>
          <a:ext cx="594118" cy="59411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9B5DD6-89E9-4537-B415-4205CEB9323A}">
      <dsp:nvSpPr>
        <dsp:cNvPr id="0" name=""/>
        <dsp:cNvSpPr/>
      </dsp:nvSpPr>
      <dsp:spPr>
        <a:xfrm>
          <a:off x="446" y="996206"/>
          <a:ext cx="837597" cy="335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100" kern="1200" noProof="0" dirty="0"/>
        </a:p>
      </dsp:txBody>
      <dsp:txXfrm>
        <a:off x="446" y="996206"/>
        <a:ext cx="837597" cy="335039"/>
      </dsp:txXfrm>
    </dsp:sp>
    <dsp:sp modelId="{CE9DF0E8-B0DE-4E1E-9FF4-6006AD8428DB}">
      <dsp:nvSpPr>
        <dsp:cNvPr id="0" name=""/>
        <dsp:cNvSpPr/>
      </dsp:nvSpPr>
      <dsp:spPr>
        <a:xfrm>
          <a:off x="327905" y="957771"/>
          <a:ext cx="594118" cy="594118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120873-6F5C-4053-8EAD-6287A7F1097E}">
      <dsp:nvSpPr>
        <dsp:cNvPr id="0" name=""/>
        <dsp:cNvSpPr/>
      </dsp:nvSpPr>
      <dsp:spPr>
        <a:xfrm>
          <a:off x="984623" y="996206"/>
          <a:ext cx="837597" cy="335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100" kern="1200" noProof="0" dirty="0"/>
        </a:p>
      </dsp:txBody>
      <dsp:txXfrm>
        <a:off x="984623" y="996206"/>
        <a:ext cx="837597" cy="335039"/>
      </dsp:txXfrm>
    </dsp:sp>
    <dsp:sp modelId="{6DB1FE51-13D0-4A38-AD6E-48D4371A1AF3}">
      <dsp:nvSpPr>
        <dsp:cNvPr id="0" name=""/>
        <dsp:cNvSpPr/>
      </dsp:nvSpPr>
      <dsp:spPr>
        <a:xfrm>
          <a:off x="966971" y="946464"/>
          <a:ext cx="594118" cy="594118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3097FC-B1F8-4953-B0AB-E8E73D968D1C}">
      <dsp:nvSpPr>
        <dsp:cNvPr id="0" name=""/>
        <dsp:cNvSpPr/>
      </dsp:nvSpPr>
      <dsp:spPr>
        <a:xfrm>
          <a:off x="1968800" y="996206"/>
          <a:ext cx="837597" cy="335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100" kern="1200" noProof="0" dirty="0"/>
        </a:p>
      </dsp:txBody>
      <dsp:txXfrm>
        <a:off x="1968800" y="996206"/>
        <a:ext cx="837597" cy="335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4087757" y="-618397"/>
          <a:ext cx="4800732" cy="4800732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452418" y="319461"/>
          <a:ext cx="6351506" cy="4074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5194" tIns="45720" rIns="45720" bIns="45720" numCol="1" spcCol="1270" rtlCol="0" anchor="ctr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 smtClean="0"/>
            <a:t>ощадними</a:t>
          </a:r>
          <a:r>
            <a:rPr lang="ru-RU" sz="1800" b="0" i="0" kern="1200" dirty="0" smtClean="0"/>
            <a:t>;</a:t>
          </a:r>
          <a:r>
            <a:rPr lang="ru-RU" sz="1800" kern="1200" noProof="0" dirty="0"/>
            <a:t>	</a:t>
          </a:r>
        </a:p>
      </dsp:txBody>
      <dsp:txXfrm>
        <a:off x="452418" y="319461"/>
        <a:ext cx="6351506" cy="407473"/>
      </dsp:txXfrm>
    </dsp:sp>
    <dsp:sp modelId="{07CB3071-D555-47DA-A36A-69EB91531FD8}">
      <dsp:nvSpPr>
        <dsp:cNvPr id="0" name=""/>
        <dsp:cNvSpPr/>
      </dsp:nvSpPr>
      <dsp:spPr>
        <a:xfrm>
          <a:off x="26496" y="188060"/>
          <a:ext cx="725040" cy="7211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6538-27BD-44AF-A1A8-CA8F6B10FDD2}">
      <dsp:nvSpPr>
        <dsp:cNvPr id="0" name=""/>
        <dsp:cNvSpPr/>
      </dsp:nvSpPr>
      <dsp:spPr>
        <a:xfrm>
          <a:off x="554079" y="1168379"/>
          <a:ext cx="6300168" cy="4018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519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  </a:t>
          </a:r>
          <a:r>
            <a:rPr lang="ru-RU" sz="1800" b="0" i="0" kern="1200" dirty="0" err="1" smtClean="0"/>
            <a:t>інвестиційними</a:t>
          </a:r>
          <a:r>
            <a:rPr lang="ru-RU" sz="1800" b="0" i="0" kern="1200" dirty="0" smtClean="0"/>
            <a:t>;</a:t>
          </a:r>
          <a:endParaRPr lang="ru-RU" sz="1800" kern="1200" noProof="0" dirty="0"/>
        </a:p>
      </dsp:txBody>
      <dsp:txXfrm>
        <a:off x="554079" y="1168379"/>
        <a:ext cx="6300168" cy="401804"/>
      </dsp:txXfrm>
    </dsp:sp>
    <dsp:sp modelId="{3F8116AC-FAC3-4E95-9865-93CCFEB191B9}">
      <dsp:nvSpPr>
        <dsp:cNvPr id="0" name=""/>
        <dsp:cNvSpPr/>
      </dsp:nvSpPr>
      <dsp:spPr>
        <a:xfrm>
          <a:off x="219684" y="967810"/>
          <a:ext cx="703294" cy="692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1CE4A-9776-44F4-BC03-867682E21374}">
      <dsp:nvSpPr>
        <dsp:cNvPr id="0" name=""/>
        <dsp:cNvSpPr/>
      </dsp:nvSpPr>
      <dsp:spPr>
        <a:xfrm>
          <a:off x="473451" y="1903094"/>
          <a:ext cx="6335113" cy="3738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519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 smtClean="0"/>
            <a:t>іпотечними</a:t>
          </a:r>
          <a:r>
            <a:rPr lang="ru-RU" sz="1800" b="0" i="0" kern="1200" dirty="0" smtClean="0"/>
            <a:t>;</a:t>
          </a:r>
          <a:endParaRPr lang="ru-RU" sz="1800" kern="1200" noProof="0" dirty="0"/>
        </a:p>
      </dsp:txBody>
      <dsp:txXfrm>
        <a:off x="473451" y="1903094"/>
        <a:ext cx="6335113" cy="373880"/>
      </dsp:txXfrm>
    </dsp:sp>
    <dsp:sp modelId="{A965097E-32F1-4AB8-8C4E-2814A7596B2F}">
      <dsp:nvSpPr>
        <dsp:cNvPr id="0" name=""/>
        <dsp:cNvSpPr/>
      </dsp:nvSpPr>
      <dsp:spPr>
        <a:xfrm>
          <a:off x="278291" y="1742746"/>
          <a:ext cx="680904" cy="632416"/>
        </a:xfrm>
        <a:prstGeom prst="ellipse">
          <a:avLst/>
        </a:prstGeom>
        <a:solidFill>
          <a:schemeClr val="bg1"/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14167-14B7-4533-9A86-97B83743E2D5}">
      <dsp:nvSpPr>
        <dsp:cNvPr id="0" name=""/>
        <dsp:cNvSpPr/>
      </dsp:nvSpPr>
      <dsp:spPr>
        <a:xfrm>
          <a:off x="601978" y="2610025"/>
          <a:ext cx="6252269" cy="3738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519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 smtClean="0"/>
            <a:t>розрахунковими</a:t>
          </a:r>
          <a:r>
            <a:rPr lang="ru-RU" sz="1800" b="0" i="0" kern="1200" dirty="0" smtClean="0"/>
            <a:t> (</a:t>
          </a:r>
          <a:r>
            <a:rPr lang="ru-RU" sz="1800" b="0" i="0" kern="1200" dirty="0" err="1" smtClean="0"/>
            <a:t>кліринговими</a:t>
          </a:r>
          <a:r>
            <a:rPr lang="ru-RU" sz="1800" b="0" i="0" kern="1200" dirty="0" smtClean="0"/>
            <a:t>).</a:t>
          </a:r>
          <a:endParaRPr lang="ru-RU" sz="1800" kern="1200" noProof="0" dirty="0"/>
        </a:p>
      </dsp:txBody>
      <dsp:txXfrm>
        <a:off x="601978" y="2610025"/>
        <a:ext cx="6252269" cy="373880"/>
      </dsp:txXfrm>
    </dsp:sp>
    <dsp:sp modelId="{B55FB5C3-CAF5-410A-AC11-6552CBEC243E}">
      <dsp:nvSpPr>
        <dsp:cNvPr id="0" name=""/>
        <dsp:cNvSpPr/>
      </dsp:nvSpPr>
      <dsp:spPr>
        <a:xfrm>
          <a:off x="220312" y="2455000"/>
          <a:ext cx="693583" cy="6555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379FFB6-878B-4D89-A9F1-908C5F95E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2E99EC-6DAC-40C4-9CB0-839F706897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BDA83-60F2-4E0C-99F1-3B198C71DA2A}" type="datetimeFigureOut">
              <a:rPr lang="ru-RU" smtClean="0"/>
              <a:t>11.09.2022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36B973-D323-4241-8653-DEF1D8539A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A8A117-4B44-48FF-836C-74493A3812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BC633-CCA9-47F5-BCED-A56AA433DCD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140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E1020-F5BA-43CF-AAA9-C04B3B12EF98}" type="datetimeFigureOut">
              <a:rPr lang="ru-RU" smtClean="0"/>
              <a:t>11.09.2022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73D1A-6084-4304-99B6-284B940079FF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64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17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26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53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33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5C8F0DE-DCFB-4354-8112-588B45C19F1A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9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B28829-F9CE-4A60-BAD2-B30F1BE4EFBD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7638BE5-3B62-4C03-A438-E1216F2C074B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87B0E0-754C-4477-80CA-88F8319B7DB8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317EAC1-6C84-442C-8E88-63BE1308B9AD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B404C7-1C11-4173-AE97-ACE1CDB1DA83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A08C9A-F61E-410C-8D06-F83B63A4711B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D3CD88-AC87-4FC1-8AA2-0F05556AC852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 rtl="0"/>
              <a:t>‹№›</a:t>
            </a:fld>
            <a:endParaRPr lang="ru-RU" dirty="0"/>
          </a:p>
        </p:txBody>
      </p:sp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B0009C-43A7-442E-9A53-3E5FB03870F2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9AADAC3-179B-49AA-A8D7-B2E70D0E899B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Щелкните значок, чтобы добавить изображение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E95E6D-EE8A-4AB4-A6E4-CDAE9E775FB7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585DD959-E34E-4321-8E46-EA4484D707DA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 rtl="0"/>
              <a:t>‹№›</a:t>
            </a:fld>
            <a:endParaRPr lang="ru-RU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0" name="Прямоугольник 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svg"/><Relationship Id="rId5" Type="http://schemas.openxmlformats.org/officeDocument/2006/relationships/image" Target="../media/image36.svg"/><Relationship Id="rId4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Прямоугольник 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 6" descr="Цифровые подключения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Группа 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Прямоугольник 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Прямоугольник 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Прямоугольник 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15" y="4618925"/>
            <a:ext cx="10993549" cy="1631262"/>
          </a:xfrm>
        </p:spPr>
        <p:txBody>
          <a:bodyPr rtlCol="0">
            <a:noAutofit/>
          </a:bodyPr>
          <a:lstStyle/>
          <a:p>
            <a:pPr algn="ctr"/>
            <a:r>
              <a:rPr lang="ru-RU" sz="4400" dirty="0" err="1">
                <a:solidFill>
                  <a:schemeClr val="bg1"/>
                </a:solidFill>
              </a:rPr>
              <a:t>Державна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реєстрація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банків</a:t>
            </a:r>
            <a:r>
              <a:rPr lang="ru-RU" dirty="0" err="1" smtClean="0"/>
              <a:t>в</a:t>
            </a:r>
            <a:r>
              <a:rPr lang="ru-RU" dirty="0"/>
              <a:t/>
            </a:r>
            <a:br>
              <a:rPr lang="ru-RU" dirty="0"/>
            </a:b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/>
              <a:t>.статут </a:t>
            </a:r>
            <a:r>
              <a:rPr lang="ru-RU" sz="1600" dirty="0"/>
              <a:t>банку, </a:t>
            </a:r>
            <a:r>
              <a:rPr lang="ru-RU" sz="1600" dirty="0" err="1"/>
              <a:t>затверджений</a:t>
            </a:r>
            <a:r>
              <a:rPr lang="ru-RU" sz="1600" dirty="0"/>
              <a:t> </a:t>
            </a:r>
            <a:r>
              <a:rPr lang="ru-RU" sz="1600" dirty="0" err="1"/>
              <a:t>установчими</a:t>
            </a:r>
            <a:r>
              <a:rPr lang="ru-RU" sz="1600" dirty="0"/>
              <a:t> </a:t>
            </a:r>
            <a:r>
              <a:rPr lang="ru-RU" sz="1600" dirty="0" err="1"/>
              <a:t>зборами</a:t>
            </a:r>
            <a:r>
              <a:rPr lang="ru-RU" sz="1600" dirty="0"/>
              <a:t> (</a:t>
            </a:r>
            <a:r>
              <a:rPr lang="ru-RU" sz="1600" dirty="0" err="1"/>
              <a:t>зборами</a:t>
            </a:r>
            <a:r>
              <a:rPr lang="ru-RU" sz="1600" dirty="0"/>
              <a:t> </a:t>
            </a:r>
            <a:r>
              <a:rPr lang="ru-RU" sz="1600" dirty="0" err="1"/>
              <a:t>учасників</a:t>
            </a:r>
            <a:r>
              <a:rPr lang="ru-RU" sz="1600" dirty="0"/>
              <a:t>) і </a:t>
            </a:r>
            <a:r>
              <a:rPr lang="ru-RU" sz="1600" dirty="0" err="1"/>
              <a:t>підписаний</a:t>
            </a:r>
            <a:r>
              <a:rPr lang="ru-RU" sz="1600" dirty="0"/>
              <a:t> головою </a:t>
            </a:r>
            <a:r>
              <a:rPr lang="ru-RU" sz="1600" dirty="0" err="1"/>
              <a:t>правління</a:t>
            </a:r>
            <a:r>
              <a:rPr lang="ru-RU" sz="1600" dirty="0"/>
              <a:t> банку. Статут державного банку </a:t>
            </a:r>
            <a:r>
              <a:rPr lang="ru-RU" sz="1600" dirty="0" err="1"/>
              <a:t>затверджується</a:t>
            </a:r>
            <a:r>
              <a:rPr lang="ru-RU" sz="1600" dirty="0"/>
              <a:t> </a:t>
            </a:r>
            <a:r>
              <a:rPr lang="ru-RU" sz="1600" dirty="0" err="1"/>
              <a:t>постановою</a:t>
            </a:r>
            <a:r>
              <a:rPr lang="ru-RU" sz="1600" dirty="0"/>
              <a:t> </a:t>
            </a:r>
            <a:r>
              <a:rPr lang="ru-RU" sz="1600" dirty="0" err="1"/>
              <a:t>Кабінету</a:t>
            </a:r>
            <a:r>
              <a:rPr lang="ru-RU" sz="1600" dirty="0"/>
              <a:t> </a:t>
            </a:r>
            <a:r>
              <a:rPr lang="ru-RU" sz="1600" dirty="0" err="1"/>
              <a:t>Міністрів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і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відповідати</a:t>
            </a:r>
            <a:r>
              <a:rPr lang="ru-RU" sz="1600" dirty="0"/>
              <a:t> </a:t>
            </a:r>
            <a:r>
              <a:rPr lang="ru-RU" sz="1600" dirty="0" err="1"/>
              <a:t>вимогам</a:t>
            </a:r>
            <a:r>
              <a:rPr lang="ru-RU" sz="1600" dirty="0"/>
              <a:t> </a:t>
            </a:r>
            <a:r>
              <a:rPr lang="ru-RU" sz="1600" dirty="0" err="1"/>
              <a:t>Законів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«Про банки і </a:t>
            </a:r>
            <a:r>
              <a:rPr lang="ru-RU" sz="1600" dirty="0" err="1"/>
              <a:t>банківську</a:t>
            </a:r>
            <a:r>
              <a:rPr lang="ru-RU" sz="1600" dirty="0"/>
              <a:t> </a:t>
            </a:r>
            <a:r>
              <a:rPr lang="ru-RU" sz="1600" dirty="0" err="1"/>
              <a:t>діяльність</a:t>
            </a:r>
            <a:r>
              <a:rPr lang="ru-RU" sz="1600" dirty="0"/>
              <a:t>», «Про </a:t>
            </a:r>
            <a:r>
              <a:rPr lang="ru-RU" sz="1600" dirty="0" err="1"/>
              <a:t>господарські</a:t>
            </a:r>
            <a:r>
              <a:rPr lang="ru-RU" sz="1600" dirty="0"/>
              <a:t> </a:t>
            </a:r>
            <a:r>
              <a:rPr lang="ru-RU" sz="1600" dirty="0" err="1"/>
              <a:t>товариства</a:t>
            </a:r>
            <a:r>
              <a:rPr lang="ru-RU" sz="1600" dirty="0"/>
              <a:t>» та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законодавчих</a:t>
            </a:r>
            <a:r>
              <a:rPr lang="ru-RU" sz="1600" dirty="0"/>
              <a:t> </a:t>
            </a:r>
            <a:r>
              <a:rPr lang="ru-RU" sz="1600" dirty="0" err="1"/>
              <a:t>актів</a:t>
            </a:r>
            <a:r>
              <a:rPr lang="ru-RU" sz="1600" dirty="0"/>
              <a:t>. У </a:t>
            </a:r>
            <a:r>
              <a:rPr lang="ru-RU" sz="1600" dirty="0" err="1"/>
              <a:t>ньому</a:t>
            </a:r>
            <a:r>
              <a:rPr lang="ru-RU" sz="1600" dirty="0"/>
              <a:t> </a:t>
            </a:r>
            <a:r>
              <a:rPr lang="ru-RU" sz="1600" dirty="0" err="1"/>
              <a:t>зазначаються</a:t>
            </a:r>
            <a:r>
              <a:rPr lang="ru-RU" sz="1600" dirty="0"/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76393" y="1976044"/>
            <a:ext cx="7953208" cy="488195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повна</a:t>
            </a:r>
            <a:r>
              <a:rPr lang="ru-RU" dirty="0"/>
              <a:t> і </a:t>
            </a:r>
            <a:r>
              <a:rPr lang="ru-RU" dirty="0" err="1"/>
              <a:t>скорочена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банку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місцезнаходження</a:t>
            </a:r>
            <a:r>
              <a:rPr lang="ru-RU" dirty="0"/>
              <a:t>;</a:t>
            </a:r>
          </a:p>
          <a:p>
            <a:r>
              <a:rPr lang="ru-RU" dirty="0" err="1"/>
              <a:t>організаційно-правова</a:t>
            </a:r>
            <a:r>
              <a:rPr lang="ru-RU" dirty="0"/>
              <a:t> форма;</a:t>
            </a:r>
          </a:p>
          <a:p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,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і </a:t>
            </a:r>
            <a:r>
              <a:rPr lang="ru-RU" dirty="0" err="1"/>
              <a:t>діє</a:t>
            </a:r>
            <a:r>
              <a:rPr lang="ru-RU" dirty="0"/>
              <a:t> банк;</a:t>
            </a:r>
          </a:p>
          <a:p>
            <a:r>
              <a:rPr lang="ru-RU" dirty="0" err="1"/>
              <a:t>положення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банк </a:t>
            </a:r>
            <a:r>
              <a:rPr lang="ru-RU" dirty="0" err="1"/>
              <a:t>набуває</a:t>
            </a:r>
            <a:r>
              <a:rPr lang="ru-RU" dirty="0"/>
              <a:t> статусу </a:t>
            </a:r>
            <a:r>
              <a:rPr lang="ru-RU" dirty="0" err="1"/>
              <a:t>юридичної</a:t>
            </a:r>
            <a:r>
              <a:rPr lang="ru-RU" dirty="0"/>
              <a:t> особи з часу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Національним</a:t>
            </a:r>
            <a:r>
              <a:rPr lang="ru-RU" dirty="0"/>
              <a:t> банком у Державному </a:t>
            </a:r>
            <a:r>
              <a:rPr lang="ru-RU" dirty="0" err="1"/>
              <a:t>реєстрі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;</a:t>
            </a:r>
          </a:p>
          <a:p>
            <a:r>
              <a:rPr lang="ru-RU" dirty="0" err="1"/>
              <a:t>положення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банк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нормативно-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банку, </a:t>
            </a:r>
            <a:r>
              <a:rPr lang="ru-RU" dirty="0" err="1"/>
              <a:t>користується</a:t>
            </a:r>
            <a:r>
              <a:rPr lang="ru-RU" dirty="0"/>
              <a:t> </a:t>
            </a:r>
            <a:r>
              <a:rPr lang="ru-RU" dirty="0" err="1"/>
              <a:t>єдиними</a:t>
            </a:r>
            <a:r>
              <a:rPr lang="ru-RU" dirty="0"/>
              <a:t> правилами </a:t>
            </a:r>
            <a:r>
              <a:rPr lang="ru-RU" dirty="0" err="1"/>
              <a:t>бухгалтерського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в банках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комплексної</a:t>
            </a:r>
            <a:r>
              <a:rPr lang="ru-RU" dirty="0"/>
              <a:t> </a:t>
            </a:r>
            <a:r>
              <a:rPr lang="ru-RU" dirty="0" err="1"/>
              <a:t>автоматизації</a:t>
            </a:r>
            <a:r>
              <a:rPr lang="ru-RU" dirty="0"/>
              <a:t> й </a:t>
            </a:r>
            <a:r>
              <a:rPr lang="ru-RU" dirty="0" err="1"/>
              <a:t>комп’ютеризації</a:t>
            </a:r>
            <a:r>
              <a:rPr lang="ru-RU" dirty="0"/>
              <a:t>, </a:t>
            </a:r>
            <a:r>
              <a:rPr lang="ru-RU" dirty="0" err="1"/>
              <a:t>подає</a:t>
            </a:r>
            <a:r>
              <a:rPr lang="ru-RU" dirty="0"/>
              <a:t> </a:t>
            </a:r>
            <a:r>
              <a:rPr lang="ru-RU" dirty="0" err="1"/>
              <a:t>Національному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банку </a:t>
            </a:r>
            <a:r>
              <a:rPr lang="ru-RU" dirty="0" err="1"/>
              <a:t>звітність</a:t>
            </a:r>
            <a:r>
              <a:rPr lang="ru-RU" dirty="0"/>
              <a:t> та </a:t>
            </a:r>
            <a:r>
              <a:rPr lang="ru-RU" dirty="0" err="1"/>
              <a:t>інформацію</a:t>
            </a:r>
            <a:r>
              <a:rPr lang="ru-RU" dirty="0"/>
              <a:t> в </a:t>
            </a:r>
            <a:r>
              <a:rPr lang="ru-RU" dirty="0" err="1"/>
              <a:t>установлених</a:t>
            </a:r>
            <a:r>
              <a:rPr lang="ru-RU" dirty="0"/>
              <a:t> ним </a:t>
            </a:r>
            <a:r>
              <a:rPr lang="ru-RU" dirty="0" err="1"/>
              <a:t>обсягах</a:t>
            </a:r>
            <a:r>
              <a:rPr lang="ru-RU" dirty="0"/>
              <a:t> і</a:t>
            </a:r>
            <a:br>
              <a:rPr lang="ru-RU" dirty="0"/>
            </a:br>
            <a:r>
              <a:rPr lang="ru-RU" dirty="0"/>
              <a:t>формах;</a:t>
            </a:r>
          </a:p>
          <a:p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</a:t>
            </a:r>
            <a:r>
              <a:rPr lang="ru-RU" dirty="0" err="1"/>
              <a:t>спеціалізація</a:t>
            </a:r>
            <a:r>
              <a:rPr lang="ru-RU" dirty="0"/>
              <a:t> (у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);</a:t>
            </a:r>
          </a:p>
          <a:p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банківських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намір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банк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банківської</a:t>
            </a:r>
            <a:r>
              <a:rPr lang="ru-RU" dirty="0"/>
              <a:t> </a:t>
            </a:r>
            <a:r>
              <a:rPr lang="ru-RU" dirty="0" err="1"/>
              <a:t>ліцензії</a:t>
            </a:r>
            <a:r>
              <a:rPr lang="ru-RU" dirty="0"/>
              <a:t> та </a:t>
            </a:r>
            <a:r>
              <a:rPr lang="ru-RU" dirty="0" err="1"/>
              <a:t>письмового</a:t>
            </a:r>
            <a:r>
              <a:rPr lang="ru-RU" dirty="0"/>
              <a:t> </a:t>
            </a:r>
            <a:r>
              <a:rPr lang="ru-RU" dirty="0" err="1"/>
              <a:t>дозволу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банку;</a:t>
            </a:r>
          </a:p>
          <a:p>
            <a:r>
              <a:rPr lang="ru-RU" dirty="0"/>
              <a:t>порядок і строки </a:t>
            </a:r>
            <a:r>
              <a:rPr lang="ru-RU" dirty="0" err="1"/>
              <a:t>формування</a:t>
            </a:r>
            <a:r>
              <a:rPr lang="ru-RU" dirty="0"/>
              <a:t> статутного </a:t>
            </a:r>
            <a:r>
              <a:rPr lang="ru-RU" dirty="0" err="1"/>
              <a:t>капіталу</a:t>
            </a:r>
            <a:r>
              <a:rPr lang="ru-RU" dirty="0"/>
              <a:t> банку;</a:t>
            </a:r>
          </a:p>
          <a:p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часток</a:t>
            </a:r>
            <a:r>
              <a:rPr lang="ru-RU" dirty="0"/>
              <a:t>, </a:t>
            </a:r>
            <a:r>
              <a:rPr lang="ru-RU" dirty="0" err="1"/>
              <a:t>паїв</a:t>
            </a:r>
            <a:r>
              <a:rPr lang="ru-RU" dirty="0"/>
              <a:t> у статутному </a:t>
            </a:r>
            <a:r>
              <a:rPr lang="ru-RU" dirty="0" err="1"/>
              <a:t>капіталі</a:t>
            </a:r>
            <a:r>
              <a:rPr lang="ru-RU" dirty="0"/>
              <a:t>,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часток</a:t>
            </a:r>
            <a:r>
              <a:rPr lang="ru-RU" dirty="0"/>
              <a:t> кожного з </a:t>
            </a:r>
            <a:r>
              <a:rPr lang="ru-RU" dirty="0" err="1"/>
              <a:t>учасників</a:t>
            </a:r>
            <a:r>
              <a:rPr lang="ru-RU" dirty="0"/>
              <a:t> (</a:t>
            </a:r>
            <a:r>
              <a:rPr lang="ru-RU" dirty="0" err="1"/>
              <a:t>якщо</a:t>
            </a:r>
            <a:r>
              <a:rPr lang="ru-RU" dirty="0"/>
              <a:t> банк створено як </a:t>
            </a:r>
            <a:r>
              <a:rPr lang="ru-RU" dirty="0" err="1"/>
              <a:t>товариство</a:t>
            </a:r>
            <a:r>
              <a:rPr lang="ru-RU" dirty="0"/>
              <a:t> з </a:t>
            </a:r>
            <a:r>
              <a:rPr lang="ru-RU" dirty="0" err="1"/>
              <a:t>обмеженою</a:t>
            </a:r>
            <a:r>
              <a:rPr lang="ru-RU" dirty="0"/>
              <a:t> </a:t>
            </a:r>
            <a:r>
              <a:rPr lang="ru-RU" dirty="0" err="1"/>
              <a:t>відповідальністю</a:t>
            </a:r>
            <a:r>
              <a:rPr lang="ru-RU" dirty="0"/>
              <a:t>, </a:t>
            </a:r>
            <a:r>
              <a:rPr lang="ru-RU" dirty="0" err="1"/>
              <a:t>кооперативний</a:t>
            </a:r>
            <a:r>
              <a:rPr lang="ru-RU" dirty="0"/>
              <a:t> банк). Статут банку, </a:t>
            </a:r>
            <a:r>
              <a:rPr lang="ru-RU" dirty="0" err="1"/>
              <a:t>заснованого</a:t>
            </a:r>
            <a:r>
              <a:rPr lang="ru-RU" dirty="0"/>
              <a:t> як </a:t>
            </a:r>
            <a:r>
              <a:rPr lang="ru-RU" dirty="0" err="1"/>
              <a:t>акціонерне</a:t>
            </a:r>
            <a:r>
              <a:rPr lang="ru-RU" dirty="0"/>
              <a:t> </a:t>
            </a:r>
            <a:r>
              <a:rPr lang="ru-RU" dirty="0" err="1"/>
              <a:t>товариство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випускаються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номінальну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,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випуску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 (</a:t>
            </a:r>
            <a:r>
              <a:rPr lang="ru-RU" dirty="0" err="1"/>
              <a:t>документарна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бездокументарна),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купуються</a:t>
            </a:r>
            <a:r>
              <a:rPr lang="ru-RU" dirty="0"/>
              <a:t> </a:t>
            </a:r>
            <a:r>
              <a:rPr lang="ru-RU" dirty="0" err="1"/>
              <a:t>засновниками</a:t>
            </a:r>
            <a:r>
              <a:rPr lang="ru-RU" dirty="0"/>
              <a:t> й </a:t>
            </a:r>
            <a:r>
              <a:rPr lang="ru-RU" dirty="0" err="1"/>
              <a:t>акціонерами</a:t>
            </a:r>
            <a:r>
              <a:rPr lang="ru-RU" dirty="0"/>
              <a:t>, строк і порядок </a:t>
            </a:r>
            <a:r>
              <a:rPr lang="ru-RU" dirty="0" err="1"/>
              <a:t>виплати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(</a:t>
            </a:r>
            <a:r>
              <a:rPr lang="ru-RU" dirty="0" err="1"/>
              <a:t>дивідендів</a:t>
            </a:r>
            <a:r>
              <a:rPr lang="ru-RU" dirty="0"/>
              <a:t>), яка проводиться один раз на </a:t>
            </a:r>
            <a:r>
              <a:rPr lang="ru-RU" dirty="0" err="1"/>
              <a:t>рік</a:t>
            </a:r>
            <a:r>
              <a:rPr lang="ru-RU" dirty="0"/>
              <a:t> за </a:t>
            </a:r>
            <a:r>
              <a:rPr lang="ru-RU" dirty="0" err="1"/>
              <a:t>підсумками</a:t>
            </a:r>
            <a:r>
              <a:rPr lang="ru-RU" dirty="0"/>
              <a:t> року. </a:t>
            </a:r>
            <a:r>
              <a:rPr lang="ru-RU" dirty="0" err="1"/>
              <a:t>Привілейовані</a:t>
            </a:r>
            <a:r>
              <a:rPr lang="ru-RU" dirty="0"/>
              <a:t> </a:t>
            </a:r>
            <a:r>
              <a:rPr lang="ru-RU" dirty="0" err="1"/>
              <a:t>акції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випущені</a:t>
            </a:r>
            <a:r>
              <a:rPr lang="ru-RU" dirty="0"/>
              <a:t> на суму,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10 % статутного </a:t>
            </a:r>
            <a:r>
              <a:rPr lang="ru-RU" dirty="0" err="1"/>
              <a:t>капіталу</a:t>
            </a:r>
            <a:r>
              <a:rPr lang="ru-RU" dirty="0"/>
              <a:t> </a:t>
            </a:r>
            <a:r>
              <a:rPr lang="ru-RU" dirty="0" err="1"/>
              <a:t>акціонерного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;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924800" y="1717990"/>
            <a:ext cx="4017817" cy="5514109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розмір</a:t>
            </a:r>
            <a:r>
              <a:rPr lang="ru-RU" dirty="0"/>
              <a:t> і порядок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резервів</a:t>
            </a:r>
            <a:r>
              <a:rPr lang="ru-RU" dirty="0"/>
              <a:t> та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фондів</a:t>
            </a:r>
            <a:r>
              <a:rPr lang="ru-RU" dirty="0"/>
              <a:t> банку;</a:t>
            </a:r>
          </a:p>
          <a:p>
            <a:r>
              <a:rPr lang="ru-RU" dirty="0"/>
              <a:t>порядок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прибутків</a:t>
            </a:r>
            <a:r>
              <a:rPr lang="ru-RU" dirty="0"/>
              <a:t> і </a:t>
            </a:r>
            <a:r>
              <a:rPr lang="ru-RU" dirty="0" err="1"/>
              <a:t>покриття</a:t>
            </a:r>
            <a:r>
              <a:rPr lang="ru-RU" dirty="0"/>
              <a:t> </a:t>
            </a:r>
            <a:r>
              <a:rPr lang="ru-RU" dirty="0" err="1"/>
              <a:t>збитків</a:t>
            </a:r>
            <a:r>
              <a:rPr lang="ru-RU" dirty="0"/>
              <a:t>;</a:t>
            </a:r>
          </a:p>
          <a:p>
            <a:r>
              <a:rPr lang="ru-RU" dirty="0" err="1"/>
              <a:t>положення</a:t>
            </a:r>
            <a:r>
              <a:rPr lang="ru-RU" dirty="0"/>
              <a:t> про </a:t>
            </a:r>
            <a:r>
              <a:rPr lang="ru-RU" dirty="0" err="1"/>
              <a:t>аудиторську</a:t>
            </a:r>
            <a:r>
              <a:rPr lang="ru-RU" dirty="0"/>
              <a:t> </a:t>
            </a:r>
            <a:r>
              <a:rPr lang="ru-RU" dirty="0" err="1"/>
              <a:t>перевірку</a:t>
            </a:r>
            <a:r>
              <a:rPr lang="ru-RU" dirty="0"/>
              <a:t> банку;</a:t>
            </a:r>
          </a:p>
          <a:p>
            <a:r>
              <a:rPr lang="ru-RU" dirty="0" err="1"/>
              <a:t>положення</a:t>
            </a:r>
            <a:r>
              <a:rPr lang="ru-RU" dirty="0"/>
              <a:t> про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аудиту банку;</a:t>
            </a:r>
          </a:p>
          <a:p>
            <a:r>
              <a:rPr lang="ru-RU" dirty="0" err="1"/>
              <a:t>положення</a:t>
            </a:r>
            <a:r>
              <a:rPr lang="ru-RU" dirty="0"/>
              <a:t> про структуру </a:t>
            </a:r>
            <a:r>
              <a:rPr lang="ru-RU" dirty="0" err="1"/>
              <a:t>управління</a:t>
            </a:r>
            <a:r>
              <a:rPr lang="ru-RU" dirty="0"/>
              <a:t> банку,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компетенцію</a:t>
            </a:r>
            <a:r>
              <a:rPr lang="ru-RU" dirty="0"/>
              <a:t> та порядок </a:t>
            </a:r>
            <a:r>
              <a:rPr lang="ru-RU" dirty="0" err="1"/>
              <a:t>прийняття</a:t>
            </a:r>
            <a:r>
              <a:rPr lang="ru-RU" dirty="0"/>
              <a:t> ними </a:t>
            </a:r>
            <a:r>
              <a:rPr lang="ru-RU" dirty="0" err="1"/>
              <a:t>рішень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,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одностайність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кваліфікована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голосів</a:t>
            </a:r>
            <a:r>
              <a:rPr lang="ru-RU" dirty="0"/>
              <a:t> (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збори</a:t>
            </a:r>
            <a:r>
              <a:rPr lang="ru-RU" dirty="0"/>
              <a:t> </a:t>
            </a:r>
            <a:r>
              <a:rPr lang="ru-RU" dirty="0" err="1"/>
              <a:t>акціонерів</a:t>
            </a:r>
            <a:r>
              <a:rPr lang="ru-RU" dirty="0"/>
              <a:t>, </a:t>
            </a:r>
            <a:r>
              <a:rPr lang="ru-RU" dirty="0" err="1"/>
              <a:t>збори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банку, </a:t>
            </a:r>
            <a:r>
              <a:rPr lang="ru-RU" dirty="0" err="1"/>
              <a:t>спостережна</a:t>
            </a:r>
            <a:r>
              <a:rPr lang="ru-RU" dirty="0"/>
              <a:t> рада банку, </a:t>
            </a:r>
            <a:r>
              <a:rPr lang="ru-RU" dirty="0" err="1"/>
              <a:t>правління</a:t>
            </a:r>
            <a:r>
              <a:rPr lang="ru-RU" dirty="0"/>
              <a:t> (рада </a:t>
            </a:r>
            <a:r>
              <a:rPr lang="ru-RU" dirty="0" err="1"/>
              <a:t>директорів</a:t>
            </a:r>
            <a:r>
              <a:rPr lang="ru-RU" dirty="0"/>
              <a:t>) банку);</a:t>
            </a:r>
          </a:p>
          <a:p>
            <a:r>
              <a:rPr lang="ru-RU" dirty="0" err="1"/>
              <a:t>положення</a:t>
            </a:r>
            <a:r>
              <a:rPr lang="ru-RU" dirty="0"/>
              <a:t> про </a:t>
            </a:r>
            <a:r>
              <a:rPr lang="ru-RU" dirty="0" err="1"/>
              <a:t>органи</a:t>
            </a:r>
            <a:r>
              <a:rPr lang="ru-RU" dirty="0"/>
              <a:t> контролю за </a:t>
            </a:r>
            <a:r>
              <a:rPr lang="ru-RU" dirty="0" err="1"/>
              <a:t>діяльністю</a:t>
            </a:r>
            <a:r>
              <a:rPr lang="ru-RU" dirty="0"/>
              <a:t> банку, порядок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(</a:t>
            </a:r>
            <a:r>
              <a:rPr lang="ru-RU" dirty="0" err="1"/>
              <a:t>ревізійна</a:t>
            </a:r>
            <a:r>
              <a:rPr lang="ru-RU" dirty="0"/>
              <a:t> </a:t>
            </a:r>
            <a:r>
              <a:rPr lang="ru-RU" dirty="0" err="1"/>
              <a:t>комісія</a:t>
            </a:r>
            <a:r>
              <a:rPr lang="ru-RU" dirty="0"/>
              <a:t>);</a:t>
            </a:r>
          </a:p>
          <a:p>
            <a:r>
              <a:rPr lang="ru-RU" dirty="0"/>
              <a:t>порядок </a:t>
            </a:r>
            <a:r>
              <a:rPr lang="ru-RU" dirty="0" err="1"/>
              <a:t>реорганізації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ліквідації</a:t>
            </a:r>
            <a:r>
              <a:rPr lang="ru-RU" dirty="0"/>
              <a:t> банку </a:t>
            </a:r>
            <a:r>
              <a:rPr lang="ru-RU" dirty="0" err="1"/>
              <a:t>відповідно</a:t>
            </a:r>
            <a:r>
              <a:rPr lang="ru-RU" dirty="0"/>
              <a:t> до Закону;</a:t>
            </a:r>
          </a:p>
          <a:p>
            <a:r>
              <a:rPr lang="ru-RU" dirty="0"/>
              <a:t>порядок </a:t>
            </a:r>
            <a:r>
              <a:rPr lang="ru-RU" dirty="0" err="1"/>
              <a:t>унесення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статуту банку;</a:t>
            </a:r>
          </a:p>
          <a:p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суперечать</a:t>
            </a:r>
            <a:r>
              <a:rPr lang="ru-RU" dirty="0"/>
              <a:t> чинному </a:t>
            </a:r>
            <a:r>
              <a:rPr lang="ru-RU" dirty="0" err="1"/>
              <a:t>законодавству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18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5636" y="540328"/>
            <a:ext cx="11029616" cy="1565562"/>
          </a:xfrm>
        </p:spPr>
        <p:txBody>
          <a:bodyPr>
            <a:noAutofit/>
          </a:bodyPr>
          <a:lstStyle/>
          <a:p>
            <a:r>
              <a:rPr lang="ru-RU" sz="1300" dirty="0"/>
              <a:t>4. протокол </a:t>
            </a:r>
            <a:r>
              <a:rPr lang="ru-RU" sz="1300" dirty="0" err="1"/>
              <a:t>установчих</a:t>
            </a:r>
            <a:r>
              <a:rPr lang="ru-RU" sz="1300" dirty="0"/>
              <a:t> </a:t>
            </a:r>
            <a:r>
              <a:rPr lang="ru-RU" sz="1300" dirty="0" err="1"/>
              <a:t>зборів</a:t>
            </a:r>
            <a:r>
              <a:rPr lang="ru-RU" sz="1300" dirty="0"/>
              <a:t> (</a:t>
            </a:r>
            <a:r>
              <a:rPr lang="ru-RU" sz="1300" dirty="0" err="1"/>
              <a:t>зборів</a:t>
            </a:r>
            <a:r>
              <a:rPr lang="ru-RU" sz="1300" dirty="0"/>
              <a:t> </a:t>
            </a:r>
            <a:r>
              <a:rPr lang="ru-RU" sz="1300" dirty="0" err="1"/>
              <a:t>учасників</a:t>
            </a:r>
            <a:r>
              <a:rPr lang="ru-RU" sz="1300" dirty="0"/>
              <a:t>), </a:t>
            </a:r>
            <a:r>
              <a:rPr lang="ru-RU" sz="1300" dirty="0" err="1"/>
              <a:t>підписаний</a:t>
            </a:r>
            <a:r>
              <a:rPr lang="ru-RU" sz="1300" dirty="0"/>
              <a:t> головою та секретарем </a:t>
            </a:r>
            <a:r>
              <a:rPr lang="ru-RU" sz="1300" dirty="0" err="1"/>
              <a:t>зборів</a:t>
            </a:r>
            <a:r>
              <a:rPr lang="ru-RU" sz="1300" dirty="0"/>
              <a:t>, у </a:t>
            </a:r>
            <a:r>
              <a:rPr lang="ru-RU" sz="1300" dirty="0" err="1"/>
              <a:t>якому</a:t>
            </a:r>
            <a:r>
              <a:rPr lang="ru-RU" sz="1300" dirty="0"/>
              <a:t> </a:t>
            </a:r>
            <a:r>
              <a:rPr lang="ru-RU" sz="1300" dirty="0" err="1"/>
              <a:t>зазначаються</a:t>
            </a:r>
            <a:r>
              <a:rPr lang="ru-RU" sz="1300" dirty="0"/>
              <a:t> </a:t>
            </a:r>
            <a:r>
              <a:rPr lang="ru-RU" sz="1300" dirty="0" err="1"/>
              <a:t>місце</a:t>
            </a:r>
            <a:r>
              <a:rPr lang="ru-RU" sz="1300" dirty="0"/>
              <a:t> та дата </a:t>
            </a:r>
            <a:r>
              <a:rPr lang="ru-RU" sz="1300" dirty="0" err="1"/>
              <a:t>проведення</a:t>
            </a:r>
            <a:r>
              <a:rPr lang="ru-RU" sz="1300" dirty="0"/>
              <a:t> </a:t>
            </a:r>
            <a:r>
              <a:rPr lang="ru-RU" sz="1300" dirty="0" err="1"/>
              <a:t>зборів</a:t>
            </a:r>
            <a:r>
              <a:rPr lang="ru-RU" sz="1300" dirty="0"/>
              <a:t>, </a:t>
            </a:r>
            <a:r>
              <a:rPr lang="ru-RU" sz="1300" dirty="0" err="1"/>
              <a:t>їх</a:t>
            </a:r>
            <a:r>
              <a:rPr lang="ru-RU" sz="1300" dirty="0"/>
              <a:t> </a:t>
            </a:r>
            <a:r>
              <a:rPr lang="ru-RU" sz="1300" dirty="0" err="1"/>
              <a:t>правочинність</a:t>
            </a:r>
            <a:r>
              <a:rPr lang="ru-RU" sz="1300" dirty="0"/>
              <a:t>, порядок </a:t>
            </a:r>
            <a:r>
              <a:rPr lang="ru-RU" sz="1300" dirty="0" err="1"/>
              <a:t>денний</a:t>
            </a:r>
            <a:r>
              <a:rPr lang="ru-RU" sz="1300" dirty="0"/>
              <a:t>, порядок </a:t>
            </a:r>
            <a:r>
              <a:rPr lang="ru-RU" sz="1300" dirty="0" err="1"/>
              <a:t>голосування</a:t>
            </a:r>
            <a:r>
              <a:rPr lang="ru-RU" sz="1300" dirty="0"/>
              <a:t>. Протокол </a:t>
            </a:r>
            <a:r>
              <a:rPr lang="ru-RU" sz="1300" dirty="0" err="1"/>
              <a:t>має</a:t>
            </a:r>
            <a:r>
              <a:rPr lang="ru-RU" sz="1300" dirty="0"/>
              <a:t> </a:t>
            </a:r>
            <a:r>
              <a:rPr lang="ru-RU" sz="1300" dirty="0" err="1"/>
              <a:t>містити</a:t>
            </a:r>
            <a:r>
              <a:rPr lang="ru-RU" sz="1300" dirty="0"/>
              <a:t>: </a:t>
            </a:r>
            <a:r>
              <a:rPr lang="ru-RU" sz="1300" dirty="0" err="1"/>
              <a:t>рішення</a:t>
            </a:r>
            <a:r>
              <a:rPr lang="ru-RU" sz="1300" dirty="0"/>
              <a:t> про </a:t>
            </a:r>
            <a:r>
              <a:rPr lang="ru-RU" sz="1300" dirty="0" err="1"/>
              <a:t>створення</a:t>
            </a:r>
            <a:r>
              <a:rPr lang="ru-RU" sz="1300" dirty="0"/>
              <a:t> банку, </a:t>
            </a:r>
            <a:r>
              <a:rPr lang="ru-RU" sz="1300" dirty="0" err="1"/>
              <a:t>прийняття</a:t>
            </a:r>
            <a:r>
              <a:rPr lang="ru-RU" sz="1300" dirty="0"/>
              <a:t> статуту, </a:t>
            </a:r>
            <a:r>
              <a:rPr lang="ru-RU" sz="1300" dirty="0" err="1"/>
              <a:t>обрання</a:t>
            </a:r>
            <a:r>
              <a:rPr lang="ru-RU" sz="1300" dirty="0"/>
              <a:t> </a:t>
            </a:r>
            <a:r>
              <a:rPr lang="ru-RU" sz="1300" dirty="0" err="1"/>
              <a:t>спостережної</a:t>
            </a:r>
            <a:r>
              <a:rPr lang="ru-RU" sz="1300" dirty="0"/>
              <a:t> ради банку і </a:t>
            </a:r>
            <a:r>
              <a:rPr lang="ru-RU" sz="1300" dirty="0" err="1"/>
              <a:t>ревізійної</a:t>
            </a:r>
            <a:r>
              <a:rPr lang="ru-RU" sz="1300" dirty="0"/>
              <a:t> </a:t>
            </a:r>
            <a:r>
              <a:rPr lang="ru-RU" sz="1300" dirty="0" err="1"/>
              <a:t>комісії</a:t>
            </a:r>
            <a:r>
              <a:rPr lang="ru-RU" sz="1300" dirty="0"/>
              <a:t>, </a:t>
            </a:r>
            <a:r>
              <a:rPr lang="ru-RU" sz="1300" dirty="0" err="1"/>
              <a:t>призначення</a:t>
            </a:r>
            <a:r>
              <a:rPr lang="ru-RU" sz="1300" dirty="0"/>
              <a:t> </a:t>
            </a:r>
            <a:r>
              <a:rPr lang="ru-RU" sz="1300" dirty="0" err="1"/>
              <a:t>голови</a:t>
            </a:r>
            <a:r>
              <a:rPr lang="ru-RU" sz="1300" dirty="0"/>
              <a:t> </a:t>
            </a:r>
            <a:r>
              <a:rPr lang="ru-RU" sz="1300" dirty="0" err="1"/>
              <a:t>правління</a:t>
            </a:r>
            <a:r>
              <a:rPr lang="ru-RU" sz="1300" dirty="0"/>
              <a:t> (ради </a:t>
            </a:r>
            <a:r>
              <a:rPr lang="ru-RU" sz="1300" dirty="0" err="1"/>
              <a:t>директорів</a:t>
            </a:r>
            <a:r>
              <a:rPr lang="ru-RU" sz="1300" dirty="0"/>
              <a:t>), головного бухгалтера та </a:t>
            </a:r>
            <a:r>
              <a:rPr lang="ru-RU" sz="1300" dirty="0" err="1"/>
              <a:t>членів</a:t>
            </a:r>
            <a:r>
              <a:rPr lang="ru-RU" sz="1300" dirty="0"/>
              <a:t> </a:t>
            </a:r>
            <a:r>
              <a:rPr lang="ru-RU" sz="1300" dirty="0" err="1"/>
              <a:t>правління</a:t>
            </a:r>
            <a:r>
              <a:rPr lang="ru-RU" sz="1300" dirty="0"/>
              <a:t> банку (ради банку) та </a:t>
            </a:r>
            <a:r>
              <a:rPr lang="ru-RU" sz="1300" dirty="0" err="1"/>
              <a:t>уповноваженої</a:t>
            </a:r>
            <a:r>
              <a:rPr lang="ru-RU" sz="1300" dirty="0"/>
              <a:t> особи, </a:t>
            </a:r>
            <a:r>
              <a:rPr lang="ru-RU" sz="1300" dirty="0" err="1"/>
              <a:t>відповідальної</a:t>
            </a:r>
            <a:r>
              <a:rPr lang="ru-RU" sz="1300" dirty="0"/>
              <a:t> за </a:t>
            </a:r>
            <a:r>
              <a:rPr lang="ru-RU" sz="1300" dirty="0" err="1"/>
              <a:t>реєстрацію</a:t>
            </a:r>
            <a:r>
              <a:rPr lang="ru-RU" sz="1300" dirty="0"/>
              <a:t> банку в </a:t>
            </a:r>
            <a:r>
              <a:rPr lang="ru-RU" sz="1300" dirty="0" err="1"/>
              <a:t>Націо­нальному</a:t>
            </a:r>
            <a:r>
              <a:rPr lang="ru-RU" sz="1300" dirty="0"/>
              <a:t> банку, </a:t>
            </a:r>
            <a:r>
              <a:rPr lang="ru-RU" sz="1300" dirty="0" err="1"/>
              <a:t>інші</a:t>
            </a:r>
            <a:r>
              <a:rPr lang="ru-RU" sz="1300" dirty="0"/>
              <a:t> </a:t>
            </a:r>
            <a:r>
              <a:rPr lang="ru-RU" sz="1300" dirty="0" err="1"/>
              <a:t>положення</a:t>
            </a:r>
            <a:r>
              <a:rPr lang="ru-RU" sz="1300" dirty="0"/>
              <a:t> </a:t>
            </a:r>
            <a:r>
              <a:rPr lang="ru-RU" sz="1300" dirty="0" err="1"/>
              <a:t>відповідно</a:t>
            </a:r>
            <a:r>
              <a:rPr lang="ru-RU" sz="1300" dirty="0"/>
              <a:t> до чинного </a:t>
            </a:r>
            <a:r>
              <a:rPr lang="ru-RU" sz="1300" dirty="0" err="1"/>
              <a:t>законодавства</a:t>
            </a:r>
            <a:r>
              <a:rPr lang="ru-RU" sz="1300" dirty="0"/>
              <a:t> </a:t>
            </a:r>
            <a:r>
              <a:rPr lang="ru-RU" sz="1300" dirty="0" err="1"/>
              <a:t>України</a:t>
            </a:r>
            <a:r>
              <a:rPr lang="ru-RU" sz="1300" dirty="0"/>
              <a:t>. У </a:t>
            </a:r>
            <a:r>
              <a:rPr lang="ru-RU" sz="1300" dirty="0" err="1"/>
              <a:t>разі</a:t>
            </a:r>
            <a:r>
              <a:rPr lang="ru-RU" sz="1300" dirty="0"/>
              <a:t> </a:t>
            </a:r>
            <a:r>
              <a:rPr lang="ru-RU" sz="1300" dirty="0" err="1"/>
              <a:t>створення</a:t>
            </a:r>
            <a:r>
              <a:rPr lang="ru-RU" sz="1300" dirty="0"/>
              <a:t> державного банку </a:t>
            </a:r>
            <a:r>
              <a:rPr lang="ru-RU" sz="1300" dirty="0" err="1"/>
              <a:t>подається</a:t>
            </a:r>
            <a:r>
              <a:rPr lang="ru-RU" sz="1300" dirty="0"/>
              <a:t> постанова </a:t>
            </a:r>
            <a:r>
              <a:rPr lang="ru-RU" sz="1300" dirty="0" err="1"/>
              <a:t>Кабінету</a:t>
            </a:r>
            <a:r>
              <a:rPr lang="ru-RU" sz="1300" dirty="0"/>
              <a:t> </a:t>
            </a:r>
            <a:r>
              <a:rPr lang="ru-RU" sz="1300" dirty="0" err="1"/>
              <a:t>Міністрів</a:t>
            </a:r>
            <a:r>
              <a:rPr lang="ru-RU" sz="1300" dirty="0"/>
              <a:t> </a:t>
            </a:r>
            <a:r>
              <a:rPr lang="ru-RU" sz="1300" dirty="0" err="1"/>
              <a:t>України</a:t>
            </a:r>
            <a:r>
              <a:rPr lang="ru-RU" sz="1300" dirty="0"/>
              <a:t> про </a:t>
            </a:r>
            <a:r>
              <a:rPr lang="ru-RU" sz="1300" dirty="0" err="1"/>
              <a:t>створення</a:t>
            </a:r>
            <a:r>
              <a:rPr lang="ru-RU" sz="1300" dirty="0"/>
              <a:t> державного банку;</a:t>
            </a:r>
            <a:br>
              <a:rPr lang="ru-RU" sz="1300" dirty="0"/>
            </a:br>
            <a:endParaRPr lang="ru-RU" sz="13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15636" y="2105890"/>
            <a:ext cx="11762509" cy="44057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5.бізнес-план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банк </a:t>
            </a:r>
            <a:r>
              <a:rPr lang="ru-RU" dirty="0" err="1"/>
              <a:t>планує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, на </a:t>
            </a:r>
            <a:r>
              <a:rPr lang="ru-RU" dirty="0" err="1"/>
              <a:t>поточний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і </a:t>
            </a:r>
            <a:r>
              <a:rPr lang="ru-RU" dirty="0" err="1"/>
              <a:t>стратегію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на </a:t>
            </a:r>
            <a:r>
              <a:rPr lang="ru-RU" dirty="0" err="1"/>
              <a:t>наступні</a:t>
            </a:r>
            <a:r>
              <a:rPr lang="ru-RU" dirty="0"/>
              <a:t> три роки (на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засвідчений</a:t>
            </a:r>
            <a:r>
              <a:rPr lang="ru-RU" dirty="0"/>
              <a:t> </a:t>
            </a:r>
            <a:r>
              <a:rPr lang="ru-RU" dirty="0" err="1"/>
              <a:t>підписами</a:t>
            </a:r>
            <a:r>
              <a:rPr lang="ru-RU" dirty="0"/>
              <a:t> </a:t>
            </a:r>
            <a:r>
              <a:rPr lang="ru-RU" dirty="0" err="1"/>
              <a:t>засновників</a:t>
            </a:r>
            <a:r>
              <a:rPr lang="ru-RU" dirty="0"/>
              <a:t> банку та/</a:t>
            </a:r>
            <a:r>
              <a:rPr lang="ru-RU" dirty="0" err="1"/>
              <a:t>або</a:t>
            </a:r>
            <a:r>
              <a:rPr lang="ru-RU" dirty="0"/>
              <a:t> головою </a:t>
            </a:r>
            <a:r>
              <a:rPr lang="ru-RU" dirty="0" err="1"/>
              <a:t>спостережної</a:t>
            </a:r>
            <a:r>
              <a:rPr lang="ru-RU" dirty="0"/>
              <a:t> ради й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:</a:t>
            </a:r>
          </a:p>
          <a:p>
            <a:r>
              <a:rPr lang="ru-RU" dirty="0"/>
              <a:t>мету </a:t>
            </a:r>
            <a:r>
              <a:rPr lang="ru-RU" dirty="0" err="1"/>
              <a:t>створення</a:t>
            </a:r>
            <a:r>
              <a:rPr lang="ru-RU" dirty="0"/>
              <a:t> банку;</a:t>
            </a:r>
          </a:p>
          <a:p>
            <a:r>
              <a:rPr lang="ru-RU" dirty="0" err="1"/>
              <a:t>перелік</a:t>
            </a:r>
            <a:r>
              <a:rPr lang="ru-RU" dirty="0"/>
              <a:t> і </a:t>
            </a:r>
            <a:r>
              <a:rPr lang="ru-RU" dirty="0" err="1"/>
              <a:t>докладний</a:t>
            </a:r>
            <a:r>
              <a:rPr lang="ru-RU" dirty="0"/>
              <a:t>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планує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банк (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статті</a:t>
            </a:r>
            <a:r>
              <a:rPr lang="ru-RU" dirty="0"/>
              <a:t> 47 Закону),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економічну</a:t>
            </a:r>
            <a:r>
              <a:rPr lang="ru-RU" dirty="0"/>
              <a:t> </a:t>
            </a:r>
            <a:r>
              <a:rPr lang="ru-RU" dirty="0" err="1"/>
              <a:t>доцільність</a:t>
            </a:r>
            <a:r>
              <a:rPr lang="ru-RU" dirty="0"/>
              <a:t>;</a:t>
            </a:r>
          </a:p>
          <a:p>
            <a:r>
              <a:rPr lang="ru-RU" dirty="0"/>
              <a:t>коло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банк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намір</a:t>
            </a:r>
            <a:r>
              <a:rPr lang="ru-RU" dirty="0"/>
              <a:t> </a:t>
            </a:r>
            <a:r>
              <a:rPr lang="ru-RU" dirty="0" err="1"/>
              <a:t>залучити</a:t>
            </a:r>
            <a:r>
              <a:rPr lang="ru-RU" dirty="0"/>
              <a:t> з метою </a:t>
            </a:r>
            <a:r>
              <a:rPr lang="ru-RU" dirty="0" err="1"/>
              <a:t>обслуговування</a:t>
            </a:r>
            <a:r>
              <a:rPr lang="ru-RU" dirty="0"/>
              <a:t>;</a:t>
            </a:r>
          </a:p>
          <a:p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прибутковості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банку та кожного виду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 на </a:t>
            </a:r>
            <a:r>
              <a:rPr lang="ru-RU" dirty="0" err="1"/>
              <a:t>кінець</a:t>
            </a:r>
            <a:r>
              <a:rPr lang="ru-RU" dirty="0"/>
              <a:t> перших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;</a:t>
            </a:r>
          </a:p>
          <a:p>
            <a:r>
              <a:rPr lang="ru-RU" dirty="0" err="1"/>
              <a:t>прогнозні</a:t>
            </a:r>
            <a:r>
              <a:rPr lang="ru-RU" dirty="0"/>
              <a:t> </a:t>
            </a:r>
            <a:r>
              <a:rPr lang="ru-RU" dirty="0" err="1"/>
              <a:t>розрахунковий</a:t>
            </a:r>
            <a:r>
              <a:rPr lang="ru-RU" dirty="0"/>
              <a:t> баланс (за формою № 11-КБ) і </a:t>
            </a:r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звіту</a:t>
            </a:r>
            <a:r>
              <a:rPr lang="ru-RU" dirty="0"/>
              <a:t> про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банку (за формою № 2-КБ) на </a:t>
            </a:r>
            <a:r>
              <a:rPr lang="ru-RU" dirty="0" err="1"/>
              <a:t>кінець</a:t>
            </a:r>
            <a:r>
              <a:rPr lang="ru-RU" dirty="0"/>
              <a:t> кожного </a:t>
            </a:r>
            <a:r>
              <a:rPr lang="ru-RU" dirty="0" err="1"/>
              <a:t>фінансового</a:t>
            </a:r>
            <a:r>
              <a:rPr lang="ru-RU" dirty="0"/>
              <a:t> року;</a:t>
            </a:r>
          </a:p>
          <a:p>
            <a:r>
              <a:rPr lang="ru-RU" dirty="0" err="1"/>
              <a:t>економічне</a:t>
            </a:r>
            <a:r>
              <a:rPr lang="ru-RU" dirty="0"/>
              <a:t> </a:t>
            </a:r>
            <a:r>
              <a:rPr lang="ru-RU" dirty="0" err="1"/>
              <a:t>обґрунтування</a:t>
            </a:r>
            <a:r>
              <a:rPr lang="ru-RU" dirty="0"/>
              <a:t> </a:t>
            </a:r>
            <a:r>
              <a:rPr lang="ru-RU" dirty="0" err="1"/>
              <a:t>прогнозних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розрахун­кового</a:t>
            </a:r>
            <a:r>
              <a:rPr lang="ru-RU" dirty="0"/>
              <a:t> балансу і </a:t>
            </a:r>
            <a:r>
              <a:rPr lang="ru-RU" dirty="0" err="1"/>
              <a:t>розрахунку</a:t>
            </a:r>
            <a:r>
              <a:rPr lang="ru-RU" dirty="0"/>
              <a:t> </a:t>
            </a:r>
            <a:r>
              <a:rPr lang="ru-RU" dirty="0" err="1"/>
              <a:t>звіту</a:t>
            </a:r>
            <a:r>
              <a:rPr lang="ru-RU" dirty="0"/>
              <a:t> про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(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та </a:t>
            </a:r>
            <a:r>
              <a:rPr lang="ru-RU" dirty="0" err="1"/>
              <a:t>спрямування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фондів</a:t>
            </a:r>
            <a:r>
              <a:rPr lang="ru-RU" dirty="0"/>
              <a:t> і </a:t>
            </a:r>
            <a:r>
              <a:rPr lang="ru-RU" dirty="0" err="1"/>
              <a:t>резервів</a:t>
            </a:r>
            <a:r>
              <a:rPr lang="ru-RU" dirty="0"/>
              <a:t> у </a:t>
            </a:r>
            <a:r>
              <a:rPr lang="ru-RU" dirty="0" err="1"/>
              <a:t>розмірах</a:t>
            </a:r>
            <a:r>
              <a:rPr lang="ru-RU" dirty="0"/>
              <a:t>, </a:t>
            </a:r>
            <a:r>
              <a:rPr lang="ru-RU" dirty="0" err="1"/>
              <a:t>потрібних</a:t>
            </a:r>
            <a:r>
              <a:rPr lang="ru-RU" dirty="0"/>
              <a:t> для </a:t>
            </a:r>
            <a:r>
              <a:rPr lang="ru-RU" dirty="0" err="1"/>
              <a:t>покриття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збитків</a:t>
            </a:r>
            <a:r>
              <a:rPr lang="ru-RU" dirty="0"/>
              <a:t>, </a:t>
            </a:r>
            <a:r>
              <a:rPr lang="ru-RU" dirty="0" err="1"/>
              <a:t>прогнозний</a:t>
            </a:r>
            <a:r>
              <a:rPr lang="ru-RU" dirty="0"/>
              <a:t> </a:t>
            </a:r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нормативів</a:t>
            </a:r>
            <a:r>
              <a:rPr lang="ru-RU" dirty="0"/>
              <a:t>, заходи,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успішній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та </a:t>
            </a:r>
            <a:r>
              <a:rPr lang="ru-RU" dirty="0" err="1"/>
              <a:t>враховують</a:t>
            </a:r>
            <a:r>
              <a:rPr lang="ru-RU" dirty="0"/>
              <a:t> </a:t>
            </a:r>
            <a:r>
              <a:rPr lang="ru-RU" dirty="0" err="1"/>
              <a:t>потенційний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на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);</a:t>
            </a:r>
          </a:p>
          <a:p>
            <a:r>
              <a:rPr lang="ru-RU" dirty="0" err="1"/>
              <a:t>опис</a:t>
            </a:r>
            <a:r>
              <a:rPr lang="ru-RU" dirty="0"/>
              <a:t> і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управлінську</a:t>
            </a:r>
            <a:r>
              <a:rPr lang="ru-RU" dirty="0"/>
              <a:t> та </a:t>
            </a:r>
            <a:r>
              <a:rPr lang="ru-RU" dirty="0" err="1"/>
              <a:t>організаційну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банку (</a:t>
            </a:r>
            <a:r>
              <a:rPr lang="ru-RU" dirty="0" err="1"/>
              <a:t>підрозділи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підпорядкованість</a:t>
            </a:r>
            <a:r>
              <a:rPr lang="ru-RU" dirty="0"/>
              <a:t>, порядок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</a:t>
            </a:r>
            <a:r>
              <a:rPr lang="ru-RU" dirty="0" err="1"/>
              <a:t>положення</a:t>
            </a:r>
            <a:r>
              <a:rPr lang="ru-RU" dirty="0"/>
              <a:t> про </a:t>
            </a:r>
            <a:r>
              <a:rPr lang="ru-RU" dirty="0" err="1"/>
              <a:t>правління</a:t>
            </a:r>
            <a:r>
              <a:rPr lang="ru-RU" dirty="0"/>
              <a:t> (раду </a:t>
            </a:r>
            <a:r>
              <a:rPr lang="ru-RU" dirty="0" err="1"/>
              <a:t>директорів</a:t>
            </a:r>
            <a:r>
              <a:rPr lang="ru-RU" dirty="0"/>
              <a:t>) банку).</a:t>
            </a:r>
          </a:p>
          <a:p>
            <a:r>
              <a:rPr lang="ru-RU" dirty="0" err="1"/>
              <a:t>Бізнес</a:t>
            </a:r>
            <a:r>
              <a:rPr lang="ru-RU" dirty="0"/>
              <a:t>-план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підготовлений</a:t>
            </a:r>
            <a:r>
              <a:rPr lang="ru-RU" dirty="0"/>
              <a:t> банком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сценаріїв</a:t>
            </a:r>
            <a:r>
              <a:rPr lang="ru-RU" dirty="0"/>
              <a:t> </a:t>
            </a:r>
            <a:r>
              <a:rPr lang="ru-RU" dirty="0" err="1"/>
              <a:t>сприятливого</a:t>
            </a:r>
            <a:r>
              <a:rPr lang="ru-RU" dirty="0"/>
              <a:t> та </a:t>
            </a:r>
            <a:r>
              <a:rPr lang="ru-RU" dirty="0" err="1"/>
              <a:t>несприятливого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ринку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банк </a:t>
            </a:r>
            <a:r>
              <a:rPr lang="ru-RU" dirty="0" err="1"/>
              <a:t>планує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; стану </a:t>
            </a:r>
            <a:r>
              <a:rPr lang="ru-RU" dirty="0" err="1"/>
              <a:t>ринків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обслуговуватимуться</a:t>
            </a:r>
            <a:r>
              <a:rPr lang="ru-RU" dirty="0"/>
              <a:t> банком; </a:t>
            </a:r>
            <a:r>
              <a:rPr lang="ru-RU" dirty="0" err="1"/>
              <a:t>обґрунтування</a:t>
            </a:r>
            <a:r>
              <a:rPr lang="ru-RU" dirty="0"/>
              <a:t> </a:t>
            </a:r>
            <a:r>
              <a:rPr lang="ru-RU" dirty="0" err="1"/>
              <a:t>припущень</a:t>
            </a:r>
            <a:r>
              <a:rPr lang="ru-RU" dirty="0"/>
              <a:t>,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побудовано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2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</a:t>
            </a:r>
            <a:r>
              <a:rPr lang="ru-RU" dirty="0" err="1"/>
              <a:t>подання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реєстрації</a:t>
            </a:r>
            <a:r>
              <a:rPr lang="ru-RU" dirty="0"/>
              <a:t> банку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502" y="2038686"/>
            <a:ext cx="3699862" cy="36330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6.відомості </a:t>
            </a:r>
            <a:r>
              <a:rPr lang="ru-RU" dirty="0"/>
              <a:t>про склад </a:t>
            </a:r>
            <a:r>
              <a:rPr lang="ru-RU" dirty="0" err="1"/>
              <a:t>спостережної</a:t>
            </a:r>
            <a:r>
              <a:rPr lang="ru-RU" dirty="0"/>
              <a:t> (</a:t>
            </a:r>
            <a:r>
              <a:rPr lang="ru-RU" dirty="0" err="1"/>
              <a:t>наглядової</a:t>
            </a:r>
            <a:r>
              <a:rPr lang="ru-RU" dirty="0"/>
              <a:t>) ради, </a:t>
            </a:r>
            <a:r>
              <a:rPr lang="ru-RU" dirty="0" err="1"/>
              <a:t>правління</a:t>
            </a:r>
            <a:r>
              <a:rPr lang="ru-RU" dirty="0"/>
              <a:t> (ради </a:t>
            </a:r>
            <a:r>
              <a:rPr lang="ru-RU" dirty="0" err="1"/>
              <a:t>директорів</a:t>
            </a:r>
            <a:r>
              <a:rPr lang="ru-RU" dirty="0"/>
              <a:t>), </a:t>
            </a:r>
            <a:r>
              <a:rPr lang="ru-RU" dirty="0" err="1"/>
              <a:t>ревізійної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7.</a:t>
            </a:r>
            <a:r>
              <a:rPr lang="ru-RU" dirty="0"/>
              <a:t> 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висновок</a:t>
            </a:r>
            <a:r>
              <a:rPr lang="ru-RU" dirty="0"/>
              <a:t> про </a:t>
            </a:r>
            <a:r>
              <a:rPr lang="ru-RU" dirty="0" err="1"/>
              <a:t>бездоганну</a:t>
            </a:r>
            <a:r>
              <a:rPr lang="ru-RU" dirty="0"/>
              <a:t> </a:t>
            </a:r>
            <a:r>
              <a:rPr lang="ru-RU" dirty="0" err="1"/>
              <a:t>ділову</a:t>
            </a:r>
            <a:r>
              <a:rPr lang="ru-RU" dirty="0"/>
              <a:t> </a:t>
            </a:r>
            <a:r>
              <a:rPr lang="ru-RU" dirty="0" err="1"/>
              <a:t>репутацію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заступників</a:t>
            </a:r>
            <a:r>
              <a:rPr lang="ru-RU" dirty="0"/>
              <a:t> та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спостережної</a:t>
            </a:r>
            <a:r>
              <a:rPr lang="ru-RU" dirty="0"/>
              <a:t> (</a:t>
            </a:r>
            <a:r>
              <a:rPr lang="ru-RU" dirty="0" err="1"/>
              <a:t>наглядової</a:t>
            </a:r>
            <a:r>
              <a:rPr lang="ru-RU" dirty="0"/>
              <a:t>) ради банку, у тому </a:t>
            </a:r>
            <a:r>
              <a:rPr lang="ru-RU" dirty="0" err="1"/>
              <a:t>числі</a:t>
            </a:r>
            <a:r>
              <a:rPr lang="ru-RU" dirty="0"/>
              <a:t>:</a:t>
            </a:r>
          </a:p>
          <a:p>
            <a:pPr lvl="1"/>
            <a:r>
              <a:rPr lang="ru-RU" dirty="0" err="1"/>
              <a:t>довідки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отримано</a:t>
            </a:r>
            <a:r>
              <a:rPr lang="ru-RU" dirty="0"/>
              <a:t> </a:t>
            </a:r>
            <a:r>
              <a:rPr lang="ru-RU" dirty="0" err="1"/>
              <a:t>кредити</a:t>
            </a:r>
            <a:r>
              <a:rPr lang="ru-RU" dirty="0"/>
              <a:t>, про стан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зобов’язань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;</a:t>
            </a:r>
          </a:p>
          <a:p>
            <a:pPr lvl="1"/>
            <a:r>
              <a:rPr lang="ru-RU" dirty="0" smtClean="0"/>
              <a:t>анкету.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96690" y="1992476"/>
            <a:ext cx="7108082" cy="44360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u="sng" dirty="0" err="1"/>
              <a:t>Національний</a:t>
            </a:r>
            <a:r>
              <a:rPr lang="ru-RU" b="1" u="sng" dirty="0"/>
              <a:t> банк </a:t>
            </a:r>
            <a:r>
              <a:rPr lang="ru-RU" b="1" u="sng" dirty="0" err="1"/>
              <a:t>може</a:t>
            </a:r>
            <a:r>
              <a:rPr lang="ru-RU" b="1" u="sng" dirty="0"/>
              <a:t> </a:t>
            </a:r>
            <a:r>
              <a:rPr lang="ru-RU" b="1" u="sng" dirty="0" err="1"/>
              <a:t>відмовити</a:t>
            </a:r>
            <a:r>
              <a:rPr lang="ru-RU" b="1" u="sng" dirty="0"/>
              <a:t> в </a:t>
            </a:r>
            <a:r>
              <a:rPr lang="ru-RU" b="1" u="sng" dirty="0" err="1"/>
              <a:t>державній</a:t>
            </a:r>
            <a:r>
              <a:rPr lang="ru-RU" b="1" u="sng" dirty="0"/>
              <a:t> </a:t>
            </a:r>
            <a:r>
              <a:rPr lang="ru-RU" b="1" u="sng" dirty="0" err="1"/>
              <a:t>реєстрації</a:t>
            </a:r>
            <a:r>
              <a:rPr lang="ru-RU" b="1" u="sng" dirty="0"/>
              <a:t> банку в </a:t>
            </a:r>
            <a:r>
              <a:rPr lang="ru-RU" b="1" u="sng" dirty="0" err="1"/>
              <a:t>разі</a:t>
            </a:r>
            <a:r>
              <a:rPr lang="ru-RU" b="1" u="sng" dirty="0"/>
              <a:t>:</a:t>
            </a:r>
          </a:p>
          <a:p>
            <a:r>
              <a:rPr lang="ru-RU" dirty="0" err="1"/>
              <a:t>порушення</a:t>
            </a:r>
            <a:r>
              <a:rPr lang="ru-RU" dirty="0"/>
              <a:t> порядку </a:t>
            </a:r>
            <a:r>
              <a:rPr lang="ru-RU" dirty="0" err="1"/>
              <a:t>створення</a:t>
            </a:r>
            <a:r>
              <a:rPr lang="ru-RU" dirty="0"/>
              <a:t> банку;</a:t>
            </a:r>
          </a:p>
          <a:p>
            <a:r>
              <a:rPr lang="ru-RU" dirty="0" err="1"/>
              <a:t>невідповідності</a:t>
            </a:r>
            <a:r>
              <a:rPr lang="ru-RU" dirty="0"/>
              <a:t> </a:t>
            </a:r>
            <a:r>
              <a:rPr lang="ru-RU" dirty="0" err="1"/>
              <a:t>установчих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, </a:t>
            </a:r>
            <a:r>
              <a:rPr lang="ru-RU" dirty="0" err="1"/>
              <a:t>потрібних</a:t>
            </a:r>
            <a:r>
              <a:rPr lang="ru-RU" dirty="0"/>
              <a:t> для </a:t>
            </a:r>
            <a:r>
              <a:rPr lang="ru-RU" dirty="0" err="1"/>
              <a:t>реєстрації</a:t>
            </a:r>
            <a:r>
              <a:rPr lang="ru-RU" dirty="0"/>
              <a:t> банку, чинному </a:t>
            </a:r>
            <a:r>
              <a:rPr lang="ru-RU" dirty="0" err="1"/>
              <a:t>законодавству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r>
              <a:rPr lang="ru-RU" dirty="0" err="1"/>
              <a:t>подання</a:t>
            </a:r>
            <a:r>
              <a:rPr lang="ru-RU" dirty="0"/>
              <a:t> </a:t>
            </a:r>
            <a:r>
              <a:rPr lang="ru-RU" dirty="0" err="1"/>
              <a:t>неповного</a:t>
            </a:r>
            <a:r>
              <a:rPr lang="ru-RU" dirty="0"/>
              <a:t> пакета </a:t>
            </a:r>
            <a:r>
              <a:rPr lang="ru-RU" dirty="0" err="1"/>
              <a:t>документів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невідповідності</a:t>
            </a:r>
            <a:r>
              <a:rPr lang="ru-RU" dirty="0"/>
              <a:t> </a:t>
            </a:r>
            <a:r>
              <a:rPr lang="ru-RU" dirty="0" err="1"/>
              <a:t>поданого</a:t>
            </a:r>
            <a:r>
              <a:rPr lang="ru-RU" dirty="0"/>
              <a:t> пакета </a:t>
            </a:r>
            <a:r>
              <a:rPr lang="ru-RU" dirty="0" err="1"/>
              <a:t>вимогам</a:t>
            </a:r>
            <a:r>
              <a:rPr lang="ru-RU" dirty="0"/>
              <a:t> чинного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нормативно-</a:t>
            </a:r>
            <a:r>
              <a:rPr lang="ru-RU" dirty="0" err="1"/>
              <a:t>правовим</a:t>
            </a:r>
            <a:r>
              <a:rPr lang="ru-RU" dirty="0"/>
              <a:t> актам </a:t>
            </a:r>
            <a:r>
              <a:rPr lang="ru-RU" dirty="0" err="1"/>
              <a:t>Національного</a:t>
            </a:r>
            <a:r>
              <a:rPr lang="ru-RU" dirty="0"/>
              <a:t> банку;</a:t>
            </a:r>
          </a:p>
          <a:p>
            <a:r>
              <a:rPr lang="ru-RU" dirty="0" err="1"/>
              <a:t>незадовільного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стану </a:t>
            </a:r>
            <a:r>
              <a:rPr lang="ru-RU" dirty="0" err="1"/>
              <a:t>принаймні</a:t>
            </a:r>
            <a:r>
              <a:rPr lang="ru-RU" dirty="0"/>
              <a:t> одного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засновників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істотну</a:t>
            </a:r>
            <a:r>
              <a:rPr lang="ru-RU" dirty="0"/>
              <a:t> участь у банку;</a:t>
            </a:r>
          </a:p>
          <a:p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бездоганної</a:t>
            </a:r>
            <a:r>
              <a:rPr lang="ru-RU" dirty="0"/>
              <a:t> </a:t>
            </a:r>
            <a:r>
              <a:rPr lang="ru-RU" dirty="0" err="1"/>
              <a:t>ділової</a:t>
            </a:r>
            <a:r>
              <a:rPr lang="ru-RU" dirty="0"/>
              <a:t> </a:t>
            </a:r>
            <a:r>
              <a:rPr lang="ru-RU" dirty="0" err="1"/>
              <a:t>репутації</a:t>
            </a:r>
            <a:r>
              <a:rPr lang="ru-RU" dirty="0"/>
              <a:t> </a:t>
            </a:r>
            <a:r>
              <a:rPr lang="ru-RU" dirty="0" err="1"/>
              <a:t>принаймні</a:t>
            </a:r>
            <a:r>
              <a:rPr lang="ru-RU" dirty="0"/>
              <a:t> одного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власників</a:t>
            </a:r>
            <a:r>
              <a:rPr lang="ru-RU" dirty="0"/>
              <a:t> </a:t>
            </a:r>
            <a:r>
              <a:rPr lang="ru-RU" dirty="0" err="1"/>
              <a:t>істотної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в банку;</a:t>
            </a:r>
          </a:p>
          <a:p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непридатності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бездоганної</a:t>
            </a:r>
            <a:r>
              <a:rPr lang="ru-RU" dirty="0"/>
              <a:t> </a:t>
            </a:r>
            <a:r>
              <a:rPr lang="ru-RU" dirty="0" err="1"/>
              <a:t>ділової</a:t>
            </a:r>
            <a:r>
              <a:rPr lang="ru-RU" dirty="0"/>
              <a:t> </a:t>
            </a:r>
            <a:r>
              <a:rPr lang="ru-RU" dirty="0" err="1"/>
              <a:t>репутації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правління</a:t>
            </a:r>
            <a:r>
              <a:rPr lang="ru-RU" dirty="0"/>
              <a:t> (ради </a:t>
            </a:r>
            <a:r>
              <a:rPr lang="ru-RU" dirty="0" err="1"/>
              <a:t>директорів</a:t>
            </a:r>
            <a:r>
              <a:rPr lang="ru-RU" dirty="0"/>
              <a:t>), головного бухгалтера банку.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327" y="5002911"/>
            <a:ext cx="2424547" cy="161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Числа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 rtlCol="0">
            <a:normAutofit/>
          </a:bodyPr>
          <a:lstStyle/>
          <a:p>
            <a:pPr algn="ctr" rtl="0"/>
            <a:r>
              <a:rPr lang="ru-RU" dirty="0" err="1" smtClean="0">
                <a:solidFill>
                  <a:srgbClr val="FFFFFF"/>
                </a:solidFill>
              </a:rPr>
              <a:t>Дякую</a:t>
            </a:r>
            <a:r>
              <a:rPr lang="ru-RU" dirty="0" smtClean="0">
                <a:solidFill>
                  <a:srgbClr val="FFFFFF"/>
                </a:solidFill>
              </a:rPr>
              <a:t> за </a:t>
            </a:r>
            <a:r>
              <a:rPr lang="ru-RU" dirty="0" err="1" smtClean="0">
                <a:solidFill>
                  <a:srgbClr val="FFFFFF"/>
                </a:solidFill>
              </a:rPr>
              <a:t>увагу</a:t>
            </a:r>
            <a:r>
              <a:rPr lang="ru-RU" dirty="0" smtClean="0">
                <a:solidFill>
                  <a:srgbClr val="FFFFFF"/>
                </a:solidFill>
              </a:rPr>
              <a:t>!!!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 rtlCol="0">
            <a:normAutofit/>
          </a:bodyPr>
          <a:lstStyle/>
          <a:p>
            <a:pPr rtl="0"/>
            <a:endParaRPr lang="ru-RU" dirty="0">
              <a:solidFill>
                <a:schemeClr val="bg2"/>
              </a:solidFill>
            </a:endParaRPr>
          </a:p>
          <a:p>
            <a:pPr rtl="0"/>
            <a:endParaRPr lang="ru-RU" dirty="0">
              <a:solidFill>
                <a:schemeClr val="bg2"/>
              </a:solidFill>
            </a:endParaRPr>
          </a:p>
        </p:txBody>
      </p:sp>
      <p:grpSp>
        <p:nvGrpSpPr>
          <p:cNvPr id="14" name="Группа 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Прямоугольник 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угольник 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01" y="411211"/>
            <a:ext cx="11029616" cy="101380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Вступний контроль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502" y="1565564"/>
            <a:ext cx="11029615" cy="3891454"/>
          </a:xfrm>
        </p:spPr>
        <p:txBody>
          <a:bodyPr/>
          <a:lstStyle/>
          <a:p>
            <a:pPr algn="just"/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Вступний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контроль,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що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здійснюється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на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стадії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реєстрації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нових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банків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та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їх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філій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дає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змогу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ще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до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вирішення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питання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про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відкриття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банку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впевнитися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в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його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майбутній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надійності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Головна мета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цього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контролю —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допустити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на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ринок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фінансових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послуг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України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лише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ті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банки,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умови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діяльності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яких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відповідають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установленим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НБУ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обов’язковим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вимогам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та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діяльність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яких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не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загрожує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інтересам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їх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666666"/>
                </a:solidFill>
                <a:latin typeface="Tahoma" panose="020B0604030504040204" pitchFamily="34" charset="0"/>
              </a:rPr>
              <a:t>клієнтів</a:t>
            </a:r>
            <a:r>
              <a:rPr lang="ru-RU" sz="2000" dirty="0">
                <a:solidFill>
                  <a:srgbClr val="666666"/>
                </a:solidFill>
                <a:latin typeface="Tahoma" panose="020B060403050404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3" descr="Network"/>
          <p:cNvSpPr/>
          <p:nvPr/>
        </p:nvSpPr>
        <p:spPr>
          <a:xfrm rot="20291465">
            <a:off x="9908199" y="3929608"/>
            <a:ext cx="2355972" cy="2186721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="" xmlns:dgm="http://schemas.openxmlformats.org/drawingml/2006/diagram" xmlns:asvg="http://schemas.microsoft.com/office/drawing/2016/SVG/main" xmlns:lc="http://schemas.openxmlformats.org/drawingml/2006/lockedCanvas" r:embed="rId3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Прямоугольник 4" descr="Network"/>
          <p:cNvSpPr/>
          <p:nvPr/>
        </p:nvSpPr>
        <p:spPr>
          <a:xfrm rot="20454016">
            <a:off x="9047019" y="5070765"/>
            <a:ext cx="1239168" cy="125197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="" xmlns:dgm="http://schemas.openxmlformats.org/drawingml/2006/diagram" xmlns:asvg="http://schemas.microsoft.com/office/drawing/2016/SVG/main" xmlns:lc="http://schemas.openxmlformats.org/drawingml/2006/lockedCanvas" r:embed="rId4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 descr="Network"/>
          <p:cNvSpPr/>
          <p:nvPr/>
        </p:nvSpPr>
        <p:spPr>
          <a:xfrm rot="20013738">
            <a:off x="7841758" y="5606134"/>
            <a:ext cx="880728" cy="897812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="" xmlns:dgm="http://schemas.openxmlformats.org/drawingml/2006/diagram" xmlns:asvg="http://schemas.microsoft.com/office/drawing/2016/SVG/main" xmlns:lc="http://schemas.openxmlformats.org/drawingml/2006/lockedCanvas" r:embed="rId5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Прямоугольник 6" descr="Network"/>
          <p:cNvSpPr/>
          <p:nvPr/>
        </p:nvSpPr>
        <p:spPr>
          <a:xfrm rot="19471484">
            <a:off x="11060637" y="5775769"/>
            <a:ext cx="921694" cy="96163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="" xmlns:dgm="http://schemas.openxmlformats.org/drawingml/2006/diagram" xmlns:asvg="http://schemas.microsoft.com/office/drawing/2016/SVG/main" xmlns:lc="http://schemas.openxmlformats.org/drawingml/2006/lockedCanvas" r:embed="rId6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11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5265425" cy="988332"/>
          </a:xfrm>
        </p:spPr>
        <p:txBody>
          <a:bodyPr/>
          <a:lstStyle/>
          <a:p>
            <a:r>
              <a:rPr lang="ru-RU" dirty="0" err="1"/>
              <a:t>Вступний</a:t>
            </a:r>
            <a:r>
              <a:rPr lang="ru-RU" dirty="0"/>
              <a:t> контроль </a:t>
            </a:r>
            <a:r>
              <a:rPr lang="ru-RU" dirty="0" err="1"/>
              <a:t>передбачає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4228" y="2047893"/>
            <a:ext cx="5422390" cy="467156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перевірку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,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внесків</a:t>
            </a:r>
            <a:r>
              <a:rPr lang="ru-RU" dirty="0"/>
              <a:t> до статутного </a:t>
            </a:r>
            <a:r>
              <a:rPr lang="ru-RU" dirty="0" err="1"/>
              <a:t>капіталу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 та складу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;</a:t>
            </a:r>
          </a:p>
          <a:p>
            <a:r>
              <a:rPr lang="ru-RU" dirty="0" err="1"/>
              <a:t>перевірку</a:t>
            </a:r>
            <a:r>
              <a:rPr lang="ru-RU" dirty="0"/>
              <a:t> </a:t>
            </a:r>
            <a:r>
              <a:rPr lang="ru-RU" dirty="0" err="1"/>
              <a:t>кваліфікаційних</a:t>
            </a:r>
            <a:r>
              <a:rPr lang="ru-RU" dirty="0"/>
              <a:t> та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і </a:t>
            </a:r>
            <a:r>
              <a:rPr lang="ru-RU" dirty="0" err="1"/>
              <a:t>середньої</a:t>
            </a:r>
            <a:r>
              <a:rPr lang="ru-RU" dirty="0"/>
              <a:t> ланки </a:t>
            </a:r>
            <a:r>
              <a:rPr lang="ru-RU" dirty="0" err="1"/>
              <a:t>управління</a:t>
            </a:r>
            <a:r>
              <a:rPr lang="ru-RU" dirty="0"/>
              <a:t> банками;</a:t>
            </a:r>
          </a:p>
          <a:p>
            <a:r>
              <a:rPr lang="ru-RU" dirty="0" err="1"/>
              <a:t>розгляд</a:t>
            </a:r>
            <a:r>
              <a:rPr lang="ru-RU" dirty="0"/>
              <a:t> оптимального </a:t>
            </a:r>
            <a:r>
              <a:rPr lang="ru-RU" dirty="0" err="1"/>
              <a:t>бізнес</a:t>
            </a:r>
            <a:r>
              <a:rPr lang="ru-RU" dirty="0"/>
              <a:t>-плану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 на </a:t>
            </a:r>
            <a:r>
              <a:rPr lang="ru-RU" dirty="0" err="1"/>
              <a:t>найближчі</a:t>
            </a:r>
            <a:r>
              <a:rPr lang="ru-RU" dirty="0"/>
              <a:t> один-два роки;</a:t>
            </a:r>
          </a:p>
          <a:p>
            <a:r>
              <a:rPr lang="ru-RU" dirty="0" err="1"/>
              <a:t>перевірку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;</a:t>
            </a:r>
          </a:p>
          <a:p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та </a:t>
            </a:r>
            <a:r>
              <a:rPr lang="ru-RU" dirty="0" err="1"/>
              <a:t>напрямів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;</a:t>
            </a:r>
          </a:p>
          <a:p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акціонерів</a:t>
            </a:r>
            <a:r>
              <a:rPr lang="ru-RU" dirty="0"/>
              <a:t> (</a:t>
            </a:r>
            <a:r>
              <a:rPr lang="ru-RU" dirty="0" err="1"/>
              <a:t>учасників</a:t>
            </a:r>
            <a:r>
              <a:rPr lang="ru-RU" dirty="0"/>
              <a:t>) і </a:t>
            </a:r>
            <a:r>
              <a:rPr lang="ru-RU" dirty="0" err="1"/>
              <a:t>кандидатів</a:t>
            </a:r>
            <a:r>
              <a:rPr lang="ru-RU" dirty="0"/>
              <a:t> на </a:t>
            </a:r>
            <a:r>
              <a:rPr lang="ru-RU" dirty="0" err="1"/>
              <a:t>керівні</a:t>
            </a:r>
            <a:r>
              <a:rPr lang="ru-RU" dirty="0"/>
              <a:t> посади;</a:t>
            </a:r>
          </a:p>
          <a:p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;</a:t>
            </a:r>
          </a:p>
          <a:p>
            <a:r>
              <a:rPr lang="ru-RU" dirty="0" err="1"/>
              <a:t>визначення</a:t>
            </a:r>
            <a:r>
              <a:rPr lang="ru-RU" dirty="0"/>
              <a:t> умов, за </a:t>
            </a:r>
            <a:r>
              <a:rPr lang="ru-RU" dirty="0" err="1"/>
              <a:t>яких</a:t>
            </a:r>
            <a:r>
              <a:rPr lang="ru-RU" dirty="0"/>
              <a:t> НБУ </a:t>
            </a:r>
            <a:r>
              <a:rPr lang="ru-RU" dirty="0" err="1"/>
              <a:t>відмовляє</a:t>
            </a:r>
            <a:r>
              <a:rPr lang="ru-RU" dirty="0"/>
              <a:t> у </a:t>
            </a:r>
            <a:r>
              <a:rPr lang="ru-RU" dirty="0" err="1"/>
              <a:t>наданні</a:t>
            </a:r>
            <a:r>
              <a:rPr lang="ru-RU" dirty="0"/>
              <a:t> </a:t>
            </a:r>
            <a:r>
              <a:rPr lang="ru-RU" dirty="0" err="1"/>
              <a:t>ліцензій</a:t>
            </a:r>
            <a:r>
              <a:rPr lang="ru-RU" dirty="0"/>
              <a:t> на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8417" y="2047894"/>
            <a:ext cx="5422392" cy="43113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Департамент </a:t>
            </a:r>
            <a:r>
              <a:rPr lang="ru-RU" dirty="0" err="1" smtClean="0">
                <a:solidFill>
                  <a:schemeClr val="tx1"/>
                </a:solidFill>
              </a:rPr>
              <a:t>державної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реєстрації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ліцензування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err="1">
                <a:solidFill>
                  <a:schemeClr val="tx1"/>
                </a:solidFill>
              </a:rPr>
              <a:t>банків</a:t>
            </a:r>
            <a:r>
              <a:rPr lang="ru-RU" dirty="0">
                <a:solidFill>
                  <a:schemeClr val="tx1"/>
                </a:solidFill>
              </a:rPr>
              <a:t>, до </a:t>
            </a:r>
            <a:r>
              <a:rPr lang="ru-RU" dirty="0" err="1">
                <a:solidFill>
                  <a:schemeClr val="tx1"/>
                </a:solidFill>
              </a:rPr>
              <a:t>функцій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належить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r>
              <a:rPr lang="ru-RU" dirty="0" err="1"/>
              <a:t>реєстрація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, </a:t>
            </a:r>
            <a:r>
              <a:rPr lang="ru-RU" dirty="0" err="1"/>
              <a:t>представництв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 </a:t>
            </a:r>
            <a:r>
              <a:rPr lang="ru-RU" dirty="0" err="1"/>
              <a:t>нерезидентів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створюються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r>
              <a:rPr lang="ru-RU" dirty="0" err="1"/>
              <a:t>реєстрація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та </a:t>
            </a:r>
            <a:r>
              <a:rPr lang="ru-RU" dirty="0" err="1"/>
              <a:t>доповнень</a:t>
            </a:r>
            <a:r>
              <a:rPr lang="ru-RU" dirty="0"/>
              <a:t>, </a:t>
            </a:r>
            <a:r>
              <a:rPr lang="ru-RU" dirty="0" err="1"/>
              <a:t>внесених</a:t>
            </a:r>
            <a:r>
              <a:rPr lang="ru-RU" dirty="0"/>
              <a:t> банками до </a:t>
            </a:r>
            <a:r>
              <a:rPr lang="ru-RU" dirty="0" err="1"/>
              <a:t>установчих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;</a:t>
            </a:r>
          </a:p>
          <a:p>
            <a:r>
              <a:rPr lang="ru-RU" dirty="0" err="1"/>
              <a:t>ведення</a:t>
            </a:r>
            <a:r>
              <a:rPr lang="ru-RU" dirty="0"/>
              <a:t> Державного </a:t>
            </a:r>
            <a:r>
              <a:rPr lang="ru-RU" dirty="0" err="1"/>
              <a:t>реєстру</a:t>
            </a:r>
            <a:r>
              <a:rPr lang="ru-RU" dirty="0"/>
              <a:t>;</a:t>
            </a:r>
          </a:p>
          <a:p>
            <a:r>
              <a:rPr lang="ru-RU" dirty="0" err="1"/>
              <a:t>ліцензування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, </a:t>
            </a:r>
            <a:r>
              <a:rPr lang="ru-RU" dirty="0" err="1"/>
              <a:t>зареєстрованих</a:t>
            </a:r>
            <a:r>
              <a:rPr lang="ru-RU" dirty="0"/>
              <a:t> НБУ,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,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відкликання</a:t>
            </a:r>
            <a:r>
              <a:rPr lang="ru-RU" dirty="0"/>
              <a:t> </a:t>
            </a:r>
            <a:r>
              <a:rPr lang="ru-RU" dirty="0" err="1"/>
              <a:t>ліцензії</a:t>
            </a:r>
            <a:r>
              <a:rPr lang="ru-RU" dirty="0"/>
              <a:t> на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;</a:t>
            </a:r>
          </a:p>
          <a:p>
            <a:r>
              <a:rPr lang="ru-RU" dirty="0" err="1"/>
              <a:t>ведення</a:t>
            </a:r>
            <a:r>
              <a:rPr lang="ru-RU" dirty="0"/>
              <a:t> Книги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наданих</a:t>
            </a:r>
            <a:r>
              <a:rPr lang="ru-RU" dirty="0"/>
              <a:t> </a:t>
            </a:r>
            <a:r>
              <a:rPr lang="ru-RU" dirty="0" err="1"/>
              <a:t>ліцензій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88417" y="685215"/>
            <a:ext cx="4710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ВСТУПНИЙ КОНТРОЛЬ ЗДІЙСНЮЄ: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4" name="Прямоугольник 23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5" y="1307522"/>
            <a:ext cx="10249884" cy="2812473"/>
          </a:xfrm>
        </p:spPr>
        <p:txBody>
          <a:bodyPr rtlCol="0">
            <a:noAutofit/>
          </a:bodyPr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Реєстрація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банків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здійснюється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Національним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банком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відповід­но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до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Положення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про порядок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створення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державної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реєстрації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банків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відкриття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їх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філій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представництв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відділень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затвердженого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Постановою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Правління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Національного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банку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України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від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31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серпня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2001 р. № 375,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зі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змінами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шляхом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внесення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відповідного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запису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до Державного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реєстру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банків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Після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цього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банк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набуває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статусу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юридичної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особи. Банки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створюються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формі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акціонерного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товариства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товариства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обмеженою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відповідальністю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</a:rPr>
              <a:t>або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</a:rPr>
              <a:t> кооперативного банку.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 3" descr="значок графического элемента SmartArt">
            <a:extLst>
              <a:ext uri="{FF2B5EF4-FFF2-40B4-BE49-F238E27FC236}">
                <a16:creationId xmlns:a16="http://schemas.microsoft.com/office/drawing/2014/main" id="{81E592E1-99DF-4294-A2E9-EF46299BD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42523"/>
              </p:ext>
            </p:extLst>
          </p:nvPr>
        </p:nvGraphicFramePr>
        <p:xfrm>
          <a:off x="10783071" y="64001"/>
          <a:ext cx="2806845" cy="171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19" y="4405745"/>
            <a:ext cx="7578436" cy="19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Прямоугольник 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Объект 4" descr="Числа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grpSp>
        <p:nvGrpSpPr>
          <p:cNvPr id="15" name="Группа 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угольник 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Прямоугольник 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88" y="847225"/>
            <a:ext cx="7213600" cy="1121871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ru-RU" dirty="0"/>
              <a:t>Банки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функціонувати</a:t>
            </a:r>
            <a:r>
              <a:rPr lang="ru-RU" dirty="0"/>
              <a:t> </a:t>
            </a:r>
            <a:r>
              <a:rPr lang="ru-RU" dirty="0" err="1" smtClean="0"/>
              <a:t>універсальні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/>
              <a:t>спеціалізовані</a:t>
            </a:r>
            <a:r>
              <a:rPr lang="ru-RU" dirty="0"/>
              <a:t>. За </a:t>
            </a:r>
            <a:r>
              <a:rPr lang="ru-RU" dirty="0" err="1"/>
              <a:t>спеціалізацією</a:t>
            </a:r>
            <a:r>
              <a:rPr lang="ru-RU" dirty="0"/>
              <a:t> банки </a:t>
            </a:r>
            <a:r>
              <a:rPr lang="ru-RU" dirty="0" err="1"/>
              <a:t>можуть</a:t>
            </a:r>
            <a:r>
              <a:rPr lang="ru-RU" dirty="0"/>
              <a:t> бути:</a:t>
            </a:r>
          </a:p>
        </p:txBody>
      </p:sp>
      <p:graphicFrame>
        <p:nvGraphicFramePr>
          <p:cNvPr id="6" name="Объект 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423955"/>
              </p:ext>
            </p:extLst>
          </p:nvPr>
        </p:nvGraphicFramePr>
        <p:xfrm>
          <a:off x="719571" y="2198254"/>
          <a:ext cx="6854248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59" y="3920836"/>
            <a:ext cx="5034145" cy="2751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503" y="387927"/>
            <a:ext cx="10640991" cy="1440872"/>
          </a:xfrm>
        </p:spPr>
        <p:txBody>
          <a:bodyPr>
            <a:normAutofit fontScale="90000"/>
          </a:bodyPr>
          <a:lstStyle/>
          <a:p>
            <a:r>
              <a:rPr lang="ru-RU" dirty="0"/>
              <a:t>Банк </a:t>
            </a:r>
            <a:r>
              <a:rPr lang="ru-RU" dirty="0" err="1"/>
              <a:t>набуває</a:t>
            </a:r>
            <a:r>
              <a:rPr lang="ru-RU" dirty="0"/>
              <a:t> статусу </a:t>
            </a:r>
            <a:r>
              <a:rPr lang="ru-RU" dirty="0" err="1"/>
              <a:t>спеціалізованого</a:t>
            </a:r>
            <a:r>
              <a:rPr lang="ru-RU" dirty="0"/>
              <a:t> банку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ощадного</a:t>
            </a:r>
            <a:r>
              <a:rPr lang="ru-RU" dirty="0"/>
              <a:t>) у </a:t>
            </a:r>
            <a:r>
              <a:rPr lang="ru-RU" dirty="0" err="1"/>
              <a:t>разі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50 %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є активами одного</a:t>
            </a:r>
            <a:br>
              <a:rPr lang="ru-RU" dirty="0"/>
            </a:br>
            <a:r>
              <a:rPr lang="ru-RU" dirty="0"/>
              <a:t>типу: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89" y="1649454"/>
            <a:ext cx="11029615" cy="4542763"/>
          </a:xfrm>
        </p:spPr>
        <p:txBody>
          <a:bodyPr>
            <a:normAutofit/>
          </a:bodyPr>
          <a:lstStyle/>
          <a:p>
            <a:r>
              <a:rPr lang="ru-RU" sz="2000" b="1" dirty="0"/>
              <a:t>для </a:t>
            </a:r>
            <a:r>
              <a:rPr lang="ru-RU" sz="2000" b="1" dirty="0" err="1"/>
              <a:t>інвестиційного</a:t>
            </a:r>
            <a:r>
              <a:rPr lang="ru-RU" sz="2000" b="1" dirty="0"/>
              <a:t> банку </a:t>
            </a:r>
            <a:r>
              <a:rPr lang="ru-RU" sz="2000" dirty="0"/>
              <a:t>— </a:t>
            </a:r>
            <a:r>
              <a:rPr lang="ru-RU" sz="2000" dirty="0" err="1"/>
              <a:t>емісія</a:t>
            </a:r>
            <a:r>
              <a:rPr lang="ru-RU" sz="2000" dirty="0"/>
              <a:t> та </a:t>
            </a:r>
            <a:r>
              <a:rPr lang="ru-RU" sz="2000" dirty="0" err="1"/>
              <a:t>розміщення</a:t>
            </a:r>
            <a:r>
              <a:rPr lang="ru-RU" sz="2000" dirty="0"/>
              <a:t> </a:t>
            </a:r>
            <a:r>
              <a:rPr lang="ru-RU" sz="2000" dirty="0" err="1"/>
              <a:t>цінних</a:t>
            </a:r>
            <a:r>
              <a:rPr lang="ru-RU" sz="2000" dirty="0"/>
              <a:t> </a:t>
            </a:r>
            <a:r>
              <a:rPr lang="ru-RU" sz="2000" dirty="0" err="1"/>
              <a:t>паперів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здійснюються</a:t>
            </a:r>
            <a:r>
              <a:rPr lang="ru-RU" sz="2000" dirty="0"/>
              <a:t> за </a:t>
            </a:r>
            <a:r>
              <a:rPr lang="ru-RU" sz="2000" dirty="0" err="1"/>
              <a:t>рахунок</a:t>
            </a:r>
            <a:r>
              <a:rPr lang="ru-RU" sz="2000" dirty="0"/>
              <a:t> </a:t>
            </a:r>
            <a:r>
              <a:rPr lang="ru-RU" sz="2000" dirty="0" err="1"/>
              <a:t>грошових</a:t>
            </a:r>
            <a:r>
              <a:rPr lang="ru-RU" sz="2000" dirty="0"/>
              <a:t> </a:t>
            </a:r>
            <a:r>
              <a:rPr lang="ru-RU" sz="2000" dirty="0" err="1"/>
              <a:t>коштів</a:t>
            </a:r>
            <a:r>
              <a:rPr lang="ru-RU" sz="2000" dirty="0"/>
              <a:t> </a:t>
            </a:r>
            <a:r>
              <a:rPr lang="ru-RU" sz="2000" dirty="0" err="1"/>
              <a:t>приватних</a:t>
            </a:r>
            <a:r>
              <a:rPr lang="ru-RU" sz="2000" dirty="0"/>
              <a:t> </a:t>
            </a:r>
            <a:r>
              <a:rPr lang="ru-RU" sz="2000" dirty="0" err="1"/>
              <a:t>інвесторів</a:t>
            </a:r>
            <a:r>
              <a:rPr lang="ru-RU" sz="2000" dirty="0"/>
              <a:t>;</a:t>
            </a:r>
          </a:p>
          <a:p>
            <a:r>
              <a:rPr lang="ru-RU" sz="2000" b="1" dirty="0"/>
              <a:t>для </a:t>
            </a:r>
            <a:r>
              <a:rPr lang="ru-RU" sz="2000" b="1" dirty="0" err="1"/>
              <a:t>іпотечного</a:t>
            </a:r>
            <a:r>
              <a:rPr lang="ru-RU" sz="2000" b="1" dirty="0"/>
              <a:t> банку </a:t>
            </a:r>
            <a:r>
              <a:rPr lang="ru-RU" sz="2000" dirty="0"/>
              <a:t>— </a:t>
            </a:r>
            <a:r>
              <a:rPr lang="ru-RU" sz="2000" dirty="0" err="1"/>
              <a:t>активи</a:t>
            </a:r>
            <a:r>
              <a:rPr lang="ru-RU" sz="2000" dirty="0"/>
              <a:t>, </a:t>
            </a:r>
            <a:r>
              <a:rPr lang="ru-RU" sz="2000" dirty="0" err="1"/>
              <a:t>розміщені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заставу </a:t>
            </a:r>
            <a:r>
              <a:rPr lang="ru-RU" sz="2000" dirty="0" err="1"/>
              <a:t>землі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нерухомого</a:t>
            </a:r>
            <a:r>
              <a:rPr lang="ru-RU" sz="2000" dirty="0"/>
              <a:t> майна;</a:t>
            </a:r>
          </a:p>
          <a:p>
            <a:r>
              <a:rPr lang="ru-RU" sz="2000" b="1" dirty="0"/>
              <a:t>для </a:t>
            </a:r>
            <a:r>
              <a:rPr lang="ru-RU" sz="2000" b="1" dirty="0" err="1"/>
              <a:t>розрахункового</a:t>
            </a:r>
            <a:r>
              <a:rPr lang="ru-RU" sz="2000" b="1" dirty="0"/>
              <a:t> (</a:t>
            </a:r>
            <a:r>
              <a:rPr lang="ru-RU" sz="2000" b="1" dirty="0" err="1"/>
              <a:t>клірингового</a:t>
            </a:r>
            <a:r>
              <a:rPr lang="ru-RU" sz="2000" b="1" dirty="0"/>
              <a:t>) банку </a:t>
            </a:r>
            <a:r>
              <a:rPr lang="ru-RU" sz="2000" dirty="0"/>
              <a:t>— </a:t>
            </a:r>
            <a:r>
              <a:rPr lang="ru-RU" sz="2000" dirty="0" err="1"/>
              <a:t>активи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розміщуються</a:t>
            </a:r>
            <a:r>
              <a:rPr lang="ru-RU" sz="2000" dirty="0"/>
              <a:t> на </a:t>
            </a:r>
            <a:r>
              <a:rPr lang="ru-RU" sz="2000" dirty="0" err="1"/>
              <a:t>клірингових</a:t>
            </a:r>
            <a:r>
              <a:rPr lang="ru-RU" sz="2000" dirty="0"/>
              <a:t> </a:t>
            </a:r>
            <a:r>
              <a:rPr lang="ru-RU" sz="2000" dirty="0" err="1"/>
              <a:t>рахунках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Банк </a:t>
            </a:r>
            <a:r>
              <a:rPr lang="ru-RU" dirty="0" err="1"/>
              <a:t>набуває</a:t>
            </a:r>
            <a:r>
              <a:rPr lang="ru-RU" dirty="0"/>
              <a:t> статусу </a:t>
            </a:r>
            <a:r>
              <a:rPr lang="ru-RU" dirty="0" err="1"/>
              <a:t>спеціалізованого</a:t>
            </a:r>
            <a:r>
              <a:rPr lang="ru-RU" dirty="0"/>
              <a:t> </a:t>
            </a:r>
            <a:r>
              <a:rPr lang="ru-RU" dirty="0" err="1"/>
              <a:t>ощадного</a:t>
            </a:r>
            <a:r>
              <a:rPr lang="ru-RU" dirty="0"/>
              <a:t> банку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/>
              <a:t>разі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50 %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пасивів</a:t>
            </a:r>
            <a:r>
              <a:rPr lang="ru-RU" dirty="0"/>
              <a:t> є вкладами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осіб</a:t>
            </a:r>
            <a:r>
              <a:rPr lang="ru-RU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27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41411" y="729658"/>
            <a:ext cx="11029616" cy="988332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Найменування</a:t>
            </a:r>
            <a:r>
              <a:rPr lang="ru-RU" sz="3600" dirty="0" smtClean="0"/>
              <a:t> та </a:t>
            </a:r>
            <a:r>
              <a:rPr lang="ru-RU" sz="3600" dirty="0" err="1" smtClean="0"/>
              <a:t>учасники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73375" y="1468582"/>
            <a:ext cx="4434152" cy="4862946"/>
          </a:xfrm>
        </p:spPr>
        <p:txBody>
          <a:bodyPr>
            <a:normAutofit/>
          </a:bodyPr>
          <a:lstStyle/>
          <a:p>
            <a:r>
              <a:rPr lang="ru-RU" b="1" dirty="0" err="1"/>
              <a:t>Найменування</a:t>
            </a:r>
            <a:r>
              <a:rPr lang="ru-RU" dirty="0"/>
              <a:t> банку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слово «банк»,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вказів­ку</a:t>
            </a:r>
            <a:r>
              <a:rPr lang="ru-RU" dirty="0"/>
              <a:t> про </a:t>
            </a:r>
            <a:r>
              <a:rPr lang="ru-RU" dirty="0" err="1"/>
              <a:t>організаційно-правову</a:t>
            </a:r>
            <a:r>
              <a:rPr lang="ru-RU" dirty="0"/>
              <a:t> форму банку. Не </a:t>
            </a:r>
            <a:r>
              <a:rPr lang="ru-RU" dirty="0" err="1"/>
              <a:t>дозволяється</a:t>
            </a:r>
            <a:r>
              <a:rPr lang="ru-RU" dirty="0"/>
              <a:t> </a:t>
            </a:r>
            <a:r>
              <a:rPr lang="ru-RU" dirty="0" err="1"/>
              <a:t>ви­користовувати</a:t>
            </a:r>
            <a:r>
              <a:rPr lang="ru-RU" dirty="0"/>
              <a:t> для </a:t>
            </a:r>
            <a:r>
              <a:rPr lang="ru-RU" dirty="0" err="1"/>
              <a:t>найменування</a:t>
            </a:r>
            <a:r>
              <a:rPr lang="ru-RU" dirty="0"/>
              <a:t> банку </a:t>
            </a:r>
            <a:r>
              <a:rPr lang="ru-RU" dirty="0" err="1"/>
              <a:t>назву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повторює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існуючу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банку </a:t>
            </a:r>
            <a:r>
              <a:rPr lang="ru-RU" dirty="0" err="1"/>
              <a:t>або</a:t>
            </a:r>
            <a:r>
              <a:rPr lang="ru-RU" dirty="0"/>
              <a:t> вводить в </a:t>
            </a:r>
            <a:r>
              <a:rPr lang="ru-RU" dirty="0" err="1"/>
              <a:t>оману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банк. </a:t>
            </a:r>
            <a:r>
              <a:rPr lang="ru-RU" dirty="0" err="1"/>
              <a:t>Уживання</a:t>
            </a:r>
            <a:r>
              <a:rPr lang="ru-RU" dirty="0"/>
              <a:t> в </a:t>
            </a:r>
            <a:r>
              <a:rPr lang="ru-RU" dirty="0" err="1"/>
              <a:t>найменуванні</a:t>
            </a:r>
            <a:r>
              <a:rPr lang="ru-RU" dirty="0"/>
              <a:t> банку </a:t>
            </a:r>
            <a:r>
              <a:rPr lang="ru-RU" dirty="0" err="1"/>
              <a:t>слів</a:t>
            </a:r>
            <a:r>
              <a:rPr lang="ru-RU" dirty="0"/>
              <a:t> «</a:t>
            </a:r>
            <a:r>
              <a:rPr lang="ru-RU" dirty="0" err="1"/>
              <a:t>Україна</a:t>
            </a:r>
            <a:r>
              <a:rPr lang="ru-RU" dirty="0"/>
              <a:t>», «</a:t>
            </a:r>
            <a:r>
              <a:rPr lang="ru-RU" dirty="0" err="1"/>
              <a:t>державний</a:t>
            </a:r>
            <a:r>
              <a:rPr lang="ru-RU" dirty="0"/>
              <a:t>», «</a:t>
            </a:r>
            <a:r>
              <a:rPr lang="ru-RU" dirty="0" err="1"/>
              <a:t>центральний</a:t>
            </a:r>
            <a:r>
              <a:rPr lang="ru-RU" dirty="0"/>
              <a:t>», «</a:t>
            </a:r>
            <a:r>
              <a:rPr lang="ru-RU" dirty="0" err="1"/>
              <a:t>національний</a:t>
            </a:r>
            <a:r>
              <a:rPr lang="ru-RU" dirty="0"/>
              <a:t>» та </a:t>
            </a:r>
            <a:r>
              <a:rPr lang="ru-RU" dirty="0" err="1"/>
              <a:t>похідних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них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згодою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банку.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403273" y="1903724"/>
            <a:ext cx="6456918" cy="4242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Учасниками</a:t>
            </a:r>
            <a:r>
              <a:rPr lang="ru-RU" dirty="0"/>
              <a:t> банку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юридичні</a:t>
            </a:r>
            <a:r>
              <a:rPr lang="ru-RU" dirty="0"/>
              <a:t> і </a:t>
            </a:r>
            <a:r>
              <a:rPr lang="ru-RU" dirty="0" err="1"/>
              <a:t>фізичні</a:t>
            </a:r>
            <a:r>
              <a:rPr lang="ru-RU" dirty="0"/>
              <a:t> особи, </a:t>
            </a:r>
            <a:r>
              <a:rPr lang="ru-RU" dirty="0" err="1"/>
              <a:t>резиденти</a:t>
            </a:r>
            <a:r>
              <a:rPr lang="ru-RU" dirty="0"/>
              <a:t> та </a:t>
            </a:r>
            <a:r>
              <a:rPr lang="ru-RU" dirty="0" err="1"/>
              <a:t>нерезиденти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держава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уповноважених</a:t>
            </a:r>
            <a:r>
              <a:rPr lang="ru-RU" dirty="0"/>
              <a:t> ним </a:t>
            </a:r>
            <a:r>
              <a:rPr lang="ru-RU" dirty="0" err="1"/>
              <a:t>органів</a:t>
            </a:r>
            <a:r>
              <a:rPr lang="ru-RU" dirty="0"/>
              <a:t>. </a:t>
            </a:r>
            <a:r>
              <a:rPr lang="ru-RU" dirty="0" err="1"/>
              <a:t>Власники</a:t>
            </a:r>
            <a:r>
              <a:rPr lang="ru-RU" dirty="0"/>
              <a:t> </a:t>
            </a:r>
            <a:r>
              <a:rPr lang="ru-RU" dirty="0" err="1"/>
              <a:t>істотної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в банку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бездоганну</a:t>
            </a:r>
            <a:r>
              <a:rPr lang="ru-RU" dirty="0"/>
              <a:t> </a:t>
            </a:r>
            <a:r>
              <a:rPr lang="ru-RU" dirty="0" err="1"/>
              <a:t>ділову</a:t>
            </a:r>
            <a:r>
              <a:rPr lang="ru-RU" dirty="0"/>
              <a:t> </a:t>
            </a:r>
            <a:r>
              <a:rPr lang="ru-RU" dirty="0" err="1"/>
              <a:t>репутацію</a:t>
            </a:r>
            <a:r>
              <a:rPr lang="ru-RU" dirty="0"/>
              <a:t> та </a:t>
            </a:r>
            <a:r>
              <a:rPr lang="ru-RU" dirty="0" err="1"/>
              <a:t>задовільний</a:t>
            </a:r>
            <a:r>
              <a:rPr lang="ru-RU" dirty="0"/>
              <a:t> </a:t>
            </a:r>
            <a:r>
              <a:rPr lang="ru-RU" dirty="0" err="1"/>
              <a:t>фінансовий</a:t>
            </a:r>
            <a:r>
              <a:rPr lang="ru-RU" dirty="0"/>
              <a:t> стан. </a:t>
            </a:r>
            <a:r>
              <a:rPr lang="ru-RU" dirty="0" err="1"/>
              <a:t>Учасниками</a:t>
            </a:r>
            <a:r>
              <a:rPr lang="ru-RU" dirty="0"/>
              <a:t> банку не </a:t>
            </a:r>
            <a:r>
              <a:rPr lang="ru-RU" dirty="0" err="1"/>
              <a:t>можуть</a:t>
            </a:r>
            <a:r>
              <a:rPr lang="ru-RU" dirty="0"/>
              <a:t> бути:</a:t>
            </a:r>
          </a:p>
          <a:p>
            <a:r>
              <a:rPr lang="ru-RU" dirty="0" err="1"/>
              <a:t>юридичні</a:t>
            </a:r>
            <a:r>
              <a:rPr lang="ru-RU" dirty="0"/>
              <a:t> особи, в </a:t>
            </a:r>
            <a:r>
              <a:rPr lang="ru-RU" dirty="0" err="1"/>
              <a:t>яких</a:t>
            </a:r>
            <a:r>
              <a:rPr lang="ru-RU" dirty="0"/>
              <a:t> банк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істотну</a:t>
            </a:r>
            <a:r>
              <a:rPr lang="ru-RU" dirty="0"/>
              <a:t> участь, </a:t>
            </a:r>
            <a:r>
              <a:rPr lang="ru-RU" dirty="0" err="1"/>
              <a:t>об’єднання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релігійні</a:t>
            </a:r>
            <a:r>
              <a:rPr lang="ru-RU" dirty="0"/>
              <a:t> та </a:t>
            </a:r>
            <a:r>
              <a:rPr lang="ru-RU" dirty="0" err="1"/>
              <a:t>благодійні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;</a:t>
            </a:r>
          </a:p>
          <a:p>
            <a:r>
              <a:rPr lang="ru-RU" dirty="0" err="1"/>
              <a:t>юридичні</a:t>
            </a:r>
            <a:r>
              <a:rPr lang="ru-RU" dirty="0"/>
              <a:t> особи,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власників</a:t>
            </a:r>
            <a:r>
              <a:rPr lang="ru-RU" dirty="0"/>
              <a:t> і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юридичні</a:t>
            </a:r>
            <a:r>
              <a:rPr lang="ru-RU" dirty="0"/>
              <a:t> особи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внески</a:t>
            </a:r>
            <a:r>
              <a:rPr lang="ru-RU" dirty="0"/>
              <a:t> до статутного </a:t>
            </a:r>
            <a:r>
              <a:rPr lang="ru-RU" dirty="0" err="1"/>
              <a:t>капіталу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купують</a:t>
            </a:r>
            <a:r>
              <a:rPr lang="ru-RU" dirty="0"/>
              <a:t> </a:t>
            </a:r>
            <a:r>
              <a:rPr lang="ru-RU" dirty="0" err="1"/>
              <a:t>акції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7" name="Прямоугольник 6" descr="Network"/>
          <p:cNvSpPr/>
          <p:nvPr/>
        </p:nvSpPr>
        <p:spPr>
          <a:xfrm rot="20737268">
            <a:off x="10474037" y="5192937"/>
            <a:ext cx="1787936" cy="1498807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="" xmlns:dgm="http://schemas.openxmlformats.org/drawingml/2006/diagram" xmlns:asvg="http://schemas.microsoft.com/office/drawing/2016/SVG/main" xmlns:lc="http://schemas.openxmlformats.org/drawingml/2006/lockedCanvas" r:embed="rId3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рямоугольник 7" descr="Network"/>
          <p:cNvSpPr/>
          <p:nvPr/>
        </p:nvSpPr>
        <p:spPr>
          <a:xfrm rot="21023816">
            <a:off x="9772554" y="6026438"/>
            <a:ext cx="1086769" cy="934857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="" xmlns:dgm="http://schemas.openxmlformats.org/drawingml/2006/diagram" xmlns:asvg="http://schemas.microsoft.com/office/drawing/2016/SVG/main" xmlns:lc="http://schemas.openxmlformats.org/drawingml/2006/lockedCanvas" r:embed="rId4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Прямоугольник 8" descr="Network"/>
          <p:cNvSpPr/>
          <p:nvPr/>
        </p:nvSpPr>
        <p:spPr>
          <a:xfrm flipV="1">
            <a:off x="9304459" y="5810188"/>
            <a:ext cx="704606" cy="707844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="" xmlns:dgm="http://schemas.openxmlformats.org/drawingml/2006/diagram" xmlns:asvg="http://schemas.microsoft.com/office/drawing/2016/SVG/main" xmlns:lc="http://schemas.openxmlformats.org/drawingml/2006/lockedCanvas" r:embed="rId5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Прямоугольник 9" descr="Network"/>
          <p:cNvSpPr/>
          <p:nvPr/>
        </p:nvSpPr>
        <p:spPr>
          <a:xfrm rot="791215">
            <a:off x="8339053" y="5758313"/>
            <a:ext cx="993431" cy="109951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="" xmlns:dgm="http://schemas.openxmlformats.org/drawingml/2006/diagram" xmlns:asvg="http://schemas.microsoft.com/office/drawing/2016/SVG/main" xmlns:lc="http://schemas.openxmlformats.org/drawingml/2006/lockedCanvas" r:embed="rId6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Прямоугольник 10" descr="Network"/>
          <p:cNvSpPr/>
          <p:nvPr/>
        </p:nvSpPr>
        <p:spPr>
          <a:xfrm>
            <a:off x="11673968" y="4839287"/>
            <a:ext cx="594118" cy="59411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="" xmlns:dgm="http://schemas.openxmlformats.org/drawingml/2006/diagram" xmlns:asvg="http://schemas.microsoft.com/office/drawing/2016/SVG/main" xmlns:lc="http://schemas.openxmlformats.org/drawingml/2006/lockedCanvas" r:embed="rId7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62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535901"/>
            <a:ext cx="11029616" cy="1013800"/>
          </a:xfrm>
        </p:spPr>
        <p:txBody>
          <a:bodyPr>
            <a:normAutofit/>
          </a:bodyPr>
          <a:lstStyle/>
          <a:p>
            <a:r>
              <a:rPr lang="ru-RU" sz="4000" dirty="0" err="1"/>
              <a:t>Вимоги</a:t>
            </a:r>
            <a:r>
              <a:rPr lang="ru-RU" sz="4000" dirty="0"/>
              <a:t> </a:t>
            </a:r>
            <a:r>
              <a:rPr lang="ru-RU" sz="4000" dirty="0" err="1"/>
              <a:t>щодо</a:t>
            </a:r>
            <a:r>
              <a:rPr lang="ru-RU" sz="4000" dirty="0"/>
              <a:t> статутного </a:t>
            </a:r>
            <a:r>
              <a:rPr lang="ru-RU" sz="4000" dirty="0" err="1"/>
              <a:t>капіталу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64966"/>
            <a:ext cx="7870081" cy="415270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Мінімальний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статутного </a:t>
            </a:r>
            <a:r>
              <a:rPr lang="ru-RU" dirty="0" err="1"/>
              <a:t>капіталу</a:t>
            </a:r>
            <a:r>
              <a:rPr lang="ru-RU" dirty="0"/>
              <a:t> на час </a:t>
            </a:r>
            <a:r>
              <a:rPr lang="ru-RU" dirty="0" err="1"/>
              <a:t>реєстрації</a:t>
            </a:r>
            <a:r>
              <a:rPr lang="ru-RU" dirty="0"/>
              <a:t> банку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сплачений</a:t>
            </a:r>
            <a:r>
              <a:rPr lang="ru-RU" dirty="0"/>
              <a:t> та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меншим</a:t>
            </a:r>
            <a:r>
              <a:rPr lang="ru-RU" dirty="0"/>
              <a:t>:</a:t>
            </a:r>
          </a:p>
          <a:p>
            <a:r>
              <a:rPr lang="ru-RU" dirty="0"/>
              <a:t>для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кооперативних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у межах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, — 1 млн </a:t>
            </a:r>
            <a:r>
              <a:rPr lang="ru-RU" dirty="0" err="1"/>
              <a:t>євро</a:t>
            </a:r>
            <a:r>
              <a:rPr lang="ru-RU" dirty="0"/>
              <a:t>;</a:t>
            </a:r>
          </a:p>
          <a:p>
            <a:r>
              <a:rPr lang="ru-RU" dirty="0"/>
              <a:t>для </a:t>
            </a:r>
            <a:r>
              <a:rPr lang="ru-RU" dirty="0" err="1"/>
              <a:t>банків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свою </a:t>
            </a:r>
            <a:r>
              <a:rPr lang="ru-RU" dirty="0" err="1"/>
              <a:t>діяльність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(</a:t>
            </a:r>
            <a:r>
              <a:rPr lang="ru-RU" dirty="0" err="1"/>
              <a:t>далі</a:t>
            </a:r>
            <a:r>
              <a:rPr lang="ru-RU" dirty="0"/>
              <a:t> — </a:t>
            </a:r>
            <a:r>
              <a:rPr lang="ru-RU" dirty="0" err="1"/>
              <a:t>регіональні</a:t>
            </a:r>
            <a:r>
              <a:rPr lang="ru-RU" dirty="0"/>
              <a:t>),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спеціалізованих</a:t>
            </a:r>
            <a:r>
              <a:rPr lang="ru-RU" dirty="0"/>
              <a:t> </a:t>
            </a:r>
            <a:r>
              <a:rPr lang="ru-RU" dirty="0" err="1"/>
              <a:t>ощадних</a:t>
            </a:r>
            <a:r>
              <a:rPr lang="ru-RU" dirty="0"/>
              <a:t> та </a:t>
            </a:r>
            <a:r>
              <a:rPr lang="ru-RU" dirty="0" err="1"/>
              <a:t>іпотечних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, — 3 млн </a:t>
            </a:r>
            <a:r>
              <a:rPr lang="ru-RU" dirty="0" err="1"/>
              <a:t>євро</a:t>
            </a:r>
            <a:r>
              <a:rPr lang="ru-RU" dirty="0"/>
              <a:t>;</a:t>
            </a:r>
          </a:p>
          <a:p>
            <a:r>
              <a:rPr lang="ru-RU" dirty="0"/>
              <a:t>для </a:t>
            </a:r>
            <a:r>
              <a:rPr lang="ru-RU" dirty="0" err="1"/>
              <a:t>банків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свою </a:t>
            </a:r>
            <a:r>
              <a:rPr lang="ru-RU" dirty="0" err="1"/>
              <a:t>діяльність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далі</a:t>
            </a:r>
            <a:r>
              <a:rPr lang="ru-RU" dirty="0"/>
              <a:t> — </a:t>
            </a:r>
            <a:r>
              <a:rPr lang="ru-RU" dirty="0" err="1"/>
              <a:t>міжрегіональні</a:t>
            </a:r>
            <a:r>
              <a:rPr lang="ru-RU" dirty="0"/>
              <a:t>),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спеціалізованих</a:t>
            </a:r>
            <a:r>
              <a:rPr lang="ru-RU" dirty="0"/>
              <a:t> </a:t>
            </a:r>
            <a:r>
              <a:rPr lang="ru-RU" dirty="0" err="1"/>
              <a:t>інвестиційних</a:t>
            </a:r>
            <a:r>
              <a:rPr lang="ru-RU" dirty="0"/>
              <a:t>, </a:t>
            </a:r>
            <a:r>
              <a:rPr lang="ru-RU" dirty="0" err="1"/>
              <a:t>розрахункових</a:t>
            </a:r>
            <a:r>
              <a:rPr lang="ru-RU" dirty="0"/>
              <a:t> (</a:t>
            </a:r>
            <a:r>
              <a:rPr lang="ru-RU" dirty="0" err="1"/>
              <a:t>клірингових</a:t>
            </a:r>
            <a:r>
              <a:rPr lang="ru-RU" dirty="0"/>
              <a:t>), </a:t>
            </a:r>
            <a:r>
              <a:rPr lang="ru-RU" dirty="0" err="1"/>
              <a:t>ощадних</a:t>
            </a:r>
            <a:r>
              <a:rPr lang="ru-RU" dirty="0"/>
              <a:t> та </a:t>
            </a:r>
            <a:r>
              <a:rPr lang="ru-RU" dirty="0" err="1"/>
              <a:t>іпотечних</a:t>
            </a:r>
            <a:r>
              <a:rPr lang="ru-RU" dirty="0"/>
              <a:t>, центрального кооперативного, — 5 млн </a:t>
            </a:r>
            <a:r>
              <a:rPr lang="ru-RU" dirty="0" err="1"/>
              <a:t>євро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582" y="2289658"/>
            <a:ext cx="3588578" cy="337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Порядок </a:t>
            </a:r>
            <a:r>
              <a:rPr lang="ru-RU" sz="3200" dirty="0" err="1"/>
              <a:t>подання</a:t>
            </a:r>
            <a:r>
              <a:rPr lang="ru-RU" sz="3200" dirty="0"/>
              <a:t> </a:t>
            </a:r>
            <a:r>
              <a:rPr lang="ru-RU" sz="3200" dirty="0" err="1"/>
              <a:t>документів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для </a:t>
            </a:r>
            <a:r>
              <a:rPr lang="ru-RU" sz="3200" dirty="0" err="1"/>
              <a:t>державної</a:t>
            </a:r>
            <a:r>
              <a:rPr lang="ru-RU" sz="3200" dirty="0"/>
              <a:t> </a:t>
            </a:r>
            <a:r>
              <a:rPr lang="ru-RU" sz="3200" dirty="0" err="1"/>
              <a:t>реєстрації</a:t>
            </a:r>
            <a:r>
              <a:rPr lang="ru-RU" sz="3200" dirty="0"/>
              <a:t> банку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28794" y="1898074"/>
            <a:ext cx="3699862" cy="48490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Для </a:t>
            </a:r>
            <a:r>
              <a:rPr lang="ru-RU" b="1" dirty="0" err="1"/>
              <a:t>державної</a:t>
            </a:r>
            <a:r>
              <a:rPr lang="ru-RU" b="1" dirty="0"/>
              <a:t> </a:t>
            </a:r>
            <a:r>
              <a:rPr lang="ru-RU" b="1" dirty="0" err="1"/>
              <a:t>реєстрації</a:t>
            </a:r>
            <a:r>
              <a:rPr lang="ru-RU" b="1" dirty="0"/>
              <a:t> банку </a:t>
            </a:r>
            <a:r>
              <a:rPr lang="ru-RU" b="1" dirty="0" err="1"/>
              <a:t>уповноважена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засновниками</a:t>
            </a:r>
            <a:r>
              <a:rPr lang="ru-RU" b="1" dirty="0"/>
              <a:t> особа </a:t>
            </a:r>
            <a:r>
              <a:rPr lang="ru-RU" b="1" dirty="0" err="1"/>
              <a:t>або</a:t>
            </a:r>
            <a:r>
              <a:rPr lang="ru-RU" b="1" dirty="0"/>
              <a:t> голова </a:t>
            </a:r>
            <a:r>
              <a:rPr lang="ru-RU" b="1" dirty="0" err="1"/>
              <a:t>спостережної</a:t>
            </a:r>
            <a:r>
              <a:rPr lang="ru-RU" b="1" dirty="0"/>
              <a:t> ради </a:t>
            </a:r>
            <a:r>
              <a:rPr lang="ru-RU" b="1" dirty="0" err="1"/>
              <a:t>подає</a:t>
            </a:r>
            <a:r>
              <a:rPr lang="ru-RU" b="1" dirty="0"/>
              <a:t> до </a:t>
            </a:r>
            <a:r>
              <a:rPr lang="ru-RU" b="1" dirty="0" err="1"/>
              <a:t>територіального</a:t>
            </a:r>
            <a:r>
              <a:rPr lang="ru-RU" b="1" dirty="0"/>
              <a:t> </a:t>
            </a: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Національного</a:t>
            </a:r>
            <a:r>
              <a:rPr lang="ru-RU" b="1" dirty="0"/>
              <a:t> банку за </a:t>
            </a:r>
            <a:r>
              <a:rPr lang="ru-RU" b="1" dirty="0" err="1"/>
              <a:t>місцем</a:t>
            </a:r>
            <a:r>
              <a:rPr lang="ru-RU" b="1" dirty="0"/>
              <a:t> </a:t>
            </a:r>
            <a:r>
              <a:rPr lang="ru-RU" b="1" dirty="0" err="1"/>
              <a:t>створення</a:t>
            </a:r>
            <a:r>
              <a:rPr lang="ru-RU" b="1" dirty="0"/>
              <a:t> банку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документи</a:t>
            </a:r>
            <a:r>
              <a:rPr lang="ru-RU" b="1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заяву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реєстрацію</a:t>
            </a:r>
            <a:r>
              <a:rPr lang="ru-RU" dirty="0"/>
              <a:t> банку, </a:t>
            </a:r>
            <a:r>
              <a:rPr lang="ru-RU" dirty="0" err="1"/>
              <a:t>засвідчену</a:t>
            </a:r>
            <a:r>
              <a:rPr lang="ru-RU" dirty="0"/>
              <a:t> </a:t>
            </a:r>
            <a:r>
              <a:rPr lang="ru-RU" dirty="0" err="1"/>
              <a:t>підписом</a:t>
            </a:r>
            <a:r>
              <a:rPr lang="ru-RU" dirty="0"/>
              <a:t> </a:t>
            </a:r>
            <a:r>
              <a:rPr lang="ru-RU" dirty="0" err="1"/>
              <a:t>уповноваженої</a:t>
            </a:r>
            <a:r>
              <a:rPr lang="ru-RU" dirty="0"/>
              <a:t> особи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 </a:t>
            </a:r>
            <a:r>
              <a:rPr lang="ru-RU" dirty="0" err="1"/>
              <a:t>спостережної</a:t>
            </a:r>
            <a:r>
              <a:rPr lang="ru-RU" dirty="0"/>
              <a:t> (</a:t>
            </a:r>
            <a:r>
              <a:rPr lang="ru-RU" dirty="0" err="1"/>
              <a:t>наглядової</a:t>
            </a:r>
            <a:r>
              <a:rPr lang="ru-RU" dirty="0"/>
              <a:t>) ради;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установчий</a:t>
            </a:r>
            <a:r>
              <a:rPr lang="ru-RU" dirty="0" smtClean="0"/>
              <a:t> </a:t>
            </a:r>
            <a:r>
              <a:rPr lang="ru-RU" dirty="0" err="1"/>
              <a:t>договір</a:t>
            </a:r>
            <a:r>
              <a:rPr lang="ru-RU" dirty="0"/>
              <a:t>, </a:t>
            </a:r>
            <a:r>
              <a:rPr lang="ru-RU" dirty="0" err="1"/>
              <a:t>підписаний</a:t>
            </a:r>
            <a:r>
              <a:rPr lang="ru-RU" dirty="0"/>
              <a:t> </a:t>
            </a:r>
            <a:r>
              <a:rPr lang="ru-RU" dirty="0" err="1"/>
              <a:t>засновниками</a:t>
            </a:r>
            <a:r>
              <a:rPr lang="ru-RU" dirty="0"/>
              <a:t> (</a:t>
            </a:r>
            <a:r>
              <a:rPr lang="ru-RU" dirty="0" err="1"/>
              <a:t>учасниками</a:t>
            </a:r>
            <a:r>
              <a:rPr lang="ru-RU" dirty="0"/>
              <a:t>) банку та </a:t>
            </a:r>
            <a:r>
              <a:rPr lang="ru-RU" dirty="0" err="1"/>
              <a:t>засвідчений</a:t>
            </a:r>
            <a:r>
              <a:rPr lang="ru-RU" dirty="0"/>
              <a:t> </a:t>
            </a:r>
            <a:r>
              <a:rPr lang="ru-RU" dirty="0" err="1"/>
              <a:t>відбитком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печатки. </a:t>
            </a:r>
            <a:r>
              <a:rPr lang="ru-RU" dirty="0" err="1"/>
              <a:t>Підписи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— </a:t>
            </a:r>
            <a:r>
              <a:rPr lang="ru-RU" dirty="0" err="1"/>
              <a:t>засновників</a:t>
            </a:r>
            <a:r>
              <a:rPr lang="ru-RU" dirty="0"/>
              <a:t> (</a:t>
            </a:r>
            <a:r>
              <a:rPr lang="ru-RU" dirty="0" err="1"/>
              <a:t>учасників</a:t>
            </a:r>
            <a:r>
              <a:rPr lang="ru-RU" dirty="0"/>
              <a:t>) </a:t>
            </a:r>
            <a:r>
              <a:rPr lang="ru-RU" dirty="0" err="1"/>
              <a:t>засвідчуються</a:t>
            </a:r>
            <a:r>
              <a:rPr lang="ru-RU" dirty="0"/>
              <a:t> в </a:t>
            </a:r>
            <a:r>
              <a:rPr lang="ru-RU" dirty="0" err="1"/>
              <a:t>нотаріальному</a:t>
            </a:r>
            <a:r>
              <a:rPr lang="ru-RU" dirty="0"/>
              <a:t> </a:t>
            </a:r>
            <a:r>
              <a:rPr lang="ru-RU" dirty="0" smtClean="0"/>
              <a:t>порядку.</a:t>
            </a:r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 err="1"/>
              <a:t>реєстрації</a:t>
            </a:r>
            <a:r>
              <a:rPr lang="ru-RU" dirty="0"/>
              <a:t> державного та кооперативного </a:t>
            </a:r>
            <a:r>
              <a:rPr lang="ru-RU" dirty="0" err="1"/>
              <a:t>банків</a:t>
            </a:r>
            <a:r>
              <a:rPr lang="ru-RU" dirty="0"/>
              <a:t> </a:t>
            </a:r>
            <a:r>
              <a:rPr lang="ru-RU" dirty="0" err="1"/>
              <a:t>установчий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не </a:t>
            </a:r>
            <a:r>
              <a:rPr lang="ru-RU" dirty="0" err="1"/>
              <a:t>подається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28656" y="1967348"/>
            <a:ext cx="7786253" cy="46689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В </a:t>
            </a:r>
            <a:r>
              <a:rPr lang="ru-RU" b="1" dirty="0" err="1"/>
              <a:t>установчому</a:t>
            </a:r>
            <a:r>
              <a:rPr lang="ru-RU" b="1" dirty="0"/>
              <a:t> </a:t>
            </a:r>
            <a:r>
              <a:rPr lang="ru-RU" b="1" dirty="0" err="1"/>
              <a:t>договорі</a:t>
            </a:r>
            <a:r>
              <a:rPr lang="ru-RU" b="1" dirty="0"/>
              <a:t> </a:t>
            </a:r>
            <a:r>
              <a:rPr lang="ru-RU" b="1" dirty="0" err="1"/>
              <a:t>зазначаються</a:t>
            </a:r>
            <a:r>
              <a:rPr lang="ru-RU" dirty="0"/>
              <a:t>:</a:t>
            </a:r>
          </a:p>
          <a:p>
            <a:r>
              <a:rPr lang="ru-RU" dirty="0" err="1"/>
              <a:t>організаційно-правова</a:t>
            </a:r>
            <a:r>
              <a:rPr lang="ru-RU" dirty="0"/>
              <a:t> форма;</a:t>
            </a:r>
          </a:p>
          <a:p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</a:t>
            </a:r>
            <a:r>
              <a:rPr lang="ru-RU" dirty="0" err="1"/>
              <a:t>спеціалізація</a:t>
            </a:r>
            <a:r>
              <a:rPr lang="ru-RU" dirty="0"/>
              <a:t> (у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);</a:t>
            </a:r>
          </a:p>
          <a:p>
            <a:r>
              <a:rPr lang="ru-RU" dirty="0"/>
              <a:t>мета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r>
              <a:rPr lang="ru-RU" dirty="0"/>
              <a:t>склад </a:t>
            </a:r>
            <a:r>
              <a:rPr lang="ru-RU" dirty="0" err="1"/>
              <a:t>засновників</a:t>
            </a:r>
            <a:r>
              <a:rPr lang="ru-RU" dirty="0"/>
              <a:t> (</a:t>
            </a:r>
            <a:r>
              <a:rPr lang="ru-RU" dirty="0" err="1"/>
              <a:t>учасників</a:t>
            </a:r>
            <a:r>
              <a:rPr lang="ru-RU" dirty="0"/>
              <a:t>),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найменування</a:t>
            </a:r>
            <a:r>
              <a:rPr lang="ru-RU" dirty="0"/>
              <a:t> та </a:t>
            </a:r>
            <a:r>
              <a:rPr lang="ru-RU" dirty="0" err="1"/>
              <a:t>місцезнаходження</a:t>
            </a:r>
            <a:r>
              <a:rPr lang="ru-RU" dirty="0"/>
              <a:t> (телефон, </a:t>
            </a:r>
            <a:r>
              <a:rPr lang="ru-RU" dirty="0" err="1"/>
              <a:t>платіжні</a:t>
            </a:r>
            <a:r>
              <a:rPr lang="ru-RU" dirty="0"/>
              <a:t> </a:t>
            </a:r>
            <a:r>
              <a:rPr lang="ru-RU" dirty="0" err="1"/>
              <a:t>реквізити</a:t>
            </a:r>
            <a:r>
              <a:rPr lang="ru-RU" dirty="0"/>
              <a:t>, </a:t>
            </a:r>
            <a:r>
              <a:rPr lang="ru-RU" dirty="0" err="1"/>
              <a:t>паспортні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);</a:t>
            </a:r>
          </a:p>
          <a:p>
            <a:r>
              <a:rPr lang="ru-RU" dirty="0"/>
              <a:t>склад і </a:t>
            </a:r>
            <a:r>
              <a:rPr lang="ru-RU" dirty="0" err="1"/>
              <a:t>компетенція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банку та порядок </a:t>
            </a:r>
            <a:r>
              <a:rPr lang="ru-RU" dirty="0" err="1"/>
              <a:t>прийняття</a:t>
            </a:r>
            <a:r>
              <a:rPr lang="ru-RU" dirty="0"/>
              <a:t> ними </a:t>
            </a:r>
            <a:r>
              <a:rPr lang="ru-RU" dirty="0" err="1"/>
              <a:t>рішень</a:t>
            </a:r>
            <a:r>
              <a:rPr lang="ru-RU" dirty="0"/>
              <a:t>, порядок </a:t>
            </a:r>
            <a:r>
              <a:rPr lang="ru-RU" dirty="0" err="1"/>
              <a:t>унесення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</a:t>
            </a:r>
            <a:r>
              <a:rPr lang="ru-RU" dirty="0" err="1"/>
              <a:t>установчих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;</a:t>
            </a:r>
          </a:p>
          <a:p>
            <a:r>
              <a:rPr lang="ru-RU" dirty="0"/>
              <a:t>особа, </a:t>
            </a:r>
            <a:r>
              <a:rPr lang="ru-RU" dirty="0" err="1"/>
              <a:t>уповноважена</a:t>
            </a:r>
            <a:r>
              <a:rPr lang="ru-RU" dirty="0"/>
              <a:t> </a:t>
            </a:r>
            <a:r>
              <a:rPr lang="ru-RU" dirty="0" err="1"/>
              <a:t>укладати</a:t>
            </a:r>
            <a:r>
              <a:rPr lang="ru-RU" dirty="0"/>
              <a:t> договори та </a:t>
            </a:r>
            <a:r>
              <a:rPr lang="ru-RU" dirty="0" err="1"/>
              <a:t>діяти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засновників</a:t>
            </a:r>
            <a:r>
              <a:rPr lang="ru-RU" dirty="0"/>
              <a:t> (</a:t>
            </a:r>
            <a:r>
              <a:rPr lang="ru-RU" dirty="0" err="1"/>
              <a:t>учасників</a:t>
            </a:r>
            <a:r>
              <a:rPr lang="ru-RU" dirty="0"/>
              <a:t>);</a:t>
            </a:r>
          </a:p>
          <a:p>
            <a:r>
              <a:rPr lang="ru-RU" dirty="0" err="1"/>
              <a:t>розмір</a:t>
            </a:r>
            <a:r>
              <a:rPr lang="ru-RU" dirty="0"/>
              <a:t>, порядок і строки </a:t>
            </a:r>
            <a:r>
              <a:rPr lang="ru-RU" dirty="0" err="1"/>
              <a:t>формування</a:t>
            </a:r>
            <a:r>
              <a:rPr lang="ru-RU" dirty="0"/>
              <a:t> статутного </a:t>
            </a:r>
            <a:r>
              <a:rPr lang="ru-RU" dirty="0" err="1"/>
              <a:t>капіталу</a:t>
            </a:r>
            <a:r>
              <a:rPr lang="ru-RU" dirty="0"/>
              <a:t> банку;</a:t>
            </a:r>
          </a:p>
          <a:p>
            <a:r>
              <a:rPr lang="ru-RU" dirty="0" err="1"/>
              <a:t>відповідальність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за </a:t>
            </a:r>
            <a:r>
              <a:rPr lang="ru-RU" dirty="0" err="1"/>
              <a:t>невиконання</a:t>
            </a:r>
            <a:r>
              <a:rPr lang="ru-RU" dirty="0"/>
              <a:t> </a:t>
            </a:r>
            <a:r>
              <a:rPr lang="ru-RU" dirty="0" err="1"/>
              <a:t>взятих</a:t>
            </a:r>
            <a:r>
              <a:rPr lang="ru-RU" dirty="0"/>
              <a:t> на себе </a:t>
            </a:r>
            <a:r>
              <a:rPr lang="ru-RU" dirty="0" err="1"/>
              <a:t>зобов’язань</a:t>
            </a:r>
            <a:r>
              <a:rPr lang="ru-RU" dirty="0"/>
              <a:t>;</a:t>
            </a:r>
          </a:p>
          <a:p>
            <a:r>
              <a:rPr lang="ru-RU" dirty="0"/>
              <a:t>порядок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прибутків</a:t>
            </a:r>
            <a:r>
              <a:rPr lang="ru-RU" dirty="0"/>
              <a:t> і </a:t>
            </a:r>
            <a:r>
              <a:rPr lang="ru-RU" dirty="0" err="1"/>
              <a:t>покриття</a:t>
            </a:r>
            <a:r>
              <a:rPr lang="ru-RU" dirty="0"/>
              <a:t> </a:t>
            </a:r>
            <a:r>
              <a:rPr lang="ru-RU" dirty="0" err="1"/>
              <a:t>збитків</a:t>
            </a:r>
            <a:r>
              <a:rPr lang="ru-RU" dirty="0"/>
              <a:t> банку;</a:t>
            </a:r>
          </a:p>
          <a:p>
            <a:r>
              <a:rPr lang="ru-RU" dirty="0"/>
              <a:t>порядок </a:t>
            </a:r>
            <a:r>
              <a:rPr lang="ru-RU" dirty="0" err="1"/>
              <a:t>реорганізації</a:t>
            </a:r>
            <a:r>
              <a:rPr lang="ru-RU" dirty="0"/>
              <a:t> та </a:t>
            </a:r>
            <a:r>
              <a:rPr lang="ru-RU" dirty="0" err="1"/>
              <a:t>ліквідації</a:t>
            </a:r>
            <a:r>
              <a:rPr lang="ru-RU" dirty="0"/>
              <a:t> банку;</a:t>
            </a:r>
          </a:p>
          <a:p>
            <a:r>
              <a:rPr lang="ru-RU" dirty="0" err="1"/>
              <a:t>кількість</a:t>
            </a:r>
            <a:r>
              <a:rPr lang="ru-RU" dirty="0"/>
              <a:t> та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часток</a:t>
            </a:r>
            <a:r>
              <a:rPr lang="ru-RU" dirty="0"/>
              <a:t> кожного з </a:t>
            </a:r>
            <a:r>
              <a:rPr lang="ru-RU" dirty="0" err="1"/>
              <a:t>учасників</a:t>
            </a:r>
            <a:r>
              <a:rPr lang="ru-RU" dirty="0"/>
              <a:t> і порядок </a:t>
            </a:r>
            <a:r>
              <a:rPr lang="ru-RU" dirty="0" err="1"/>
              <a:t>унесення</a:t>
            </a:r>
            <a:r>
              <a:rPr lang="ru-RU" dirty="0"/>
              <a:t> ними </a:t>
            </a:r>
            <a:r>
              <a:rPr lang="ru-RU" dirty="0" err="1"/>
              <a:t>вкладів</a:t>
            </a:r>
            <a:r>
              <a:rPr lang="ru-RU" dirty="0"/>
              <a:t> (для </a:t>
            </a:r>
            <a:r>
              <a:rPr lang="ru-RU" dirty="0" err="1"/>
              <a:t>товариств</a:t>
            </a:r>
            <a:r>
              <a:rPr lang="ru-RU" dirty="0"/>
              <a:t> з </a:t>
            </a:r>
            <a:r>
              <a:rPr lang="ru-RU" dirty="0" err="1"/>
              <a:t>обмеженою</a:t>
            </a:r>
            <a:r>
              <a:rPr lang="ru-RU" dirty="0"/>
              <a:t> </a:t>
            </a:r>
            <a:r>
              <a:rPr lang="ru-RU" dirty="0" err="1"/>
              <a:t>відповідальністю</a:t>
            </a:r>
            <a:r>
              <a:rPr lang="ru-RU" dirty="0"/>
              <a:t>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5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BC12AA-1C15-4500-BC9C-8EE83A441DE9}">
  <ds:schemaRefs>
    <ds:schemaRef ds:uri="http://purl.org/dc/terms/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6c05727-aa75-4e4a-9b5f-8a80a1165891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«Дивиденд» для ИТ-бизнеса</Template>
  <TotalTime>0</TotalTime>
  <Words>1249</Words>
  <Application>Microsoft Office PowerPoint</Application>
  <PresentationFormat>Широкий екран</PresentationFormat>
  <Paragraphs>109</Paragraphs>
  <Slides>13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Calibri</vt:lpstr>
      <vt:lpstr>Corbel</vt:lpstr>
      <vt:lpstr>Gill Sans MT</vt:lpstr>
      <vt:lpstr>Tahoma</vt:lpstr>
      <vt:lpstr>Times New Roman</vt:lpstr>
      <vt:lpstr>Wingdings 2</vt:lpstr>
      <vt:lpstr>Дивиденд</vt:lpstr>
      <vt:lpstr>Державна реєстрація банківв </vt:lpstr>
      <vt:lpstr>Вступний контроль</vt:lpstr>
      <vt:lpstr>Вступний контроль передбачає:</vt:lpstr>
      <vt:lpstr>Реєстрація банків здійснюється Національним банком відповід­но до Положення про порядок створення і державної реєстрації банків, відкриття їх філій, представництв, відділень, затвердженого Постановою Правління Національного банку України від 31 серпня 2001 р. № 375, зі змінами шляхом внесення відповідного запису до Державного реєстру банків. Після цього банк набуває статусу юридичної особи. Банки створюються у формі акціонерного товариства, товариства з обмеженою відповідальністю або кооперативного банку.</vt:lpstr>
      <vt:lpstr>Банки можуть функціонувати універсальні або спеціалізовані. За спеціалізацією банки можуть бути:</vt:lpstr>
      <vt:lpstr>Банк набуває статусу спеціалізованого банку (крім ощадного) у разі, якщо більше 50 % його активів є активами одного типу:</vt:lpstr>
      <vt:lpstr>Найменування та учасники </vt:lpstr>
      <vt:lpstr>Вимоги щодо статутного капіталу</vt:lpstr>
      <vt:lpstr>Порядок подання документів для державної реєстрації банку</vt:lpstr>
      <vt:lpstr>3.статут банку, затверджений установчими зборами (зборами учасників) і підписаний головою правління банку. Статут державного банку затверджується постановою Кабінету Міністрів України і має відповідати вимогам Законів України «Про банки і банківську діяльність», «Про господарські товариства» та інших законодавчих актів. У ньому зазначаються:</vt:lpstr>
      <vt:lpstr>4. протокол установчих зборів (зборів учасників), підписаний головою та секретарем зборів, у якому зазначаються місце та дата проведення зборів, їх правочинність, порядок денний, порядок голосування. Протокол має містити: рішення про створення банку, прийняття статуту, обрання спостережної ради банку і ревізійної комісії, призначення голови правління (ради директорів), головного бухгалтера та членів правління банку (ради банку) та уповноваженої особи, відповідальної за реєстрацію банку в Націо­нальному банку, інші положення відповідно до чинного законодавства України. У разі створення державного банку подається постанова Кабінету Міністрів України про створення державного банку; </vt:lpstr>
      <vt:lpstr>Порядок подання документів для державної реєстрації банку</vt:lpstr>
      <vt:lpstr>Дякую за увагу!!!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2020-04-23T13:13:29Z</dcterms:created>
  <dcterms:modified xsi:type="dcterms:W3CDTF">2022-09-11T15:43:01Z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