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6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703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181312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28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694489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1220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03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9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2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3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8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9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06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5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CB201-3BF8-4CA7-AF95-6EA3959EA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006" y="350668"/>
            <a:ext cx="9737957" cy="1972038"/>
          </a:xfrm>
        </p:spPr>
        <p:txBody>
          <a:bodyPr/>
          <a:lstStyle/>
          <a:p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 У БІЗНЕСІ: ПОНЯТТЯ, РОЛЬ, ВИДИ, ФОРМИ, ПРОЦЕС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D56FB2-68C3-46DA-84A7-70A12EB3A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006" y="2574525"/>
            <a:ext cx="11425561" cy="3932808"/>
          </a:xfrm>
        </p:spPr>
        <p:txBody>
          <a:bodyPr>
            <a:normAutofit/>
          </a:bodyPr>
          <a:lstStyle/>
          <a:p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роль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бізнесом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1.3. Завдання бізнес-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̆. 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̆. </a:t>
            </a: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1.5. Процес комунікації. 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організаційних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структур 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бізнесі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857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FE5247-3C11-4850-A609-2F8E6A14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52" y="346230"/>
            <a:ext cx="10102789" cy="5956916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Комунікаційнии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процес – це обмін інформацією між двома або більшою кількістю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людеи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̆. У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основі процес комунікації становить процес руху інформації по ланцюгу «відправник – канал – одержувач».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процесі обміну інформацією можна виділити вісім базових елементів (рис. 1.2). </a:t>
            </a: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Рис. 1.2. Схема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4EB05C8-5FA5-45FE-B863-172ED9CE2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32" y="1833406"/>
            <a:ext cx="8624116" cy="377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687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CF76E9-DFDC-4BFE-B3D5-76C22670A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5" y="159798"/>
            <a:ext cx="10129421" cy="608860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Відправник – передавач, що генерує ідеї або збирає інформацію і передає її. Ним може бути індивід або група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людеи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̆, що разом згенерували цю інформацію. Джерелом також може бути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громадськии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інститут або організація, хоча і в цьому випадку передавачем повідомлення буде певна особа, на яку покладається обов’язок щодо підготовки та передачі інформації.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інформацією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відправник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одержувач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проходить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декілька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взаємопов’язаних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зародження ідеї;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кодування і вибір каналу;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передача;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декодування. </a:t>
            </a:r>
          </a:p>
          <a:p>
            <a:pPr algn="just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Кодування – це процес перетворення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у символи, зображення, рисунки, форми, звуки, мову і т. п. Тобто, перш ніж передавати ідею, відправник повинен за допомогою символів закодувати її, використавши для цього слова, інтонації, жести (мову тіла) і надати ідеї гарну «упаковку». Таке кодування перетворює ідею у повідомлення. </a:t>
            </a:r>
          </a:p>
          <a:p>
            <a:pPr algn="just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Повідомлення – сукупність символів, власне інформація, що закодована за допомогою символів і передається одержувачу. Саме заради цього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здійснюється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акт комунікації. Багато повідомлень передається у формі символів мови. Проте символи можуть бути і невербальними, наприклад, графічні зображення, жести, міміка та інші рухи тіла. </a:t>
            </a:r>
          </a:p>
          <a:p>
            <a:pPr algn="just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Канали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передачі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сигнал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спрямовується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передавача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приймача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Канали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діляться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масової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міжособові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канали.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1005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287AE8-2404-4789-950D-61EEEAD67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248576"/>
            <a:ext cx="10182687" cy="5999824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Декодування – процес, за допомогою якого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приймач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повідомлення переводить одержані символи в конкретну інформацію і інтерпретує її значення. Тобто одержувач декодує повідомлене шляхом перетворення символів у значення. Якщо не потрібна реакція на ідеї та процес обміну інформацією на цьому завершується. </a:t>
            </a:r>
          </a:p>
          <a:p>
            <a:pPr algn="just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Приймач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цільова аудиторія або особа,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призначається інформація і яка її інтерпретує. </a:t>
            </a:r>
          </a:p>
          <a:p>
            <a:pPr algn="just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Відгук – сукупність реакції обмежувача повідомлення після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ознайомлення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із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його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змістом. Можна спостерігати три основні типи результатів комунікації: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одержувача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зміна установок одержувача;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одержувача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повідомлення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точки зору керівника, обмін інформацією слід вважати ефективним, якщо одержувач продемонстрував розуміння ідеї, проводячи дії, які чекав на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його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відправник. </a:t>
            </a:r>
          </a:p>
          <a:p>
            <a:pPr algn="just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Зворотніи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зв’язок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відгуку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одержувача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поступає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передавачу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 розглядається як сигнал,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спрямовании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одержувачем інформації відправнику повідомлення як підтвердження факту одержання повідомлення. Він характеризує ступінь розуміння або нерозуміння інформації, що міститься в ньому. </a:t>
            </a:r>
          </a:p>
        </p:txBody>
      </p:sp>
    </p:spTree>
    <p:extLst>
      <p:ext uri="{BB962C8B-B14F-4D97-AF65-F5344CB8AC3E}">
        <p14:creationId xmlns:p14="http://schemas.microsoft.com/office/powerpoint/2010/main" val="288960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BA5B64-CFE9-4880-B5C0-3F093331E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213064"/>
            <a:ext cx="10253709" cy="6035335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Зворотніи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зв’язок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набувати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слова, але і кивка головою,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усмішки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потиснення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руки,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заперечливого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жесту рукою,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певного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виразу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інтонації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голосу,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типи структурних схем: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лінійна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кільцева,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сотова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багатозв’язкова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типу «колесо», ієрархічна, зіркова.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лінійніи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схемі кожна позиція (окрім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крайніх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пов’язана із двома сусідніми і інформація, що передається з одного кінця на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̆, стає відомою усім. Тут немає відносин підлеглості, але будь-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розрив зв’язку не компенсується, і така організація стає малокерованою, оскільки контакт між окремими частинами системи втрачається. Але простота побудови, порівняно короткі канали зв’язку створюють передумови для оперативного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прийняття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рішень.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Кільцева схема – це замкнута структура із однаковими зв’язками. При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схемі підвищується швидкість передачі інформації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стійкість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структури, оскільки будь-які дві позиції використовують два напрямки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інформаційного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обміну. </a:t>
            </a:r>
          </a:p>
          <a:p>
            <a:pPr algn="just"/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Сотова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схема є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складною структурою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розвинутими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багатьма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шляхами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проходження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Багатозв’язкова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схема реалізує принцип: кожен елемент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пов’язании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із кожним. Тут зв’язки рівноцінні і жоден з них не має переваг перед іншим. Висока швидкість проходження інформації досягається прямими зв’язками, коли немає потреби використовувати обхідні шляхи. Близькими до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багатозв’язкової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схеми є схема типу «колесо» і зіркова схема. Перша з них передбачає встановлення зв’язку із двома сусідами і з центром. </a:t>
            </a:r>
          </a:p>
        </p:txBody>
      </p:sp>
    </p:spTree>
    <p:extLst>
      <p:ext uri="{BB962C8B-B14F-4D97-AF65-F5344CB8AC3E}">
        <p14:creationId xmlns:p14="http://schemas.microsoft.com/office/powerpoint/2010/main" val="3824317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112B73F-C3B3-4BCC-8D51-03D8406CC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4" y="284086"/>
            <a:ext cx="9570459" cy="5964314"/>
          </a:xfrm>
        </p:spPr>
        <p:txBody>
          <a:bodyPr/>
          <a:lstStyle/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зірковіи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схемі кожна позиція підтримує зв’язок лише із центром,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виконує командні функції. </a:t>
            </a:r>
          </a:p>
          <a:p>
            <a:pPr algn="just"/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Найбільш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поширеною у менеджменті є ієрархічна схема, яка уособлює командні функції одних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по відношенню до інших. Позиції, розташовані у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нижніи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частині схеми, є виключно підлеглими. Позиції, розташовані над ними, є одночасно підлеглими і командними. І, нарешті, позиції, розташовані у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верхніи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частині схеми, виконують лише командні функції. Ієрархічна схема передбачає більш високу централізацію у порівнянні з кільцевою. Але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найбільш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рівень централізації командних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має місце при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зірковіи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схемі, де поведінка кожного елемента повною мірою залежить від центральної позиції. </a:t>
            </a:r>
          </a:p>
        </p:txBody>
      </p:sp>
    </p:spTree>
    <p:extLst>
      <p:ext uri="{BB962C8B-B14F-4D97-AF65-F5344CB8AC3E}">
        <p14:creationId xmlns:p14="http://schemas.microsoft.com/office/powerpoint/2010/main" val="2158497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A63A2A-BF1B-4ADF-996F-6BDA47457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61" y="958788"/>
            <a:ext cx="10999433" cy="4572000"/>
          </a:xfrm>
        </p:spPr>
        <p:txBody>
          <a:bodyPr>
            <a:normAutofit/>
          </a:bodyPr>
          <a:lstStyle/>
          <a:p>
            <a:pPr algn="ctr"/>
            <a:b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b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tx1"/>
                </a:solidFill>
              </a:rPr>
              <a:t>1) https://www.youtube.com/watch?v=VblLxw3-Odg – </a:t>
            </a:r>
            <a:r>
              <a:rPr lang="ru-RU" sz="1800" dirty="0" err="1">
                <a:solidFill>
                  <a:schemeClr val="tx1"/>
                </a:solidFill>
              </a:rPr>
              <a:t>Комунікації</a:t>
            </a:r>
            <a:r>
              <a:rPr lang="ru-RU" sz="1800" dirty="0">
                <a:solidFill>
                  <a:schemeClr val="tx1"/>
                </a:solidFill>
              </a:rPr>
              <a:t> в </a:t>
            </a:r>
            <a:r>
              <a:rPr lang="ru-RU" sz="1800" dirty="0" err="1">
                <a:solidFill>
                  <a:schemeClr val="tx1"/>
                </a:solidFill>
              </a:rPr>
              <a:t>менеджменті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Види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інформації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Інформаційні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системи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Види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комунікації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2) https://www.youtube.com/watch?v=CB9CxvvQIvo – </a:t>
            </a:r>
            <a:r>
              <a:rPr lang="ru-RU" sz="1800" dirty="0" err="1">
                <a:solidFill>
                  <a:schemeClr val="tx1"/>
                </a:solidFill>
              </a:rPr>
              <a:t>Поняття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комунікації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endParaRPr lang="uk-UA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524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405F7E-8D93-4ECD-9E44-478513840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346230"/>
            <a:ext cx="9898601" cy="5902170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Комунікація – це форма зв’язку, один із проявів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інформаційного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обміну або обміну інформацією між живими істотами у процесі їх безпосереднього спілкування та / чи за допомогою технічних засобів.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Комунікація – це процес обміну ідеями і інформацією, що веде до взаєморозуміння.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Комунікація – це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процес,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виконують люди, що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комунікують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будь-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спосіб: чи під час спілкування один-на-один, чи в групах, чи на зібраннях, без використання технічних засобів або з ними (телефон, інтернет, книги, журнали, газети, службові записки, листи тощо). Таким чином, комунікація розглядається як спілкування за допомогою слів, букв, символів, жестів і як спосіб, за допомогою якого висловлюється ставлення однієї людини до знань і розумінь іншої, і метою якого є досягнення довіри,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взаємоприйняття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поглядів і ін.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Комунікація – це передача змісту інформації за допомогою певних символів. Необхідною умовою того, щоб комунікація відбулася, є готовність і здатність однієї сторони передати інформацію, а іншої – її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прийняти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сприйняти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6937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CC12803-22C3-47AB-8D7E-C62457FCA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91" y="154109"/>
            <a:ext cx="9543495" cy="3571323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9D51C466-800C-4696-8964-D8D616E13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2" y="3817398"/>
            <a:ext cx="11345662" cy="275207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Рис. 1.1.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бізнесом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Комунікабельність – це схильність, здатність до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̆; встановлення контактів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досягнення взаєморозуміння.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комунікації – комплексна галузь знань. Це і теорія, і практика; і наука, і мистецтво. Її розробкою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займаються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спеціалісти в галузі психології, мовознавства, математичної логіки, електроніки та інших наук. </a:t>
            </a:r>
          </a:p>
        </p:txBody>
      </p:sp>
    </p:spTree>
    <p:extLst>
      <p:ext uri="{BB962C8B-B14F-4D97-AF65-F5344CB8AC3E}">
        <p14:creationId xmlns:p14="http://schemas.microsoft.com/office/powerpoint/2010/main" val="15314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1757AA0-1CFE-47FF-A8F2-01632B829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6" y="381740"/>
            <a:ext cx="9916356" cy="5866659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Ефективність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знижується, якщо мають місце такі факти: неточне формулювання повідомлення, нечітке тлумачення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неякіснии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переклад, допущені втрати інформації у процесі її передачі та зберігання, неуважність працівників,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недостатніи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час для адаптації, передчасна оцінка, страх, відсутність передачі та ін.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Фактором, що знижує ефективність контактів між окремими працівниками, може бути також їх різне тлумачення одних і тих же понять. Це виникає, коли працівники мають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неоднаковии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рівень знань, перебувають у різному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емоційному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стані та ін., що веде до спотворення інформації, непорозуміння, уповільнення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інформаційного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процесу тощо. До того ж потрібно мати на увазі, що одержувачі інформації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сприймають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насамперед ту інформацію, яку вони сподіваються чи бажають одержати. Тому адресати часто ігнорують дані, які протирічать уявленням, що у них уже склалися. </a:t>
            </a:r>
          </a:p>
        </p:txBody>
      </p:sp>
    </p:spTree>
    <p:extLst>
      <p:ext uri="{BB962C8B-B14F-4D97-AF65-F5344CB8AC3E}">
        <p14:creationId xmlns:p14="http://schemas.microsoft.com/office/powerpoint/2010/main" val="261458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A35ABE-816F-48C9-A0F0-CEED07F8F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4" y="390618"/>
            <a:ext cx="9605970" cy="58577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забезпечують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зв’язок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керівниками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підлеглими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принципом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вертикальних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зв’язків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членами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всередині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однаковими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службовим статусом, за принципом горизонтальних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зв’язків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Звідси зрозуміло, що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серйозними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перешкодами у налагодженні ефективних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на підприємствах і інших організаціях можуть стати такі: авторитарне ставлення адміністрації до підлеглих; нечіткість у розподілі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̆, повноважень, обов’язків і відповідальності; нездорова психологічна атмосфера у колективі; нерозроблена політика мотивації співробітників; обмеження спілкування працівників між собою; неправильне визначення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конфіденційної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відкритої інформації тощо.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Таким чином,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завданнями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бізнес-комунікацій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пов’язання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елементів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сприяння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прийнятті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управлінських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рішень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інформацією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усього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забезпечення міжособистісних взаємостосунків у колективі. Комунікація – це те, у чому кожен бере участь щоденно, проте не всі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здійснюють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її ефективно. Тому, крім усього названого, для забезпечення ефективних комунікативних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зв’язків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завжди потрібно враховувати стан співрозмовника (втомленість, стресові навантаження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т.д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 і вести розмову так, щоб підтримати, а ще краще підвищити або врівноважити душевний стан співрозмовника.  </a:t>
            </a:r>
          </a:p>
        </p:txBody>
      </p:sp>
    </p:spTree>
    <p:extLst>
      <p:ext uri="{BB962C8B-B14F-4D97-AF65-F5344CB8AC3E}">
        <p14:creationId xmlns:p14="http://schemas.microsoft.com/office/powerpoint/2010/main" val="365635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76ADA51-7744-408D-8896-963C55EBB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2" y="204186"/>
            <a:ext cx="10120543" cy="6044213"/>
          </a:xfrm>
        </p:spPr>
        <p:txBody>
          <a:bodyPr>
            <a:normAutofit/>
          </a:bodyPr>
          <a:lstStyle/>
          <a:p>
            <a:pPr algn="just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сферою і масштабом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поширення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Більшість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бізнес-компанії (підприємства) відбуваються поза її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його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межами, тобто є зовнішніми комунікаціями.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 комунікації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 стосуватися будь-якої зі сфер соціуму, у якому працює компанія. У відносинах із громадськістю першочергове значення надається створенню сприятливого образу, «іміджу» організації на місцевому загальнонаціональному та міжнародному рівні.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Найбільшу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кількість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комунікаційних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контактів у бізнесі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здійснюють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маркетингові комунікації (або через комплекс маркетингових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– КМК).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Повідомлення, отримані і відправлені всередині організації, складають її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 комунікації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Велике значення має особиста комунікація або безпосередні контакти між працівниками. під якими розуміють усі види обміну інформацією, що має місце між людьми. Вона набуває таких форм: комунікація між двома людьми, комунікація між індивідом і групою, комунікація всередині групи. </a:t>
            </a:r>
          </a:p>
          <a:p>
            <a:pPr algn="just"/>
            <a:r>
              <a:rPr lang="uk-UA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ступенем офіційності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комунікаційні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звернення можуть бути 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формальними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 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неформальними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Повідомлення, пов’язані з діяльністю бізнесу і відправлені по каналах, встановлених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керівництвом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належать до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̆.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050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3DCF41-BAAB-43F1-B811-0B491126F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" y="213064"/>
            <a:ext cx="10102789" cy="603533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напрямом інформаційних потоків 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здійснюються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Горизонтальні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рівними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статусом людьми (люди,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знаходяться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одному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ієрархії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</a:p>
          <a:p>
            <a:pPr algn="just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Вертикальні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 – це комунікації між керівником і підлеглим,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субординаційна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комунікація. Комунікації направлені від керівника до підлеглого називаються прямими (направлені вниз), а від підлеглого до керівника – зворотними (направлені нагору).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успішного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здійснення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вертикальних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̆: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правильного,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ввічливого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стилю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достатньої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гласності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унеможливити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домисли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плітки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недопущення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дріб’язкової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опіки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підлеглими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передавання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інструкціи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і вказівок від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вищестоящого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керівника безпосередньо до керівника наступної ланки згідно з встановленою ієрархією, щоб не порушувати розподіл відповідальності. </a:t>
            </a:r>
          </a:p>
          <a:p>
            <a:pPr algn="just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Вихідні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комунікації, як правило,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здійснюються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формі звітів,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пропозиціи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і пояснювальних записок. Метою їх є оповіщення вищого ешелону влади (вищого керівництва) про те, що робиться на нижчих рівнях ієрархічної системи. У Японії, США та інших країнах створюються спеціальні групи працюючих (осередки якості), завданням яких є розробка і регулярне інформування керівництва про виникнення проблем і шляхи їх розв'язання. </a:t>
            </a:r>
          </a:p>
        </p:txBody>
      </p:sp>
    </p:spTree>
    <p:extLst>
      <p:ext uri="{BB962C8B-B14F-4D97-AF65-F5344CB8AC3E}">
        <p14:creationId xmlns:p14="http://schemas.microsoft.com/office/powerpoint/2010/main" val="17444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BE9D05-0BB1-453D-860B-8508DCF20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98" y="221942"/>
            <a:ext cx="10182687" cy="6026457"/>
          </a:xfrm>
        </p:spPr>
        <p:txBody>
          <a:bodyPr>
            <a:normAutofit/>
          </a:bodyPr>
          <a:lstStyle/>
          <a:p>
            <a:pPr algn="just"/>
            <a:r>
              <a:rPr lang="uk-UA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засобами передачі інформації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 можливі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комунікації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 класифікувати на три групи: усну, письмову і невербальну. Психологи стверджують, що у більшості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найефективнішим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безпосередніи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усний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контакт, за допомогою якого можна передати усі деталі, прояснити незрозумілі питання і цим виключити ризик неправильного розуміння сказаного. Відразу наголосимо, що уміння задавати запитання – це дуже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навик,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часто недооцінюється на українському ринку праці. </a:t>
            </a:r>
            <a:endParaRPr lang="uk-U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Письмова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комунікація доповнює і підкріплює усну. Наприклад, коли потрібно передати важливе повідомлення, яке не допускає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найменших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неточностеи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̆, або передається дуже відповідальне розпорядження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т.п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Одночасно слід пам’ятати, що надто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наголос на письмову комунікацію веде до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зайвої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бюрократизації управлінського процесу. Ключем до ефективної письмової комунікації є дотримання певних вимог до інформації: ясність, повнота,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надійність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правильність. </a:t>
            </a:r>
          </a:p>
          <a:p>
            <a:pPr algn="just"/>
            <a:r>
              <a:rPr lang="uk-UA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Несловесні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(або невербальні) повідомлення становлять істотну частину людського спілкування, і їх роль не слід применшувати. І справді, дуже часто одних слів недостатньо, щоб передати емоції,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душевнии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стан, тривогу і т. п., тому ми підсилюємо сказане за допомогою міміки, певних рухів, виразу обличчя, тональності голосу та ін. </a:t>
            </a:r>
          </a:p>
        </p:txBody>
      </p:sp>
    </p:spTree>
    <p:extLst>
      <p:ext uri="{BB962C8B-B14F-4D97-AF65-F5344CB8AC3E}">
        <p14:creationId xmlns:p14="http://schemas.microsoft.com/office/powerpoint/2010/main" val="129847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8FFF7C-87F0-4E81-96DD-11D23A5C9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284086"/>
            <a:ext cx="10191565" cy="5964314"/>
          </a:xfrm>
        </p:spPr>
        <p:txBody>
          <a:bodyPr>
            <a:normAutofit/>
          </a:bodyPr>
          <a:lstStyle/>
          <a:p>
            <a:pPr algn="just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метою і формою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застосування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поділити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передача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утримання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інформування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експресивна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виразна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характеризується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експресією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силою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почуттів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переживань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зустріч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довгої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розлуки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переконуюча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прагнення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вплинути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висловлення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захоплення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особливо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діячів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юристів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торгових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працівників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-ритуальна –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норм 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звичаїв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соціально-культурної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(процедура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знайомства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звичаї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гостинності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д)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паралінгвістична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комунікація – спілкування за допомогою міміки, виразу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̆ і рота, жестів і поз (передача різних відтінків повідомлення,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його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прихованого змісту). </a:t>
            </a:r>
          </a:p>
          <a:p>
            <a:pPr algn="just"/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цільовою спрямованістю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 бувають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інструктуючі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мотивуючі та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інформуючі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які постачають інформацію для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прийняття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управлінських рішень, організації і контроль за їх виконанням. </a:t>
            </a:r>
          </a:p>
        </p:txBody>
      </p:sp>
    </p:spTree>
    <p:extLst>
      <p:ext uri="{BB962C8B-B14F-4D97-AF65-F5344CB8AC3E}">
        <p14:creationId xmlns:p14="http://schemas.microsoft.com/office/powerpoint/2010/main" val="286945332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2303</Words>
  <Application>Microsoft Office PowerPoint</Application>
  <PresentationFormat>Широкоэкранный</PresentationFormat>
  <Paragraphs>91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Аспект</vt:lpstr>
      <vt:lpstr>КОМУНІКАЦІЇ У БІЗНЕСІ: ПОНЯТТЯ, РОЛЬ, ВИДИ, ФОРМИ, ПРОЦЕС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Дякую за увагу!  1) https://www.youtube.com/watch?v=VblLxw3-Odg – Комунікації в менеджменті. Види інформації. Інформаційні системи. Види комунікації.  2) https://www.youtube.com/watch?v=CB9CxvvQIvo – Поняття комунікації.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КОМУНІКАЦІЇ У БІЗНЕСІ: ПОНЯТТЯ, РОЛЬ, ВИДИ, ФОРМИ, ПРОЦЕС</dc:title>
  <dc:creator>Admin</dc:creator>
  <cp:lastModifiedBy>Admin</cp:lastModifiedBy>
  <cp:revision>8</cp:revision>
  <dcterms:created xsi:type="dcterms:W3CDTF">2023-09-03T09:52:34Z</dcterms:created>
  <dcterms:modified xsi:type="dcterms:W3CDTF">2023-09-07T06:16:03Z</dcterms:modified>
</cp:coreProperties>
</file>