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65" r:id="rId3"/>
    <p:sldId id="264" r:id="rId4"/>
    <p:sldId id="262" r:id="rId5"/>
    <p:sldId id="256" r:id="rId6"/>
    <p:sldId id="259" r:id="rId7"/>
    <p:sldId id="260" r:id="rId8"/>
    <p:sldId id="269" r:id="rId9"/>
    <p:sldId id="267" r:id="rId10"/>
    <p:sldId id="270" r:id="rId11"/>
    <p:sldId id="268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10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72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085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3703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6020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9527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33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609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83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272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09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748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228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78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651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4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E347-950E-40ED-96C9-E443871BFAE1}" type="datetimeFigureOut">
              <a:rPr lang="uk-UA" smtClean="0"/>
              <a:t>29.09.2020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861EF2-BC3F-48F5-A225-002E2AC89F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207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3565" y="540328"/>
            <a:ext cx="8340436" cy="569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Cambria" panose="02040503050406030204" pitchFamily="18" charset="0"/>
              </a:rPr>
              <a:t>Національні інтереси не тотожні інтересам націй, оскільки перші інтегрують інтереси всіх людей незалежно від національної належності, а другі — лише інтереси окремої нації</a:t>
            </a:r>
            <a:r>
              <a:rPr lang="uk-UA" sz="28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800" dirty="0">
              <a:latin typeface="Cambria" panose="02040503050406030204" pitchFamily="18" charset="0"/>
            </a:endParaRPr>
          </a:p>
          <a:p>
            <a:pPr algn="just"/>
            <a:r>
              <a:rPr lang="uk-UA" sz="2800" dirty="0">
                <a:latin typeface="Cambria" panose="02040503050406030204" pitchFamily="18" charset="0"/>
              </a:rPr>
              <a:t>В Україні проживає майже 100 націй, у кожної є специфічні інтереси. Але національні інтереси для всіх є інтегруючим, єднальним чинником їх існування в державі, поліпшення умов соціального й політичного буття</a:t>
            </a:r>
            <a:r>
              <a:rPr lang="uk-UA" sz="2800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uk-UA" sz="2800" dirty="0">
              <a:latin typeface="Cambria" panose="02040503050406030204" pitchFamily="18" charset="0"/>
            </a:endParaRPr>
          </a:p>
          <a:p>
            <a:pPr algn="just"/>
            <a:r>
              <a:rPr lang="uk-UA" sz="2800" dirty="0">
                <a:latin typeface="Cambria" panose="02040503050406030204" pitchFamily="18" charset="0"/>
              </a:rPr>
              <a:t>Іншими словами, національний інтерес є домінантою загальносуспільних устремлінь</a:t>
            </a:r>
          </a:p>
        </p:txBody>
      </p:sp>
    </p:spTree>
    <p:extLst>
      <p:ext uri="{BB962C8B-B14F-4D97-AF65-F5344CB8AC3E}">
        <p14:creationId xmlns:p14="http://schemas.microsoft.com/office/powerpoint/2010/main" val="265643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527" y="1"/>
            <a:ext cx="89084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Cambria" panose="02040503050406030204" pitchFamily="18" charset="0"/>
              </a:rPr>
              <a:t>	Різке </a:t>
            </a:r>
            <a:r>
              <a:rPr lang="uk-UA" dirty="0">
                <a:latin typeface="Cambria" panose="02040503050406030204" pitchFamily="18" charset="0"/>
              </a:rPr>
              <a:t>загострення </a:t>
            </a:r>
            <a:r>
              <a:rPr lang="uk-UA" dirty="0" err="1">
                <a:latin typeface="Cambria" panose="02040503050406030204" pitchFamily="18" charset="0"/>
              </a:rPr>
              <a:t>безпекової</a:t>
            </a:r>
            <a:r>
              <a:rPr lang="uk-UA" dirty="0">
                <a:latin typeface="Cambria" panose="02040503050406030204" pitchFamily="18" charset="0"/>
              </a:rPr>
              <a:t> ситуації в Україні та розгортання агресії з боку РФ </a:t>
            </a:r>
            <a:r>
              <a:rPr lang="uk-UA" dirty="0" smtClean="0">
                <a:latin typeface="Cambria" panose="02040503050406030204" pitchFamily="18" charset="0"/>
              </a:rPr>
              <a:t>в 2014 р. потребувало </a:t>
            </a:r>
            <a:r>
              <a:rPr lang="uk-UA" dirty="0">
                <a:latin typeface="Cambria" panose="02040503050406030204" pitchFamily="18" charset="0"/>
              </a:rPr>
              <a:t>негайного вжиття заходів з реалізації </a:t>
            </a:r>
            <a:r>
              <a:rPr lang="uk-UA" dirty="0" err="1">
                <a:latin typeface="Cambria" panose="02040503050406030204" pitchFamily="18" charset="0"/>
              </a:rPr>
              <a:t>безпекової</a:t>
            </a:r>
            <a:r>
              <a:rPr lang="uk-UA" dirty="0">
                <a:latin typeface="Cambria" panose="02040503050406030204" pitchFamily="18" charset="0"/>
              </a:rPr>
              <a:t> політики і виконання функцій суб’єктами забезпечення національної безпеки. </a:t>
            </a:r>
            <a:endParaRPr lang="uk-UA" dirty="0" smtClean="0">
              <a:latin typeface="Cambria" panose="02040503050406030204" pitchFamily="18" charset="0"/>
            </a:endParaRPr>
          </a:p>
          <a:p>
            <a:pPr algn="just"/>
            <a:r>
              <a:rPr lang="uk-UA" dirty="0">
                <a:latin typeface="Cambria" panose="02040503050406030204" pitchFamily="18" charset="0"/>
              </a:rPr>
              <a:t>	</a:t>
            </a:r>
            <a:r>
              <a:rPr lang="ru-RU" dirty="0" err="1" smtClean="0">
                <a:latin typeface="Cambria" panose="02040503050406030204" pitchFamily="18" charset="0"/>
              </a:rPr>
              <a:t>Верховна</a:t>
            </a:r>
            <a:r>
              <a:rPr lang="ru-RU" dirty="0" smtClean="0">
                <a:latin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</a:rPr>
              <a:t>Рада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 7 </a:t>
            </a:r>
            <a:r>
              <a:rPr lang="ru-RU" dirty="0" err="1">
                <a:latin typeface="Cambria" panose="02040503050406030204" pitchFamily="18" charset="0"/>
              </a:rPr>
              <a:t>скликання</a:t>
            </a:r>
            <a:r>
              <a:rPr lang="ru-RU" dirty="0">
                <a:latin typeface="Cambria" panose="02040503050406030204" pitchFamily="18" charset="0"/>
              </a:rPr>
              <a:t> в </a:t>
            </a:r>
            <a:r>
              <a:rPr lang="ru-RU" dirty="0" err="1">
                <a:latin typeface="Cambria" panose="02040503050406030204" pitchFamily="18" charset="0"/>
              </a:rPr>
              <a:t>цей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період</a:t>
            </a:r>
            <a:r>
              <a:rPr lang="ru-RU" dirty="0">
                <a:latin typeface="Cambria" panose="02040503050406030204" pitchFamily="18" charset="0"/>
              </a:rPr>
              <a:t> почала </a:t>
            </a:r>
            <a:r>
              <a:rPr lang="ru-RU" dirty="0" err="1">
                <a:latin typeface="Cambria" panose="02040503050406030204" pitchFamily="18" charset="0"/>
              </a:rPr>
              <a:t>терміново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приймати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рішення</a:t>
            </a:r>
            <a:r>
              <a:rPr lang="ru-RU" dirty="0">
                <a:latin typeface="Cambria" panose="02040503050406030204" pitchFamily="18" charset="0"/>
              </a:rPr>
              <a:t> у </a:t>
            </a:r>
            <a:r>
              <a:rPr lang="ru-RU" dirty="0" err="1">
                <a:latin typeface="Cambria" panose="02040503050406030204" pitchFamily="18" charset="0"/>
              </a:rPr>
              <a:t>сфері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національної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безпеки</a:t>
            </a:r>
            <a:r>
              <a:rPr lang="ru-RU" dirty="0">
                <a:latin typeface="Cambria" panose="02040503050406030204" pitchFamily="18" charset="0"/>
              </a:rPr>
              <a:t>, </a:t>
            </a:r>
            <a:r>
              <a:rPr lang="ru-RU" dirty="0" err="1">
                <a:latin typeface="Cambria" panose="02040503050406030204" pitchFamily="18" charset="0"/>
              </a:rPr>
              <a:t>які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вже</a:t>
            </a:r>
            <a:r>
              <a:rPr lang="ru-RU" dirty="0">
                <a:latin typeface="Cambria" panose="02040503050406030204" pitchFamily="18" charset="0"/>
              </a:rPr>
              <a:t> не могли </a:t>
            </a:r>
            <a:r>
              <a:rPr lang="ru-RU" dirty="0" err="1">
                <a:latin typeface="Cambria" panose="02040503050406030204" pitchFamily="18" charset="0"/>
              </a:rPr>
              <a:t>попередити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загрози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або</a:t>
            </a:r>
            <a:r>
              <a:rPr lang="ru-RU" dirty="0">
                <a:latin typeface="Cambria" panose="02040503050406030204" pitchFamily="18" charset="0"/>
              </a:rPr>
              <a:t>  </a:t>
            </a:r>
            <a:r>
              <a:rPr lang="ru-RU" dirty="0" err="1">
                <a:latin typeface="Cambria" panose="02040503050406030204" pitchFamily="18" charset="0"/>
              </a:rPr>
              <a:t>суттєво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вплинути</a:t>
            </a:r>
            <a:r>
              <a:rPr lang="ru-RU" dirty="0">
                <a:latin typeface="Cambria" panose="02040503050406030204" pitchFamily="18" charset="0"/>
              </a:rPr>
              <a:t> на них.</a:t>
            </a:r>
          </a:p>
          <a:p>
            <a:pPr algn="just"/>
            <a:r>
              <a:rPr lang="ru-RU" dirty="0" smtClean="0">
                <a:latin typeface="Cambria" panose="02040503050406030204" pitchFamily="18" charset="0"/>
              </a:rPr>
              <a:t>	Так </a:t>
            </a:r>
            <a:r>
              <a:rPr lang="ru-RU" dirty="0">
                <a:latin typeface="Cambria" panose="02040503050406030204" pitchFamily="18" charset="0"/>
              </a:rPr>
              <a:t>22.02.2014 у </a:t>
            </a:r>
            <a:r>
              <a:rPr lang="ru-RU" dirty="0" err="1">
                <a:latin typeface="Cambria" panose="02040503050406030204" pitchFamily="18" charset="0"/>
              </a:rPr>
              <a:t>Верховній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Раді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була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зареєстрована</a:t>
            </a:r>
            <a:r>
              <a:rPr lang="ru-RU" dirty="0">
                <a:latin typeface="Cambria" panose="02040503050406030204" pitchFamily="18" charset="0"/>
              </a:rPr>
              <a:t> постанова про </a:t>
            </a:r>
            <a:r>
              <a:rPr lang="ru-RU" dirty="0" err="1">
                <a:latin typeface="Cambria" panose="02040503050406030204" pitchFamily="18" charset="0"/>
              </a:rPr>
              <a:t>запобігання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проявам</a:t>
            </a:r>
            <a:r>
              <a:rPr lang="ru-RU" dirty="0">
                <a:latin typeface="Cambria" panose="02040503050406030204" pitchFamily="18" charset="0"/>
              </a:rPr>
              <a:t> сепаратизму та </a:t>
            </a:r>
            <a:r>
              <a:rPr lang="ru-RU" dirty="0" err="1">
                <a:latin typeface="Cambria" panose="02040503050406030204" pitchFamily="18" charset="0"/>
              </a:rPr>
              <a:t>іншим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посяганням</a:t>
            </a:r>
            <a:r>
              <a:rPr lang="ru-RU" dirty="0">
                <a:latin typeface="Cambria" panose="02040503050406030204" pitchFamily="18" charset="0"/>
              </a:rPr>
              <a:t> на </a:t>
            </a:r>
            <a:r>
              <a:rPr lang="ru-RU" dirty="0" err="1">
                <a:latin typeface="Cambria" panose="02040503050406030204" pitchFamily="18" charset="0"/>
              </a:rPr>
              <a:t>основи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національної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безпеки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 (№4183). На той час прояви сепаратизму, як </a:t>
            </a:r>
            <a:r>
              <a:rPr lang="ru-RU" dirty="0" err="1">
                <a:latin typeface="Cambria" panose="02040503050406030204" pitchFamily="18" charset="0"/>
              </a:rPr>
              <a:t>наслідок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непослідовної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зовнішньої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політики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, </a:t>
            </a:r>
            <a:r>
              <a:rPr lang="ru-RU" dirty="0" err="1">
                <a:latin typeface="Cambria" panose="02040503050406030204" pitchFamily="18" charset="0"/>
              </a:rPr>
              <a:t>вже</a:t>
            </a:r>
            <a:r>
              <a:rPr lang="ru-RU" dirty="0">
                <a:latin typeface="Cambria" panose="02040503050406030204" pitchFamily="18" charset="0"/>
              </a:rPr>
              <a:t> набирали </a:t>
            </a:r>
            <a:r>
              <a:rPr lang="ru-RU" dirty="0" err="1">
                <a:latin typeface="Cambria" panose="02040503050406030204" pitchFamily="18" charset="0"/>
              </a:rPr>
              <a:t>обертів</a:t>
            </a:r>
            <a:r>
              <a:rPr lang="ru-RU" dirty="0">
                <a:latin typeface="Cambria" panose="02040503050406030204" pitchFamily="18" charset="0"/>
              </a:rPr>
              <a:t> в АРК, на </a:t>
            </a:r>
            <a:r>
              <a:rPr lang="ru-RU" dirty="0" err="1">
                <a:latin typeface="Cambria" panose="02040503050406030204" pitchFamily="18" charset="0"/>
              </a:rPr>
              <a:t>сході</a:t>
            </a:r>
            <a:r>
              <a:rPr lang="ru-RU" dirty="0">
                <a:latin typeface="Cambria" panose="02040503050406030204" pitchFamily="18" charset="0"/>
              </a:rPr>
              <a:t> і </a:t>
            </a:r>
            <a:r>
              <a:rPr lang="ru-RU" dirty="0" err="1">
                <a:latin typeface="Cambria" panose="02040503050406030204" pitchFamily="18" charset="0"/>
              </a:rPr>
              <a:t>півдні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 і </a:t>
            </a:r>
            <a:r>
              <a:rPr lang="ru-RU" dirty="0" err="1">
                <a:latin typeface="Cambria" panose="02040503050406030204" pitchFamily="18" charset="0"/>
              </a:rPr>
              <a:t>запобігти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їм</a:t>
            </a:r>
            <a:r>
              <a:rPr lang="ru-RU" dirty="0">
                <a:latin typeface="Cambria" panose="02040503050406030204" pitchFamily="18" charset="0"/>
              </a:rPr>
              <a:t> не </a:t>
            </a:r>
            <a:r>
              <a:rPr lang="ru-RU" dirty="0" err="1">
                <a:latin typeface="Cambria" panose="02040503050406030204" pitchFamily="18" charset="0"/>
              </a:rPr>
              <a:t>вдалося</a:t>
            </a:r>
            <a:r>
              <a:rPr lang="ru-RU" dirty="0">
                <a:latin typeface="Cambria" panose="02040503050406030204" pitchFamily="18" charset="0"/>
              </a:rPr>
              <a:t>. </a:t>
            </a:r>
            <a:endParaRPr lang="ru-RU" dirty="0" smtClean="0">
              <a:latin typeface="Cambria" panose="02040503050406030204" pitchFamily="18" charset="0"/>
            </a:endParaRPr>
          </a:p>
          <a:p>
            <a:pPr algn="just"/>
            <a:endParaRPr lang="ru-RU" dirty="0">
              <a:latin typeface="Cambria" panose="02040503050406030204" pitchFamily="18" charset="0"/>
            </a:endParaRPr>
          </a:p>
          <a:p>
            <a:pPr algn="just"/>
            <a:r>
              <a:rPr lang="ru-RU" dirty="0" smtClean="0">
                <a:latin typeface="Cambria" panose="02040503050406030204" pitchFamily="18" charset="0"/>
              </a:rPr>
              <a:t>28.02.2014 </a:t>
            </a:r>
            <a:r>
              <a:rPr lang="ru-RU" dirty="0">
                <a:latin typeface="Cambria" panose="02040503050406030204" pitchFamily="18" charset="0"/>
              </a:rPr>
              <a:t>на </a:t>
            </a:r>
            <a:r>
              <a:rPr lang="ru-RU" dirty="0" err="1">
                <a:latin typeface="Cambria" panose="02040503050406030204" pitchFamily="18" charset="0"/>
              </a:rPr>
              <a:t>розгляд</a:t>
            </a:r>
            <a:r>
              <a:rPr lang="ru-RU" dirty="0">
                <a:latin typeface="Cambria" panose="02040503050406030204" pitchFamily="18" charset="0"/>
              </a:rPr>
              <a:t> ВРУ </a:t>
            </a:r>
            <a:r>
              <a:rPr lang="ru-RU" dirty="0" err="1">
                <a:latin typeface="Cambria" panose="02040503050406030204" pitchFamily="18" charset="0"/>
              </a:rPr>
              <a:t>був</a:t>
            </a:r>
            <a:r>
              <a:rPr lang="ru-RU" dirty="0">
                <a:latin typeface="Cambria" panose="02040503050406030204" pitchFamily="18" charset="0"/>
              </a:rPr>
              <a:t> внесений проект Постанови про </a:t>
            </a:r>
            <a:r>
              <a:rPr lang="ru-RU" dirty="0" err="1">
                <a:latin typeface="Cambria" panose="02040503050406030204" pitchFamily="18" charset="0"/>
              </a:rPr>
              <a:t>звернення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Верховної</a:t>
            </a:r>
            <a:r>
              <a:rPr lang="ru-RU" dirty="0">
                <a:latin typeface="Cambria" panose="02040503050406030204" pitchFamily="18" charset="0"/>
              </a:rPr>
              <a:t> Ради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 до держав-</a:t>
            </a:r>
            <a:r>
              <a:rPr lang="ru-RU" dirty="0" err="1">
                <a:latin typeface="Cambria" panose="02040503050406030204" pitchFamily="18" charset="0"/>
              </a:rPr>
              <a:t>гарантів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відповідно</a:t>
            </a:r>
            <a:r>
              <a:rPr lang="ru-RU" dirty="0">
                <a:latin typeface="Cambria" panose="02040503050406030204" pitchFamily="18" charset="0"/>
              </a:rPr>
              <a:t> до Меморандуму про </a:t>
            </a:r>
            <a:r>
              <a:rPr lang="ru-RU" dirty="0" err="1">
                <a:latin typeface="Cambria" panose="02040503050406030204" pitchFamily="18" charset="0"/>
              </a:rPr>
              <a:t>гарантії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безпеки</a:t>
            </a:r>
            <a:r>
              <a:rPr lang="ru-RU" dirty="0">
                <a:latin typeface="Cambria" panose="02040503050406030204" pitchFamily="18" charset="0"/>
              </a:rPr>
              <a:t> у </a:t>
            </a:r>
            <a:r>
              <a:rPr lang="ru-RU" dirty="0" err="1">
                <a:latin typeface="Cambria" panose="02040503050406030204" pitchFamily="18" charset="0"/>
              </a:rPr>
              <a:t>зв'язку</a:t>
            </a:r>
            <a:r>
              <a:rPr lang="ru-RU" dirty="0">
                <a:latin typeface="Cambria" panose="02040503050406030204" pitchFamily="18" charset="0"/>
              </a:rPr>
              <a:t> з </a:t>
            </a:r>
            <a:r>
              <a:rPr lang="ru-RU" dirty="0" err="1">
                <a:latin typeface="Cambria" panose="02040503050406030204" pitchFamily="18" charset="0"/>
              </a:rPr>
              <a:t>приєднанням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 до Договору про </a:t>
            </a:r>
            <a:r>
              <a:rPr lang="ru-RU" dirty="0" err="1">
                <a:latin typeface="Cambria" panose="02040503050406030204" pitchFamily="18" charset="0"/>
              </a:rPr>
              <a:t>нерозповсюдження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ядерної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зброї</a:t>
            </a:r>
            <a:r>
              <a:rPr lang="ru-RU" dirty="0">
                <a:latin typeface="Cambria" panose="02040503050406030204" pitchFamily="18" charset="0"/>
              </a:rPr>
              <a:t> (№4306). З часом стало </a:t>
            </a:r>
            <a:r>
              <a:rPr lang="ru-RU" dirty="0" err="1">
                <a:latin typeface="Cambria" panose="02040503050406030204" pitchFamily="18" charset="0"/>
              </a:rPr>
              <a:t>зрозумілим</a:t>
            </a:r>
            <a:r>
              <a:rPr lang="ru-RU" dirty="0">
                <a:latin typeface="Cambria" panose="02040503050406030204" pitchFamily="18" charset="0"/>
              </a:rPr>
              <a:t>, </a:t>
            </a:r>
            <a:r>
              <a:rPr lang="ru-RU" dirty="0" err="1">
                <a:latin typeface="Cambria" panose="02040503050406030204" pitchFamily="18" charset="0"/>
              </a:rPr>
              <a:t>що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цей</a:t>
            </a:r>
            <a:r>
              <a:rPr lang="ru-RU" dirty="0">
                <a:latin typeface="Cambria" panose="02040503050406030204" pitchFamily="18" charset="0"/>
              </a:rPr>
              <a:t> Меморандум не </a:t>
            </a:r>
            <a:r>
              <a:rPr lang="ru-RU" dirty="0" err="1">
                <a:latin typeface="Cambria" panose="02040503050406030204" pitchFamily="18" charset="0"/>
              </a:rPr>
              <a:t>міг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гарантувати</a:t>
            </a:r>
            <a:r>
              <a:rPr lang="ru-RU" dirty="0">
                <a:latin typeface="Cambria" panose="02040503050406030204" pitchFamily="18" charset="0"/>
              </a:rPr>
              <a:t> нам </a:t>
            </a:r>
            <a:r>
              <a:rPr lang="ru-RU" dirty="0" err="1">
                <a:latin typeface="Cambria" panose="02040503050406030204" pitchFamily="18" charset="0"/>
              </a:rPr>
              <a:t>територіальну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цілісність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оскільки</a:t>
            </a:r>
            <a:r>
              <a:rPr lang="ru-RU" dirty="0">
                <a:latin typeface="Cambria" panose="02040503050406030204" pitchFamily="18" charset="0"/>
              </a:rPr>
              <a:t> не </a:t>
            </a:r>
            <a:r>
              <a:rPr lang="ru-RU" dirty="0" err="1">
                <a:latin typeface="Cambria" panose="02040503050406030204" pitchFamily="18" charset="0"/>
              </a:rPr>
              <a:t>містив</a:t>
            </a:r>
            <a:r>
              <a:rPr lang="ru-RU" dirty="0">
                <a:latin typeface="Cambria" panose="02040503050406030204" pitchFamily="18" charset="0"/>
              </a:rPr>
              <a:t> будь </a:t>
            </a:r>
            <a:r>
              <a:rPr lang="ru-RU" dirty="0" err="1">
                <a:latin typeface="Cambria" panose="02040503050406030204" pitchFamily="18" charset="0"/>
              </a:rPr>
              <a:t>яких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конкретних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зобов’язань</a:t>
            </a:r>
            <a:r>
              <a:rPr lang="ru-RU" dirty="0">
                <a:latin typeface="Cambria" panose="02040503050406030204" pitchFamily="18" charset="0"/>
              </a:rPr>
              <a:t> держав-</a:t>
            </a:r>
            <a:r>
              <a:rPr lang="ru-RU" dirty="0" err="1">
                <a:latin typeface="Cambria" panose="02040503050406030204" pitchFamily="18" charset="0"/>
              </a:rPr>
              <a:t>гарантів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крім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поваги</a:t>
            </a:r>
            <a:r>
              <a:rPr lang="ru-RU" dirty="0">
                <a:latin typeface="Cambria" panose="02040503050406030204" pitchFamily="18" charset="0"/>
              </a:rPr>
              <a:t> до </a:t>
            </a:r>
            <a:r>
              <a:rPr lang="ru-RU" dirty="0" err="1">
                <a:latin typeface="Cambria" panose="02040503050406030204" pitchFamily="18" charset="0"/>
              </a:rPr>
              <a:t>незалежності</a:t>
            </a:r>
            <a:r>
              <a:rPr lang="ru-RU" dirty="0">
                <a:latin typeface="Cambria" panose="02040503050406030204" pitchFamily="18" charset="0"/>
              </a:rPr>
              <a:t>, </a:t>
            </a:r>
            <a:r>
              <a:rPr lang="ru-RU" dirty="0" err="1">
                <a:latin typeface="Cambria" panose="02040503050406030204" pitchFamily="18" charset="0"/>
              </a:rPr>
              <a:t>суверенітету</a:t>
            </a:r>
            <a:r>
              <a:rPr lang="ru-RU" dirty="0">
                <a:latin typeface="Cambria" panose="02040503050406030204" pitchFamily="18" charset="0"/>
              </a:rPr>
              <a:t> та </a:t>
            </a:r>
            <a:r>
              <a:rPr lang="ru-RU" dirty="0" err="1">
                <a:latin typeface="Cambria" panose="02040503050406030204" pitchFamily="18" charset="0"/>
              </a:rPr>
              <a:t>існуючих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кордонів</a:t>
            </a:r>
            <a:r>
              <a:rPr lang="ru-RU" dirty="0">
                <a:latin typeface="Cambria" panose="02040503050406030204" pitchFamily="18" charset="0"/>
              </a:rPr>
              <a:t> </a:t>
            </a:r>
            <a:r>
              <a:rPr lang="ru-RU" dirty="0" err="1">
                <a:latin typeface="Cambria" panose="02040503050406030204" pitchFamily="18" charset="0"/>
              </a:rPr>
              <a:t>України</a:t>
            </a:r>
            <a:r>
              <a:rPr lang="ru-RU" dirty="0">
                <a:latin typeface="Cambria" panose="02040503050406030204" pitchFamily="18" charset="0"/>
              </a:rPr>
              <a:t>. </a:t>
            </a:r>
          </a:p>
          <a:p>
            <a:pPr algn="just"/>
            <a:endParaRPr lang="uk-UA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78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318655"/>
            <a:ext cx="8769927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Cambria" panose="02040503050406030204" pitchFamily="18" charset="0"/>
              </a:rPr>
              <a:t>Визначальними чинниками</a:t>
            </a:r>
            <a:r>
              <a:rPr lang="uk-UA" sz="2400" dirty="0">
                <a:latin typeface="Cambria" panose="02040503050406030204" pitchFamily="18" charset="0"/>
              </a:rPr>
              <a:t>, що впливають на стан національної безпеки України, </a:t>
            </a:r>
            <a:r>
              <a:rPr lang="uk-UA" sz="2400" dirty="0" smtClean="0">
                <a:latin typeface="Cambria" panose="02040503050406030204" pitchFamily="18" charset="0"/>
              </a:rPr>
              <a:t>є: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Cambria" panose="02040503050406030204" pitchFamily="18" charset="0"/>
              </a:rPr>
              <a:t> </a:t>
            </a:r>
            <a:r>
              <a:rPr lang="uk-UA" sz="2400" dirty="0">
                <a:latin typeface="Cambria" panose="02040503050406030204" pitchFamily="18" charset="0"/>
              </a:rPr>
              <a:t>внутрішньополітична </a:t>
            </a:r>
            <a:r>
              <a:rPr lang="uk-UA" sz="2400" dirty="0" smtClean="0">
                <a:latin typeface="Cambria" panose="02040503050406030204" pitchFamily="18" charset="0"/>
              </a:rPr>
              <a:t>обстановка;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Cambria" panose="02040503050406030204" pitchFamily="18" charset="0"/>
              </a:rPr>
              <a:t>зовнішньополітичний курс;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Cambria" panose="02040503050406030204" pitchFamily="18" charset="0"/>
              </a:rPr>
              <a:t>ефективність </a:t>
            </a:r>
            <a:r>
              <a:rPr lang="uk-UA" sz="2400" dirty="0">
                <a:latin typeface="Cambria" panose="02040503050406030204" pitchFamily="18" charset="0"/>
              </a:rPr>
              <a:t>державної політики в секторі безпеки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4073" y="3726872"/>
            <a:ext cx="8769927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Cambria" panose="02040503050406030204" pitchFamily="18" charset="0"/>
              </a:rPr>
              <a:t> </a:t>
            </a:r>
            <a:r>
              <a:rPr lang="uk-UA" sz="2400" i="1" dirty="0" smtClean="0">
                <a:latin typeface="Cambria" panose="02040503050406030204" pitchFamily="18" charset="0"/>
              </a:rPr>
              <a:t>Пріоритети-орієнтири </a:t>
            </a:r>
            <a:r>
              <a:rPr lang="uk-UA" sz="2400" i="1" dirty="0">
                <a:latin typeface="Cambria" panose="02040503050406030204" pitchFamily="18" charset="0"/>
              </a:rPr>
              <a:t>забезпечення національної безпеки, </a:t>
            </a:r>
            <a:r>
              <a:rPr lang="uk-UA" sz="2400" i="1" dirty="0" smtClean="0">
                <a:latin typeface="Cambria" panose="02040503050406030204" pitchFamily="18" charset="0"/>
              </a:rPr>
              <a:t>їх </a:t>
            </a:r>
            <a:r>
              <a:rPr lang="uk-UA" sz="2400" i="1" dirty="0">
                <a:latin typeface="Cambria" panose="02040503050406030204" pitchFamily="18" charset="0"/>
              </a:rPr>
              <a:t>перелік не є вичерпним. </a:t>
            </a:r>
            <a:endParaRPr lang="uk-UA" sz="2400" i="1" dirty="0" smtClean="0">
              <a:latin typeface="Cambria" panose="02040503050406030204" pitchFamily="18" charset="0"/>
            </a:endParaRPr>
          </a:p>
          <a:p>
            <a:pPr algn="just"/>
            <a:endParaRPr lang="uk-UA" sz="2400" dirty="0" smtClean="0">
              <a:latin typeface="Cambria" panose="02040503050406030204" pitchFamily="18" charset="0"/>
            </a:endParaRPr>
          </a:p>
          <a:p>
            <a:pPr algn="just"/>
            <a:r>
              <a:rPr lang="uk-UA" sz="2400" dirty="0" smtClean="0">
                <a:latin typeface="Cambria" panose="02040503050406030204" pitchFamily="18" charset="0"/>
              </a:rPr>
              <a:t>Зі </a:t>
            </a:r>
            <a:r>
              <a:rPr lang="uk-UA" sz="2400" dirty="0">
                <a:latin typeface="Cambria" panose="02040503050406030204" pitchFamily="18" charset="0"/>
              </a:rPr>
              <a:t>зміною геополітичної ситуації, розвитком економіки, глобалізаційних та інших </a:t>
            </a:r>
            <a:r>
              <a:rPr lang="uk-UA" sz="2400" dirty="0" smtClean="0">
                <a:latin typeface="Cambria" panose="02040503050406030204" pitchFamily="18" charset="0"/>
              </a:rPr>
              <a:t>процесів такі </a:t>
            </a:r>
            <a:r>
              <a:rPr lang="uk-UA" sz="2400" dirty="0">
                <a:latin typeface="Cambria" panose="02040503050406030204" pitchFamily="18" charset="0"/>
              </a:rPr>
              <a:t>пріоритети будуть </a:t>
            </a:r>
            <a:r>
              <a:rPr lang="uk-UA" sz="2400" dirty="0" smtClean="0">
                <a:latin typeface="Cambria" panose="02040503050406030204" pitchFamily="18" charset="0"/>
              </a:rPr>
              <a:t>змінюватися.</a:t>
            </a:r>
            <a:endParaRPr lang="uk-UA" sz="2400" dirty="0">
              <a:latin typeface="Cambria" panose="0204050305040603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5749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637309"/>
            <a:ext cx="9060871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Cambria" panose="02040503050406030204" pitchFamily="18" charset="0"/>
              </a:rPr>
              <a:t>Формування, реалізація національних інтересів — складний процес. </a:t>
            </a:r>
            <a:endParaRPr lang="uk-UA" sz="2800" dirty="0" smtClean="0">
              <a:latin typeface="Cambria" panose="02040503050406030204" pitchFamily="18" charset="0"/>
            </a:endParaRPr>
          </a:p>
          <a:p>
            <a:pPr algn="just"/>
            <a:endParaRPr lang="uk-UA" sz="2800" dirty="0">
              <a:latin typeface="Cambria" panose="02040503050406030204" pitchFamily="18" charset="0"/>
            </a:endParaRPr>
          </a:p>
          <a:p>
            <a:pPr algn="just"/>
            <a:r>
              <a:rPr lang="uk-UA" sz="2800" dirty="0" smtClean="0">
                <a:latin typeface="Cambria" panose="02040503050406030204" pitchFamily="18" charset="0"/>
              </a:rPr>
              <a:t>Інтереси</a:t>
            </a:r>
            <a:r>
              <a:rPr lang="uk-UA" sz="2800" dirty="0">
                <a:latin typeface="Cambria" panose="02040503050406030204" pitchFamily="18" charset="0"/>
              </a:rPr>
              <a:t>, особливо молодих держав, тісно переплітаються </a:t>
            </a:r>
            <a:r>
              <a:rPr lang="uk-UA" sz="2800" dirty="0" smtClean="0">
                <a:latin typeface="Cambria" panose="02040503050406030204" pitchFamily="18" charset="0"/>
              </a:rPr>
              <a:t>з: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latin typeface="Cambria" panose="02040503050406030204" pitchFamily="18" charset="0"/>
              </a:rPr>
              <a:t>інтересами безпеки;</a:t>
            </a:r>
          </a:p>
          <a:p>
            <a:pPr marL="342900" indent="-342900" algn="just">
              <a:buFontTx/>
              <a:buChar char="-"/>
            </a:pPr>
            <a:r>
              <a:rPr lang="uk-UA" sz="2800" dirty="0" smtClean="0">
                <a:latin typeface="Cambria" panose="02040503050406030204" pitchFamily="18" charset="0"/>
              </a:rPr>
              <a:t> </a:t>
            </a:r>
            <a:r>
              <a:rPr lang="uk-UA" sz="2800" dirty="0">
                <a:latin typeface="Cambria" panose="02040503050406030204" pitchFamily="18" charset="0"/>
              </a:rPr>
              <a:t>загальними базовими цінностями (територіальною цілісністю, політичним виживанням, забезпеченням невід´ємних прав людини). </a:t>
            </a:r>
          </a:p>
        </p:txBody>
      </p:sp>
    </p:spTree>
    <p:extLst>
      <p:ext uri="{BB962C8B-B14F-4D97-AF65-F5344CB8AC3E}">
        <p14:creationId xmlns:p14="http://schemas.microsoft.com/office/powerpoint/2010/main" val="13296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1165" y="1939636"/>
            <a:ext cx="109035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817" y="1080654"/>
            <a:ext cx="9185565" cy="35394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Cambria" panose="02040503050406030204" pitchFamily="18" charset="0"/>
              </a:rPr>
              <a:t>Найважливіше завдання держави в системі національних інтересів — це подолання кризи, розвиток і підтримка соціально-культурного й духовного відродження як засади національної державності українського народу щодо </a:t>
            </a:r>
            <a:r>
              <a:rPr lang="uk-UA" sz="2800" dirty="0" smtClean="0">
                <a:latin typeface="Cambria" panose="02040503050406030204" pitchFamily="18" charset="0"/>
              </a:rPr>
              <a:t>забезпечення </a:t>
            </a:r>
            <a:r>
              <a:rPr lang="uk-UA" sz="2800" dirty="0">
                <a:latin typeface="Cambria" panose="02040503050406030204" pitchFamily="18" charset="0"/>
              </a:rPr>
              <a:t>внутрішньої стабільності, соціальної злагоди, сприятливих міжнародних умов і колективної безпеки</a:t>
            </a:r>
          </a:p>
          <a:p>
            <a:pPr algn="just"/>
            <a:endParaRPr lang="uk-UA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60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55" y="623454"/>
            <a:ext cx="10764981" cy="566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19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12618"/>
            <a:ext cx="11028217" cy="588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5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45" y="554183"/>
            <a:ext cx="10972800" cy="587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69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018" y="651164"/>
            <a:ext cx="10848109" cy="555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03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1" y="180109"/>
            <a:ext cx="937952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Cambria" panose="02040503050406030204" pitchFamily="18" charset="0"/>
              </a:rPr>
              <a:t>Розвідувальні органи як важливі суб’єкти забезпечення національної безпеки і оборони України беруть участь у формуванні і реалізації державної політики з питань національної безпеки і оборони у визначених законодавством сферах. Повноваження розвідувальних органів визначаються законодавством України.</a:t>
            </a:r>
          </a:p>
          <a:p>
            <a:pPr algn="just"/>
            <a:endParaRPr lang="uk-UA" dirty="0">
              <a:latin typeface="Cambria" panose="02040503050406030204" pitchFamily="18" charset="0"/>
            </a:endParaRPr>
          </a:p>
          <a:p>
            <a:pPr algn="just"/>
            <a:r>
              <a:rPr lang="uk-UA" dirty="0">
                <a:latin typeface="Cambria" panose="02040503050406030204" pitchFamily="18" charset="0"/>
              </a:rPr>
              <a:t>Законодавство України визначає </a:t>
            </a:r>
            <a:r>
              <a:rPr lang="uk-UA" i="1" dirty="0">
                <a:latin typeface="Cambria" panose="02040503050406030204" pitchFamily="18" charset="0"/>
              </a:rPr>
              <a:t>основні завдання</a:t>
            </a:r>
            <a:r>
              <a:rPr lang="uk-UA" dirty="0">
                <a:latin typeface="Cambria" panose="02040503050406030204" pitchFamily="18" charset="0"/>
              </a:rPr>
              <a:t>, </a:t>
            </a:r>
            <a:r>
              <a:rPr lang="uk-UA" i="1" dirty="0">
                <a:latin typeface="Cambria" panose="02040503050406030204" pitchFamily="18" charset="0"/>
              </a:rPr>
              <a:t>які покладені на розвідувальні органи України, щодо забезпечення національної безпеки держави а саме:</a:t>
            </a:r>
          </a:p>
          <a:p>
            <a:pPr algn="just"/>
            <a:endParaRPr lang="uk-UA" i="1" dirty="0"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>
                <a:latin typeface="Cambria" panose="02040503050406030204" pitchFamily="18" charset="0"/>
              </a:rPr>
              <a:t>добування, аналітична обробка та надання визначеним законом органам державної влади розвідувальної інформації;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>
                <a:latin typeface="Cambria" panose="02040503050406030204" pitchFamily="18" charset="0"/>
              </a:rPr>
              <a:t>здійснення спеціальних заходів, спрямованих на підтримку національних інтересів і державної політики України в економічній, політичній, воєнній, військово-технічній, екологічній та інформаційній сферах, зміцнення обороноздатності, економічного і науково-технічного розвитку, захисту та охорони державного кордону;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>
                <a:latin typeface="Cambria" panose="02040503050406030204" pitchFamily="18" charset="0"/>
              </a:rPr>
              <a:t>забезпечення безпечного функціонування установ України за кордоном, безпеки співробітників цих установ та членів їх сімей у країні перебування, а також відряджених за кордон громадян України, які обізнані у відомостях, що становлять державну таємницю;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>
                <a:latin typeface="Cambria" panose="02040503050406030204" pitchFamily="18" charset="0"/>
              </a:rPr>
              <a:t>участь у боротьбі з тероризмом, міжнародною організованою злочинністю, незаконним обігом наркотичних засобів, незаконною торгівлею зброєю і технологією її виготовлення, незаконною міграцією у порядку, визначеному законом;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>
                <a:latin typeface="Cambria" panose="02040503050406030204" pitchFamily="18" charset="0"/>
              </a:rPr>
              <a:t>вжиття заходів протидії зовнішнім загрозам національній безпеці України, життю, здоров’ю її громадян та об’єктам державної власності за межами України </a:t>
            </a:r>
          </a:p>
        </p:txBody>
      </p:sp>
    </p:spTree>
    <p:extLst>
      <p:ext uri="{BB962C8B-B14F-4D97-AF65-F5344CB8AC3E}">
        <p14:creationId xmlns:p14="http://schemas.microsoft.com/office/powerpoint/2010/main" val="417232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235" y="360218"/>
            <a:ext cx="9116291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На сьогоднішній день </a:t>
            </a:r>
            <a:r>
              <a:rPr lang="uk-UA" sz="2400" dirty="0" smtClean="0">
                <a:solidFill>
                  <a:srgbClr val="2D2D2D"/>
                </a:solidFill>
                <a:latin typeface="Cambria" panose="02040503050406030204" pitchFamily="18" charset="0"/>
              </a:rPr>
              <a:t>загрозами національній безпеці </a:t>
            </a:r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України є</a:t>
            </a:r>
            <a:r>
              <a:rPr lang="uk-UA" sz="2400" dirty="0" smtClean="0">
                <a:solidFill>
                  <a:srgbClr val="2D2D2D"/>
                </a:solidFill>
                <a:latin typeface="Cambria" panose="02040503050406030204" pitchFamily="18" charset="0"/>
              </a:rPr>
              <a:t>: </a:t>
            </a:r>
          </a:p>
          <a:p>
            <a:pPr indent="457200" algn="just"/>
            <a:r>
              <a:rPr lang="uk-UA" sz="2400" dirty="0" smtClean="0">
                <a:solidFill>
                  <a:srgbClr val="2D2D2D"/>
                </a:solidFill>
                <a:latin typeface="Cambria" panose="02040503050406030204" pitchFamily="18" charset="0"/>
              </a:rPr>
              <a:t>Втручання у внутрішні </a:t>
            </a:r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справи України з боку іноземних держав з метою обмеження її суверенітету;</a:t>
            </a:r>
          </a:p>
          <a:p>
            <a:pPr indent="457200" algn="just"/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-	територіальні претензії до України з боку Російської Федерації, анексія півострова Крим, спроба створити на території України підконтрольні Кремлю нові політичні утворення;</a:t>
            </a:r>
          </a:p>
          <a:p>
            <a:pPr indent="457200" algn="just"/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-	перетворення України на буферну державу з розколотим суспільством в умовах нової «холодної війни»;</a:t>
            </a:r>
          </a:p>
          <a:p>
            <a:pPr indent="457200" algn="just"/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-	міжнародний тероризм;</a:t>
            </a:r>
          </a:p>
          <a:p>
            <a:pPr indent="457200" algn="just"/>
            <a:r>
              <a:rPr lang="uk-UA" sz="2400" dirty="0">
                <a:solidFill>
                  <a:srgbClr val="2D2D2D"/>
                </a:solidFill>
                <a:latin typeface="Cambria" panose="02040503050406030204" pitchFamily="18" charset="0"/>
              </a:rPr>
              <a:t>-	воєнно-політична нестабільність у Чорноморсько-Каспійському регіоні, що значною мірою є наслідком агресивної форми зовнішньої політики Російської Федерації.</a:t>
            </a:r>
          </a:p>
          <a:p>
            <a:pPr indent="457200" algn="just"/>
            <a:endParaRPr lang="uk-UA" sz="2400" dirty="0">
              <a:solidFill>
                <a:srgbClr val="2D2D2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6484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430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Cambria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2020-09-09T12:08:16Z</dcterms:created>
  <dcterms:modified xsi:type="dcterms:W3CDTF">2020-09-29T18:33:51Z</dcterms:modified>
</cp:coreProperties>
</file>