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4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6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59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705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56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4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3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73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5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0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3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9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8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5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6A15C4A-3A96-454D-84FF-E6191A9CCE13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EA677F0-51E0-429E-A1D5-862962713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428625"/>
            <a:ext cx="8215312" cy="6223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Електровакуумний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тріод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3"/>
          </p:nvPr>
        </p:nvSpPr>
        <p:spPr>
          <a:xfrm>
            <a:off x="1257300" y="1285874"/>
            <a:ext cx="10426700" cy="5191126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6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умовно </a:t>
            </a:r>
            <a:r>
              <a:rPr lang="uk-UA" alt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- графічне позначення  </a:t>
            </a:r>
            <a:r>
              <a:rPr lang="uk-UA" altLang="ru-RU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uk-UA" alt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конструкція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8852" r="28046" b="10719"/>
          <a:stretch>
            <a:fillRect/>
          </a:stretch>
        </p:blipFill>
        <p:spPr bwMode="auto">
          <a:xfrm>
            <a:off x="1401671" y="1609726"/>
            <a:ext cx="2192429" cy="300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7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8547" y="1710736"/>
            <a:ext cx="3331253" cy="2543764"/>
          </a:xfrm>
          <a:prstGeom prst="rect">
            <a:avLst/>
          </a:prstGeom>
        </p:spPr>
      </p:pic>
      <p:pic>
        <p:nvPicPr>
          <p:cNvPr id="48130" name="Picture 2" descr="Тріод - Wikiw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19" y="1811747"/>
            <a:ext cx="3133609" cy="22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363" y="465138"/>
            <a:ext cx="8183562" cy="8572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Взаємодія електронів з полями електродів у триелектродній лампі (тріоді)</a:t>
            </a:r>
            <a:b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7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5101" y="1435722"/>
            <a:ext cx="7479036" cy="487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1" y="548681"/>
            <a:ext cx="8143875" cy="765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Взаємодія електронів з полями електродів у триелектродній лампі (тріоді)</a:t>
            </a:r>
            <a:b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image7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1001" y="1556793"/>
            <a:ext cx="7527352" cy="48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219" y="692697"/>
            <a:ext cx="8143875" cy="8366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Взаємодія електронів з полями електродів у триелектродній лампі (тріоді)</a:t>
            </a:r>
            <a:b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" name="image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8173" y="1681710"/>
            <a:ext cx="7473527" cy="45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9"/>
            <a:ext cx="8286750" cy="12144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Прохідні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(анодно-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сіткові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вольт-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амперні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тріода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7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0901" y="2035324"/>
            <a:ext cx="6254994" cy="45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835" y="620688"/>
            <a:ext cx="7600330" cy="5897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Вихідні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анодні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вольт-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амперні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тріода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FFF40D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FFF40D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9991C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9991C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9991C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9991C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9991C7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66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393235"/>
              </p:ext>
            </p:extLst>
          </p:nvPr>
        </p:nvGraphicFramePr>
        <p:xfrm>
          <a:off x="1107129" y="1571624"/>
          <a:ext cx="8274998" cy="4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338837" imgH="2555753" progId="CorelPhotoPaint.Image.12">
                  <p:embed/>
                </p:oleObj>
              </mc:Choice>
              <mc:Fallback>
                <p:oleObj r:id="rId3" imgW="4338837" imgH="2555753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129" y="1571624"/>
                        <a:ext cx="8274998" cy="487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0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4" y="428625"/>
            <a:ext cx="8212137" cy="5349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характеристики </a:t>
            </a:r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тріода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3"/>
          </p:nvPr>
        </p:nvSpPr>
        <p:spPr>
          <a:xfrm>
            <a:off x="2024064" y="1000126"/>
            <a:ext cx="8143875" cy="535781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крутизна прохідної (анодно-сіткової) характеристики</a:t>
            </a: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uk-UA" altLang="ru-RU" sz="1400" b="1" dirty="0"/>
          </a:p>
          <a:p>
            <a:pPr eaLnBrk="1" hangingPunct="1"/>
            <a:endParaRPr lang="ru-RU" altLang="ru-RU" sz="1400" b="1" dirty="0"/>
          </a:p>
          <a:p>
            <a:pPr eaLnBrk="1" hangingPunct="1"/>
            <a:endParaRPr lang="ru-RU" altLang="ru-RU" sz="1400" b="1" dirty="0"/>
          </a:p>
          <a:p>
            <a:pPr eaLnBrk="1" hangingPunct="1"/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внутрішній опір лампи змінному струму (диференційний опір)</a:t>
            </a: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altLang="ru-RU" sz="1400" b="1" dirty="0"/>
          </a:p>
          <a:p>
            <a:pPr eaLnBrk="1" hangingPunct="1"/>
            <a:endParaRPr lang="ru-RU" altLang="ru-RU" sz="1400" b="1" dirty="0"/>
          </a:p>
          <a:p>
            <a:pPr eaLnBrk="1" hangingPunct="1"/>
            <a:endParaRPr lang="ru-RU" altLang="ru-RU" sz="1400" b="1" dirty="0"/>
          </a:p>
          <a:p>
            <a:pPr eaLnBrk="1" hangingPunct="1"/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опір тріода постійному струму</a:t>
            </a:r>
          </a:p>
          <a:p>
            <a:pPr eaLnBrk="1" hangingPunct="1"/>
            <a:endParaRPr lang="uk-UA" altLang="ru-RU" sz="1400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 i="1" dirty="0"/>
              <a:t> </a:t>
            </a:r>
            <a:r>
              <a:rPr lang="ru-RU" altLang="ru-RU" sz="1400" b="1" i="1" dirty="0"/>
              <a:t>                                                     R</a:t>
            </a:r>
            <a:r>
              <a:rPr lang="ru-RU" altLang="ru-RU" sz="1400" b="1" i="1" baseline="-25000" dirty="0"/>
              <a:t>0</a:t>
            </a:r>
            <a:r>
              <a:rPr lang="ru-RU" altLang="ru-RU" sz="1400" b="1" i="1" dirty="0"/>
              <a:t>= </a:t>
            </a:r>
            <a:r>
              <a:rPr lang="ru-RU" altLang="ru-RU" sz="1400" b="1" i="1" dirty="0" err="1"/>
              <a:t>Ua</a:t>
            </a:r>
            <a:r>
              <a:rPr lang="ru-RU" altLang="ru-RU" sz="1400" b="1" i="1" dirty="0"/>
              <a:t> / </a:t>
            </a:r>
            <a:r>
              <a:rPr lang="ru-RU" altLang="ru-RU" sz="1400" b="1" i="1" dirty="0" err="1"/>
              <a:t>Ia</a:t>
            </a:r>
            <a:endParaRPr lang="ru-RU" altLang="ru-RU" sz="1400" dirty="0"/>
          </a:p>
          <a:p>
            <a:pPr eaLnBrk="1" hangingPunct="1"/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коефіцієнт підсилення</a:t>
            </a: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 dirty="0"/>
              <a:t> </a:t>
            </a:r>
            <a:r>
              <a:rPr lang="ru-RU" altLang="ru-RU" sz="1400" b="1" dirty="0"/>
              <a:t>                                                   μ = Δ</a:t>
            </a:r>
            <a:r>
              <a:rPr lang="en-US" altLang="ru-RU" sz="1400" b="1" dirty="0"/>
              <a:t>U</a:t>
            </a:r>
            <a:r>
              <a:rPr lang="en-US" altLang="ru-RU" sz="1400" b="1" baseline="-25000" dirty="0"/>
              <a:t>A</a:t>
            </a:r>
            <a:r>
              <a:rPr lang="ru-RU" altLang="ru-RU" sz="1400" b="1" dirty="0"/>
              <a:t>/Δ</a:t>
            </a:r>
            <a:r>
              <a:rPr lang="en-US" altLang="ru-RU" sz="1400" b="1" dirty="0"/>
              <a:t>U</a:t>
            </a:r>
            <a:r>
              <a:rPr lang="en-US" altLang="ru-RU" sz="1400" b="1" baseline="-25000" dirty="0"/>
              <a:t>C</a:t>
            </a:r>
            <a:endParaRPr lang="ru-RU" altLang="ru-RU" sz="1400" dirty="0"/>
          </a:p>
          <a:p>
            <a:pPr eaLnBrk="1" hangingPunct="1"/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проникність тріода</a:t>
            </a:r>
            <a:endParaRPr lang="uk-UA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 dirty="0"/>
              <a:t> </a:t>
            </a:r>
            <a:r>
              <a:rPr lang="ru-RU" altLang="ru-RU" sz="1400" b="1" dirty="0"/>
              <a:t>                                                Д = 1/ μ = Δ</a:t>
            </a:r>
            <a:r>
              <a:rPr lang="en-US" altLang="ru-RU" sz="1400" b="1" dirty="0"/>
              <a:t>U</a:t>
            </a:r>
            <a:r>
              <a:rPr lang="en-US" altLang="ru-RU" sz="1400" b="1" baseline="-25000" dirty="0"/>
              <a:t>C</a:t>
            </a:r>
            <a:r>
              <a:rPr lang="ru-RU" altLang="ru-RU" sz="1400" b="1" dirty="0"/>
              <a:t>/ Δ</a:t>
            </a:r>
            <a:r>
              <a:rPr lang="en-US" altLang="ru-RU" sz="1400" b="1" dirty="0"/>
              <a:t>U</a:t>
            </a:r>
            <a:r>
              <a:rPr lang="en-US" altLang="ru-RU" sz="1400" b="1" baseline="-25000" dirty="0"/>
              <a:t>A</a:t>
            </a:r>
            <a:endParaRPr lang="ru-RU" altLang="ru-RU" sz="1400" dirty="0"/>
          </a:p>
          <a:p>
            <a:pPr eaLnBrk="1" hangingPunct="1"/>
            <a:r>
              <a:rPr lang="uk-UA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внутрішнє рівняння тріода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 dirty="0"/>
              <a:t> 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400" b="1" i="1" dirty="0"/>
              <a:t>                                                      </a:t>
            </a:r>
            <a:r>
              <a:rPr lang="ru-RU" altLang="ru-RU" sz="1400" b="1" i="1" dirty="0" err="1"/>
              <a:t>SRi</a:t>
            </a:r>
            <a:r>
              <a:rPr lang="ru-RU" altLang="ru-RU" sz="1400" b="1" i="1" dirty="0"/>
              <a:t> = </a:t>
            </a:r>
            <a:r>
              <a:rPr lang="ru-RU" altLang="ru-RU" sz="1400" b="1" dirty="0"/>
              <a:t>µ</a:t>
            </a:r>
            <a:endParaRPr lang="ru-RU" altLang="ru-RU" sz="1400" dirty="0"/>
          </a:p>
          <a:p>
            <a:pPr eaLnBrk="1" hangingPunct="1"/>
            <a:endParaRPr lang="ru-RU" altLang="ru-RU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428751"/>
            <a:ext cx="19288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09" y="2424727"/>
            <a:ext cx="192881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5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b="1" cap="all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b="1" cap="all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b="1" cap="all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b="1" cap="all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b="1" cap="all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b="1" cap="all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b="1" cap="all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ru-RU" sz="1400" b="1" cap="all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ru-RU" sz="1400" b="1" cap="all" dirty="0"/>
              <a:t> </a:t>
            </a:r>
            <a:r>
              <a:rPr lang="uk-UA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алопотужний тріод</a:t>
            </a:r>
            <a:r>
              <a:rPr lang="uk-UA" sz="1400" b="1" dirty="0"/>
              <a:t>                                                  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Потужний</a:t>
            </a:r>
            <a:r>
              <a:rPr lang="ru-RU" sz="1400" b="1" cap="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генераторний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тріод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3286126"/>
            <a:ext cx="24288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t="14731" r="44009" b="9232"/>
          <a:stretch>
            <a:fillRect/>
          </a:stretch>
        </p:blipFill>
        <p:spPr bwMode="auto">
          <a:xfrm>
            <a:off x="2524126" y="642938"/>
            <a:ext cx="18573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7534" r="20515" b="14461"/>
          <a:stretch>
            <a:fillRect/>
          </a:stretch>
        </p:blipFill>
        <p:spPr bwMode="auto">
          <a:xfrm>
            <a:off x="7096125" y="642938"/>
            <a:ext cx="28575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40430" y="5373217"/>
            <a:ext cx="25488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sz="1400" b="1" dirty="0" err="1">
                <a:cs typeface="Arial" panose="020B0604020202020204" pitchFamily="34" charset="0"/>
              </a:rPr>
              <a:t>Міжелектродні</a:t>
            </a:r>
            <a:r>
              <a:rPr lang="uk-UA" sz="1400" b="1" dirty="0">
                <a:cs typeface="Arial" panose="020B0604020202020204" pitchFamily="34" charset="0"/>
              </a:rPr>
              <a:t> ємності тріода</a:t>
            </a:r>
            <a:endParaRPr lang="uk-UA" sz="1400" dirty="0">
              <a:cs typeface="Arial" panose="020B0604020202020204" pitchFamily="34" charset="0"/>
            </a:endParaRPr>
          </a:p>
        </p:txBody>
      </p:sp>
      <p:pic>
        <p:nvPicPr>
          <p:cNvPr id="49154" name="Picture 2" descr="Лампа ГИ-3 імпульсний генераторний тріо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50" y="1168473"/>
            <a:ext cx="864751" cy="14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6BDBA15-A9B2-4589-9900-B20B7CB6458F}" vid="{64ED899E-DB56-4711-9C21-DCE9F1EBCE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</TotalTime>
  <Words>85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Verdana</vt:lpstr>
      <vt:lpstr>Wingdings 2</vt:lpstr>
      <vt:lpstr>Тема1</vt:lpstr>
      <vt:lpstr>CorelPhotoPaint.Image.12</vt:lpstr>
      <vt:lpstr>Електровакуумний тріод</vt:lpstr>
      <vt:lpstr>Взаємодія електронів з полями електродів у триелектродній лампі (тріоді) </vt:lpstr>
      <vt:lpstr>Взаємодія електронів з полями електродів у триелектродній лампі (тріоді) </vt:lpstr>
      <vt:lpstr>Взаємодія електронів з полями електродів у триелектродній лампі (тріоді) </vt:lpstr>
      <vt:lpstr>Прохідні (анодно-сіткові) вольт-амперні характеристики тріода</vt:lpstr>
      <vt:lpstr>Вихідні (анодні) вольт-амперні характеристики тріода</vt:lpstr>
      <vt:lpstr>Основні характеристики тріода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Електровакуумний тріод</dc:title>
  <dc:creator>User</dc:creator>
  <cp:lastModifiedBy>User</cp:lastModifiedBy>
  <cp:revision>1</cp:revision>
  <dcterms:created xsi:type="dcterms:W3CDTF">2022-08-05T13:31:55Z</dcterms:created>
  <dcterms:modified xsi:type="dcterms:W3CDTF">2022-08-05T13:35:05Z</dcterms:modified>
</cp:coreProperties>
</file>