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PT Sans Narrow"/>
      <p:regular r:id="rId16"/>
      <p:bold r:id="rId17"/>
    </p:embeddedFont>
    <p:embeddedFont>
      <p:font typeface="Open Sans"/>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OpenSans-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PTSansNarrow-bold.fntdata"/><Relationship Id="rId16" Type="http://schemas.openxmlformats.org/officeDocument/2006/relationships/font" Target="fonts/PTSansNarrow-regular.fntdata"/><Relationship Id="rId5" Type="http://schemas.openxmlformats.org/officeDocument/2006/relationships/notesMaster" Target="notesMasters/notesMaster1.xml"/><Relationship Id="rId19" Type="http://schemas.openxmlformats.org/officeDocument/2006/relationships/font" Target="fonts/OpenSans-bold.fntdata"/><Relationship Id="rId6" Type="http://schemas.openxmlformats.org/officeDocument/2006/relationships/slide" Target="slides/slide1.xml"/><Relationship Id="rId18" Type="http://schemas.openxmlformats.org/officeDocument/2006/relationships/font" Target="fonts/OpenSans-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a0361b8987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a0361b8987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a0361b898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a0361b898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a0361b8987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a0361b8987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a0361b8987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a0361b8987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a0361b8987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a0361b8987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a0361b8987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a0361b8987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a0361b8987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a0361b8987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a0361b8987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3a0361b8987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a0361b8987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3a0361b8987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3"/>
          <p:cNvSpPr txBox="1"/>
          <p:nvPr>
            <p:ph type="ctrTitle"/>
          </p:nvPr>
        </p:nvSpPr>
        <p:spPr>
          <a:xfrm>
            <a:off x="625500" y="1313050"/>
            <a:ext cx="7893000" cy="1853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lang="ru" sz="3980"/>
              <a:t>SUSTAINABLE</a:t>
            </a:r>
            <a:r>
              <a:rPr lang="ru" sz="3980"/>
              <a:t> TRANSPORTATION AND SMART CITY CONCEPTS</a:t>
            </a:r>
            <a:endParaRPr sz="398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2"/>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0555"/>
              <a:buFont typeface="Arial"/>
              <a:buNone/>
            </a:pPr>
            <a:r>
              <a:rPr lang="ru"/>
              <a:t>STABLE EXPRESSIONS</a:t>
            </a:r>
            <a:endParaRPr/>
          </a:p>
        </p:txBody>
      </p:sp>
      <p:sp>
        <p:nvSpPr>
          <p:cNvPr id="120" name="Google Shape;120;p22"/>
          <p:cNvSpPr txBox="1"/>
          <p:nvPr>
            <p:ph idx="1" type="body"/>
          </p:nvPr>
        </p:nvSpPr>
        <p:spPr>
          <a:xfrm>
            <a:off x="311700" y="1216625"/>
            <a:ext cx="8520600" cy="3416400"/>
          </a:xfrm>
          <a:prstGeom prst="rect">
            <a:avLst/>
          </a:prstGeom>
        </p:spPr>
        <p:txBody>
          <a:bodyPr anchorCtr="0" anchor="t" bIns="91425" lIns="91425" spcFirstLastPara="1" rIns="91425" wrap="square" tIns="91425">
            <a:normAutofit fontScale="25000" lnSpcReduction="20000"/>
          </a:bodyPr>
          <a:lstStyle/>
          <a:p>
            <a:pPr indent="0" lvl="0" marL="0" rtl="0" algn="l">
              <a:lnSpc>
                <a:spcPct val="120000"/>
              </a:lnSpc>
              <a:spcBef>
                <a:spcPts val="0"/>
              </a:spcBef>
              <a:spcAft>
                <a:spcPts val="0"/>
              </a:spcAft>
              <a:buClr>
                <a:schemeClr val="dk1"/>
              </a:buClr>
              <a:buSzPts val="275"/>
              <a:buFont typeface="Arial"/>
              <a:buNone/>
            </a:pPr>
            <a:r>
              <a:rPr lang="ru" sz="7200">
                <a:solidFill>
                  <a:srgbClr val="000000"/>
                </a:solidFill>
                <a:latin typeface="Times New Roman"/>
                <a:ea typeface="Times New Roman"/>
                <a:cs typeface="Times New Roman"/>
                <a:sym typeface="Times New Roman"/>
              </a:rPr>
              <a:t>Citizen-centric governance</a:t>
            </a:r>
            <a:endParaRPr sz="7200">
              <a:solidFill>
                <a:srgbClr val="000000"/>
              </a:solidFill>
              <a:latin typeface="Times New Roman"/>
              <a:ea typeface="Times New Roman"/>
              <a:cs typeface="Times New Roman"/>
              <a:sym typeface="Times New Roman"/>
            </a:endParaRPr>
          </a:p>
          <a:p>
            <a:pPr indent="0" lvl="0" marL="0" rtl="0" algn="l">
              <a:lnSpc>
                <a:spcPct val="120000"/>
              </a:lnSpc>
              <a:spcBef>
                <a:spcPts val="0"/>
              </a:spcBef>
              <a:spcAft>
                <a:spcPts val="0"/>
              </a:spcAft>
              <a:buClr>
                <a:schemeClr val="dk1"/>
              </a:buClr>
              <a:buSzPts val="275"/>
              <a:buFont typeface="Arial"/>
              <a:buNone/>
            </a:pPr>
            <a:r>
              <a:rPr lang="ru" sz="7200">
                <a:solidFill>
                  <a:srgbClr val="000000"/>
                </a:solidFill>
                <a:latin typeface="Times New Roman"/>
                <a:ea typeface="Times New Roman"/>
                <a:cs typeface="Times New Roman"/>
                <a:sym typeface="Times New Roman"/>
              </a:rPr>
              <a:t>Digital service accessibility</a:t>
            </a:r>
            <a:endParaRPr sz="7200">
              <a:solidFill>
                <a:srgbClr val="000000"/>
              </a:solidFill>
              <a:latin typeface="Times New Roman"/>
              <a:ea typeface="Times New Roman"/>
              <a:cs typeface="Times New Roman"/>
              <a:sym typeface="Times New Roman"/>
            </a:endParaRPr>
          </a:p>
          <a:p>
            <a:pPr indent="0" lvl="0" marL="0" rtl="0" algn="l">
              <a:lnSpc>
                <a:spcPct val="120000"/>
              </a:lnSpc>
              <a:spcBef>
                <a:spcPts val="0"/>
              </a:spcBef>
              <a:spcAft>
                <a:spcPts val="0"/>
              </a:spcAft>
              <a:buClr>
                <a:schemeClr val="dk1"/>
              </a:buClr>
              <a:buSzPts val="275"/>
              <a:buFont typeface="Arial"/>
              <a:buNone/>
            </a:pPr>
            <a:r>
              <a:rPr lang="ru" sz="7200">
                <a:solidFill>
                  <a:srgbClr val="000000"/>
                </a:solidFill>
                <a:latin typeface="Times New Roman"/>
                <a:ea typeface="Times New Roman"/>
                <a:cs typeface="Times New Roman"/>
                <a:sym typeface="Times New Roman"/>
              </a:rPr>
              <a:t>Urban safety innovations</a:t>
            </a:r>
            <a:endParaRPr sz="7200">
              <a:solidFill>
                <a:srgbClr val="000000"/>
              </a:solidFill>
              <a:latin typeface="Times New Roman"/>
              <a:ea typeface="Times New Roman"/>
              <a:cs typeface="Times New Roman"/>
              <a:sym typeface="Times New Roman"/>
            </a:endParaRPr>
          </a:p>
          <a:p>
            <a:pPr indent="0" lvl="0" marL="0" rtl="0" algn="l">
              <a:lnSpc>
                <a:spcPct val="120000"/>
              </a:lnSpc>
              <a:spcBef>
                <a:spcPts val="0"/>
              </a:spcBef>
              <a:spcAft>
                <a:spcPts val="0"/>
              </a:spcAft>
              <a:buClr>
                <a:schemeClr val="dk1"/>
              </a:buClr>
              <a:buSzPts val="275"/>
              <a:buFont typeface="Arial"/>
              <a:buNone/>
            </a:pPr>
            <a:r>
              <a:rPr lang="ru" sz="7200">
                <a:solidFill>
                  <a:srgbClr val="000000"/>
                </a:solidFill>
                <a:latin typeface="Times New Roman"/>
                <a:ea typeface="Times New Roman"/>
                <a:cs typeface="Times New Roman"/>
                <a:sym typeface="Times New Roman"/>
              </a:rPr>
              <a:t>Environmental monitoring system</a:t>
            </a:r>
            <a:r>
              <a:rPr lang="ru" sz="7200">
                <a:solidFill>
                  <a:srgbClr val="000000"/>
                </a:solidFill>
                <a:latin typeface="Times New Roman"/>
                <a:ea typeface="Times New Roman"/>
                <a:cs typeface="Times New Roman"/>
                <a:sym typeface="Times New Roman"/>
              </a:rPr>
              <a:t>s</a:t>
            </a:r>
            <a:br>
              <a:rPr lang="ru" sz="7200">
                <a:solidFill>
                  <a:srgbClr val="000000"/>
                </a:solidFill>
                <a:latin typeface="Times New Roman"/>
                <a:ea typeface="Times New Roman"/>
                <a:cs typeface="Times New Roman"/>
                <a:sym typeface="Times New Roman"/>
              </a:rPr>
            </a:br>
            <a:r>
              <a:rPr lang="ru" sz="7200">
                <a:solidFill>
                  <a:srgbClr val="000000"/>
                </a:solidFill>
                <a:latin typeface="Times New Roman"/>
                <a:ea typeface="Times New Roman"/>
                <a:cs typeface="Times New Roman"/>
                <a:sym typeface="Times New Roman"/>
              </a:rPr>
              <a:t>Smart energy grid</a:t>
            </a:r>
            <a:r>
              <a:rPr lang="ru" sz="7200">
                <a:solidFill>
                  <a:srgbClr val="000000"/>
                </a:solidFill>
                <a:latin typeface="Times New Roman"/>
                <a:ea typeface="Times New Roman"/>
                <a:cs typeface="Times New Roman"/>
                <a:sym typeface="Times New Roman"/>
              </a:rPr>
              <a:t>s</a:t>
            </a:r>
            <a:br>
              <a:rPr lang="ru" sz="7200">
                <a:solidFill>
                  <a:srgbClr val="000000"/>
                </a:solidFill>
                <a:latin typeface="Times New Roman"/>
                <a:ea typeface="Times New Roman"/>
                <a:cs typeface="Times New Roman"/>
                <a:sym typeface="Times New Roman"/>
              </a:rPr>
            </a:br>
            <a:endParaRPr sz="7200">
              <a:solidFill>
                <a:srgbClr val="000000"/>
              </a:solidFill>
              <a:latin typeface="Times New Roman"/>
              <a:ea typeface="Times New Roman"/>
              <a:cs typeface="Times New Roman"/>
              <a:sym typeface="Times New Roman"/>
            </a:endParaRPr>
          </a:p>
          <a:p>
            <a:pPr indent="0" lvl="0" marL="0" rtl="0" algn="l">
              <a:lnSpc>
                <a:spcPct val="120000"/>
              </a:lnSpc>
              <a:spcBef>
                <a:spcPts val="0"/>
              </a:spcBef>
              <a:spcAft>
                <a:spcPts val="0"/>
              </a:spcAft>
              <a:buClr>
                <a:schemeClr val="dk1"/>
              </a:buClr>
              <a:buSzPts val="275"/>
              <a:buFont typeface="Arial"/>
              <a:buNone/>
            </a:pPr>
            <a:r>
              <a:rPr lang="ru" sz="7200">
                <a:solidFill>
                  <a:srgbClr val="000000"/>
                </a:solidFill>
                <a:latin typeface="Times New Roman"/>
                <a:ea typeface="Times New Roman"/>
                <a:cs typeface="Times New Roman"/>
                <a:sym typeface="Times New Roman"/>
              </a:rPr>
              <a:t>Climate-resilient city design</a:t>
            </a:r>
            <a:br>
              <a:rPr lang="ru" sz="7200">
                <a:solidFill>
                  <a:srgbClr val="000000"/>
                </a:solidFill>
                <a:latin typeface="Times New Roman"/>
                <a:ea typeface="Times New Roman"/>
                <a:cs typeface="Times New Roman"/>
                <a:sym typeface="Times New Roman"/>
              </a:rPr>
            </a:br>
            <a:r>
              <a:rPr lang="ru" sz="7200">
                <a:solidFill>
                  <a:srgbClr val="000000"/>
                </a:solidFill>
                <a:latin typeface="Times New Roman"/>
                <a:ea typeface="Times New Roman"/>
                <a:cs typeface="Times New Roman"/>
                <a:sym typeface="Times New Roman"/>
              </a:rPr>
              <a:t>Cross-sector collaboration</a:t>
            </a:r>
            <a:br>
              <a:rPr lang="ru" sz="7200">
                <a:solidFill>
                  <a:srgbClr val="000000"/>
                </a:solidFill>
                <a:latin typeface="Times New Roman"/>
                <a:ea typeface="Times New Roman"/>
                <a:cs typeface="Times New Roman"/>
                <a:sym typeface="Times New Roman"/>
              </a:rPr>
            </a:br>
            <a:r>
              <a:rPr lang="ru" sz="7200">
                <a:solidFill>
                  <a:srgbClr val="000000"/>
                </a:solidFill>
                <a:latin typeface="Times New Roman"/>
                <a:ea typeface="Times New Roman"/>
                <a:cs typeface="Times New Roman"/>
                <a:sym typeface="Times New Roman"/>
              </a:rPr>
              <a:t>Public–private partnerships</a:t>
            </a:r>
            <a:endParaRPr sz="7200">
              <a:solidFill>
                <a:srgbClr val="000000"/>
              </a:solidFill>
              <a:latin typeface="Times New Roman"/>
              <a:ea typeface="Times New Roman"/>
              <a:cs typeface="Times New Roman"/>
              <a:sym typeface="Times New Roman"/>
            </a:endParaRPr>
          </a:p>
          <a:p>
            <a:pPr indent="0" lvl="0" marL="0" rtl="0" algn="l">
              <a:lnSpc>
                <a:spcPct val="120000"/>
              </a:lnSpc>
              <a:spcBef>
                <a:spcPts val="0"/>
              </a:spcBef>
              <a:spcAft>
                <a:spcPts val="0"/>
              </a:spcAft>
              <a:buClr>
                <a:schemeClr val="dk1"/>
              </a:buClr>
              <a:buSzPts val="275"/>
              <a:buFont typeface="Arial"/>
              <a:buNone/>
            </a:pPr>
            <a:r>
              <a:rPr lang="ru" sz="7200">
                <a:solidFill>
                  <a:srgbClr val="000000"/>
                </a:solidFill>
                <a:latin typeface="Times New Roman"/>
                <a:ea typeface="Times New Roman"/>
                <a:cs typeface="Times New Roman"/>
                <a:sym typeface="Times New Roman"/>
              </a:rPr>
              <a:t>Future-ready city development</a:t>
            </a:r>
            <a:br>
              <a:rPr lang="ru" sz="7200">
                <a:solidFill>
                  <a:srgbClr val="000000"/>
                </a:solidFill>
                <a:latin typeface="Times New Roman"/>
                <a:ea typeface="Times New Roman"/>
                <a:cs typeface="Times New Roman"/>
                <a:sym typeface="Times New Roman"/>
              </a:rPr>
            </a:br>
            <a:r>
              <a:rPr lang="ru" sz="7200">
                <a:solidFill>
                  <a:srgbClr val="000000"/>
                </a:solidFill>
                <a:latin typeface="Times New Roman"/>
                <a:ea typeface="Times New Roman"/>
                <a:cs typeface="Times New Roman"/>
                <a:sym typeface="Times New Roman"/>
              </a:rPr>
              <a:t>Improved quality of urban life</a:t>
            </a:r>
            <a:endParaRPr sz="7200">
              <a:solidFill>
                <a:srgbClr val="000000"/>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ru">
                <a:latin typeface="Times New Roman"/>
                <a:ea typeface="Times New Roman"/>
                <a:cs typeface="Times New Roman"/>
                <a:sym typeface="Times New Roman"/>
              </a:rPr>
              <a:t>NEW TERMS</a:t>
            </a:r>
            <a:endParaRPr>
              <a:latin typeface="Times New Roman"/>
              <a:ea typeface="Times New Roman"/>
              <a:cs typeface="Times New Roman"/>
              <a:sym typeface="Times New Roman"/>
            </a:endParaRPr>
          </a:p>
        </p:txBody>
      </p:sp>
      <p:sp>
        <p:nvSpPr>
          <p:cNvPr id="72" name="Google Shape;72;p14"/>
          <p:cNvSpPr txBox="1"/>
          <p:nvPr>
            <p:ph idx="1" type="body"/>
          </p:nvPr>
        </p:nvSpPr>
        <p:spPr>
          <a:xfrm>
            <a:off x="311700" y="1152475"/>
            <a:ext cx="8520600" cy="3696000"/>
          </a:xfrm>
          <a:prstGeom prst="rect">
            <a:avLst/>
          </a:prstGeom>
        </p:spPr>
        <p:txBody>
          <a:bodyPr anchorCtr="0" anchor="t" bIns="91425" lIns="91425" spcFirstLastPara="1" rIns="91425" wrap="square" tIns="91425">
            <a:normAutofit fontScale="25000" lnSpcReduction="20000"/>
          </a:bodyPr>
          <a:lstStyle/>
          <a:p>
            <a:pPr indent="0" lvl="0" marL="0" rtl="0" algn="l">
              <a:lnSpc>
                <a:spcPct val="100000"/>
              </a:lnSpc>
              <a:spcBef>
                <a:spcPts val="0"/>
              </a:spcBef>
              <a:spcAft>
                <a:spcPts val="0"/>
              </a:spcAft>
              <a:buNone/>
            </a:pPr>
            <a:r>
              <a:rPr lang="ru"/>
              <a:t>			</a:t>
            </a:r>
            <a:endParaRPr/>
          </a:p>
          <a:p>
            <a:pPr indent="0" lvl="0" marL="457200" rtl="0" algn="l">
              <a:spcBef>
                <a:spcPts val="0"/>
              </a:spcBef>
              <a:spcAft>
                <a:spcPts val="0"/>
              </a:spcAft>
              <a:buNone/>
            </a:pPr>
            <a:r>
              <a:rPr lang="ru" sz="7200">
                <a:solidFill>
                  <a:srgbClr val="000000"/>
                </a:solidFill>
                <a:latin typeface="Times New Roman"/>
                <a:ea typeface="Times New Roman"/>
                <a:cs typeface="Times New Roman"/>
                <a:sym typeface="Times New Roman"/>
              </a:rPr>
              <a:t>Blend of technology and sustainability          	Carbon footprint    		Carpool   </a:t>
            </a:r>
            <a:endParaRPr sz="7200">
              <a:solidFill>
                <a:srgbClr val="000000"/>
              </a:solidFill>
              <a:latin typeface="Times New Roman"/>
              <a:ea typeface="Times New Roman"/>
              <a:cs typeface="Times New Roman"/>
              <a:sym typeface="Times New Roman"/>
            </a:endParaRPr>
          </a:p>
          <a:p>
            <a:pPr indent="0" lvl="0" marL="457200" rtl="0" algn="l">
              <a:spcBef>
                <a:spcPts val="0"/>
              </a:spcBef>
              <a:spcAft>
                <a:spcPts val="0"/>
              </a:spcAft>
              <a:buNone/>
            </a:pPr>
            <a:r>
              <a:t/>
            </a:r>
            <a:endParaRPr sz="7200">
              <a:solidFill>
                <a:srgbClr val="000000"/>
              </a:solidFill>
              <a:latin typeface="Times New Roman"/>
              <a:ea typeface="Times New Roman"/>
              <a:cs typeface="Times New Roman"/>
              <a:sym typeface="Times New Roman"/>
            </a:endParaRPr>
          </a:p>
          <a:p>
            <a:pPr indent="0" lvl="0" marL="457200" rtl="0" algn="l">
              <a:spcBef>
                <a:spcPts val="0"/>
              </a:spcBef>
              <a:spcAft>
                <a:spcPts val="0"/>
              </a:spcAft>
              <a:buClr>
                <a:schemeClr val="dk1"/>
              </a:buClr>
              <a:buSzPts val="275"/>
              <a:buFont typeface="Arial"/>
              <a:buNone/>
            </a:pPr>
            <a:r>
              <a:rPr lang="ru" sz="7200">
                <a:solidFill>
                  <a:srgbClr val="000000"/>
                </a:solidFill>
                <a:latin typeface="Times New Roman"/>
                <a:ea typeface="Times New Roman"/>
                <a:cs typeface="Times New Roman"/>
                <a:sym typeface="Times New Roman"/>
              </a:rPr>
              <a:t>Cross-sectoral partnership				Charging station 		City dweller</a:t>
            </a:r>
            <a:endParaRPr sz="7200">
              <a:solidFill>
                <a:srgbClr val="000000"/>
              </a:solidFill>
              <a:latin typeface="Times New Roman"/>
              <a:ea typeface="Times New Roman"/>
              <a:cs typeface="Times New Roman"/>
              <a:sym typeface="Times New Roman"/>
            </a:endParaRPr>
          </a:p>
          <a:p>
            <a:pPr indent="457200" lvl="0" marL="0" rtl="0" algn="l">
              <a:spcBef>
                <a:spcPts val="0"/>
              </a:spcBef>
              <a:spcAft>
                <a:spcPts val="0"/>
              </a:spcAft>
              <a:buNone/>
            </a:pPr>
            <a:r>
              <a:t/>
            </a:r>
            <a:endParaRPr sz="7200">
              <a:solidFill>
                <a:srgbClr val="000000"/>
              </a:solidFill>
              <a:latin typeface="Times New Roman"/>
              <a:ea typeface="Times New Roman"/>
              <a:cs typeface="Times New Roman"/>
              <a:sym typeface="Times New Roman"/>
            </a:endParaRPr>
          </a:p>
          <a:p>
            <a:pPr indent="457200" lvl="0" marL="0" rtl="0" algn="l">
              <a:spcBef>
                <a:spcPts val="0"/>
              </a:spcBef>
              <a:spcAft>
                <a:spcPts val="0"/>
              </a:spcAft>
              <a:buClr>
                <a:schemeClr val="dk1"/>
              </a:buClr>
              <a:buSzPts val="275"/>
              <a:buFont typeface="Arial"/>
              <a:buNone/>
            </a:pPr>
            <a:r>
              <a:rPr lang="ru" sz="7200">
                <a:solidFill>
                  <a:srgbClr val="000000"/>
                </a:solidFill>
                <a:latin typeface="Times New Roman"/>
                <a:ea typeface="Times New Roman"/>
                <a:cs typeface="Times New Roman"/>
                <a:sym typeface="Times New Roman"/>
              </a:rPr>
              <a:t>Hydrogen fuel-cell bus					Digital system			Electric power</a:t>
            </a:r>
            <a:endParaRPr sz="7200">
              <a:solidFill>
                <a:srgbClr val="000000"/>
              </a:solidFill>
              <a:latin typeface="Times New Roman"/>
              <a:ea typeface="Times New Roman"/>
              <a:cs typeface="Times New Roman"/>
              <a:sym typeface="Times New Roman"/>
            </a:endParaRPr>
          </a:p>
          <a:p>
            <a:pPr indent="0" lvl="0" marL="457200" rtl="0" algn="l">
              <a:spcBef>
                <a:spcPts val="0"/>
              </a:spcBef>
              <a:spcAft>
                <a:spcPts val="0"/>
              </a:spcAft>
              <a:buNone/>
            </a:pPr>
            <a:r>
              <a:rPr lang="ru" sz="7200">
                <a:solidFill>
                  <a:srgbClr val="000000"/>
                </a:solidFill>
                <a:latin typeface="Times New Roman"/>
                <a:ea typeface="Times New Roman"/>
                <a:cs typeface="Times New Roman"/>
                <a:sym typeface="Times New Roman"/>
              </a:rPr>
              <a:t>  											</a:t>
            </a:r>
            <a:endParaRPr sz="7200">
              <a:solidFill>
                <a:srgbClr val="000000"/>
              </a:solidFill>
              <a:latin typeface="Times New Roman"/>
              <a:ea typeface="Times New Roman"/>
              <a:cs typeface="Times New Roman"/>
              <a:sym typeface="Times New Roman"/>
            </a:endParaRPr>
          </a:p>
          <a:p>
            <a:pPr indent="0" lvl="0" marL="457200" rtl="0" algn="l">
              <a:spcBef>
                <a:spcPts val="0"/>
              </a:spcBef>
              <a:spcAft>
                <a:spcPts val="0"/>
              </a:spcAft>
              <a:buNone/>
            </a:pPr>
            <a:r>
              <a:rPr lang="ru" sz="7200">
                <a:solidFill>
                  <a:srgbClr val="000000"/>
                </a:solidFill>
                <a:latin typeface="Times New Roman"/>
                <a:ea typeface="Times New Roman"/>
                <a:cs typeface="Times New Roman"/>
                <a:sym typeface="Times New Roman"/>
              </a:rPr>
              <a:t>Data-driven solution					</a:t>
            </a:r>
            <a:r>
              <a:rPr lang="ru" sz="7200">
                <a:solidFill>
                  <a:srgbClr val="000000"/>
                </a:solidFill>
                <a:latin typeface="Times New Roman"/>
                <a:ea typeface="Times New Roman"/>
                <a:cs typeface="Times New Roman"/>
                <a:sym typeface="Times New Roman"/>
              </a:rPr>
              <a:t>Emission				Flying car</a:t>
            </a:r>
            <a:r>
              <a:rPr lang="ru" sz="7200">
                <a:solidFill>
                  <a:srgbClr val="000000"/>
                </a:solidFill>
                <a:latin typeface="Times New Roman"/>
                <a:ea typeface="Times New Roman"/>
                <a:cs typeface="Times New Roman"/>
                <a:sym typeface="Times New Roman"/>
              </a:rPr>
              <a:t>			</a:t>
            </a:r>
            <a:r>
              <a:rPr lang="ru" sz="7200">
                <a:solidFill>
                  <a:srgbClr val="000000"/>
                </a:solidFill>
                <a:latin typeface="Times New Roman"/>
                <a:ea typeface="Times New Roman"/>
                <a:cs typeface="Times New Roman"/>
                <a:sym typeface="Times New Roman"/>
              </a:rPr>
              <a:t>	</a:t>
            </a:r>
            <a:endParaRPr sz="7200">
              <a:solidFill>
                <a:srgbClr val="000000"/>
              </a:solidFill>
              <a:latin typeface="Times New Roman"/>
              <a:ea typeface="Times New Roman"/>
              <a:cs typeface="Times New Roman"/>
              <a:sym typeface="Times New Roman"/>
            </a:endParaRPr>
          </a:p>
          <a:p>
            <a:pPr indent="457200" lvl="0" marL="0" rtl="0" algn="l">
              <a:spcBef>
                <a:spcPts val="0"/>
              </a:spcBef>
              <a:spcAft>
                <a:spcPts val="0"/>
              </a:spcAft>
              <a:buClr>
                <a:schemeClr val="dk1"/>
              </a:buClr>
              <a:buSzPts val="275"/>
              <a:buFont typeface="Arial"/>
              <a:buNone/>
            </a:pPr>
            <a:r>
              <a:rPr lang="ru" sz="7200">
                <a:solidFill>
                  <a:srgbClr val="000000"/>
                </a:solidFill>
                <a:latin typeface="Times New Roman"/>
                <a:ea typeface="Times New Roman"/>
                <a:cs typeface="Times New Roman"/>
                <a:sym typeface="Times New Roman"/>
              </a:rPr>
              <a:t>Hyperloop system						Eco-friendly			Livability</a:t>
            </a:r>
            <a:endParaRPr sz="7200">
              <a:solidFill>
                <a:srgbClr val="000000"/>
              </a:solidFill>
              <a:latin typeface="Times New Roman"/>
              <a:ea typeface="Times New Roman"/>
              <a:cs typeface="Times New Roman"/>
              <a:sym typeface="Times New Roman"/>
            </a:endParaRPr>
          </a:p>
          <a:p>
            <a:pPr indent="457200" lvl="0" marL="0" rtl="0" algn="l">
              <a:spcBef>
                <a:spcPts val="0"/>
              </a:spcBef>
              <a:spcAft>
                <a:spcPts val="0"/>
              </a:spcAft>
              <a:buNone/>
            </a:pPr>
            <a:r>
              <a:rPr lang="ru" sz="7200">
                <a:solidFill>
                  <a:srgbClr val="000000"/>
                </a:solidFill>
                <a:latin typeface="Times New Roman"/>
                <a:ea typeface="Times New Roman"/>
                <a:cs typeface="Times New Roman"/>
                <a:sym typeface="Times New Roman"/>
              </a:rPr>
              <a:t>						</a:t>
            </a:r>
            <a:endParaRPr sz="7200">
              <a:solidFill>
                <a:srgbClr val="000000"/>
              </a:solidFill>
              <a:latin typeface="Times New Roman"/>
              <a:ea typeface="Times New Roman"/>
              <a:cs typeface="Times New Roman"/>
              <a:sym typeface="Times New Roman"/>
            </a:endParaRPr>
          </a:p>
          <a:p>
            <a:pPr indent="457200" lvl="0" marL="0" rtl="0" algn="l">
              <a:spcBef>
                <a:spcPts val="0"/>
              </a:spcBef>
              <a:spcAft>
                <a:spcPts val="0"/>
              </a:spcAft>
              <a:buNone/>
            </a:pPr>
            <a:r>
              <a:rPr lang="ru" sz="7200">
                <a:solidFill>
                  <a:srgbClr val="000000"/>
                </a:solidFill>
                <a:latin typeface="Times New Roman"/>
                <a:ea typeface="Times New Roman"/>
                <a:cs typeface="Times New Roman"/>
                <a:sym typeface="Times New Roman"/>
              </a:rPr>
              <a:t>Holistic approach						</a:t>
            </a:r>
            <a:r>
              <a:rPr lang="ru" sz="7200">
                <a:solidFill>
                  <a:srgbClr val="000000"/>
                </a:solidFill>
                <a:latin typeface="Times New Roman"/>
                <a:ea typeface="Times New Roman"/>
                <a:cs typeface="Times New Roman"/>
                <a:sym typeface="Times New Roman"/>
              </a:rPr>
              <a:t>Environmental impact</a:t>
            </a:r>
            <a:r>
              <a:rPr lang="ru" sz="7200">
                <a:solidFill>
                  <a:srgbClr val="000000"/>
                </a:solidFill>
                <a:latin typeface="Times New Roman"/>
                <a:ea typeface="Times New Roman"/>
                <a:cs typeface="Times New Roman"/>
                <a:sym typeface="Times New Roman"/>
              </a:rPr>
              <a:t>	</a:t>
            </a:r>
            <a:r>
              <a:rPr lang="ru" sz="7200">
                <a:solidFill>
                  <a:srgbClr val="000000"/>
                </a:solidFill>
                <a:latin typeface="Times New Roman"/>
                <a:ea typeface="Times New Roman"/>
                <a:cs typeface="Times New Roman"/>
                <a:sym typeface="Times New Roman"/>
              </a:rPr>
              <a:t>Less congestion</a:t>
            </a:r>
            <a:r>
              <a:rPr lang="ru" sz="7200">
                <a:latin typeface="Times New Roman"/>
                <a:ea typeface="Times New Roman"/>
                <a:cs typeface="Times New Roman"/>
                <a:sym typeface="Times New Roman"/>
              </a:rPr>
              <a:t>								</a:t>
            </a:r>
            <a:endParaRPr sz="7200">
              <a:latin typeface="Times New Roman"/>
              <a:ea typeface="Times New Roman"/>
              <a:cs typeface="Times New Roman"/>
              <a:sym typeface="Times New Roman"/>
            </a:endParaRPr>
          </a:p>
          <a:p>
            <a:pPr indent="0" lvl="0" marL="0" rtl="0" algn="l">
              <a:spcBef>
                <a:spcPts val="0"/>
              </a:spcBef>
              <a:spcAft>
                <a:spcPts val="0"/>
              </a:spcAft>
              <a:buNone/>
            </a:pPr>
            <a:r>
              <a:rPr lang="ru" sz="7200">
                <a:latin typeface="Times New Roman"/>
                <a:ea typeface="Times New Roman"/>
                <a:cs typeface="Times New Roman"/>
                <a:sym typeface="Times New Roman"/>
              </a:rPr>
              <a:t>	</a:t>
            </a:r>
            <a:endParaRPr sz="7200">
              <a:latin typeface="Times New Roman"/>
              <a:ea typeface="Times New Roman"/>
              <a:cs typeface="Times New Roman"/>
              <a:sym typeface="Times New Roman"/>
            </a:endParaRPr>
          </a:p>
          <a:p>
            <a:pPr indent="0" lvl="0" marL="0" rtl="0" algn="l">
              <a:spcBef>
                <a:spcPts val="0"/>
              </a:spcBef>
              <a:spcAft>
                <a:spcPts val="0"/>
              </a:spcAft>
              <a:buNone/>
            </a:pPr>
            <a:r>
              <a:rPr lang="ru" sz="7200">
                <a:latin typeface="Times New Roman"/>
                <a:ea typeface="Times New Roman"/>
                <a:cs typeface="Times New Roman"/>
                <a:sym typeface="Times New Roman"/>
              </a:rPr>
              <a:t>			</a:t>
            </a:r>
            <a:endParaRPr sz="7200">
              <a:latin typeface="Times New Roman"/>
              <a:ea typeface="Times New Roman"/>
              <a:cs typeface="Times New Roman"/>
              <a:sym typeface="Times New Roman"/>
            </a:endParaRPr>
          </a:p>
          <a:p>
            <a:pPr indent="0" lvl="0" marL="457200" rtl="0" algn="l">
              <a:spcBef>
                <a:spcPts val="0"/>
              </a:spcBef>
              <a:spcAft>
                <a:spcPts val="0"/>
              </a:spcAft>
              <a:buNone/>
            </a:pPr>
            <a:r>
              <a:rPr lang="ru" sz="7200">
                <a:latin typeface="Times New Roman"/>
                <a:ea typeface="Times New Roman"/>
                <a:cs typeface="Times New Roman"/>
                <a:sym typeface="Times New Roman"/>
              </a:rPr>
              <a:t>									</a:t>
            </a:r>
            <a:endParaRPr sz="7200">
              <a:latin typeface="Times New Roman"/>
              <a:ea typeface="Times New Roman"/>
              <a:cs typeface="Times New Roman"/>
              <a:sym typeface="Times New Roman"/>
            </a:endParaRPr>
          </a:p>
          <a:p>
            <a:pPr indent="0" lvl="0" marL="0" rtl="0" algn="l">
              <a:lnSpc>
                <a:spcPct val="100000"/>
              </a:lnSpc>
              <a:spcBef>
                <a:spcPts val="0"/>
              </a:spcBef>
              <a:spcAft>
                <a:spcPts val="0"/>
              </a:spcAft>
              <a:buNone/>
            </a:pPr>
            <a:r>
              <a:rPr lang="ru" sz="5557"/>
              <a:t>			</a:t>
            </a:r>
            <a:endParaRPr sz="5557"/>
          </a:p>
          <a:p>
            <a:pPr indent="457200" lvl="0" marL="0" rtl="0" algn="l">
              <a:lnSpc>
                <a:spcPct val="100000"/>
              </a:lnSpc>
              <a:spcBef>
                <a:spcPts val="0"/>
              </a:spcBef>
              <a:spcAft>
                <a:spcPts val="0"/>
              </a:spcAft>
              <a:buNone/>
            </a:pPr>
            <a:r>
              <a:t/>
            </a:r>
            <a:endParaRPr sz="5557"/>
          </a:p>
          <a:p>
            <a:pPr indent="0" lvl="0" marL="0" rtl="0" algn="l">
              <a:spcBef>
                <a:spcPts val="0"/>
              </a:spcBef>
              <a:spcAft>
                <a:spcPts val="0"/>
              </a:spcAft>
              <a:buNone/>
            </a:pPr>
            <a:r>
              <a:rPr lang="ru" sz="5557"/>
              <a:t>		</a:t>
            </a:r>
            <a:endParaRPr sz="5557"/>
          </a:p>
          <a:p>
            <a:pPr indent="0" lvl="0" marL="0" rtl="0" algn="l">
              <a:lnSpc>
                <a:spcPct val="100000"/>
              </a:lnSpc>
              <a:spcBef>
                <a:spcPts val="0"/>
              </a:spcBef>
              <a:spcAft>
                <a:spcPts val="0"/>
              </a:spcAft>
              <a:buNone/>
            </a:pPr>
            <a:r>
              <a:rPr lang="ru" sz="5557"/>
              <a:t>	</a:t>
            </a:r>
            <a:endParaRPr sz="5557"/>
          </a:p>
          <a:p>
            <a:pPr indent="0" lvl="0" marL="457200" rtl="0" algn="l">
              <a:spcBef>
                <a:spcPts val="0"/>
              </a:spcBef>
              <a:spcAft>
                <a:spcPts val="0"/>
              </a:spcAft>
              <a:buNone/>
            </a:pPr>
            <a:r>
              <a:t/>
            </a:r>
            <a:endParaRPr sz="5557"/>
          </a:p>
          <a:p>
            <a:pPr indent="0" lvl="0" marL="0" rtl="0" algn="l">
              <a:spcBef>
                <a:spcPts val="0"/>
              </a:spcBef>
              <a:spcAft>
                <a:spcPts val="0"/>
              </a:spcAft>
              <a:buNone/>
            </a:pPr>
            <a:r>
              <a:rPr lang="ru" sz="5557"/>
              <a:t>		</a:t>
            </a:r>
            <a:endParaRPr sz="5557"/>
          </a:p>
          <a:p>
            <a:pPr indent="0" lvl="0" marL="0" rtl="0" algn="l">
              <a:lnSpc>
                <a:spcPct val="100000"/>
              </a:lnSpc>
              <a:spcBef>
                <a:spcPts val="0"/>
              </a:spcBef>
              <a:spcAft>
                <a:spcPts val="0"/>
              </a:spcAft>
              <a:buNone/>
            </a:pPr>
            <a:r>
              <a:rPr lang="ru" sz="5557"/>
              <a:t>			</a:t>
            </a:r>
            <a:endParaRPr sz="5557"/>
          </a:p>
          <a:p>
            <a:pPr indent="0" lvl="0" marL="457200" rtl="0" algn="l">
              <a:spcBef>
                <a:spcPts val="0"/>
              </a:spcBef>
              <a:spcAft>
                <a:spcPts val="0"/>
              </a:spcAft>
              <a:buNone/>
            </a:pPr>
            <a:r>
              <a:t/>
            </a:r>
            <a:endParaRPr sz="5557"/>
          </a:p>
          <a:p>
            <a:pPr indent="0" lvl="0" marL="0" rtl="0" algn="l">
              <a:spcBef>
                <a:spcPts val="0"/>
              </a:spcBef>
              <a:spcAft>
                <a:spcPts val="0"/>
              </a:spcAft>
              <a:buNone/>
            </a:pPr>
            <a:r>
              <a:rPr lang="ru" sz="5557"/>
              <a:t>		</a:t>
            </a:r>
            <a:endParaRPr sz="5557"/>
          </a:p>
          <a:p>
            <a:pPr indent="0" lvl="0" marL="0" rtl="0" algn="l">
              <a:spcBef>
                <a:spcPts val="0"/>
              </a:spcBef>
              <a:spcAft>
                <a:spcPts val="1200"/>
              </a:spcAft>
              <a:buNone/>
            </a:pPr>
            <a:r>
              <a:t/>
            </a:r>
            <a:endParaRPr sz="5557"/>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5"/>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ru">
                <a:latin typeface="Times New Roman"/>
                <a:ea typeface="Times New Roman"/>
                <a:cs typeface="Times New Roman"/>
                <a:sym typeface="Times New Roman"/>
              </a:rPr>
              <a:t>NEW TERMS</a:t>
            </a:r>
            <a:endParaRPr>
              <a:latin typeface="Times New Roman"/>
              <a:ea typeface="Times New Roman"/>
              <a:cs typeface="Times New Roman"/>
              <a:sym typeface="Times New Roman"/>
            </a:endParaRPr>
          </a:p>
        </p:txBody>
      </p:sp>
      <p:sp>
        <p:nvSpPr>
          <p:cNvPr id="78" name="Google Shape;78;p15"/>
          <p:cNvSpPr txBox="1"/>
          <p:nvPr>
            <p:ph idx="1" type="body"/>
          </p:nvPr>
        </p:nvSpPr>
        <p:spPr>
          <a:xfrm>
            <a:off x="311700" y="1266325"/>
            <a:ext cx="8520600" cy="3302700"/>
          </a:xfrm>
          <a:prstGeom prst="rect">
            <a:avLst/>
          </a:prstGeom>
        </p:spPr>
        <p:txBody>
          <a:bodyPr anchorCtr="0" anchor="t" bIns="91425" lIns="91425" spcFirstLastPara="1" rIns="91425" wrap="square" tIns="91425">
            <a:normAutofit fontScale="25000" lnSpcReduction="20000"/>
          </a:bodyPr>
          <a:lstStyle/>
          <a:p>
            <a:pPr indent="0" lvl="0" marL="0" rtl="0" algn="l">
              <a:lnSpc>
                <a:spcPct val="100000"/>
              </a:lnSpc>
              <a:spcBef>
                <a:spcPts val="0"/>
              </a:spcBef>
              <a:spcAft>
                <a:spcPts val="0"/>
              </a:spcAft>
              <a:buNone/>
            </a:pPr>
            <a:r>
              <a:rPr lang="ru"/>
              <a:t>	</a:t>
            </a:r>
            <a:r>
              <a:rPr lang="ru" sz="7600">
                <a:solidFill>
                  <a:srgbClr val="000000"/>
                </a:solidFill>
                <a:latin typeface="Times New Roman"/>
                <a:ea typeface="Times New Roman"/>
                <a:cs typeface="Times New Roman"/>
                <a:sym typeface="Times New Roman"/>
              </a:rPr>
              <a:t>Livable environment			Maglev train			Noise pollution</a:t>
            </a:r>
            <a:endParaRPr sz="7600">
              <a:solidFill>
                <a:srgbClr val="000000"/>
              </a:solidFill>
              <a:latin typeface="Times New Roman"/>
              <a:ea typeface="Times New Roman"/>
              <a:cs typeface="Times New Roman"/>
              <a:sym typeface="Times New Roman"/>
            </a:endParaRPr>
          </a:p>
          <a:p>
            <a:pPr indent="457200" lvl="0" marL="0" rtl="0" algn="l">
              <a:lnSpc>
                <a:spcPct val="100000"/>
              </a:lnSpc>
              <a:spcBef>
                <a:spcPts val="0"/>
              </a:spcBef>
              <a:spcAft>
                <a:spcPts val="0"/>
              </a:spcAft>
              <a:buNone/>
            </a:pPr>
            <a:r>
              <a:t/>
            </a:r>
            <a:endParaRPr sz="7600">
              <a:solidFill>
                <a:srgbClr val="000000"/>
              </a:solidFill>
              <a:latin typeface="Times New Roman"/>
              <a:ea typeface="Times New Roman"/>
              <a:cs typeface="Times New Roman"/>
              <a:sym typeface="Times New Roman"/>
            </a:endParaRPr>
          </a:p>
          <a:p>
            <a:pPr indent="457200" lvl="0" marL="0" rtl="0" algn="l">
              <a:lnSpc>
                <a:spcPct val="100000"/>
              </a:lnSpc>
              <a:spcBef>
                <a:spcPts val="0"/>
              </a:spcBef>
              <a:spcAft>
                <a:spcPts val="0"/>
              </a:spcAft>
              <a:buClr>
                <a:schemeClr val="dk1"/>
              </a:buClr>
              <a:buSzPts val="275"/>
              <a:buFont typeface="Arial"/>
              <a:buNone/>
            </a:pPr>
            <a:r>
              <a:rPr lang="ru" sz="7600">
                <a:solidFill>
                  <a:srgbClr val="000000"/>
                </a:solidFill>
                <a:latin typeface="Times New Roman"/>
                <a:ea typeface="Times New Roman"/>
                <a:cs typeface="Times New Roman"/>
                <a:sym typeface="Times New Roman"/>
              </a:rPr>
              <a:t>Petrol power					Pollution				To promote efficiency</a:t>
            </a:r>
            <a:endParaRPr sz="7600">
              <a:solidFill>
                <a:srgbClr val="000000"/>
              </a:solidFill>
              <a:latin typeface="Times New Roman"/>
              <a:ea typeface="Times New Roman"/>
              <a:cs typeface="Times New Roman"/>
              <a:sym typeface="Times New Roman"/>
            </a:endParaRPr>
          </a:p>
          <a:p>
            <a:pPr indent="0" lvl="0" marL="0" rtl="0" algn="l">
              <a:spcBef>
                <a:spcPts val="0"/>
              </a:spcBef>
              <a:spcAft>
                <a:spcPts val="0"/>
              </a:spcAft>
              <a:buClr>
                <a:schemeClr val="dk1"/>
              </a:buClr>
              <a:buSzPts val="275"/>
              <a:buFont typeface="Arial"/>
              <a:buNone/>
            </a:pPr>
            <a:r>
              <a:rPr lang="ru" sz="7600">
                <a:solidFill>
                  <a:srgbClr val="000000"/>
                </a:solidFill>
                <a:latin typeface="Times New Roman"/>
                <a:ea typeface="Times New Roman"/>
                <a:cs typeface="Times New Roman"/>
                <a:sym typeface="Times New Roman"/>
              </a:rPr>
              <a:t>		</a:t>
            </a:r>
            <a:endParaRPr sz="7600">
              <a:solidFill>
                <a:srgbClr val="000000"/>
              </a:solidFill>
              <a:latin typeface="Times New Roman"/>
              <a:ea typeface="Times New Roman"/>
              <a:cs typeface="Times New Roman"/>
              <a:sym typeface="Times New Roman"/>
            </a:endParaRPr>
          </a:p>
          <a:p>
            <a:pPr indent="457200" lvl="0" marL="0" rtl="0" algn="l">
              <a:lnSpc>
                <a:spcPct val="100000"/>
              </a:lnSpc>
              <a:spcBef>
                <a:spcPts val="0"/>
              </a:spcBef>
              <a:spcAft>
                <a:spcPts val="0"/>
              </a:spcAft>
              <a:buNone/>
            </a:pPr>
            <a:r>
              <a:rPr lang="ru" sz="7600">
                <a:solidFill>
                  <a:srgbClr val="000000"/>
                </a:solidFill>
                <a:latin typeface="Times New Roman"/>
                <a:ea typeface="Times New Roman"/>
                <a:cs typeface="Times New Roman"/>
                <a:sym typeface="Times New Roman"/>
              </a:rPr>
              <a:t>Public transportation 			Require zero fuel		Rideshare</a:t>
            </a:r>
            <a:endParaRPr sz="7600">
              <a:solidFill>
                <a:srgbClr val="000000"/>
              </a:solidFill>
              <a:latin typeface="Times New Roman"/>
              <a:ea typeface="Times New Roman"/>
              <a:cs typeface="Times New Roman"/>
              <a:sym typeface="Times New Roman"/>
            </a:endParaRPr>
          </a:p>
          <a:p>
            <a:pPr indent="457200" lvl="0" marL="0" rtl="0" algn="l">
              <a:lnSpc>
                <a:spcPct val="100000"/>
              </a:lnSpc>
              <a:spcBef>
                <a:spcPts val="0"/>
              </a:spcBef>
              <a:spcAft>
                <a:spcPts val="0"/>
              </a:spcAft>
              <a:buNone/>
            </a:pPr>
            <a:r>
              <a:t/>
            </a:r>
            <a:endParaRPr sz="7600">
              <a:solidFill>
                <a:srgbClr val="000000"/>
              </a:solidFill>
              <a:latin typeface="Times New Roman"/>
              <a:ea typeface="Times New Roman"/>
              <a:cs typeface="Times New Roman"/>
              <a:sym typeface="Times New Roman"/>
            </a:endParaRPr>
          </a:p>
          <a:p>
            <a:pPr indent="457200" lvl="0" marL="0" rtl="0" algn="l">
              <a:lnSpc>
                <a:spcPct val="100000"/>
              </a:lnSpc>
              <a:spcBef>
                <a:spcPts val="0"/>
              </a:spcBef>
              <a:spcAft>
                <a:spcPts val="0"/>
              </a:spcAft>
              <a:buClr>
                <a:schemeClr val="dk1"/>
              </a:buClr>
              <a:buSzPts val="275"/>
              <a:buFont typeface="Arial"/>
              <a:buNone/>
            </a:pPr>
            <a:r>
              <a:rPr lang="ru" sz="7600">
                <a:solidFill>
                  <a:srgbClr val="000000"/>
                </a:solidFill>
                <a:latin typeface="Times New Roman"/>
                <a:ea typeface="Times New Roman"/>
                <a:cs typeface="Times New Roman"/>
                <a:sym typeface="Times New Roman"/>
              </a:rPr>
              <a:t>Raw material consumption		Real-time data		Smart system</a:t>
            </a:r>
            <a:endParaRPr sz="7600">
              <a:solidFill>
                <a:srgbClr val="000000"/>
              </a:solidFill>
              <a:latin typeface="Times New Roman"/>
              <a:ea typeface="Times New Roman"/>
              <a:cs typeface="Times New Roman"/>
              <a:sym typeface="Times New Roman"/>
            </a:endParaRPr>
          </a:p>
          <a:p>
            <a:pPr indent="0" lvl="0" marL="457200" rtl="0" algn="l">
              <a:spcBef>
                <a:spcPts val="0"/>
              </a:spcBef>
              <a:spcAft>
                <a:spcPts val="0"/>
              </a:spcAft>
              <a:buNone/>
            </a:pPr>
            <a:r>
              <a:t/>
            </a:r>
            <a:endParaRPr sz="7600">
              <a:solidFill>
                <a:srgbClr val="000000"/>
              </a:solidFill>
              <a:latin typeface="Times New Roman"/>
              <a:ea typeface="Times New Roman"/>
              <a:cs typeface="Times New Roman"/>
              <a:sym typeface="Times New Roman"/>
            </a:endParaRPr>
          </a:p>
          <a:p>
            <a:pPr indent="0" lvl="0" marL="457200" rtl="0" algn="l">
              <a:spcBef>
                <a:spcPts val="0"/>
              </a:spcBef>
              <a:spcAft>
                <a:spcPts val="0"/>
              </a:spcAft>
              <a:buNone/>
            </a:pPr>
            <a:r>
              <a:rPr lang="ru" sz="7600">
                <a:solidFill>
                  <a:srgbClr val="000000"/>
                </a:solidFill>
                <a:latin typeface="Times New Roman"/>
                <a:ea typeface="Times New Roman"/>
                <a:cs typeface="Times New Roman"/>
                <a:sym typeface="Times New Roman"/>
              </a:rPr>
              <a:t>Solar-powered vehicle			</a:t>
            </a:r>
            <a:r>
              <a:rPr lang="ru" sz="7600">
                <a:solidFill>
                  <a:srgbClr val="000000"/>
                </a:solidFill>
                <a:latin typeface="Times New Roman"/>
                <a:ea typeface="Times New Roman"/>
                <a:cs typeface="Times New Roman"/>
                <a:sym typeface="Times New Roman"/>
              </a:rPr>
              <a:t>Traffic jam</a:t>
            </a:r>
            <a:r>
              <a:rPr lang="ru" sz="7600">
                <a:solidFill>
                  <a:srgbClr val="000000"/>
                </a:solidFill>
                <a:latin typeface="Times New Roman"/>
                <a:ea typeface="Times New Roman"/>
                <a:cs typeface="Times New Roman"/>
                <a:sym typeface="Times New Roman"/>
              </a:rPr>
              <a:t>			</a:t>
            </a:r>
            <a:r>
              <a:rPr lang="ru" sz="7600">
                <a:solidFill>
                  <a:srgbClr val="000000"/>
                </a:solidFill>
                <a:latin typeface="Times New Roman"/>
                <a:ea typeface="Times New Roman"/>
                <a:cs typeface="Times New Roman"/>
                <a:sym typeface="Times New Roman"/>
              </a:rPr>
              <a:t>Workability</a:t>
            </a:r>
            <a:r>
              <a:rPr lang="ru" sz="7600">
                <a:solidFill>
                  <a:srgbClr val="000000"/>
                </a:solidFill>
                <a:latin typeface="Times New Roman"/>
                <a:ea typeface="Times New Roman"/>
                <a:cs typeface="Times New Roman"/>
                <a:sym typeface="Times New Roman"/>
              </a:rPr>
              <a:t>		</a:t>
            </a:r>
            <a:endParaRPr sz="7600">
              <a:solidFill>
                <a:srgbClr val="000000"/>
              </a:solidFill>
              <a:latin typeface="Times New Roman"/>
              <a:ea typeface="Times New Roman"/>
              <a:cs typeface="Times New Roman"/>
              <a:sym typeface="Times New Roman"/>
            </a:endParaRPr>
          </a:p>
          <a:p>
            <a:pPr indent="0" lvl="0" marL="457200" rtl="0" algn="l">
              <a:spcBef>
                <a:spcPts val="0"/>
              </a:spcBef>
              <a:spcAft>
                <a:spcPts val="0"/>
              </a:spcAft>
              <a:buNone/>
            </a:pPr>
            <a:r>
              <a:t/>
            </a:r>
            <a:endParaRPr sz="7600">
              <a:solidFill>
                <a:srgbClr val="000000"/>
              </a:solidFill>
              <a:latin typeface="Times New Roman"/>
              <a:ea typeface="Times New Roman"/>
              <a:cs typeface="Times New Roman"/>
              <a:sym typeface="Times New Roman"/>
            </a:endParaRPr>
          </a:p>
          <a:p>
            <a:pPr indent="0" lvl="0" marL="457200" rtl="0" algn="l">
              <a:spcBef>
                <a:spcPts val="0"/>
              </a:spcBef>
              <a:spcAft>
                <a:spcPts val="0"/>
              </a:spcAft>
              <a:buNone/>
            </a:pPr>
            <a:r>
              <a:rPr lang="ru" sz="7600">
                <a:solidFill>
                  <a:srgbClr val="000000"/>
                </a:solidFill>
                <a:latin typeface="Times New Roman"/>
                <a:ea typeface="Times New Roman"/>
                <a:cs typeface="Times New Roman"/>
                <a:sym typeface="Times New Roman"/>
              </a:rPr>
              <a:t>To tackle the challenge		</a:t>
            </a:r>
            <a:r>
              <a:rPr lang="ru" sz="7600">
                <a:solidFill>
                  <a:srgbClr val="000000"/>
                </a:solidFill>
                <a:latin typeface="Times New Roman"/>
                <a:ea typeface="Times New Roman"/>
                <a:cs typeface="Times New Roman"/>
                <a:sym typeface="Times New Roman"/>
              </a:rPr>
              <a:t>Transport congestion	Urban environment	</a:t>
            </a:r>
            <a:r>
              <a:rPr lang="ru" sz="7600">
                <a:solidFill>
                  <a:srgbClr val="000000"/>
                </a:solidFill>
                <a:latin typeface="Times New Roman"/>
                <a:ea typeface="Times New Roman"/>
                <a:cs typeface="Times New Roman"/>
                <a:sym typeface="Times New Roman"/>
              </a:rPr>
              <a:t>		</a:t>
            </a:r>
            <a:endParaRPr sz="7600">
              <a:solidFill>
                <a:srgbClr val="000000"/>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rPr lang="ru" sz="7600">
                <a:latin typeface="Times New Roman"/>
                <a:ea typeface="Times New Roman"/>
                <a:cs typeface="Times New Roman"/>
                <a:sym typeface="Times New Roman"/>
              </a:rPr>
              <a:t>			</a:t>
            </a:r>
            <a:endParaRPr sz="7600">
              <a:latin typeface="Times New Roman"/>
              <a:ea typeface="Times New Roman"/>
              <a:cs typeface="Times New Roman"/>
              <a:sym typeface="Times New Roman"/>
            </a:endParaRPr>
          </a:p>
          <a:p>
            <a:pPr indent="0" lvl="0" marL="457200" rtl="0" algn="l">
              <a:spcBef>
                <a:spcPts val="0"/>
              </a:spcBef>
              <a:spcAft>
                <a:spcPts val="0"/>
              </a:spcAft>
              <a:buNone/>
            </a:pPr>
            <a:r>
              <a:rPr lang="ru" sz="7200"/>
              <a:t>			</a:t>
            </a:r>
            <a:endParaRPr sz="7200"/>
          </a:p>
          <a:p>
            <a:pPr indent="0" lvl="0" marL="0" rtl="0" algn="l">
              <a:spcBef>
                <a:spcPts val="0"/>
              </a:spcBef>
              <a:spcAft>
                <a:spcPts val="0"/>
              </a:spcAft>
              <a:buNone/>
            </a:pPr>
            <a:r>
              <a:rPr lang="ru" sz="7315"/>
              <a:t>		</a:t>
            </a:r>
            <a:endParaRPr sz="7315"/>
          </a:p>
          <a:p>
            <a:pPr indent="0" lvl="0" marL="0" rtl="0" algn="l">
              <a:lnSpc>
                <a:spcPct val="100000"/>
              </a:lnSpc>
              <a:spcBef>
                <a:spcPts val="0"/>
              </a:spcBef>
              <a:spcAft>
                <a:spcPts val="0"/>
              </a:spcAft>
              <a:buNone/>
            </a:pPr>
            <a:r>
              <a:rPr lang="ru" sz="7315"/>
              <a:t>			</a:t>
            </a:r>
            <a:endParaRPr sz="7315"/>
          </a:p>
          <a:p>
            <a:pPr indent="0" lvl="0" marL="0" rtl="0" algn="l">
              <a:spcBef>
                <a:spcPts val="0"/>
              </a:spcBef>
              <a:spcAft>
                <a:spcPts val="0"/>
              </a:spcAft>
              <a:buNone/>
            </a:pPr>
            <a:r>
              <a:rPr lang="ru" sz="7315"/>
              <a:t>		</a:t>
            </a:r>
            <a:endParaRPr sz="7315"/>
          </a:p>
          <a:p>
            <a:pPr indent="0" lvl="0" marL="0" rtl="0" algn="l">
              <a:spcBef>
                <a:spcPts val="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6"/>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ru">
                <a:latin typeface="Times New Roman"/>
                <a:ea typeface="Times New Roman"/>
                <a:cs typeface="Times New Roman"/>
                <a:sym typeface="Times New Roman"/>
              </a:rPr>
              <a:t>TRANSLATE INTO ENGLISH</a:t>
            </a:r>
            <a:endParaRPr>
              <a:latin typeface="Times New Roman"/>
              <a:ea typeface="Times New Roman"/>
              <a:cs typeface="Times New Roman"/>
              <a:sym typeface="Times New Roman"/>
            </a:endParaRPr>
          </a:p>
        </p:txBody>
      </p:sp>
      <p:sp>
        <p:nvSpPr>
          <p:cNvPr id="84" name="Google Shape;84;p16"/>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302101" lvl="0" marL="457200" rtl="0" algn="just">
              <a:lnSpc>
                <a:spcPct val="105000"/>
              </a:lnSpc>
              <a:spcBef>
                <a:spcPts val="1200"/>
              </a:spcBef>
              <a:spcAft>
                <a:spcPts val="0"/>
              </a:spcAft>
              <a:buClr>
                <a:srgbClr val="000000"/>
              </a:buClr>
              <a:buSzPts val="1158"/>
              <a:buFont typeface="Times New Roman"/>
              <a:buAutoNum type="arabicPeriod"/>
            </a:pPr>
            <a:r>
              <a:rPr lang="ru" sz="1385">
                <a:solidFill>
                  <a:srgbClr val="000000"/>
                </a:solidFill>
                <a:latin typeface="Times New Roman"/>
                <a:ea typeface="Times New Roman"/>
                <a:cs typeface="Times New Roman"/>
                <a:sym typeface="Times New Roman"/>
              </a:rPr>
              <a:t>Досягнення 	мети Європейської зеленої угоди щодо 	кліматичної нейтральності до 2050 року 	передбачає 90-відсоткове скорочення 	викидів від транспортного сектору. 	</a:t>
            </a:r>
            <a:endParaRPr sz="1385">
              <a:solidFill>
                <a:srgbClr val="000000"/>
              </a:solidFill>
              <a:latin typeface="Times New Roman"/>
              <a:ea typeface="Times New Roman"/>
              <a:cs typeface="Times New Roman"/>
              <a:sym typeface="Times New Roman"/>
            </a:endParaRPr>
          </a:p>
          <a:p>
            <a:pPr indent="-302101" lvl="0" marL="457200" rtl="0" algn="just">
              <a:lnSpc>
                <a:spcPct val="105000"/>
              </a:lnSpc>
              <a:spcBef>
                <a:spcPts val="0"/>
              </a:spcBef>
              <a:spcAft>
                <a:spcPts val="0"/>
              </a:spcAft>
              <a:buClr>
                <a:srgbClr val="000000"/>
              </a:buClr>
              <a:buSzPts val="1158"/>
              <a:buFont typeface="Times New Roman"/>
              <a:buAutoNum type="arabicPeriod"/>
            </a:pPr>
            <a:r>
              <a:rPr lang="ru" sz="1385">
                <a:solidFill>
                  <a:srgbClr val="000000"/>
                </a:solidFill>
                <a:latin typeface="Times New Roman"/>
                <a:ea typeface="Times New Roman"/>
                <a:cs typeface="Times New Roman"/>
                <a:sym typeface="Times New Roman"/>
              </a:rPr>
              <a:t>Таким чином, 	необхідно прискорити перехід до більш 	сталої мобільності для інтегрованої 	та розумнішої мультимодальної та 	інтермодальної мобільності. </a:t>
            </a:r>
            <a:endParaRPr sz="1385">
              <a:solidFill>
                <a:srgbClr val="000000"/>
              </a:solidFill>
              <a:latin typeface="Times New Roman"/>
              <a:ea typeface="Times New Roman"/>
              <a:cs typeface="Times New Roman"/>
              <a:sym typeface="Times New Roman"/>
            </a:endParaRPr>
          </a:p>
          <a:p>
            <a:pPr indent="-302101" lvl="0" marL="457200" rtl="0" algn="just">
              <a:lnSpc>
                <a:spcPct val="105000"/>
              </a:lnSpc>
              <a:spcBef>
                <a:spcPts val="0"/>
              </a:spcBef>
              <a:spcAft>
                <a:spcPts val="0"/>
              </a:spcAft>
              <a:buClr>
                <a:srgbClr val="000000"/>
              </a:buClr>
              <a:buSzPts val="1158"/>
              <a:buFont typeface="Times New Roman"/>
              <a:buAutoNum type="arabicPeriod"/>
            </a:pPr>
            <a:r>
              <a:rPr lang="ru" sz="1385">
                <a:solidFill>
                  <a:srgbClr val="000000"/>
                </a:solidFill>
                <a:latin typeface="Times New Roman"/>
                <a:ea typeface="Times New Roman"/>
                <a:cs typeface="Times New Roman"/>
                <a:sym typeface="Times New Roman"/>
              </a:rPr>
              <a:t>У європейських 	країнах понад 70% мешканців проживають 	у мегаполісах. Досягнення низьковуглецевої 	та більш сталої мобільності є важливим 	для забезпечення сталої міської  інфраструктури. 	</a:t>
            </a:r>
            <a:endParaRPr sz="1385">
              <a:solidFill>
                <a:srgbClr val="000000"/>
              </a:solidFill>
              <a:latin typeface="Times New Roman"/>
              <a:ea typeface="Times New Roman"/>
              <a:cs typeface="Times New Roman"/>
              <a:sym typeface="Times New Roman"/>
            </a:endParaRPr>
          </a:p>
          <a:p>
            <a:pPr indent="-302101" lvl="0" marL="457200" rtl="0" algn="just">
              <a:lnSpc>
                <a:spcPct val="105000"/>
              </a:lnSpc>
              <a:spcBef>
                <a:spcPts val="0"/>
              </a:spcBef>
              <a:spcAft>
                <a:spcPts val="0"/>
              </a:spcAft>
              <a:buClr>
                <a:srgbClr val="000000"/>
              </a:buClr>
              <a:buSzPts val="1158"/>
              <a:buFont typeface="Times New Roman"/>
              <a:buAutoNum type="arabicPeriod"/>
            </a:pPr>
            <a:r>
              <a:rPr lang="ru" sz="1385">
                <a:solidFill>
                  <a:srgbClr val="000000"/>
                </a:solidFill>
                <a:latin typeface="Times New Roman"/>
                <a:ea typeface="Times New Roman"/>
                <a:cs typeface="Times New Roman"/>
                <a:sym typeface="Times New Roman"/>
              </a:rPr>
              <a:t>Однак, чинні 	рамки планування мобільності не 	враховують ключові фактори та стратегії, 	які заохочують мешканців обирати сталі 	види транспорту. Отже, існує потреба 	визначити найефективніші дії, які слід 	застосовувати у короткостроковій або 	довгостроковій перспективі для досягнення доступних, безпечних, 	економічно ефективних та зелених 	транспортних систем, зокрема, шляхом 	розвитку сталого громадського транспорту. 		</a:t>
            </a:r>
            <a:endParaRPr sz="1385">
              <a:solidFill>
                <a:srgbClr val="000000"/>
              </a:solidFill>
              <a:latin typeface="Times New Roman"/>
              <a:ea typeface="Times New Roman"/>
              <a:cs typeface="Times New Roman"/>
              <a:sym typeface="Times New Roman"/>
            </a:endParaRPr>
          </a:p>
          <a:p>
            <a:pPr indent="-302101" lvl="0" marL="457200" rtl="0" algn="just">
              <a:lnSpc>
                <a:spcPct val="105000"/>
              </a:lnSpc>
              <a:spcBef>
                <a:spcPts val="0"/>
              </a:spcBef>
              <a:spcAft>
                <a:spcPts val="0"/>
              </a:spcAft>
              <a:buClr>
                <a:srgbClr val="000000"/>
              </a:buClr>
              <a:buSzPts val="1158"/>
              <a:buAutoNum type="arabicPeriod" startAt="5"/>
            </a:pPr>
            <a:r>
              <a:rPr lang="ru" sz="1385">
                <a:solidFill>
                  <a:srgbClr val="000000"/>
                </a:solidFill>
                <a:latin typeface="Times New Roman"/>
                <a:ea typeface="Times New Roman"/>
                <a:cs typeface="Times New Roman"/>
                <a:sym typeface="Times New Roman"/>
              </a:rPr>
              <a:t>Крім того, 	необхідна зміна парадигми, щоб дослідити 	синергію між транспортом та його  зв'язком з містом. </a:t>
            </a:r>
            <a:r>
              <a:rPr lang="ru" sz="1385">
                <a:solidFill>
                  <a:srgbClr val="000000"/>
                </a:solidFill>
              </a:rPr>
              <a:t>	</a:t>
            </a:r>
            <a:br>
              <a:rPr lang="ru" sz="1385">
                <a:solidFill>
                  <a:srgbClr val="000000"/>
                </a:solidFill>
              </a:rPr>
            </a:br>
            <a:endParaRPr sz="1385">
              <a:solidFill>
                <a:srgbClr val="000000"/>
              </a:solidFill>
            </a:endParaRPr>
          </a:p>
          <a:p>
            <a:pPr indent="0" lvl="0" marL="0" rtl="0" algn="l">
              <a:lnSpc>
                <a:spcPct val="105000"/>
              </a:lnSpc>
              <a:spcBef>
                <a:spcPts val="1200"/>
              </a:spcBef>
              <a:spcAft>
                <a:spcPts val="1200"/>
              </a:spcAft>
              <a:buSzPts val="358"/>
              <a:buNone/>
            </a:pPr>
            <a:r>
              <a:t/>
            </a:r>
            <a:endParaRPr sz="585"/>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0555"/>
              <a:buFont typeface="Arial"/>
              <a:buNone/>
            </a:pPr>
            <a:r>
              <a:rPr lang="ru">
                <a:latin typeface="Times New Roman"/>
                <a:ea typeface="Times New Roman"/>
                <a:cs typeface="Times New Roman"/>
                <a:sym typeface="Times New Roman"/>
              </a:rPr>
              <a:t>TRANSLATE INTO ENGLISH</a:t>
            </a:r>
            <a:endParaRPr/>
          </a:p>
        </p:txBody>
      </p:sp>
      <p:sp>
        <p:nvSpPr>
          <p:cNvPr id="90" name="Google Shape;90;p17"/>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301746" lvl="0" marL="457200" rtl="0" algn="just">
              <a:lnSpc>
                <a:spcPct val="95000"/>
              </a:lnSpc>
              <a:spcBef>
                <a:spcPts val="1200"/>
              </a:spcBef>
              <a:spcAft>
                <a:spcPts val="0"/>
              </a:spcAft>
              <a:buClr>
                <a:srgbClr val="000000"/>
              </a:buClr>
              <a:buSzPts val="1152"/>
              <a:buFont typeface="Times New Roman"/>
              <a:buAutoNum type="arabicPeriod"/>
            </a:pPr>
            <a:r>
              <a:rPr lang="ru" sz="1326">
                <a:solidFill>
                  <a:srgbClr val="000000"/>
                </a:solidFill>
                <a:latin typeface="Times New Roman"/>
                <a:ea typeface="Times New Roman"/>
                <a:cs typeface="Times New Roman"/>
                <a:sym typeface="Times New Roman"/>
              </a:rPr>
              <a:t>Відповідно, 	у цій статті представлено план дій як 	підхід до оцінки ключових стратегій, 	необхідних для сприяння плануванню та 	проекту сталої та розумної мобільності 	шляхом впровадження ефективних стратегій 	та проектних рішень, що підтримують 	різні зелені види транспорту для 	розумного міського розвитку. 	</a:t>
            </a:r>
            <a:endParaRPr sz="1326">
              <a:solidFill>
                <a:srgbClr val="000000"/>
              </a:solidFill>
              <a:latin typeface="Times New Roman"/>
              <a:ea typeface="Times New Roman"/>
              <a:cs typeface="Times New Roman"/>
              <a:sym typeface="Times New Roman"/>
            </a:endParaRPr>
          </a:p>
          <a:p>
            <a:pPr indent="-301746" lvl="0" marL="457200" rtl="0" algn="just">
              <a:lnSpc>
                <a:spcPct val="95000"/>
              </a:lnSpc>
              <a:spcBef>
                <a:spcPts val="0"/>
              </a:spcBef>
              <a:spcAft>
                <a:spcPts val="0"/>
              </a:spcAft>
              <a:buClr>
                <a:srgbClr val="000000"/>
              </a:buClr>
              <a:buSzPts val="1152"/>
              <a:buFont typeface="Times New Roman"/>
              <a:buAutoNum type="arabicPeriod"/>
            </a:pPr>
            <a:r>
              <a:rPr lang="ru" sz="1326">
                <a:solidFill>
                  <a:srgbClr val="000000"/>
                </a:solidFill>
                <a:latin typeface="Times New Roman"/>
                <a:ea typeface="Times New Roman"/>
                <a:cs typeface="Times New Roman"/>
                <a:sym typeface="Times New Roman"/>
              </a:rPr>
              <a:t>Якісні дані 	щодо планування та стратегій проектування 	сталої мобільності були зібрані з вторинних джерел з літератури, а також 	проведений описовий аналіз даних. 	Результати цього дослідження визначають 	внутрішні та зовнішні фактори, необхідні 	для просування сталої мультимодальної 	та інтермодальної мобільності на основі 	транспортної політики та дій міста. 	</a:t>
            </a:r>
            <a:endParaRPr sz="1326">
              <a:solidFill>
                <a:srgbClr val="000000"/>
              </a:solidFill>
              <a:latin typeface="Times New Roman"/>
              <a:ea typeface="Times New Roman"/>
              <a:cs typeface="Times New Roman"/>
              <a:sym typeface="Times New Roman"/>
            </a:endParaRPr>
          </a:p>
          <a:p>
            <a:pPr indent="-301746" lvl="0" marL="457200" rtl="0" algn="just">
              <a:lnSpc>
                <a:spcPct val="95000"/>
              </a:lnSpc>
              <a:spcBef>
                <a:spcPts val="0"/>
              </a:spcBef>
              <a:spcAft>
                <a:spcPts val="0"/>
              </a:spcAft>
              <a:buClr>
                <a:srgbClr val="000000"/>
              </a:buClr>
              <a:buSzPts val="1152"/>
              <a:buFont typeface="Times New Roman"/>
              <a:buAutoNum type="arabicPeriod"/>
            </a:pPr>
            <a:r>
              <a:rPr lang="ru" sz="1326">
                <a:solidFill>
                  <a:srgbClr val="000000"/>
                </a:solidFill>
                <a:latin typeface="Times New Roman"/>
                <a:ea typeface="Times New Roman"/>
                <a:cs typeface="Times New Roman"/>
                <a:sym typeface="Times New Roman"/>
              </a:rPr>
              <a:t>Висновки 	цього дослідження надають приклад 	використання технологічних вимог, 	необхідних для планування, проектування 	та експлуатації системи електромобільності 	для реалізації сталого громадського 	транспорту з метою покращення розумного 	міського розвитку.</a:t>
            </a:r>
            <a:endParaRPr sz="1326">
              <a:solidFill>
                <a:srgbClr val="000000"/>
              </a:solidFill>
              <a:latin typeface="Times New Roman"/>
              <a:ea typeface="Times New Roman"/>
              <a:cs typeface="Times New Roman"/>
              <a:sym typeface="Times New Roman"/>
            </a:endParaRPr>
          </a:p>
          <a:p>
            <a:pPr indent="-301746" lvl="0" marL="457200" rtl="0" algn="just">
              <a:lnSpc>
                <a:spcPct val="95000"/>
              </a:lnSpc>
              <a:spcBef>
                <a:spcPts val="0"/>
              </a:spcBef>
              <a:spcAft>
                <a:spcPts val="0"/>
              </a:spcAft>
              <a:buClr>
                <a:srgbClr val="000000"/>
              </a:buClr>
              <a:buSzPts val="1152"/>
              <a:buFont typeface="Times New Roman"/>
              <a:buAutoNum type="arabicPeriod"/>
            </a:pPr>
            <a:r>
              <a:rPr lang="ru" sz="1326">
                <a:solidFill>
                  <a:srgbClr val="000000"/>
                </a:solidFill>
                <a:latin typeface="Times New Roman"/>
                <a:ea typeface="Times New Roman"/>
                <a:cs typeface="Times New Roman"/>
                <a:sym typeface="Times New Roman"/>
              </a:rPr>
              <a:t>Минуло майже 	три десятиліття з того часу, як концепція 	сталої мобільності була вперше запропонована у звіті Європейського 	Союзу (ЄС) 1992 року про вплив транспорту 	на природне середовище. 	</a:t>
            </a:r>
            <a:endParaRPr sz="1326">
              <a:solidFill>
                <a:srgbClr val="000000"/>
              </a:solidFill>
              <a:latin typeface="Times New Roman"/>
              <a:ea typeface="Times New Roman"/>
              <a:cs typeface="Times New Roman"/>
              <a:sym typeface="Times New Roman"/>
            </a:endParaRPr>
          </a:p>
          <a:p>
            <a:pPr indent="-301746" lvl="0" marL="457200" rtl="0" algn="just">
              <a:lnSpc>
                <a:spcPct val="95000"/>
              </a:lnSpc>
              <a:spcBef>
                <a:spcPts val="0"/>
              </a:spcBef>
              <a:spcAft>
                <a:spcPts val="0"/>
              </a:spcAft>
              <a:buClr>
                <a:srgbClr val="000000"/>
              </a:buClr>
              <a:buSzPts val="1152"/>
              <a:buFont typeface="Times New Roman"/>
              <a:buAutoNum type="arabicPeriod"/>
            </a:pPr>
            <a:r>
              <a:rPr lang="ru" sz="1326">
                <a:solidFill>
                  <a:srgbClr val="000000"/>
                </a:solidFill>
                <a:latin typeface="Times New Roman"/>
                <a:ea typeface="Times New Roman"/>
                <a:cs typeface="Times New Roman"/>
                <a:sym typeface="Times New Roman"/>
              </a:rPr>
              <a:t>Транспорт 	має найважливіший вплив не лише на 	фізичну форму муніципалітетів, але й 	на умови життя та якість техногенного 	та природного середовища. 	</a:t>
            </a:r>
            <a:br>
              <a:rPr lang="ru" sz="1326">
                <a:solidFill>
                  <a:srgbClr val="000000"/>
                </a:solidFill>
                <a:latin typeface="Times New Roman"/>
                <a:ea typeface="Times New Roman"/>
                <a:cs typeface="Times New Roman"/>
                <a:sym typeface="Times New Roman"/>
              </a:rPr>
            </a:br>
            <a:endParaRPr sz="1326">
              <a:solidFill>
                <a:srgbClr val="000000"/>
              </a:solidFill>
              <a:latin typeface="Times New Roman"/>
              <a:ea typeface="Times New Roman"/>
              <a:cs typeface="Times New Roman"/>
              <a:sym typeface="Times New Roman"/>
            </a:endParaRPr>
          </a:p>
          <a:p>
            <a:pPr indent="0" lvl="0" marL="0" rtl="0" algn="l">
              <a:lnSpc>
                <a:spcPct val="95000"/>
              </a:lnSpc>
              <a:spcBef>
                <a:spcPts val="1200"/>
              </a:spcBef>
              <a:spcAft>
                <a:spcPts val="1200"/>
              </a:spcAft>
              <a:buSzPts val="275"/>
              <a:buNone/>
            </a:pPr>
            <a:r>
              <a:t/>
            </a:r>
            <a:endParaRPr sz="45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8"/>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0555"/>
              <a:buFont typeface="Arial"/>
              <a:buNone/>
            </a:pPr>
            <a:r>
              <a:rPr lang="ru">
                <a:latin typeface="Times New Roman"/>
                <a:ea typeface="Times New Roman"/>
                <a:cs typeface="Times New Roman"/>
                <a:sym typeface="Times New Roman"/>
              </a:rPr>
              <a:t>TRANSLATE INTO ENGLISH</a:t>
            </a:r>
            <a:endParaRPr/>
          </a:p>
        </p:txBody>
      </p:sp>
      <p:sp>
        <p:nvSpPr>
          <p:cNvPr id="96" name="Google Shape;96;p18"/>
          <p:cNvSpPr txBox="1"/>
          <p:nvPr>
            <p:ph idx="1" type="body"/>
          </p:nvPr>
        </p:nvSpPr>
        <p:spPr>
          <a:xfrm>
            <a:off x="226700" y="1152475"/>
            <a:ext cx="8605500" cy="3416400"/>
          </a:xfrm>
          <a:prstGeom prst="rect">
            <a:avLst/>
          </a:prstGeom>
        </p:spPr>
        <p:txBody>
          <a:bodyPr anchorCtr="0" anchor="t" bIns="91425" lIns="91425" spcFirstLastPara="1" rIns="91425" wrap="square" tIns="91425">
            <a:normAutofit fontScale="25000" lnSpcReduction="20000"/>
          </a:bodyPr>
          <a:lstStyle/>
          <a:p>
            <a:pPr indent="-314447" lvl="0" marL="457200" rtl="0" algn="l">
              <a:spcBef>
                <a:spcPts val="1200"/>
              </a:spcBef>
              <a:spcAft>
                <a:spcPts val="0"/>
              </a:spcAft>
              <a:buClr>
                <a:srgbClr val="000000"/>
              </a:buClr>
              <a:buSzPct val="88539"/>
              <a:buFont typeface="Times New Roman"/>
              <a:buAutoNum type="arabicPeriod"/>
            </a:pPr>
            <a:r>
              <a:rPr lang="ru" sz="6107">
                <a:solidFill>
                  <a:srgbClr val="000000"/>
                </a:solidFill>
                <a:latin typeface="Times New Roman"/>
                <a:ea typeface="Times New Roman"/>
                <a:cs typeface="Times New Roman"/>
                <a:sym typeface="Times New Roman"/>
              </a:rPr>
              <a:t>Автомобільний 	транспорт є одним з основних джерел 	викидів парникових газів (ПГ), які 	призводять до зміни клімату та глобального 	потепління. </a:t>
            </a:r>
            <a:endParaRPr sz="6107">
              <a:solidFill>
                <a:srgbClr val="000000"/>
              </a:solidFill>
              <a:latin typeface="Times New Roman"/>
              <a:ea typeface="Times New Roman"/>
              <a:cs typeface="Times New Roman"/>
              <a:sym typeface="Times New Roman"/>
            </a:endParaRPr>
          </a:p>
          <a:p>
            <a:pPr indent="-314447" lvl="0" marL="457200" rtl="0" algn="l">
              <a:spcBef>
                <a:spcPts val="0"/>
              </a:spcBef>
              <a:spcAft>
                <a:spcPts val="0"/>
              </a:spcAft>
              <a:buClr>
                <a:srgbClr val="000000"/>
              </a:buClr>
              <a:buSzPct val="88539"/>
              <a:buFont typeface="Times New Roman"/>
              <a:buAutoNum type="arabicPeriod"/>
            </a:pPr>
            <a:r>
              <a:rPr lang="ru" sz="6107">
                <a:solidFill>
                  <a:srgbClr val="000000"/>
                </a:solidFill>
                <a:latin typeface="Times New Roman"/>
                <a:ea typeface="Times New Roman"/>
                <a:cs typeface="Times New Roman"/>
                <a:sym typeface="Times New Roman"/>
              </a:rPr>
              <a:t>Але сприяння 	декарбонізації автомобільного транспорту 	шляхом використання більш зеленої та 	ефективної мобільності є складним 	завданням. </a:t>
            </a:r>
            <a:endParaRPr sz="6107">
              <a:solidFill>
                <a:srgbClr val="000000"/>
              </a:solidFill>
              <a:latin typeface="Times New Roman"/>
              <a:ea typeface="Times New Roman"/>
              <a:cs typeface="Times New Roman"/>
              <a:sym typeface="Times New Roman"/>
            </a:endParaRPr>
          </a:p>
          <a:p>
            <a:pPr indent="-314447" lvl="0" marL="457200" rtl="0" algn="l">
              <a:spcBef>
                <a:spcPts val="0"/>
              </a:spcBef>
              <a:spcAft>
                <a:spcPts val="0"/>
              </a:spcAft>
              <a:buClr>
                <a:srgbClr val="000000"/>
              </a:buClr>
              <a:buSzPct val="88539"/>
              <a:buFont typeface="Times New Roman"/>
              <a:buAutoNum type="arabicPeriod"/>
            </a:pPr>
            <a:r>
              <a:rPr lang="ru" sz="6107">
                <a:solidFill>
                  <a:srgbClr val="000000"/>
                </a:solidFill>
                <a:latin typeface="Times New Roman"/>
                <a:ea typeface="Times New Roman"/>
                <a:cs typeface="Times New Roman"/>
                <a:sym typeface="Times New Roman"/>
              </a:rPr>
              <a:t>Таким чином, 	муніципалітети планують зменшити 	використання автомобілів у центрах 	міст. Очікується, що впровадження послуг 	сталої мобільності надасть громадянам 	та відвідувачам переваги мобільності, 	що виходять за рамки володіння приватним автомобілем. </a:t>
            </a:r>
            <a:endParaRPr sz="6107">
              <a:solidFill>
                <a:srgbClr val="000000"/>
              </a:solidFill>
              <a:latin typeface="Times New Roman"/>
              <a:ea typeface="Times New Roman"/>
              <a:cs typeface="Times New Roman"/>
              <a:sym typeface="Times New Roman"/>
            </a:endParaRPr>
          </a:p>
          <a:p>
            <a:pPr indent="-314447" lvl="0" marL="457200" rtl="0" algn="l">
              <a:spcBef>
                <a:spcPts val="0"/>
              </a:spcBef>
              <a:spcAft>
                <a:spcPts val="0"/>
              </a:spcAft>
              <a:buClr>
                <a:srgbClr val="000000"/>
              </a:buClr>
              <a:buSzPct val="88539"/>
              <a:buFont typeface="Times New Roman"/>
              <a:buAutoNum type="arabicPeriod"/>
            </a:pPr>
            <a:r>
              <a:rPr lang="ru" sz="6107">
                <a:solidFill>
                  <a:srgbClr val="000000"/>
                </a:solidFill>
                <a:latin typeface="Times New Roman"/>
                <a:ea typeface="Times New Roman"/>
                <a:cs typeface="Times New Roman"/>
                <a:sym typeface="Times New Roman"/>
              </a:rPr>
              <a:t>Сталі види 	транспорту включають громадський 	транспорт, ходьбу та їзду на велосипеді. Планування сталої міської мобільності 	було в центрі уваги в муніципалітетах. 		</a:t>
            </a:r>
            <a:endParaRPr sz="6107">
              <a:solidFill>
                <a:srgbClr val="000000"/>
              </a:solidFill>
              <a:latin typeface="Times New Roman"/>
              <a:ea typeface="Times New Roman"/>
              <a:cs typeface="Times New Roman"/>
              <a:sym typeface="Times New Roman"/>
            </a:endParaRPr>
          </a:p>
          <a:p>
            <a:pPr indent="-295397" lvl="0" marL="457200" rtl="0" algn="l">
              <a:spcBef>
                <a:spcPts val="0"/>
              </a:spcBef>
              <a:spcAft>
                <a:spcPts val="0"/>
              </a:spcAft>
              <a:buClr>
                <a:schemeClr val="dk1"/>
              </a:buClr>
              <a:buSzPct val="68891"/>
              <a:buFont typeface="Times New Roman"/>
              <a:buAutoNum type="arabicPeriod"/>
            </a:pPr>
            <a:r>
              <a:rPr lang="ru" sz="6107">
                <a:solidFill>
                  <a:srgbClr val="000000"/>
                </a:solidFill>
                <a:latin typeface="Times New Roman"/>
                <a:ea typeface="Times New Roman"/>
                <a:cs typeface="Times New Roman"/>
                <a:sym typeface="Times New Roman"/>
              </a:rPr>
              <a:t>На місцеве 	середовище та стан міських просторів 	суттєво впливають різні види мобільності, 	починаючи від масового використання 	приватних транспортних засобів акінчуючи «м’якою мобільністю» 	пішохідних доріжок для безпечного 	пересування та велосипедних доріжок, 	а також іншими видами громадського 	транспорту. 	</a:t>
            </a:r>
            <a:br>
              <a:rPr lang="ru" sz="3000">
                <a:latin typeface="Times New Roman"/>
                <a:ea typeface="Times New Roman"/>
                <a:cs typeface="Times New Roman"/>
                <a:sym typeface="Times New Roman"/>
              </a:rPr>
            </a:br>
            <a:endParaRPr sz="3000">
              <a:latin typeface="Times New Roman"/>
              <a:ea typeface="Times New Roman"/>
              <a:cs typeface="Times New Roman"/>
              <a:sym typeface="Times New Roman"/>
            </a:endParaRPr>
          </a:p>
          <a:p>
            <a:pPr indent="0" lvl="0" marL="0" rtl="0" algn="l">
              <a:spcBef>
                <a:spcPts val="1200"/>
              </a:spcBef>
              <a:spcAft>
                <a:spcPts val="1200"/>
              </a:spcAft>
              <a:buNone/>
            </a:pPr>
            <a:r>
              <a:t/>
            </a:r>
            <a:endParaRPr sz="3338"/>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9"/>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ru">
                <a:latin typeface="Times New Roman"/>
                <a:ea typeface="Times New Roman"/>
                <a:cs typeface="Times New Roman"/>
                <a:sym typeface="Times New Roman"/>
              </a:rPr>
              <a:t>FILL THE GAPS</a:t>
            </a:r>
            <a:endParaRPr>
              <a:latin typeface="Times New Roman"/>
              <a:ea typeface="Times New Roman"/>
              <a:cs typeface="Times New Roman"/>
              <a:sym typeface="Times New Roman"/>
            </a:endParaRPr>
          </a:p>
        </p:txBody>
      </p:sp>
      <p:sp>
        <p:nvSpPr>
          <p:cNvPr id="102" name="Google Shape;102;p19"/>
          <p:cNvSpPr txBox="1"/>
          <p:nvPr>
            <p:ph idx="1" type="body"/>
          </p:nvPr>
        </p:nvSpPr>
        <p:spPr>
          <a:xfrm>
            <a:off x="311700" y="1152475"/>
            <a:ext cx="8520600" cy="3663900"/>
          </a:xfrm>
          <a:prstGeom prst="rect">
            <a:avLst/>
          </a:prstGeom>
        </p:spPr>
        <p:txBody>
          <a:bodyPr anchorCtr="0" anchor="t" bIns="91425" lIns="91425" spcFirstLastPara="1" rIns="91425" wrap="square" tIns="91425">
            <a:normAutofit fontScale="25000" lnSpcReduction="20000"/>
          </a:bodyPr>
          <a:lstStyle/>
          <a:p>
            <a:pPr indent="0" lvl="0" marL="0" rtl="0" algn="just">
              <a:spcBef>
                <a:spcPts val="1200"/>
              </a:spcBef>
              <a:spcAft>
                <a:spcPts val="0"/>
              </a:spcAft>
              <a:buClr>
                <a:schemeClr val="dk1"/>
              </a:buClr>
              <a:buSzPts val="275"/>
              <a:buFont typeface="Arial"/>
              <a:buNone/>
            </a:pPr>
            <a:r>
              <a:rPr lang="ru" sz="5417">
                <a:solidFill>
                  <a:srgbClr val="000000"/>
                </a:solidFill>
                <a:latin typeface="Times New Roman"/>
                <a:ea typeface="Times New Roman"/>
                <a:cs typeface="Times New Roman"/>
                <a:sym typeface="Times New Roman"/>
              </a:rPr>
              <a:t>Urbanisation is a trend that has been growing for </a:t>
            </a:r>
            <a:r>
              <a:rPr lang="ru" sz="5417" u="sng">
                <a:solidFill>
                  <a:srgbClr val="000000"/>
                </a:solidFill>
                <a:latin typeface="Times New Roman"/>
                <a:ea typeface="Times New Roman"/>
                <a:cs typeface="Times New Roman"/>
                <a:sym typeface="Times New Roman"/>
              </a:rPr>
              <a:t>___</a:t>
            </a:r>
            <a:r>
              <a:rPr lang="ru" sz="5417">
                <a:solidFill>
                  <a:srgbClr val="000000"/>
                </a:solidFill>
                <a:latin typeface="Times New Roman"/>
                <a:ea typeface="Times New Roman"/>
                <a:cs typeface="Times New Roman"/>
                <a:sym typeface="Times New Roman"/>
              </a:rPr>
              <a:t> and is expected to continue in the coming years. Already over half of the global population lives in urbanised areas and according to the United Nations, it is </a:t>
            </a:r>
            <a:r>
              <a:rPr lang="ru" sz="5417" u="sng">
                <a:solidFill>
                  <a:srgbClr val="000000"/>
                </a:solidFill>
                <a:latin typeface="Times New Roman"/>
                <a:ea typeface="Times New Roman"/>
                <a:cs typeface="Times New Roman"/>
                <a:sym typeface="Times New Roman"/>
              </a:rPr>
              <a:t>___</a:t>
            </a:r>
            <a:r>
              <a:rPr lang="ru" sz="5417">
                <a:solidFill>
                  <a:srgbClr val="000000"/>
                </a:solidFill>
                <a:latin typeface="Times New Roman"/>
                <a:ea typeface="Times New Roman"/>
                <a:cs typeface="Times New Roman"/>
                <a:sym typeface="Times New Roman"/>
              </a:rPr>
              <a:t>, approximately two-thirds of the world’s population will be living in urban areas. The continued trend of rapid urbanisation presents both </a:t>
            </a:r>
            <a:r>
              <a:rPr lang="ru" sz="5417" u="sng">
                <a:solidFill>
                  <a:srgbClr val="000000"/>
                </a:solidFill>
                <a:latin typeface="Times New Roman"/>
                <a:ea typeface="Times New Roman"/>
                <a:cs typeface="Times New Roman"/>
                <a:sym typeface="Times New Roman"/>
              </a:rPr>
              <a:t>___</a:t>
            </a:r>
            <a:r>
              <a:rPr lang="ru" sz="5417">
                <a:solidFill>
                  <a:srgbClr val="000000"/>
                </a:solidFill>
                <a:latin typeface="Times New Roman"/>
                <a:ea typeface="Times New Roman"/>
                <a:cs typeface="Times New Roman"/>
                <a:sym typeface="Times New Roman"/>
              </a:rPr>
              <a:t> for cities and the people who live in them . While cities only take up </a:t>
            </a:r>
            <a:r>
              <a:rPr lang="ru" sz="5417" u="sng">
                <a:solidFill>
                  <a:srgbClr val="000000"/>
                </a:solidFill>
                <a:latin typeface="Times New Roman"/>
                <a:ea typeface="Times New Roman"/>
                <a:cs typeface="Times New Roman"/>
                <a:sym typeface="Times New Roman"/>
              </a:rPr>
              <a:t>___</a:t>
            </a:r>
            <a:r>
              <a:rPr lang="ru" sz="5417">
                <a:solidFill>
                  <a:srgbClr val="000000"/>
                </a:solidFill>
                <a:latin typeface="Times New Roman"/>
                <a:ea typeface="Times New Roman"/>
                <a:cs typeface="Times New Roman"/>
                <a:sym typeface="Times New Roman"/>
              </a:rPr>
              <a:t> 2% of land and are hailed as potentially offering efficiencies, diversity and societal and economic advancement, ironically they currently consume approximately 60–80% of global energy .</a:t>
            </a:r>
            <a:endParaRPr sz="5417">
              <a:solidFill>
                <a:srgbClr val="000000"/>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275"/>
              <a:buFont typeface="Arial"/>
              <a:buNone/>
            </a:pPr>
            <a:r>
              <a:rPr lang="ru" sz="5417">
                <a:solidFill>
                  <a:srgbClr val="000000"/>
                </a:solidFill>
                <a:latin typeface="Times New Roman"/>
                <a:ea typeface="Times New Roman"/>
                <a:cs typeface="Times New Roman"/>
                <a:sym typeface="Times New Roman"/>
              </a:rPr>
              <a:t>Urbanisation challenges include increased demand for </a:t>
            </a:r>
            <a:r>
              <a:rPr lang="ru" sz="5417" u="sng">
                <a:solidFill>
                  <a:srgbClr val="000000"/>
                </a:solidFill>
                <a:latin typeface="Times New Roman"/>
                <a:ea typeface="Times New Roman"/>
                <a:cs typeface="Times New Roman"/>
                <a:sym typeface="Times New Roman"/>
              </a:rPr>
              <a:t>___</a:t>
            </a:r>
            <a:r>
              <a:rPr lang="ru" sz="5417">
                <a:solidFill>
                  <a:srgbClr val="000000"/>
                </a:solidFill>
                <a:latin typeface="Times New Roman"/>
                <a:ea typeface="Times New Roman"/>
                <a:cs typeface="Times New Roman"/>
                <a:sym typeface="Times New Roman"/>
              </a:rPr>
              <a:t> and affordable housing, transportation, and other infrastructure, as well as environmental issues, such as </a:t>
            </a:r>
            <a:r>
              <a:rPr lang="ru" sz="5417" u="sng">
                <a:solidFill>
                  <a:srgbClr val="000000"/>
                </a:solidFill>
                <a:latin typeface="Times New Roman"/>
                <a:ea typeface="Times New Roman"/>
                <a:cs typeface="Times New Roman"/>
                <a:sym typeface="Times New Roman"/>
              </a:rPr>
              <a:t>___</a:t>
            </a:r>
            <a:r>
              <a:rPr lang="ru" sz="5417">
                <a:solidFill>
                  <a:srgbClr val="000000"/>
                </a:solidFill>
                <a:latin typeface="Times New Roman"/>
                <a:ea typeface="Times New Roman"/>
                <a:cs typeface="Times New Roman"/>
                <a:sym typeface="Times New Roman"/>
              </a:rPr>
              <a:t>, water scarcity, and climate change impacts (e.g., increased occurrences and intensities of heatwaves, flooding and storms). The rapid growth of urban areas can also lead to social and </a:t>
            </a:r>
            <a:r>
              <a:rPr lang="ru" sz="5417" u="sng">
                <a:solidFill>
                  <a:srgbClr val="000000"/>
                </a:solidFill>
                <a:latin typeface="Times New Roman"/>
                <a:ea typeface="Times New Roman"/>
                <a:cs typeface="Times New Roman"/>
                <a:sym typeface="Times New Roman"/>
              </a:rPr>
              <a:t>____</a:t>
            </a:r>
            <a:r>
              <a:rPr lang="ru" sz="5417">
                <a:solidFill>
                  <a:srgbClr val="000000"/>
                </a:solidFill>
                <a:latin typeface="Times New Roman"/>
                <a:ea typeface="Times New Roman"/>
                <a:cs typeface="Times New Roman"/>
                <a:sym typeface="Times New Roman"/>
              </a:rPr>
              <a:t>, as not all residents may have equal access to the benefits of urban life. To address these challenges, it is important for cities to adopt sustainable and inclusive urban development strategies.</a:t>
            </a:r>
            <a:endParaRPr sz="5417">
              <a:solidFill>
                <a:srgbClr val="000000"/>
              </a:solidFill>
              <a:latin typeface="Times New Roman"/>
              <a:ea typeface="Times New Roman"/>
              <a:cs typeface="Times New Roman"/>
              <a:sym typeface="Times New Roman"/>
            </a:endParaRPr>
          </a:p>
          <a:p>
            <a:pPr indent="-246062" lvl="0" marL="457200" rtl="0" algn="l">
              <a:spcBef>
                <a:spcPts val="1200"/>
              </a:spcBef>
              <a:spcAft>
                <a:spcPts val="0"/>
              </a:spcAft>
              <a:buClr>
                <a:srgbClr val="000000"/>
              </a:buClr>
              <a:buSzPts val="275"/>
              <a:buFont typeface="Times New Roman"/>
              <a:buAutoNum type="arabicPeriod"/>
            </a:pPr>
            <a:r>
              <a:rPr lang="ru" sz="5417">
                <a:solidFill>
                  <a:srgbClr val="000000"/>
                </a:solidFill>
                <a:latin typeface="Times New Roman"/>
                <a:ea typeface="Times New Roman"/>
                <a:cs typeface="Times New Roman"/>
                <a:sym typeface="Times New Roman"/>
              </a:rPr>
              <a:t>air pollution			approximately				economic inequality</a:t>
            </a:r>
            <a:br>
              <a:rPr lang="ru" sz="5417">
                <a:solidFill>
                  <a:srgbClr val="000000"/>
                </a:solidFill>
                <a:latin typeface="Times New Roman"/>
                <a:ea typeface="Times New Roman"/>
                <a:cs typeface="Times New Roman"/>
                <a:sym typeface="Times New Roman"/>
              </a:rPr>
            </a:br>
            <a:r>
              <a:rPr lang="ru" sz="5317">
                <a:solidFill>
                  <a:srgbClr val="000000"/>
                </a:solidFill>
                <a:latin typeface="Times New Roman"/>
                <a:ea typeface="Times New Roman"/>
                <a:cs typeface="Times New Roman"/>
                <a:sym typeface="Times New Roman"/>
              </a:rPr>
              <a:t> 	</a:t>
            </a:r>
            <a:endParaRPr sz="5317">
              <a:solidFill>
                <a:srgbClr val="000000"/>
              </a:solidFill>
              <a:latin typeface="Times New Roman"/>
              <a:ea typeface="Times New Roman"/>
              <a:cs typeface="Times New Roman"/>
              <a:sym typeface="Times New Roman"/>
            </a:endParaRPr>
          </a:p>
          <a:p>
            <a:pPr indent="-246062" lvl="0" marL="457200" rtl="0" algn="l">
              <a:spcBef>
                <a:spcPts val="0"/>
              </a:spcBef>
              <a:spcAft>
                <a:spcPts val="0"/>
              </a:spcAft>
              <a:buClr>
                <a:srgbClr val="000000"/>
              </a:buClr>
              <a:buSzPts val="275"/>
              <a:buFont typeface="Times New Roman"/>
              <a:buAutoNum type="arabicPeriod"/>
            </a:pPr>
            <a:r>
              <a:rPr lang="ru" sz="5417">
                <a:solidFill>
                  <a:srgbClr val="000000"/>
                </a:solidFill>
                <a:latin typeface="Times New Roman"/>
                <a:ea typeface="Times New Roman"/>
                <a:cs typeface="Times New Roman"/>
                <a:sym typeface="Times New Roman"/>
              </a:rPr>
              <a:t>good 	quality		opportunities and challenges		</a:t>
            </a:r>
            <a:r>
              <a:rPr lang="ru" sz="5417">
                <a:solidFill>
                  <a:srgbClr val="000000"/>
                </a:solidFill>
                <a:latin typeface="Times New Roman"/>
                <a:ea typeface="Times New Roman"/>
                <a:cs typeface="Times New Roman"/>
                <a:sym typeface="Times New Roman"/>
              </a:rPr>
              <a:t>projected that by 2050</a:t>
            </a:r>
            <a:br>
              <a:rPr lang="ru" sz="5417">
                <a:solidFill>
                  <a:srgbClr val="000000"/>
                </a:solidFill>
                <a:latin typeface="Times New Roman"/>
                <a:ea typeface="Times New Roman"/>
                <a:cs typeface="Times New Roman"/>
                <a:sym typeface="Times New Roman"/>
              </a:rPr>
            </a:br>
            <a:r>
              <a:rPr lang="ru" sz="5317">
                <a:solidFill>
                  <a:srgbClr val="000000"/>
                </a:solidFill>
                <a:latin typeface="Times New Roman"/>
                <a:ea typeface="Times New Roman"/>
                <a:cs typeface="Times New Roman"/>
                <a:sym typeface="Times New Roman"/>
              </a:rPr>
              <a:t> 	</a:t>
            </a:r>
            <a:endParaRPr sz="5317">
              <a:solidFill>
                <a:srgbClr val="000000"/>
              </a:solidFill>
              <a:latin typeface="Times New Roman"/>
              <a:ea typeface="Times New Roman"/>
              <a:cs typeface="Times New Roman"/>
              <a:sym typeface="Times New Roman"/>
            </a:endParaRPr>
          </a:p>
          <a:p>
            <a:pPr indent="-246062" lvl="0" marL="457200" rtl="0" algn="l">
              <a:spcBef>
                <a:spcPts val="0"/>
              </a:spcBef>
              <a:spcAft>
                <a:spcPts val="0"/>
              </a:spcAft>
              <a:buClr>
                <a:srgbClr val="000000"/>
              </a:buClr>
              <a:buSzPts val="275"/>
              <a:buFont typeface="Times New Roman"/>
              <a:buAutoNum type="arabicPeriod"/>
            </a:pPr>
            <a:r>
              <a:rPr lang="ru" sz="5417">
                <a:solidFill>
                  <a:srgbClr val="000000"/>
                </a:solidFill>
                <a:latin typeface="Times New Roman"/>
                <a:ea typeface="Times New Roman"/>
                <a:cs typeface="Times New Roman"/>
                <a:sym typeface="Times New Roman"/>
              </a:rPr>
              <a:t>several decades</a:t>
            </a:r>
            <a:br>
              <a:rPr lang="ru" sz="5417">
                <a:solidFill>
                  <a:srgbClr val="000000"/>
                </a:solidFill>
                <a:latin typeface="Times New Roman"/>
                <a:ea typeface="Times New Roman"/>
                <a:cs typeface="Times New Roman"/>
                <a:sym typeface="Times New Roman"/>
              </a:rPr>
            </a:br>
            <a:r>
              <a:rPr lang="ru" sz="5317">
                <a:solidFill>
                  <a:srgbClr val="000000"/>
                </a:solidFill>
                <a:latin typeface="Times New Roman"/>
                <a:ea typeface="Times New Roman"/>
                <a:cs typeface="Times New Roman"/>
                <a:sym typeface="Times New Roman"/>
              </a:rPr>
              <a:t> 	</a:t>
            </a:r>
            <a:endParaRPr sz="5317">
              <a:solidFill>
                <a:srgbClr val="000000"/>
              </a:solidFill>
              <a:latin typeface="Times New Roman"/>
              <a:ea typeface="Times New Roman"/>
              <a:cs typeface="Times New Roman"/>
              <a:sym typeface="Times New Roman"/>
            </a:endParaRPr>
          </a:p>
          <a:p>
            <a:pPr indent="-246062" lvl="0" marL="457200" rtl="0" algn="l">
              <a:spcBef>
                <a:spcPts val="0"/>
              </a:spcBef>
              <a:spcAft>
                <a:spcPts val="0"/>
              </a:spcAft>
              <a:buClr>
                <a:schemeClr val="dk1"/>
              </a:buClr>
              <a:buSzPct val="91666"/>
              <a:buAutoNum type="arabicPeriod"/>
            </a:pPr>
            <a:br>
              <a:rPr lang="ru" sz="1200">
                <a:solidFill>
                  <a:schemeClr val="dk1"/>
                </a:solidFill>
              </a:rPr>
            </a:br>
            <a:endParaRPr sz="12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0"/>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0555"/>
              <a:buFont typeface="Arial"/>
              <a:buNone/>
            </a:pPr>
            <a:r>
              <a:rPr lang="ru">
                <a:latin typeface="Times New Roman"/>
                <a:ea typeface="Times New Roman"/>
                <a:cs typeface="Times New Roman"/>
                <a:sym typeface="Times New Roman"/>
              </a:rPr>
              <a:t>FILL THE GAPS</a:t>
            </a:r>
            <a:endParaRPr/>
          </a:p>
        </p:txBody>
      </p:sp>
      <p:sp>
        <p:nvSpPr>
          <p:cNvPr id="108" name="Google Shape;108;p20"/>
          <p:cNvSpPr txBox="1"/>
          <p:nvPr>
            <p:ph idx="1" type="body"/>
          </p:nvPr>
        </p:nvSpPr>
        <p:spPr>
          <a:xfrm>
            <a:off x="311700" y="966675"/>
            <a:ext cx="8520600" cy="3785400"/>
          </a:xfrm>
          <a:prstGeom prst="rect">
            <a:avLst/>
          </a:prstGeom>
        </p:spPr>
        <p:txBody>
          <a:bodyPr anchorCtr="0" anchor="t" bIns="91425" lIns="91425" spcFirstLastPara="1" rIns="91425" wrap="square" tIns="91425">
            <a:normAutofit fontScale="25000" lnSpcReduction="20000"/>
          </a:bodyPr>
          <a:lstStyle/>
          <a:p>
            <a:pPr indent="0" lvl="0" marL="0" rtl="0" algn="just">
              <a:spcBef>
                <a:spcPts val="1200"/>
              </a:spcBef>
              <a:spcAft>
                <a:spcPts val="0"/>
              </a:spcAft>
              <a:buClr>
                <a:schemeClr val="dk1"/>
              </a:buClr>
              <a:buSzPts val="275"/>
              <a:buFont typeface="Arial"/>
              <a:buNone/>
            </a:pPr>
            <a:r>
              <a:rPr lang="ru" sz="5228">
                <a:solidFill>
                  <a:srgbClr val="000000"/>
                </a:solidFill>
                <a:latin typeface="Times New Roman"/>
                <a:ea typeface="Times New Roman"/>
                <a:cs typeface="Times New Roman"/>
                <a:sym typeface="Times New Roman"/>
              </a:rPr>
              <a:t>This can include </a:t>
            </a:r>
            <a:r>
              <a:rPr lang="ru" sz="5228" u="sng">
                <a:solidFill>
                  <a:srgbClr val="000000"/>
                </a:solidFill>
                <a:latin typeface="Times New Roman"/>
                <a:ea typeface="Times New Roman"/>
                <a:cs typeface="Times New Roman"/>
                <a:sym typeface="Times New Roman"/>
              </a:rPr>
              <a:t>___ </a:t>
            </a:r>
            <a:r>
              <a:rPr lang="ru" sz="5228">
                <a:solidFill>
                  <a:srgbClr val="000000"/>
                </a:solidFill>
                <a:latin typeface="Times New Roman"/>
                <a:ea typeface="Times New Roman"/>
                <a:cs typeface="Times New Roman"/>
                <a:sym typeface="Times New Roman"/>
              </a:rPr>
              <a:t>such as improving public transportation, promoting green spaces and energy-efficient buildings, and investing in affordable housing and </a:t>
            </a:r>
            <a:r>
              <a:rPr lang="ru" sz="5228" u="sng">
                <a:solidFill>
                  <a:srgbClr val="000000"/>
                </a:solidFill>
                <a:latin typeface="Times New Roman"/>
                <a:ea typeface="Times New Roman"/>
                <a:cs typeface="Times New Roman"/>
                <a:sym typeface="Times New Roman"/>
              </a:rPr>
              <a:t>___</a:t>
            </a:r>
            <a:r>
              <a:rPr lang="ru" sz="5228">
                <a:solidFill>
                  <a:srgbClr val="000000"/>
                </a:solidFill>
                <a:latin typeface="Times New Roman"/>
                <a:ea typeface="Times New Roman"/>
                <a:cs typeface="Times New Roman"/>
                <a:sym typeface="Times New Roman"/>
              </a:rPr>
              <a:t>. It is also important to engage residents and communities in the planning and </a:t>
            </a:r>
            <a:r>
              <a:rPr lang="ru" sz="5228" u="sng">
                <a:solidFill>
                  <a:srgbClr val="000000"/>
                </a:solidFill>
                <a:latin typeface="Times New Roman"/>
                <a:ea typeface="Times New Roman"/>
                <a:cs typeface="Times New Roman"/>
                <a:sym typeface="Times New Roman"/>
              </a:rPr>
              <a:t>___</a:t>
            </a:r>
            <a:r>
              <a:rPr lang="ru" sz="5228">
                <a:solidFill>
                  <a:srgbClr val="000000"/>
                </a:solidFill>
                <a:latin typeface="Times New Roman"/>
                <a:ea typeface="Times New Roman"/>
                <a:cs typeface="Times New Roman"/>
                <a:sym typeface="Times New Roman"/>
              </a:rPr>
              <a:t> to ensure that the needs and priorities of all residents are taken into account. In practice, these challenges are often addressed within separate sectoral “silos” that limit the integration of policies. In parallel, the academic literature is bursting with new or alternative categories of sustainable city/urban development.</a:t>
            </a:r>
            <a:endParaRPr sz="5228">
              <a:solidFill>
                <a:srgbClr val="000000"/>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275"/>
              <a:buFont typeface="Arial"/>
              <a:buNone/>
            </a:pPr>
            <a:r>
              <a:rPr lang="ru" sz="5228">
                <a:solidFill>
                  <a:srgbClr val="000000"/>
                </a:solidFill>
                <a:latin typeface="Times New Roman"/>
                <a:ea typeface="Times New Roman"/>
                <a:cs typeface="Times New Roman"/>
                <a:sym typeface="Times New Roman"/>
              </a:rPr>
              <a:t>On the other hand, there is a </a:t>
            </a:r>
            <a:r>
              <a:rPr lang="ru" sz="5228" u="sng">
                <a:solidFill>
                  <a:srgbClr val="000000"/>
                </a:solidFill>
                <a:latin typeface="Times New Roman"/>
                <a:ea typeface="Times New Roman"/>
                <a:cs typeface="Times New Roman"/>
                <a:sym typeface="Times New Roman"/>
              </a:rPr>
              <a:t>___ </a:t>
            </a:r>
            <a:r>
              <a:rPr lang="ru" sz="5228">
                <a:solidFill>
                  <a:srgbClr val="000000"/>
                </a:solidFill>
                <a:latin typeface="Times New Roman"/>
                <a:ea typeface="Times New Roman"/>
                <a:cs typeface="Times New Roman"/>
                <a:sym typeface="Times New Roman"/>
              </a:rPr>
              <a:t>related to the link between population growth, material consumption and sustainability. </a:t>
            </a:r>
            <a:r>
              <a:rPr lang="ru" sz="5228" u="sng">
                <a:solidFill>
                  <a:srgbClr val="000000"/>
                </a:solidFill>
                <a:latin typeface="Times New Roman"/>
                <a:ea typeface="Times New Roman"/>
                <a:cs typeface="Times New Roman"/>
                <a:sym typeface="Times New Roman"/>
              </a:rPr>
              <a:t>___</a:t>
            </a:r>
            <a:r>
              <a:rPr lang="ru" sz="5228">
                <a:solidFill>
                  <a:srgbClr val="000000"/>
                </a:solidFill>
                <a:latin typeface="Times New Roman"/>
                <a:ea typeface="Times New Roman"/>
                <a:cs typeface="Times New Roman"/>
                <a:sym typeface="Times New Roman"/>
              </a:rPr>
              <a:t> and increased levels of living standards can put a strain on natural resources, such as water, land, and energy, and negatively impact the integrity and health of ecosystems. As the population grows, there is an increased demand for these </a:t>
            </a:r>
            <a:r>
              <a:rPr lang="ru" sz="5228" u="sng">
                <a:solidFill>
                  <a:srgbClr val="000000"/>
                </a:solidFill>
                <a:latin typeface="Times New Roman"/>
                <a:ea typeface="Times New Roman"/>
                <a:cs typeface="Times New Roman"/>
                <a:sym typeface="Times New Roman"/>
              </a:rPr>
              <a:t>___</a:t>
            </a:r>
            <a:r>
              <a:rPr lang="ru" sz="5228">
                <a:solidFill>
                  <a:srgbClr val="000000"/>
                </a:solidFill>
                <a:latin typeface="Times New Roman"/>
                <a:ea typeface="Times New Roman"/>
                <a:cs typeface="Times New Roman"/>
                <a:sym typeface="Times New Roman"/>
              </a:rPr>
              <a:t>. If these resources are not used in a sustainable way (which is in most cases), they become depleted or polluted, leading to environmental degradation and a decline in the </a:t>
            </a:r>
            <a:r>
              <a:rPr lang="ru" sz="5228" u="sng">
                <a:solidFill>
                  <a:srgbClr val="000000"/>
                </a:solidFill>
                <a:latin typeface="Times New Roman"/>
                <a:ea typeface="Times New Roman"/>
                <a:cs typeface="Times New Roman"/>
                <a:sym typeface="Times New Roman"/>
              </a:rPr>
              <a:t>___</a:t>
            </a:r>
            <a:r>
              <a:rPr lang="ru" sz="5228">
                <a:solidFill>
                  <a:srgbClr val="000000"/>
                </a:solidFill>
                <a:latin typeface="Times New Roman"/>
                <a:ea typeface="Times New Roman"/>
                <a:cs typeface="Times New Roman"/>
                <a:sym typeface="Times New Roman"/>
              </a:rPr>
              <a:t> for people and other species. For example, in the United Kingdom, there is a significant challenge in how it uses and manages its finite land resources. Indeed, there are unrealistic expectations of the ability of finite land resources to meet society’s multiple demands.</a:t>
            </a:r>
            <a:endParaRPr sz="5228">
              <a:solidFill>
                <a:srgbClr val="000000"/>
              </a:solidFill>
              <a:latin typeface="Times New Roman"/>
              <a:ea typeface="Times New Roman"/>
              <a:cs typeface="Times New Roman"/>
              <a:sym typeface="Times New Roman"/>
            </a:endParaRPr>
          </a:p>
          <a:p>
            <a:pPr indent="-246062" lvl="0" marL="457200" rtl="0" algn="l">
              <a:spcBef>
                <a:spcPts val="1200"/>
              </a:spcBef>
              <a:spcAft>
                <a:spcPts val="0"/>
              </a:spcAft>
              <a:buClr>
                <a:srgbClr val="000000"/>
              </a:buClr>
              <a:buSzPts val="275"/>
              <a:buFont typeface="Times New Roman"/>
              <a:buAutoNum type="arabicPeriod"/>
            </a:pPr>
            <a:r>
              <a:rPr lang="ru" sz="5228">
                <a:solidFill>
                  <a:srgbClr val="000000"/>
                </a:solidFill>
                <a:latin typeface="Times New Roman"/>
                <a:ea typeface="Times New Roman"/>
                <a:cs typeface="Times New Roman"/>
                <a:sym typeface="Times New Roman"/>
              </a:rPr>
              <a:t>g</a:t>
            </a:r>
            <a:r>
              <a:rPr lang="ru" sz="5228">
                <a:solidFill>
                  <a:srgbClr val="000000"/>
                </a:solidFill>
                <a:latin typeface="Times New Roman"/>
                <a:ea typeface="Times New Roman"/>
                <a:cs typeface="Times New Roman"/>
                <a:sym typeface="Times New Roman"/>
              </a:rPr>
              <a:t>lobal 	challenge		decision-making process﻿			measures</a:t>
            </a:r>
            <a:br>
              <a:rPr lang="ru" sz="5228">
                <a:solidFill>
                  <a:srgbClr val="000000"/>
                </a:solidFill>
                <a:latin typeface="Times New Roman"/>
                <a:ea typeface="Times New Roman"/>
                <a:cs typeface="Times New Roman"/>
                <a:sym typeface="Times New Roman"/>
              </a:rPr>
            </a:br>
            <a:r>
              <a:rPr lang="ru" sz="5128">
                <a:solidFill>
                  <a:srgbClr val="000000"/>
                </a:solidFill>
                <a:latin typeface="Times New Roman"/>
                <a:ea typeface="Times New Roman"/>
                <a:cs typeface="Times New Roman"/>
                <a:sym typeface="Times New Roman"/>
              </a:rPr>
              <a:t> 	</a:t>
            </a:r>
            <a:endParaRPr sz="5128">
              <a:solidFill>
                <a:srgbClr val="000000"/>
              </a:solidFill>
              <a:latin typeface="Times New Roman"/>
              <a:ea typeface="Times New Roman"/>
              <a:cs typeface="Times New Roman"/>
              <a:sym typeface="Times New Roman"/>
            </a:endParaRPr>
          </a:p>
          <a:p>
            <a:pPr indent="-246062" lvl="0" marL="457200" rtl="0" algn="l">
              <a:spcBef>
                <a:spcPts val="0"/>
              </a:spcBef>
              <a:spcAft>
                <a:spcPts val="0"/>
              </a:spcAft>
              <a:buClr>
                <a:srgbClr val="000000"/>
              </a:buClr>
              <a:buSzPts val="275"/>
              <a:buFont typeface="Times New Roman"/>
              <a:buAutoNum type="arabicPeriod"/>
            </a:pPr>
            <a:r>
              <a:rPr lang="ru" sz="5228">
                <a:solidFill>
                  <a:srgbClr val="000000"/>
                </a:solidFill>
                <a:latin typeface="Times New Roman"/>
                <a:ea typeface="Times New Roman"/>
                <a:cs typeface="Times New Roman"/>
                <a:sym typeface="Times New Roman"/>
              </a:rPr>
              <a:t>рopulation growth﻿		quality of life					resources</a:t>
            </a:r>
            <a:br>
              <a:rPr lang="ru" sz="5228">
                <a:solidFill>
                  <a:srgbClr val="000000"/>
                </a:solidFill>
                <a:latin typeface="Times New Roman"/>
                <a:ea typeface="Times New Roman"/>
                <a:cs typeface="Times New Roman"/>
                <a:sym typeface="Times New Roman"/>
              </a:rPr>
            </a:br>
            <a:endParaRPr sz="5228">
              <a:solidFill>
                <a:srgbClr val="000000"/>
              </a:solidFill>
              <a:latin typeface="Times New Roman"/>
              <a:ea typeface="Times New Roman"/>
              <a:cs typeface="Times New Roman"/>
              <a:sym typeface="Times New Roman"/>
            </a:endParaRPr>
          </a:p>
          <a:p>
            <a:pPr indent="-246062" lvl="0" marL="457200" rtl="0" algn="l">
              <a:spcBef>
                <a:spcPts val="0"/>
              </a:spcBef>
              <a:spcAft>
                <a:spcPts val="0"/>
              </a:spcAft>
              <a:buClr>
                <a:srgbClr val="000000"/>
              </a:buClr>
              <a:buSzPts val="275"/>
              <a:buFont typeface="Times New Roman"/>
              <a:buAutoNum type="arabicPeriod"/>
            </a:pPr>
            <a:r>
              <a:rPr lang="ru" sz="5228">
                <a:solidFill>
                  <a:srgbClr val="000000"/>
                </a:solidFill>
                <a:latin typeface="Times New Roman"/>
                <a:ea typeface="Times New Roman"/>
                <a:cs typeface="Times New Roman"/>
                <a:sym typeface="Times New Roman"/>
              </a:rPr>
              <a:t>social 	services</a:t>
            </a:r>
            <a:br>
              <a:rPr lang="ru" sz="5228">
                <a:solidFill>
                  <a:srgbClr val="000000"/>
                </a:solidFill>
                <a:latin typeface="Times New Roman"/>
                <a:ea typeface="Times New Roman"/>
                <a:cs typeface="Times New Roman"/>
                <a:sym typeface="Times New Roman"/>
              </a:rPr>
            </a:br>
            <a:endParaRPr sz="5228">
              <a:solidFill>
                <a:srgbClr val="000000"/>
              </a:solidFill>
              <a:latin typeface="Times New Roman"/>
              <a:ea typeface="Times New Roman"/>
              <a:cs typeface="Times New Roman"/>
              <a:sym typeface="Times New Roman"/>
            </a:endParaRPr>
          </a:p>
          <a:p>
            <a:pPr indent="0" lvl="0" marL="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1"/>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ru"/>
              <a:t>STABLE EXPRESSIONS</a:t>
            </a:r>
            <a:endParaRPr>
              <a:latin typeface="Times New Roman"/>
              <a:ea typeface="Times New Roman"/>
              <a:cs typeface="Times New Roman"/>
              <a:sym typeface="Times New Roman"/>
            </a:endParaRPr>
          </a:p>
        </p:txBody>
      </p:sp>
      <p:sp>
        <p:nvSpPr>
          <p:cNvPr id="114" name="Google Shape;114;p21"/>
          <p:cNvSpPr txBox="1"/>
          <p:nvPr>
            <p:ph idx="1" type="body"/>
          </p:nvPr>
        </p:nvSpPr>
        <p:spPr>
          <a:xfrm>
            <a:off x="311700" y="1266325"/>
            <a:ext cx="8520600" cy="3302700"/>
          </a:xfrm>
          <a:prstGeom prst="rect">
            <a:avLst/>
          </a:prstGeom>
        </p:spPr>
        <p:txBody>
          <a:bodyPr anchorCtr="0" anchor="t" bIns="91425" lIns="91425" spcFirstLastPara="1" rIns="91425" wrap="square" tIns="91425">
            <a:normAutofit fontScale="25000" lnSpcReduction="20000"/>
          </a:bodyPr>
          <a:lstStyle/>
          <a:p>
            <a:pPr indent="0" lvl="0" marL="0" rtl="0" algn="l">
              <a:lnSpc>
                <a:spcPct val="120000"/>
              </a:lnSpc>
              <a:spcBef>
                <a:spcPts val="0"/>
              </a:spcBef>
              <a:spcAft>
                <a:spcPts val="0"/>
              </a:spcAft>
              <a:buNone/>
            </a:pPr>
            <a:r>
              <a:rPr lang="ru" sz="7200">
                <a:solidFill>
                  <a:srgbClr val="000000"/>
                </a:solidFill>
                <a:latin typeface="Times New Roman"/>
                <a:ea typeface="Times New Roman"/>
                <a:cs typeface="Times New Roman"/>
                <a:sym typeface="Times New Roman"/>
              </a:rPr>
              <a:t>Urban digital transformation				</a:t>
            </a:r>
            <a:r>
              <a:rPr lang="ru" sz="7200">
                <a:solidFill>
                  <a:srgbClr val="000000"/>
                </a:solidFill>
                <a:latin typeface="Times New Roman"/>
                <a:ea typeface="Times New Roman"/>
                <a:cs typeface="Times New Roman"/>
                <a:sym typeface="Times New Roman"/>
              </a:rPr>
              <a:t>Intelligent transportation systems</a:t>
            </a:r>
            <a:endParaRPr sz="7200">
              <a:solidFill>
                <a:srgbClr val="000000"/>
              </a:solidFill>
              <a:latin typeface="Times New Roman"/>
              <a:ea typeface="Times New Roman"/>
              <a:cs typeface="Times New Roman"/>
              <a:sym typeface="Times New Roman"/>
            </a:endParaRPr>
          </a:p>
          <a:p>
            <a:pPr indent="0" lvl="0" marL="0" rtl="0" algn="l">
              <a:lnSpc>
                <a:spcPct val="120000"/>
              </a:lnSpc>
              <a:spcBef>
                <a:spcPts val="0"/>
              </a:spcBef>
              <a:spcAft>
                <a:spcPts val="0"/>
              </a:spcAft>
              <a:buNone/>
            </a:pPr>
            <a:r>
              <a:rPr lang="ru" sz="7200">
                <a:solidFill>
                  <a:srgbClr val="000000"/>
                </a:solidFill>
                <a:latin typeface="Times New Roman"/>
                <a:ea typeface="Times New Roman"/>
                <a:cs typeface="Times New Roman"/>
                <a:sym typeface="Times New Roman"/>
              </a:rPr>
              <a:t>Smart infrastructure development			</a:t>
            </a:r>
            <a:r>
              <a:rPr lang="ru" sz="7200">
                <a:solidFill>
                  <a:srgbClr val="000000"/>
                </a:solidFill>
                <a:latin typeface="Times New Roman"/>
                <a:ea typeface="Times New Roman"/>
                <a:cs typeface="Times New Roman"/>
                <a:sym typeface="Times New Roman"/>
              </a:rPr>
              <a:t>Real-time traffic management</a:t>
            </a:r>
            <a:endParaRPr sz="7200">
              <a:solidFill>
                <a:srgbClr val="000000"/>
              </a:solidFill>
              <a:latin typeface="Times New Roman"/>
              <a:ea typeface="Times New Roman"/>
              <a:cs typeface="Times New Roman"/>
              <a:sym typeface="Times New Roman"/>
            </a:endParaRPr>
          </a:p>
          <a:p>
            <a:pPr indent="0" lvl="0" marL="0" rtl="0" algn="l">
              <a:lnSpc>
                <a:spcPct val="120000"/>
              </a:lnSpc>
              <a:spcBef>
                <a:spcPts val="0"/>
              </a:spcBef>
              <a:spcAft>
                <a:spcPts val="0"/>
              </a:spcAft>
              <a:buClr>
                <a:schemeClr val="dk1"/>
              </a:buClr>
              <a:buSzPts val="275"/>
              <a:buFont typeface="Arial"/>
              <a:buNone/>
            </a:pPr>
            <a:r>
              <a:rPr lang="ru" sz="7200">
                <a:solidFill>
                  <a:srgbClr val="000000"/>
                </a:solidFill>
                <a:latin typeface="Times New Roman"/>
                <a:ea typeface="Times New Roman"/>
                <a:cs typeface="Times New Roman"/>
                <a:sym typeface="Times New Roman"/>
              </a:rPr>
              <a:t>Data-driven decision-making				</a:t>
            </a:r>
            <a:r>
              <a:rPr lang="ru" sz="7200">
                <a:solidFill>
                  <a:srgbClr val="000000"/>
                </a:solidFill>
                <a:latin typeface="Times New Roman"/>
                <a:ea typeface="Times New Roman"/>
                <a:cs typeface="Times New Roman"/>
                <a:sym typeface="Times New Roman"/>
              </a:rPr>
              <a:t>Smart public lighting</a:t>
            </a:r>
            <a:endParaRPr sz="7200">
              <a:solidFill>
                <a:srgbClr val="000000"/>
              </a:solidFill>
              <a:latin typeface="Times New Roman"/>
              <a:ea typeface="Times New Roman"/>
              <a:cs typeface="Times New Roman"/>
              <a:sym typeface="Times New Roman"/>
            </a:endParaRPr>
          </a:p>
          <a:p>
            <a:pPr indent="0" lvl="0" marL="0" rtl="0" algn="l">
              <a:lnSpc>
                <a:spcPct val="120000"/>
              </a:lnSpc>
              <a:spcBef>
                <a:spcPts val="0"/>
              </a:spcBef>
              <a:spcAft>
                <a:spcPts val="0"/>
              </a:spcAft>
              <a:buNone/>
            </a:pPr>
            <a:r>
              <a:rPr lang="ru" sz="7200">
                <a:solidFill>
                  <a:srgbClr val="000000"/>
                </a:solidFill>
                <a:latin typeface="Times New Roman"/>
                <a:ea typeface="Times New Roman"/>
                <a:cs typeface="Times New Roman"/>
                <a:sym typeface="Times New Roman"/>
              </a:rPr>
              <a:t>Sustainable urban mobilit</a:t>
            </a:r>
            <a:r>
              <a:rPr lang="ru" sz="7200">
                <a:solidFill>
                  <a:srgbClr val="000000"/>
                </a:solidFill>
                <a:latin typeface="Times New Roman"/>
                <a:ea typeface="Times New Roman"/>
                <a:cs typeface="Times New Roman"/>
                <a:sym typeface="Times New Roman"/>
              </a:rPr>
              <a:t>y				Eco-friendly urban planning</a:t>
            </a:r>
            <a:br>
              <a:rPr lang="ru" sz="7200">
                <a:solidFill>
                  <a:srgbClr val="000000"/>
                </a:solidFill>
                <a:latin typeface="Times New Roman"/>
                <a:ea typeface="Times New Roman"/>
                <a:cs typeface="Times New Roman"/>
                <a:sym typeface="Times New Roman"/>
              </a:rPr>
            </a:br>
            <a:r>
              <a:rPr lang="ru" sz="7200">
                <a:solidFill>
                  <a:srgbClr val="000000"/>
                </a:solidFill>
                <a:latin typeface="Times New Roman"/>
                <a:ea typeface="Times New Roman"/>
                <a:cs typeface="Times New Roman"/>
                <a:sym typeface="Times New Roman"/>
              </a:rPr>
              <a:t>Energy-efficient public services			</a:t>
            </a:r>
            <a:r>
              <a:rPr lang="ru" sz="7200">
                <a:solidFill>
                  <a:srgbClr val="000000"/>
                </a:solidFill>
                <a:latin typeface="Times New Roman"/>
                <a:ea typeface="Times New Roman"/>
                <a:cs typeface="Times New Roman"/>
                <a:sym typeface="Times New Roman"/>
              </a:rPr>
              <a:t>Green building technologies</a:t>
            </a:r>
            <a:endParaRPr sz="7200">
              <a:solidFill>
                <a:srgbClr val="000000"/>
              </a:solidFill>
              <a:latin typeface="Times New Roman"/>
              <a:ea typeface="Times New Roman"/>
              <a:cs typeface="Times New Roman"/>
              <a:sym typeface="Times New Roman"/>
            </a:endParaRPr>
          </a:p>
          <a:p>
            <a:pPr indent="0" lvl="0" marL="0" rtl="0" algn="l">
              <a:lnSpc>
                <a:spcPct val="120000"/>
              </a:lnSpc>
              <a:spcBef>
                <a:spcPts val="0"/>
              </a:spcBef>
              <a:spcAft>
                <a:spcPts val="0"/>
              </a:spcAft>
              <a:buNone/>
            </a:pPr>
            <a:r>
              <a:t/>
            </a:r>
            <a:endParaRPr sz="7200">
              <a:solidFill>
                <a:srgbClr val="000000"/>
              </a:solidFill>
            </a:endParaRPr>
          </a:p>
          <a:p>
            <a:pPr indent="0" lvl="0" marL="0" rtl="0" algn="l">
              <a:lnSpc>
                <a:spcPct val="120000"/>
              </a:lnSpc>
              <a:spcBef>
                <a:spcPts val="0"/>
              </a:spcBef>
              <a:spcAft>
                <a:spcPts val="0"/>
              </a:spcAft>
              <a:buNone/>
            </a:pPr>
            <a:r>
              <a:rPr lang="ru" sz="7200">
                <a:solidFill>
                  <a:srgbClr val="000000"/>
                </a:solidFill>
                <a:latin typeface="Times New Roman"/>
                <a:ea typeface="Times New Roman"/>
                <a:cs typeface="Times New Roman"/>
                <a:sym typeface="Times New Roman"/>
              </a:rPr>
              <a:t>W</a:t>
            </a:r>
            <a:r>
              <a:rPr lang="ru" sz="7200">
                <a:solidFill>
                  <a:srgbClr val="000000"/>
                </a:solidFill>
                <a:latin typeface="Times New Roman"/>
                <a:ea typeface="Times New Roman"/>
                <a:cs typeface="Times New Roman"/>
                <a:sym typeface="Times New Roman"/>
              </a:rPr>
              <a:t>aste</a:t>
            </a:r>
            <a:r>
              <a:rPr lang="ru" sz="7200">
                <a:solidFill>
                  <a:srgbClr val="000000"/>
                </a:solidFill>
                <a:latin typeface="Times New Roman"/>
                <a:ea typeface="Times New Roman"/>
                <a:cs typeface="Times New Roman"/>
                <a:sym typeface="Times New Roman"/>
              </a:rPr>
              <a:t> management automation</a:t>
            </a:r>
            <a:endParaRPr sz="7200">
              <a:solidFill>
                <a:srgbClr val="000000"/>
              </a:solidFill>
              <a:latin typeface="Times New Roman"/>
              <a:ea typeface="Times New Roman"/>
              <a:cs typeface="Times New Roman"/>
              <a:sym typeface="Times New Roman"/>
            </a:endParaRPr>
          </a:p>
          <a:p>
            <a:pPr indent="0" lvl="0" marL="0" rtl="0" algn="l">
              <a:lnSpc>
                <a:spcPct val="120000"/>
              </a:lnSpc>
              <a:spcBef>
                <a:spcPts val="0"/>
              </a:spcBef>
              <a:spcAft>
                <a:spcPts val="0"/>
              </a:spcAft>
              <a:buNone/>
            </a:pPr>
            <a:r>
              <a:rPr lang="ru" sz="7200">
                <a:solidFill>
                  <a:srgbClr val="000000"/>
                </a:solidFill>
                <a:latin typeface="Times New Roman"/>
                <a:ea typeface="Times New Roman"/>
                <a:cs typeface="Times New Roman"/>
                <a:sym typeface="Times New Roman"/>
              </a:rPr>
              <a:t>Integrated public transit networks</a:t>
            </a:r>
            <a:br>
              <a:rPr lang="ru" sz="7200">
                <a:solidFill>
                  <a:srgbClr val="000000"/>
                </a:solidFill>
                <a:latin typeface="Times New Roman"/>
                <a:ea typeface="Times New Roman"/>
                <a:cs typeface="Times New Roman"/>
                <a:sym typeface="Times New Roman"/>
              </a:rPr>
            </a:br>
            <a:r>
              <a:rPr lang="ru" sz="7200">
                <a:solidFill>
                  <a:srgbClr val="000000"/>
                </a:solidFill>
                <a:latin typeface="Times New Roman"/>
                <a:ea typeface="Times New Roman"/>
                <a:cs typeface="Times New Roman"/>
                <a:sym typeface="Times New Roman"/>
              </a:rPr>
              <a:t>Connected urban ecosystems</a:t>
            </a:r>
            <a:br>
              <a:rPr lang="ru" sz="7200">
                <a:solidFill>
                  <a:srgbClr val="000000"/>
                </a:solidFill>
                <a:latin typeface="Times New Roman"/>
                <a:ea typeface="Times New Roman"/>
                <a:cs typeface="Times New Roman"/>
                <a:sym typeface="Times New Roman"/>
              </a:rPr>
            </a:br>
            <a:r>
              <a:rPr lang="ru" sz="7200">
                <a:solidFill>
                  <a:srgbClr val="000000"/>
                </a:solidFill>
                <a:latin typeface="Times New Roman"/>
                <a:ea typeface="Times New Roman"/>
                <a:cs typeface="Times New Roman"/>
                <a:sym typeface="Times New Roman"/>
              </a:rPr>
              <a:t>Internet of Things (IoT) solutions</a:t>
            </a:r>
            <a:br>
              <a:rPr lang="ru" sz="7200">
                <a:solidFill>
                  <a:srgbClr val="000000"/>
                </a:solidFill>
                <a:latin typeface="Times New Roman"/>
                <a:ea typeface="Times New Roman"/>
                <a:cs typeface="Times New Roman"/>
                <a:sym typeface="Times New Roman"/>
              </a:rPr>
            </a:br>
            <a:r>
              <a:rPr lang="ru" sz="7200">
                <a:solidFill>
                  <a:srgbClr val="000000"/>
                </a:solidFill>
                <a:latin typeface="Times New Roman"/>
                <a:ea typeface="Times New Roman"/>
                <a:cs typeface="Times New Roman"/>
                <a:sym typeface="Times New Roman"/>
              </a:rPr>
              <a:t>High-speed digital connectivity</a:t>
            </a:r>
            <a:endParaRPr sz="7200">
              <a:solidFill>
                <a:srgbClr val="000000"/>
              </a:solidFill>
              <a:latin typeface="Times New Roman"/>
              <a:ea typeface="Times New Roman"/>
              <a:cs typeface="Times New Roman"/>
              <a:sym typeface="Times New Roman"/>
            </a:endParaRPr>
          </a:p>
          <a:p>
            <a:pPr indent="0" lvl="0" marL="0" rtl="0" algn="l">
              <a:spcBef>
                <a:spcPts val="1200"/>
              </a:spcBef>
              <a:spcAft>
                <a:spcPts val="0"/>
              </a:spcAft>
              <a:buNone/>
            </a:pPr>
            <a:br>
              <a:rPr lang="ru" sz="7200">
                <a:solidFill>
                  <a:srgbClr val="000000"/>
                </a:solidFill>
                <a:latin typeface="Times New Roman"/>
                <a:ea typeface="Times New Roman"/>
                <a:cs typeface="Times New Roman"/>
                <a:sym typeface="Times New Roman"/>
              </a:rPr>
            </a:br>
            <a:br>
              <a:rPr b="1" lang="ru" sz="7200">
                <a:solidFill>
                  <a:schemeClr val="dk1"/>
                </a:solidFill>
                <a:latin typeface="Times New Roman"/>
                <a:ea typeface="Times New Roman"/>
                <a:cs typeface="Times New Roman"/>
                <a:sym typeface="Times New Roman"/>
              </a:rPr>
            </a:br>
            <a:br>
              <a:rPr b="1" lang="ru" sz="7200">
                <a:solidFill>
                  <a:schemeClr val="dk1"/>
                </a:solidFill>
                <a:latin typeface="Times New Roman"/>
                <a:ea typeface="Times New Roman"/>
                <a:cs typeface="Times New Roman"/>
                <a:sym typeface="Times New Roman"/>
              </a:rPr>
            </a:br>
            <a:endParaRPr b="1" sz="7200">
              <a:solidFill>
                <a:schemeClr val="dk1"/>
              </a:solidFill>
              <a:latin typeface="Times New Roman"/>
              <a:ea typeface="Times New Roman"/>
              <a:cs typeface="Times New Roman"/>
              <a:sym typeface="Times New Roman"/>
            </a:endParaRPr>
          </a:p>
          <a:p>
            <a:pPr indent="0" lvl="0" marL="0" rtl="0" algn="l">
              <a:spcBef>
                <a:spcPts val="0"/>
              </a:spcBef>
              <a:spcAft>
                <a:spcPts val="0"/>
              </a:spcAft>
              <a:buClr>
                <a:schemeClr val="dk1"/>
              </a:buClr>
              <a:buSzPct val="91666"/>
              <a:buFont typeface="Arial"/>
              <a:buNone/>
            </a:pPr>
            <a:r>
              <a:t/>
            </a:r>
            <a:endParaRPr b="1" sz="1200">
              <a:solidFill>
                <a:schemeClr val="dk1"/>
              </a:solidFill>
            </a:endParaRPr>
          </a:p>
          <a:p>
            <a:pPr indent="0" lvl="0" marL="0" rtl="0" algn="l">
              <a:spcBef>
                <a:spcPts val="1200"/>
              </a:spcBef>
              <a:spcAft>
                <a:spcPts val="0"/>
              </a:spcAft>
              <a:buClr>
                <a:schemeClr val="dk1"/>
              </a:buClr>
              <a:buSzPct val="91666"/>
              <a:buFont typeface="Arial"/>
              <a:buNone/>
            </a:pPr>
            <a:br>
              <a:rPr b="1" lang="ru" sz="1200">
                <a:solidFill>
                  <a:schemeClr val="dk1"/>
                </a:solidFill>
              </a:rPr>
            </a:br>
            <a:endParaRPr b="1" sz="1200">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CE93D8"/>
      </a:accent2>
      <a:accent3>
        <a:srgbClr val="4DB6AC"/>
      </a:accent3>
      <a:accent4>
        <a:srgbClr val="FF9800"/>
      </a:accent4>
      <a:accent5>
        <a:srgbClr val="009668"/>
      </a:accent5>
      <a:accent6>
        <a:srgbClr val="EEFF41"/>
      </a:accent6>
      <a:hlink>
        <a:srgbClr val="009668"/>
      </a:hlink>
      <a:folHlink>
        <a:srgbClr val="0096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