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9" r:id="rId6"/>
    <p:sldId id="261" r:id="rId7"/>
    <p:sldId id="264" r:id="rId8"/>
    <p:sldId id="265" r:id="rId9"/>
    <p:sldId id="268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FE2B2-55ED-4CC1-A021-723E472BCF59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B56F6-2A1F-4ADA-B800-FDE5FC77A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B56F6-2A1F-4ADA-B800-FDE5FC77AF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87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20.10.2025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9592" y="558141"/>
            <a:ext cx="8136904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ПРЕЗЕНТАЦІЯ КУРСУ </a:t>
            </a:r>
          </a:p>
          <a:p>
            <a:pPr algn="ctr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ОСВІТНЬОГО КОМПОНЕНТА </a:t>
            </a:r>
            <a:endParaRPr lang="uk-UA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uk-UA" sz="28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«ЛЕГКА АТЛЕТИКА </a:t>
            </a: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uk-UA" sz="28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 МЕТОДИКОЮ НАВЧАННЯ»</a:t>
            </a: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uk-UA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Освітньо-професійна програма СПОРТ</a:t>
            </a:r>
            <a:endParaRPr lang="ru-RU" b="1" dirty="0">
              <a:solidFill>
                <a:srgbClr val="B4DCFA">
                  <a:lumMod val="2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Як підвищити свою кваліфікацію та здобути нові знанн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688002"/>
            <a:ext cx="4788024" cy="316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1246" y="125450"/>
            <a:ext cx="136525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80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330544"/>
            <a:ext cx="6400800" cy="347472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ДЯКУЄМО ЗА УВАГУ</a:t>
            </a:r>
            <a:endParaRPr lang="ru-RU" sz="36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84"/>
            <a:ext cx="151130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28284"/>
            <a:ext cx="136525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75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47664" y="0"/>
            <a:ext cx="7596336" cy="2204864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endParaRPr lang="uk-UA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ОПИС </a:t>
            </a:r>
            <a:r>
              <a:rPr lang="uk-UA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НАВЧАЛЬНОЇ ДИСЦИПЛІНИ 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8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b="1" dirty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ЛЕГКА </a:t>
            </a:r>
            <a:r>
              <a:rPr lang="uk-UA" sz="20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АТЛЕТИКА З </a:t>
            </a:r>
            <a:r>
              <a:rPr lang="uk-UA" sz="2000" b="1" dirty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МЕТОДИКОЮ НАВЧАННЯ</a:t>
            </a:r>
            <a:r>
              <a:rPr lang="uk-UA" sz="18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1800" b="1" dirty="0">
              <a:solidFill>
                <a:srgbClr val="B4DCFA">
                  <a:lumMod val="2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Підготовки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бакалаврів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першого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рівня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вищої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  <a:cs typeface="Times New Roman"/>
              </a:rPr>
              <a:t>освіти</a:t>
            </a:r>
            <a:endParaRPr lang="ru-RU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  <a:cs typeface="Times New Roman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Освітньо-професійна програма </a:t>
            </a:r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СПОРТ</a:t>
            </a:r>
            <a:endParaRPr lang="ru-RU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uk-UA" sz="18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uk-UA" sz="18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uk-UA" sz="18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6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b="1" dirty="0">
              <a:solidFill>
                <a:srgbClr val="B4DCFA">
                  <a:lumMod val="2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endParaRPr lang="ru-RU" sz="1400" dirty="0">
              <a:solidFill>
                <a:srgbClr val="B4DCFA">
                  <a:lumMod val="2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53110"/>
              </p:ext>
            </p:extLst>
          </p:nvPr>
        </p:nvGraphicFramePr>
        <p:xfrm>
          <a:off x="1" y="2242256"/>
          <a:ext cx="9144000" cy="4806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676127"/>
                <a:gridCol w="3419873"/>
              </a:tblGrid>
              <a:tr h="8614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</a:rPr>
                        <a:t>Найменування показників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Галузь знань,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2159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напрям підготовки,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</a:rPr>
                        <a:t> рівень вищої освіти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</a:rPr>
                        <a:t>Характеристика навчальної дисципліни</a:t>
                      </a:r>
                      <a:endParaRPr lang="ru-RU" dirty="0"/>
                    </a:p>
                  </a:txBody>
                  <a:tcPr/>
                </a:tc>
              </a:tr>
              <a:tr h="453751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Кількість кредитів –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А</a:t>
                      </a:r>
                      <a:r>
                        <a:rPr lang="uk-UA" sz="1800" baseline="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Освіта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Денна, заочна форми навчання</a:t>
                      </a:r>
                      <a:endParaRPr lang="ru-RU" dirty="0"/>
                    </a:p>
                  </a:txBody>
                  <a:tcPr/>
                </a:tc>
              </a:tr>
              <a:tr h="8614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Змістових модулів – 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Спеціальність: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Arial"/>
                        </a:rPr>
                        <a:t>А7 Фізична культура і спорт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Georgia" pitchFamily="18" charset="0"/>
                        <a:buNone/>
                        <a:tabLst>
                          <a:tab pos="450215" algn="l"/>
                        </a:tabLst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Освітньо-професійна програма СПОРТ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Цикл професійної 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</a:rPr>
                        <a:t>підготовки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</a:rPr>
                        <a:t>Рік підготовки: 1-й</a:t>
                      </a:r>
                      <a:endParaRPr lang="ru-RU" dirty="0"/>
                    </a:p>
                  </a:txBody>
                  <a:tcPr/>
                </a:tc>
              </a:tr>
              <a:tr h="918390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Загальна кількість годин – 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Лекції –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cs typeface="Times New Roman"/>
                        </a:rPr>
                        <a:t>Лабораторні заняття – </a:t>
                      </a:r>
                      <a:r>
                        <a:rPr lang="uk-UA" sz="1800" b="0" dirty="0" smtClean="0">
                          <a:effectLst/>
                          <a:latin typeface="Times New Roman"/>
                          <a:cs typeface="Times New Roman"/>
                        </a:rPr>
                        <a:t>64 </a:t>
                      </a:r>
                      <a:r>
                        <a:rPr lang="uk-UA" sz="1800" b="0" dirty="0" err="1" smtClean="0">
                          <a:effectLst/>
                          <a:latin typeface="Times New Roman"/>
                          <a:cs typeface="Times New Roman"/>
                        </a:rPr>
                        <a:t>год</a:t>
                      </a:r>
                      <a:endParaRPr lang="ru-RU" b="0" dirty="0"/>
                    </a:p>
                  </a:txBody>
                  <a:tcPr/>
                </a:tc>
              </a:tr>
              <a:tr h="459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Самостійна</a:t>
                      </a:r>
                      <a:r>
                        <a:rPr lang="uk-UA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робота – </a:t>
                      </a:r>
                      <a:r>
                        <a:rPr lang="uk-UA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116 </a:t>
                      </a:r>
                      <a:r>
                        <a:rPr lang="uk-UA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 підсумкового контролю</a:t>
                      </a:r>
                      <a:r>
                        <a:rPr lang="uk-UA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/>
                      <a:r>
                        <a:rPr lang="uk-UA" sz="1800" i="1" dirty="0" smtClean="0">
                          <a:effectLst/>
                          <a:latin typeface="Times New Roman"/>
                        </a:rPr>
                        <a:t>Залік/екзамен</a:t>
                      </a:r>
                      <a:endParaRPr lang="ru-RU" dirty="0"/>
                    </a:p>
                  </a:txBody>
                  <a:tcPr/>
                </a:tc>
              </a:tr>
              <a:tr h="517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1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403648" y="-27384"/>
            <a:ext cx="7516416" cy="1800200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endPara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МЕТА </a:t>
            </a:r>
            <a:r>
              <a:rPr lang="uk-UA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НАВЧАЛЬНОЇ </a:t>
            </a:r>
            <a:r>
              <a:rPr lang="uk-UA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ДИСЦИПЛІНИ</a:t>
            </a: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uk-UA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uk-UA" sz="15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1800" b="1" dirty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ЛЕГКА АТЛЕТИКА З МЕТОДИКОЮ НАВЧАННЯ</a:t>
            </a:r>
            <a:r>
              <a:rPr lang="uk-UA" sz="15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1500" b="1" dirty="0">
              <a:solidFill>
                <a:srgbClr val="B4DCFA">
                  <a:lumMod val="2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157" y="2060848"/>
            <a:ext cx="8712968" cy="452431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Метою</a:t>
            </a:r>
            <a:r>
              <a:rPr lang="uk-U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викладання навчальної дисципліни є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формування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у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здобувачів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системи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сучасних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теоретичних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знань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та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практичних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навичок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з основ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техніки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виконання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легкоатлетичних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вправ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методики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навчання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видам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легкої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атлетики, правил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проведення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змагань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з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легкої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атлетики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необхідної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для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здійснення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науково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обґрунтованого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освітнього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процесу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з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фізичного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виховання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для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професійної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діяльності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якості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тренерів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з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обранного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виду спорту,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інструкторів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тощо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61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16433" y="0"/>
            <a:ext cx="6400800" cy="1124744"/>
          </a:xfrm>
        </p:spPr>
        <p:txBody>
          <a:bodyPr/>
          <a:lstStyle/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endParaRPr lang="uk-UA" sz="15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50215" algn="l"/>
              </a:tabLst>
            </a:pPr>
            <a:r>
              <a:rPr lang="uk-UA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ЗАВДАННЯ НАВЧАЛЬНОЇ </a:t>
            </a:r>
            <a:r>
              <a:rPr lang="uk-UA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ДИСЦИПЛІНИ 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uk-UA" sz="1500" b="1" dirty="0" smtClean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1800" b="1" dirty="0">
                <a:solidFill>
                  <a:srgbClr val="B4DCFA">
                    <a:lumMod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ЛЕГКА АТЛЕТИКА З МЕТОДИКОЮ НАВЧАННЯ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1484784"/>
            <a:ext cx="8679004" cy="4801314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 теоретичних знань з основ техніки та методики навчання видів легкої атлетики</a:t>
            </a:r>
            <a:r>
              <a:rPr lang="uk-UA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рухових умінь і навичок в процесі вивчення техніки легкоатлетичних вправ;</a:t>
            </a:r>
          </a:p>
          <a:p>
            <a:pPr marL="285750" indent="-285750" algn="just">
              <a:buFont typeface="Wingdings" pitchFamily="2" charset="2"/>
              <a:buChar char="Ø"/>
              <a:tabLst>
                <a:tab pos="450215" algn="l"/>
              </a:tabLst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здібностей до аналітичної діяльності, корекції помилок в процесі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технічних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 видів легкої атлетики;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здібностей навчати і правильно будувати процес навчання техніці легкоатлетичних вправ, виходячи з конкретних умов;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необхідних фізичних якостей для ефективного оволодіння технікою видів легкої атлетики; формування умінь і навичок суддівства з різних видів легкої атлетики;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 особистості студентів і залучення їх до загальнолюдських цінностей та здорового способу життя.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87" y="0"/>
            <a:ext cx="136525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2"/>
          <p:cNvSpPr>
            <a:spLocks noGrp="1"/>
          </p:cNvSpPr>
          <p:nvPr>
            <p:ph sz="quarter" idx="13"/>
          </p:nvPr>
        </p:nvSpPr>
        <p:spPr>
          <a:xfrm>
            <a:off x="1699592" y="260648"/>
            <a:ext cx="6904856" cy="1080120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uk-UA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algn="ctr"/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Програмні </a:t>
            </a:r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компетентності та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результати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ru-RU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навчання</a:t>
            </a: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 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які </a:t>
            </a:r>
            <a:r>
              <a:rPr lang="uk-UA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повинні досягти </a:t>
            </a:r>
            <a:r>
              <a:rPr lang="uk-U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здобувачі   </a:t>
            </a:r>
            <a:endParaRPr lang="ru-RU" sz="1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158" y="1700808"/>
            <a:ext cx="8640960" cy="57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Здатність вчитися та оволодівати сучасними знаннями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Використовувати різні види та форми рухової активності для відпочинку та ведення здорового способу життя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Здатність застосовувати знання у практичних ситуаціях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285750" lvl="0" indent="-285750"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формування фізичної культури особистості</a:t>
            </a: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Здатність проводити тренування та супроводження участі спортсменів у змаганнях;</a:t>
            </a: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Здатність надавати долікарську допомогу під час виникнення невідкладних станів;</a:t>
            </a: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r>
              <a:rPr lang="uk-UA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Здатність здійснювати навчання, виховання та соціалізацію людини у сфері фізичної культури і спорту, застосовуючи різні педагогічні методи та прийоми;</a:t>
            </a: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endParaRPr lang="uk-UA" sz="20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ts val="2160"/>
              </a:lnSpc>
              <a:buFont typeface="Wingdings" panose="05000000000000000000" pitchFamily="2" charset="2"/>
              <a:buChar char="Ø"/>
            </a:pPr>
            <a:endParaRPr lang="uk-UA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-27384"/>
            <a:ext cx="136525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83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4"/>
            <a:ext cx="1512168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2"/>
          <p:cNvSpPr>
            <a:spLocks noGrp="1"/>
          </p:cNvSpPr>
          <p:nvPr>
            <p:ph sz="quarter" idx="13"/>
          </p:nvPr>
        </p:nvSpPr>
        <p:spPr>
          <a:xfrm>
            <a:off x="1699592" y="260648"/>
            <a:ext cx="6400800" cy="969288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uk-UA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Програмні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компетентності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та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результати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навчання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,  	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які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повинні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досягти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здобувачі</a:t>
            </a:r>
            <a:r>
              <a:rPr lang="ru-RU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557947"/>
            <a:ext cx="8352928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Показувати навички самостійної роботи, демонструвати критичне та самокритичне мислення</a:t>
            </a: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Засвоювати нову фахову інформацію, оцінювати й представляти власний досвід, аналізувати й застосовувати досвід колег;</a:t>
            </a: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Здійснювати навчання руховим діям та розвиток рухових якостей людини в умовах різних форм організації занять фізичними вправами;</a:t>
            </a: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 Знати та розуміти сутність, принципи, методи, форми та організацію процесу навчання і виховання людини;</a:t>
            </a: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endParaRPr lang="uk-UA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r>
              <a:rPr lang="uk-UA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 Застосовувати набуті теоретичні знання для розв’язання практичних завдань та змістовно інтерпретувати отримані результати.</a:t>
            </a:r>
          </a:p>
          <a:p>
            <a:pPr algn="just">
              <a:lnSpc>
                <a:spcPts val="2160"/>
              </a:lnSpc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endParaRPr lang="uk-UA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endParaRPr lang="uk-UA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ea typeface="Calibri"/>
                <a:cs typeface="Times New Roman" pitchFamily="18" charset="0"/>
              </a:rPr>
              <a:t>Здатність оволодівати базовими видами рухової активності, передбачених змістом навчальних програм з фізичної культури; аналізувати, систематизувати та оцінювати педагогічний досвід у сфері фізичної культури.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683" y="127831"/>
            <a:ext cx="136525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179348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ПРОГРАМА НАВЧАЛЬНОЇ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ДИСЦИПЛІНИ</a:t>
            </a:r>
          </a:p>
          <a:p>
            <a:pPr algn="ctr"/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1 семестр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955703"/>
              </p:ext>
            </p:extLst>
          </p:nvPr>
        </p:nvGraphicFramePr>
        <p:xfrm>
          <a:off x="179512" y="908720"/>
          <a:ext cx="8784976" cy="587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46819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Змістовий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модуль 1.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Зміст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значення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легкої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атлетики в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системі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фізичного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виховання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спорту.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Загальна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характеристика виду спорту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00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1. </a:t>
                      </a:r>
                      <a:r>
                        <a:rPr lang="uk-UA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Місце і значення легкої атлетики у системі фізичного виховання та професійної підготовки.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Історія розвитку сучасної легкої атлетики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uk-UA" sz="1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2</a:t>
                      </a: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i="0" dirty="0" smtClean="0">
                          <a:effectLst/>
                          <a:latin typeface="Times New Roman"/>
                          <a:ea typeface="Calibri"/>
                        </a:rPr>
                        <a:t>Розвиток легкої атлетики в незалежної України. Загальна характеристика легкоатлетичних вправ. Загальна характеристика техніки груп легкоатлетичних вправ.</a:t>
                      </a:r>
                      <a:endParaRPr lang="uk-UA" sz="1400" b="0" i="0" noProof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332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Змістовий модуль 2.</a:t>
                      </a:r>
                      <a:r>
                        <a:rPr lang="uk-UA" sz="1400" b="1" i="1" baseline="0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Загальна характеристика груп легкоатлетичних видів.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Класифікація та характеристика груп вправ легкої атлетики</a:t>
                      </a:r>
                      <a:endParaRPr lang="uk-UA" sz="1400" b="1" i="1" noProof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00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3. </a:t>
                      </a:r>
                      <a:r>
                        <a:rPr lang="uk-UA" sz="1400" b="0" i="0" dirty="0" smtClean="0">
                          <a:effectLst/>
                          <a:latin typeface="Times New Roman"/>
                          <a:ea typeface="Calibri"/>
                        </a:rPr>
                        <a:t>Характеристика основних груп вправ (бігові, стрибкові, метання, ходьба, багатоборство). Характеристика легкоатлетичних видів за структурою техніки, за режимом м’язової діяльності, за локомоцією.</a:t>
                      </a:r>
                      <a:r>
                        <a:rPr lang="uk-UA" sz="1400" b="0" i="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lang="uk-UA" sz="14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4. </a:t>
                      </a:r>
                      <a:r>
                        <a:rPr lang="uk-UA" sz="1400" b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Основні положення навчання бігу, стрибкам, метанням. Значення класифікації вправ у навчальному процесі. Виховні цілі та навчальні завдання. Організація групи на заняттях. Послідовність і систематичність у навчанні.</a:t>
                      </a:r>
                      <a:endParaRPr lang="uk-UA" sz="1400" b="0" noProof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3269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Змістовий модуль 3.</a:t>
                      </a:r>
                      <a:r>
                        <a:rPr lang="uk-UA" sz="1400" b="1" i="1" baseline="0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Основи техніки ходьби та бігу</a:t>
                      </a:r>
                      <a:endParaRPr lang="uk-UA" i="1" dirty="0"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00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5.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Визначення спортивної техніки та чинники, що впливають на ефективність і раціональність техніки спортивної ходьби та бігу.</a:t>
                      </a:r>
                      <a:endParaRPr lang="uk-UA" sz="1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6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. Основи техніки ходьби і бігу.</a:t>
                      </a:r>
                      <a:endParaRPr lang="uk-UA" sz="1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9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noProof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Змістовий модуль 4. Основи техніки стрибків та метання.</a:t>
                      </a:r>
                      <a:endParaRPr lang="uk-UA" sz="1400" b="1" i="1" noProof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54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7.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Визначення спортивної техніки та чинники, що впливають на ефективність і раціональність техніки стрибків і метань</a:t>
                      </a:r>
                      <a:endParaRPr lang="uk-UA" sz="1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8.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Основи техніки стрибків. Види стрибків, основні частини,</a:t>
                      </a:r>
                      <a:r>
                        <a:rPr lang="uk-UA" sz="140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їх характеристика.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Основні фази техніки метань, як рухової дії та їх характеристика.</a:t>
                      </a:r>
                      <a:endParaRPr lang="uk-UA" sz="1400" noProof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78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91680" y="179348"/>
            <a:ext cx="6048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ПРОГРАМА НАВЧАЛЬНОЇ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ДИСЦИПЛІНИ</a:t>
            </a:r>
          </a:p>
          <a:p>
            <a:pPr algn="ctr"/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(2 семестр)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1391"/>
              </p:ext>
            </p:extLst>
          </p:nvPr>
        </p:nvGraphicFramePr>
        <p:xfrm>
          <a:off x="179512" y="1047513"/>
          <a:ext cx="8784976" cy="5567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46501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Змістовий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модуль 1.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Основи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видів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легкої</a:t>
                      </a:r>
                      <a:r>
                        <a:rPr lang="ru-RU" sz="14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атлетики.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56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9. </a:t>
                      </a:r>
                      <a:r>
                        <a:rPr lang="uk-UA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Типова схема і послідовність навчання техніці видів легкої атлетики. Принципи та правила навчання техніці легкоатлетичних вправ.</a:t>
                      </a:r>
                      <a:endParaRPr lang="uk-UA" sz="1400" b="0" noProof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10</a:t>
                      </a:r>
                      <a:r>
                        <a:rPr lang="uk-UA" sz="1400" b="1" noProof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uk-UA" sz="140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i="0" dirty="0" smtClean="0">
                          <a:effectLst/>
                          <a:latin typeface="Times New Roman"/>
                          <a:ea typeface="Calibri"/>
                        </a:rPr>
                        <a:t>Методика вивчення техніки видів легкої атлетики та розвиток рухових (фізичних) якостей.. </a:t>
                      </a:r>
                      <a:endParaRPr lang="uk-UA" sz="1400" b="0" i="0" noProof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136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i="1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 2. Методика навчання і тренування у видах легкої атлетики </a:t>
                      </a:r>
                    </a:p>
                    <a:p>
                      <a:pPr algn="ctr"/>
                      <a:r>
                        <a:rPr lang="uk-UA" sz="1400" b="1" i="1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(біг, спортивна ходьба, естафетний біг).</a:t>
                      </a:r>
                      <a:endParaRPr lang="uk-UA" sz="1400" b="0" i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93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11. </a:t>
                      </a:r>
                      <a:r>
                        <a:rPr lang="uk-UA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та методика навчання техніки спортивної ходьби. Аналіз та методика навчання техніки бігу на короткі та середні дистанції.</a:t>
                      </a:r>
                      <a:endParaRPr lang="uk-UA" sz="14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Тема 12. </a:t>
                      </a:r>
                      <a:r>
                        <a:rPr lang="uk-UA" sz="1400" b="0" i="0" dirty="0" smtClean="0">
                          <a:effectLst/>
                          <a:latin typeface="Times New Roman"/>
                          <a:ea typeface="Calibri"/>
                        </a:rPr>
                        <a:t>Аналіз та методика навчання техніки естафетного бігу.</a:t>
                      </a:r>
                      <a:endParaRPr lang="uk-UA" sz="1400" b="0" i="0" noProof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6064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 3. Методика навчання і тренування у видах легкої атлетики </a:t>
                      </a:r>
                    </a:p>
                    <a:p>
                      <a:pPr algn="ctr"/>
                      <a:r>
                        <a:rPr lang="uk-UA" sz="1400" b="1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стрибки у довжину і висоту з розбігу, метання).</a:t>
                      </a:r>
                      <a:endParaRPr lang="uk-UA" sz="1400" b="1" i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uk-UA" sz="1400" b="0" i="0" noProof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13. </a:t>
                      </a:r>
                      <a:r>
                        <a:rPr lang="uk-UA" sz="1400" b="0" i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методика навчання техніки стрибків у довжину та висоту з розбігу. Правила безпечної поведінки під час занять легкою атлетикою</a:t>
                      </a:r>
                      <a:r>
                        <a:rPr lang="uk-UA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14.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методика навчання техніки метань.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lang="uk-UA" sz="1400" b="0" i="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Змістовий модуль 4.</a:t>
                      </a:r>
                      <a:r>
                        <a:rPr lang="uk-UA" sz="1400" b="1" i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1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Змагання та змагальна діяльність у легкій атлетиці</a:t>
                      </a:r>
                      <a:r>
                        <a:rPr lang="uk-UA" sz="1400" b="1" i="1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школі.</a:t>
                      </a:r>
                      <a:endParaRPr lang="uk-UA" sz="1400" b="1" i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400" b="1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Легкоатлетичні вправи в системі оздоровчих заходів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ru-RU" sz="1400" b="0" i="0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400" b="1" i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15</a:t>
                      </a:r>
                      <a:r>
                        <a:rPr lang="uk-UA" sz="1400" b="1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змагань з легкоатлетичних видів.</a:t>
                      </a:r>
                    </a:p>
                    <a:p>
                      <a:pPr algn="l"/>
                      <a:r>
                        <a:rPr lang="uk-UA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Дитяча легка атлетика</a:t>
                      </a:r>
                      <a:r>
                        <a:rPr lang="uk-UA" sz="14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400" b="0" dirty="0" smtClean="0">
                          <a:solidFill>
                            <a:srgbClr val="0C0C0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IAAF KIDS' ATHLETICS).</a:t>
                      </a:r>
                    </a:p>
                    <a:p>
                      <a:pPr algn="l"/>
                      <a:r>
                        <a:rPr lang="uk-UA" sz="1400" b="0" dirty="0" smtClean="0">
                          <a:solidFill>
                            <a:srgbClr val="0C0C0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Змагання з легкої атлетики «Пліч о пліч».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uk-UA" sz="14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uk-UA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16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використання засобів легкої атлетики в системі фізичного виховання,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спортивній підготовці </a:t>
                      </a:r>
                      <a:r>
                        <a:rPr kumimoji="0" lang="uk-UA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інших видах спорту, професійно-прикладній і військовій фізичній підготовці.</a:t>
                      </a:r>
                      <a:endParaRPr lang="uk-UA" sz="14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95736" y="188640"/>
            <a:ext cx="4638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Шкала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національна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ECTS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460492"/>
              </p:ext>
            </p:extLst>
          </p:nvPr>
        </p:nvGraphicFramePr>
        <p:xfrm>
          <a:off x="611560" y="1168248"/>
          <a:ext cx="8064895" cy="4565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7959"/>
                <a:gridCol w="3962385"/>
                <a:gridCol w="1874551"/>
              </a:tblGrid>
              <a:tr h="632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cap="all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lang="uk-UA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шкалою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ECTS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шкалою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університету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/>
                </a:tc>
                <a:tc>
                  <a:txBody>
                    <a:bodyPr/>
                    <a:lstStyle/>
                    <a:p>
                      <a:pPr marL="0" lvl="2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0215" algn="l"/>
                          <a:tab pos="2706370" algn="l"/>
                        </a:tabLst>
                      </a:pPr>
                      <a:r>
                        <a:rPr lang="uk-UA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національною шкалою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/>
                </a:tc>
              </a:tr>
              <a:tr h="237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– 100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(відмінно)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(відмінно)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</a:tr>
              <a:tr h="237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– 89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(дуже добре)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(добре)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</a:tr>
              <a:tr h="237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– 84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(добре)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7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– 74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(задовільно) 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(задовільно)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</a:tr>
              <a:tr h="237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– 69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(достатньо)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FX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– 59</a:t>
                      </a:r>
                      <a:endParaRPr lang="ru-RU" sz="1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(незадовільно – з можливістю повторного складання)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(незадовільно)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</a:tr>
              <a:tr h="356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– 34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141605"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(незадовільно – з обов’язковим повторним курсом)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731" marR="21731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0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291</TotalTime>
  <Words>1069</Words>
  <Application>Microsoft Office PowerPoint</Application>
  <PresentationFormat>Экран (4:3)</PresentationFormat>
  <Paragraphs>157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Karaulova Svetlana</dc:creator>
  <cp:lastModifiedBy>RePack by Diakov</cp:lastModifiedBy>
  <cp:revision>40</cp:revision>
  <dcterms:created xsi:type="dcterms:W3CDTF">2021-11-08T16:08:37Z</dcterms:created>
  <dcterms:modified xsi:type="dcterms:W3CDTF">2025-10-20T11:10:41Z</dcterms:modified>
</cp:coreProperties>
</file>