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hSCgkT8oOelc722qhinqWJcf/N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3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3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0.jp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5004048" y="1540717"/>
            <a:ext cx="3918489" cy="29797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Ліна Костенко. Творчий шлях. Особливості</a:t>
            </a:r>
            <a:b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індивідуального стилю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Поетеса епохи: біобібліографічна довідка для користувачів-учнів 5-11 кл. :  (до 90-річчя від дня народження Ліни Костенко). Хмельницька обласна  бібліотека для дітей імені Т. Г. Шевченка" id="86" name="Google Shape;86;p1"/>
          <p:cNvPicPr preferRelativeResize="0"/>
          <p:nvPr/>
        </p:nvPicPr>
        <p:blipFill rotWithShape="1">
          <a:blip r:embed="rId3">
            <a:alphaModFix/>
          </a:blip>
          <a:srcRect b="27616" l="7607" r="7607" t="12159"/>
          <a:stretch/>
        </p:blipFill>
        <p:spPr>
          <a:xfrm>
            <a:off x="313300" y="1196752"/>
            <a:ext cx="4530437" cy="453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idx="1" type="body"/>
          </p:nvPr>
        </p:nvSpPr>
        <p:spPr>
          <a:xfrm>
            <a:off x="395536" y="260648"/>
            <a:ext cx="8229600" cy="25202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Наступного року вирушає до Львова – підтримати в суді майбутніх дисидентів Михайла Осадчого, Мирославу Зваричевську та братів Михайла і Богдана Горинів, яким інкримінують «антирадянську діяльність та пропаганду».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3" y="2996952"/>
            <a:ext cx="5406831" cy="361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idx="1" type="body"/>
          </p:nvPr>
        </p:nvSpPr>
        <p:spPr>
          <a:xfrm>
            <a:off x="395536" y="260648"/>
            <a:ext cx="8229600" cy="165618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67-му у Львові  була присутня  на суді над Чорноволом. Пізніше протестувала проти введення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радянських військ на територію Чехословаччини.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2996952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3563888" y="476672"/>
            <a:ext cx="5133256" cy="583264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Замовчування поетичних книжок  тривало шістнадцять років. У цей час українським видавництвом «Смолоскип» імені В. Симоненка  випущено збірку Ліни Костенко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«Поезії»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(1969, Балтімор — Париж — Торонто), до якої увійшли твори з усіх написаних на той час книжок.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692696"/>
            <a:ext cx="3240360" cy="503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457200" y="1600201"/>
            <a:ext cx="8229600" cy="29089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Її боялися можновладці, її шанував народ.  Максим Рильський писав: «</a:t>
            </a:r>
            <a:r>
              <a:rPr i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Видатна поетеса України Ліна Костенко прийшла у світ української поезії у дерзновенний і обнадійливий її період, коли молодість потужно заявила про світанок нового дня в мистецтв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і».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idx="1" type="body"/>
          </p:nvPr>
        </p:nvSpPr>
        <p:spPr>
          <a:xfrm>
            <a:off x="323528" y="143922"/>
            <a:ext cx="8229600" cy="672534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Юрій Івакін, самобутній майстер пародії, у 1968 році присвячує Ліні Костенко промовистий уже самою назвою «Пасаж мовчання» («Перець», № 19):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я перетерплю, а я перебуду,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Перечекаю я, пережду,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я перемовчу, перезабуду,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Все, що писала, переприсплю,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Перезакрию віями очі,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Перезавішу свої уста,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Скіфською бабою в поганській ночі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Закам’янію (років до ста),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я перевершу перемовчанням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Свій перевірш, надвірш, супервірш,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Хай перележать в скрині чекання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Мої блукання між хмар і гір…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>
            <p:ph idx="1" type="body"/>
          </p:nvPr>
        </p:nvSpPr>
        <p:spPr>
          <a:xfrm>
            <a:off x="251520" y="188640"/>
            <a:ext cx="8373616" cy="31969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«Відлига» у ставленні влади до постаті й творів Ліни Костенко позначилась виходом збірки віршів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«Над берегами вічної ріки»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(1977). Після цього було випущено історичний роман у віршах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«Маруся Чурай»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(1979), що став однією з найвищих і найвражаючих «пірамід» у творчості Ліни Костенко, та збірку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«Неповторність»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(1980).</a:t>
            </a:r>
            <a:endParaRPr/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3595216"/>
            <a:ext cx="2125759" cy="288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3573016"/>
            <a:ext cx="1926290" cy="289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5">
            <a:alphaModFix/>
          </a:blip>
          <a:srcRect b="4844" l="9156" r="13868" t="12787"/>
          <a:stretch/>
        </p:blipFill>
        <p:spPr>
          <a:xfrm>
            <a:off x="6372200" y="3596095"/>
            <a:ext cx="2016224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/>
          <p:nvPr>
            <p:ph idx="1" type="body"/>
          </p:nvPr>
        </p:nvSpPr>
        <p:spPr>
          <a:xfrm>
            <a:off x="179512" y="188640"/>
            <a:ext cx="8640960" cy="370100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Книжка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«Сад нетанучих скульптур»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(1987) вкотре засвідчила тяжіння поетеси до жанрової поліфонії, явивши у своїй структурі як ліричні вірші (розділ «Невидимі причали»), так і нові для письменниці форми — драматичні поеми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«Сніг у Флоренції», «Дума про братів неазовських»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поему-баладу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«Скіфська одіссея»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(розділ «Душа тисячоліть шукає себе в слові»).</a:t>
            </a:r>
            <a:endParaRPr/>
          </a:p>
        </p:txBody>
      </p:sp>
      <p:pic>
        <p:nvPicPr>
          <p:cNvPr id="181" name="Google Shape;1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4077072"/>
            <a:ext cx="2544413" cy="254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>
            <p:ph idx="1" type="body"/>
          </p:nvPr>
        </p:nvSpPr>
        <p:spPr>
          <a:xfrm>
            <a:off x="395536" y="188640"/>
            <a:ext cx="8496944" cy="24048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багатогранного й структурованого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«Вибраного»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(1989) увійшли як твори з опублікованих раніше книжок, так і вірші із «Зоряного інтегралу» та «Княжої гори», а також новий цикл під назвою «Інкрустації». </a:t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2771800" y="3151745"/>
            <a:ext cx="3029450" cy="18158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1999 році світ побачив історичний роман «Берестечко».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698" y="2780928"/>
            <a:ext cx="2232248" cy="356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2780928"/>
            <a:ext cx="3057136" cy="356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цього переліку варто додати літературознавчу розвідку Ліни Костенко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«Поет, що ішов сходами гігантів»,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якій розглядаються драматичні поеми Лесі Українки . Окремим виданням вийшла лекція, що була прочитана поетесою 1 вересня 1999 року в Національному університеті «Києво-Могилянська академія» і мала назву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«Гуманітарна аура нації, або Дефект головного дзеркала»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(1999).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/>
          <p:nvPr>
            <p:ph idx="1" type="body"/>
          </p:nvPr>
        </p:nvSpPr>
        <p:spPr>
          <a:xfrm>
            <a:off x="323528" y="188640"/>
            <a:ext cx="8568952" cy="29523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Виявом повномасштабного визнання творчості Ліни Костенко варто вважати відзначення її 1987 року Державною премією Української РСР імені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 Г. Шевченка (нині це — Національна премія України імені Тараса Шевченка)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історичний роман у віршах «Маруся Чурай» й збірку «Неповторність».</a:t>
            </a:r>
            <a:endParaRPr/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3228303"/>
            <a:ext cx="2448272" cy="349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6" y="3233847"/>
            <a:ext cx="2549022" cy="348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571" y="3362028"/>
            <a:ext cx="2592288" cy="314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499992" y="1546113"/>
            <a:ext cx="4186808" cy="45259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Досить юною Ліна Костенко вже зробила вибір. Вона знала, що, коли виросте, буде поетесою. Після війни відвідувала літературну студію при Спілці письменників у Києві, а шістнадцятилітньою вже мала перші публікації.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546113"/>
            <a:ext cx="3422526" cy="4446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p20"/>
          <p:cNvSpPr txBox="1"/>
          <p:nvPr>
            <p:ph idx="1" type="body"/>
          </p:nvPr>
        </p:nvSpPr>
        <p:spPr>
          <a:xfrm>
            <a:off x="395536" y="260648"/>
            <a:ext cx="8229600" cy="29809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1994 року Ліна Костенко стала лауреатом престижної премії Франческо Петрарки (Італія)   за поетичну збірку «Інкрустації» (у перекладі Лука Кальві).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3615680"/>
            <a:ext cx="4548188" cy="281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395536" y="188640"/>
            <a:ext cx="8229600" cy="14687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Збірка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«Мадонна Перехресть»,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присвячена Оксані Пахльовській, побачила світ у київському видавництві «Либідь» 2011 року.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483955" y="1844824"/>
            <a:ext cx="8332765" cy="151216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Справжньою сенсацією 2010 року став вихід першого прозового твору Ліни Костенко- роману </a:t>
            </a:r>
            <a:r>
              <a:rPr b="0" i="0" lang="ru-RU" sz="28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«Записки українського самашедшого».</a:t>
            </a:r>
            <a:endParaRPr b="0" i="0" sz="2800" u="none" cap="none" strike="noStrike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3710217"/>
            <a:ext cx="3600400" cy="270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6256" y="3555720"/>
            <a:ext cx="20764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527" y="3789040"/>
            <a:ext cx="2752871" cy="264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 txBox="1"/>
          <p:nvPr>
            <p:ph idx="1" type="body"/>
          </p:nvPr>
        </p:nvSpPr>
        <p:spPr>
          <a:xfrm>
            <a:off x="467544" y="332656"/>
            <a:ext cx="8229600" cy="187220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Микола Жулинський писав: «Ліна Костенко — це позиція. Національна. Горда. З глибинним почуттям людської гідності».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3717032"/>
            <a:ext cx="4400529" cy="24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2539395"/>
            <a:ext cx="3625931" cy="241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395536" y="188640"/>
            <a:ext cx="8229600" cy="45259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Дочка Ліни Костенко Оксана Пахльовська згадує: «Мама свого часу стала легендою. Це тоді, коли в літературі її ніби й не існувало: ім’я її було заборонено, вірші не друкувались... У мене було відчуття, що всі ці роки люди її ніби чекали. А вона — працювала. У найстрашніші періоди, коли все тісніше змикалося круг неї коло переслідувань, цькувань, заборон, — вона писала. Могла зачинитися й писати за одну добу до трьохсот рядків «Марусі Чурай», які побачили світ у 1979 році!».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 b="21827" l="26530" r="0" t="0"/>
          <a:stretch/>
        </p:blipFill>
        <p:spPr>
          <a:xfrm>
            <a:off x="1115616" y="4781173"/>
            <a:ext cx="3024336" cy="20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4781174"/>
            <a:ext cx="2725492" cy="2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0" name="Google Shape;240;p24"/>
          <p:cNvSpPr txBox="1"/>
          <p:nvPr>
            <p:ph idx="1" type="body"/>
          </p:nvPr>
        </p:nvSpPr>
        <p:spPr>
          <a:xfrm>
            <a:off x="467544" y="1556792"/>
            <a:ext cx="8352928" cy="367240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Дмитро Стус, кандидат філологічних наук, редактор журналу «Київська Русь», лауреат Національної премії України імені Тараса Шевченка: </a:t>
            </a:r>
            <a:r>
              <a:rPr i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«Моя Ліна Костенко... Це, може, не така Ліна Костенко, яка є насправді, але це ніби символ української жінки. Вона жіночна. Вона чуттєва. Вона абсолютно цілісна. Це жінка, яка (якщо говорити сьогоднішніми категоріями) знає, що таке кохання, відчуває його».</a:t>
            </a:r>
            <a:endParaRPr i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idx="1" type="body"/>
          </p:nvPr>
        </p:nvSpPr>
        <p:spPr>
          <a:xfrm>
            <a:off x="467544" y="1556792"/>
            <a:ext cx="8229600" cy="3600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Сергій Тримбач, кінокритик: </a:t>
            </a:r>
            <a:r>
              <a:rPr i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«Є люди, яких багато... Книжка за книжкою, роль за роллю, промова за промовою. Та чим більше такого, тим помітнішою є мізерія й неміч тусовочного персонажа. Ліни Костенко мало. Було так у віці минулому, коли її просто забороняли. І є так нині, коли вона сама себе забороняє».</a:t>
            </a:r>
            <a:endParaRPr i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1" name="Google Shape;251;p26"/>
          <p:cNvSpPr txBox="1"/>
          <p:nvPr>
            <p:ph idx="1" type="body"/>
          </p:nvPr>
        </p:nvSpPr>
        <p:spPr>
          <a:xfrm>
            <a:off x="395536" y="332656"/>
            <a:ext cx="8229600" cy="61206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Малкович, поет, видавець: «І в поезії, і в житті Ліна Костенко вражає своєю особливою афористичністю. Коли свого часу в останній момент у філармонії відмінили моновиставу за «Марусею Чурай», Ліна Костенко прийшла до директора філармонії, підвела його під люстру (щоб краще видно) і «відляпасувала» йому фізію. Той нерозумний директор подав на неї в суд, — зрештою, це відома історія... Ліну Костенко викликали в суд і запитали, чи не заперечує вона того, що дала ляпаса директорові філармонії. «Заперечую», — сказала Ліна Василівна. «Як, ви це заперечуєте?». «Так, заперечую! — відказала вона. — Бо я дала не одного, а два ляпаси — за себе і за Марусю Чурай».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idx="1" type="body"/>
          </p:nvPr>
        </p:nvSpPr>
        <p:spPr>
          <a:xfrm>
            <a:off x="395536" y="404664"/>
            <a:ext cx="8229600" cy="61206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Борис Олійник, поет: «…вона унікальне явище в українській літературі, яка за будь-яких змін</a:t>
            </a:r>
            <a:endParaRPr/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кон’юнктури моменту завжди була собою й вела</a:t>
            </a:r>
            <a:endParaRPr/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лінію, аби Україна посіла своє гідне місце у світовому співтоваристві. Ліна Василівна не підігравала нікому. І з нею ні член Політбюро, ні президент, ніхто не зважиться на фамільярність, вона відріже, як бритва… Мені випала честь після 15-річного мовчання поетеси вибивати видання її книги «Над берегами вічної ріки». Власне, кожне її видання — це детективна історія: з доносами, затримкою верстки, дрібними інтригами».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/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Афористична скарбничка Ліни Костенко</a:t>
            </a:r>
            <a:endParaRPr/>
          </a:p>
        </p:txBody>
      </p:sp>
      <p:sp>
        <p:nvSpPr>
          <p:cNvPr id="262" name="Google Shape;262;p28"/>
          <p:cNvSpPr txBox="1"/>
          <p:nvPr>
            <p:ph idx="1" type="body"/>
          </p:nvPr>
        </p:nvSpPr>
        <p:spPr>
          <a:xfrm>
            <a:off x="539552" y="1124745"/>
            <a:ext cx="8229600" cy="43204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Душа належить людству і епохам.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 txBox="1"/>
          <p:nvPr/>
        </p:nvSpPr>
        <p:spPr>
          <a:xfrm>
            <a:off x="546626" y="1700809"/>
            <a:ext cx="8229600" cy="4320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Душа тисячоліть шукає себе в слові.  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494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546626" y="2276872"/>
            <a:ext cx="8229600" cy="79208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Поезія — це завжди неповторність,</a:t>
            </a:r>
            <a:endParaRPr/>
          </a:p>
          <a:p>
            <a:pPr indent="0" lvl="0" marL="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якийсь безсмертний дотик до душі.  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0180" lvl="0" marL="342900" marR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546626" y="3284982"/>
            <a:ext cx="8229600" cy="43204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Великий або дволикий. Середини тут нема.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546626" y="3861048"/>
            <a:ext cx="8229600" cy="79208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Блажен той муж, воістину блажен,</a:t>
            </a:r>
            <a:endParaRPr/>
          </a:p>
          <a:p>
            <a:pPr indent="0" lvl="0" marL="0" marR="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котрий не був ні блазнем, ні вужем.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546626" y="4731790"/>
            <a:ext cx="8229600" cy="41875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Моя свобода завжди при мені.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516360" y="5236796"/>
            <a:ext cx="8229600" cy="44533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Люди, будьте взаємно красивими!</a:t>
            </a:r>
            <a:endParaRPr/>
          </a:p>
          <a:p>
            <a:pPr indent="0" lvl="0" marL="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546626" y="5834535"/>
            <a:ext cx="8229600" cy="44533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Оця реальна мить вже завтра буде спомином.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546626" y="6402571"/>
            <a:ext cx="8229600" cy="44533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Марудна справа — жити без баталій.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/>
          <p:nvPr/>
        </p:nvSpPr>
        <p:spPr>
          <a:xfrm>
            <a:off x="4211959" y="1268760"/>
            <a:ext cx="4756681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ФІЛОСОФІЧНІСТЬ;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4211959" y="1844824"/>
            <a:ext cx="4798140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ІСТОРИЗМ МИСЛЕННЯ;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9"/>
          <p:cNvSpPr txBox="1"/>
          <p:nvPr>
            <p:ph type="title"/>
          </p:nvPr>
        </p:nvSpPr>
        <p:spPr>
          <a:xfrm>
            <a:off x="467544" y="74583"/>
            <a:ext cx="8229600" cy="1049289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 СТИЛЮ ЛІНИ КОСТЕНКО </a:t>
            </a:r>
            <a:endParaRPr sz="280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4211959" y="2420888"/>
            <a:ext cx="4756682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ВИШУКАНА ТРАДИЦІЙНІСТЬ;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4211959" y="2996952"/>
            <a:ext cx="4779098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ІНТЕЛЕКТУАЛЬНІСТЬ;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4211959" y="4149080"/>
            <a:ext cx="4756682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АФОРИСТИЧНІСТЬ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4211959" y="3549462"/>
            <a:ext cx="4743322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ПУБЛІЦИСТИЧНІСТЬ;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2" name="Google Shape;2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32" y="1268760"/>
            <a:ext cx="4210340" cy="3280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idx="1" type="body"/>
          </p:nvPr>
        </p:nvSpPr>
        <p:spPr>
          <a:xfrm>
            <a:off x="179512" y="116633"/>
            <a:ext cx="8805664" cy="38884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Закінчивши десятий клас, Ліна Костенко успішно склала іспити в тодішній Київський педагогічний інститут імені М. Горького (нині це Національний педагогічний університет імені М. Драгоманова), але через деякий час забрала свої документи й пройшла відбір абітурієнтів до Московського літературного інституту.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4023445"/>
            <a:ext cx="3456384" cy="258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112" y="4016696"/>
            <a:ext cx="1688344" cy="259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Маловідомі факти про Ліну Костенко</a:t>
            </a:r>
            <a:endParaRPr/>
          </a:p>
        </p:txBody>
      </p:sp>
      <p:sp>
        <p:nvSpPr>
          <p:cNvPr id="288" name="Google Shape;288;p30"/>
          <p:cNvSpPr txBox="1"/>
          <p:nvPr>
            <p:ph idx="1" type="body"/>
          </p:nvPr>
        </p:nvSpPr>
        <p:spPr>
          <a:xfrm>
            <a:off x="107504" y="1124745"/>
            <a:ext cx="8661648" cy="8640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15 майбутня поетеса вже читала Дідро, Платона й Аристотеля. 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 txBox="1"/>
          <p:nvPr/>
        </p:nvSpPr>
        <p:spPr>
          <a:xfrm>
            <a:off x="107504" y="2132856"/>
            <a:ext cx="8668722" cy="23762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словами поета Василя Сома, який проживав у одній кімнаті в гуртожитку з Василем Симоненком, його товариш задивлявся на молоду Костенко: «Ліну Вася Симоненко дуже любив. У них таємна любов була, хоч Ліна старша від нього на 5 років. На неї не можна було дивитися без захвату: жіночна, з лукавинкою в очах – справжня красуня».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494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107504" y="4653136"/>
            <a:ext cx="8668722" cy="22048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1963 році Ліна Костенко разом з Аркадієм Добровольським написала сценарій до фільму «Перевірте свої годинники», у якому розповідалось про українських поетів, загиблих під час Другої світової війни. Фільм зняли 1964 року, але на екрани він так і не вийшов. Остаточний варіант  «Хто повернеться – долюбить» так змінили, що письменниця відмовилася від авторства.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Маловідомі факти про Ліну Костенко</a:t>
            </a:r>
            <a:endParaRPr/>
          </a:p>
        </p:txBody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107504" y="1124745"/>
            <a:ext cx="8661648" cy="144015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Ліна Костенко відмовилась від звання Героя України, яке хотів їй вручити Віктор Ющенко, після чого її цитата «Політичної біжутерії не ношу» стала крилатим виразом</a:t>
            </a:r>
            <a:r>
              <a:rPr lang="ru-RU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 txBox="1"/>
          <p:nvPr/>
        </p:nvSpPr>
        <p:spPr>
          <a:xfrm>
            <a:off x="107504" y="2708920"/>
            <a:ext cx="4824536" cy="10081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Улюблений музичний твір Ліни Костенко – «Реквієм» Верді.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107504" y="3933056"/>
            <a:ext cx="4824536" cy="11024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2005 році Ліна Костенко взяла участь в експедиції до Чорнобильської зони.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2708919"/>
            <a:ext cx="3345469" cy="230168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 txBox="1"/>
          <p:nvPr/>
        </p:nvSpPr>
        <p:spPr>
          <a:xfrm>
            <a:off x="107504" y="5187888"/>
            <a:ext cx="8581025" cy="16701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Дочка Ліни Костенко Оксана Пахльовська теж стала письменницею. А син поетеси працює програмістом у Сполучениї Штатах. Онучка Ліни Василівни Костенко Ярослава-Франческа Барб’єрі вивчала філософію у Римському університеті «Ля Сап’єнца», де її мама завідувала кафедрою україністики.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/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Маловідомі факти про Ліну Костенко</a:t>
            </a:r>
            <a:endParaRPr/>
          </a:p>
        </p:txBody>
      </p:sp>
      <p:sp>
        <p:nvSpPr>
          <p:cNvPr id="306" name="Google Shape;306;p32"/>
          <p:cNvSpPr txBox="1"/>
          <p:nvPr>
            <p:ph idx="1" type="body"/>
          </p:nvPr>
        </p:nvSpPr>
        <p:spPr>
          <a:xfrm>
            <a:off x="107504" y="1124745"/>
            <a:ext cx="8661648" cy="115212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2015 році мала планета Сонячної системи № 290127 отримала назву Лінакостенко</a:t>
            </a:r>
            <a:r>
              <a:rPr lang="ru-RU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611560" y="332656"/>
            <a:ext cx="8075240" cy="26642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 однокурсників була неперевершеним авторитетом. Її дипломною роботою при закінченні Московського літературного інституту (1956) стала майбутня поетична збірка «Проміння землі». Рецензував книгу відомий критик В. Іванов.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3214076"/>
            <a:ext cx="6913937" cy="342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467544" y="332656"/>
            <a:ext cx="8229600" cy="29089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1957 році видавництво «Молодь»  видало   книжку, яка спричинила справжній бум в  українській літературі. Через рік друга збірка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«Вітрила».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вже з виданням третьої книги —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«Мандрівки серця»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(1961) виникли проблеми...</a:t>
            </a:r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3359889"/>
            <a:ext cx="2160240" cy="321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888" y="3359888"/>
            <a:ext cx="2304256" cy="31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8184" y="3359889"/>
            <a:ext cx="1944687" cy="31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395536" y="260648"/>
            <a:ext cx="8229600" cy="49685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 перші поетичні збірки Ліни Костенко засвідчили прихід в українську літературу надзвичайно сильної поетичної особистості. Органічна відстороненість від імпульсів суєтної «злободенності», а натомість чутливе сприйняття й переживання великих моральних і громадянських проблем та запитів доби, природність і чистота ліричного світу, культура письма, незалежність голосу і виразно вгадувана масштабність творчої особистості — зразу привернули увагу читачів.</a:t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Іван Дзюба 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120" y="4583699"/>
            <a:ext cx="1557599" cy="213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251520" y="188640"/>
            <a:ext cx="8784976" cy="3845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квітня 1963 р. на ідеологічній нараді секретар ЦК КПУ з ідеології А.Скаба заявив: «Формалістичні викрутаси зі словом неминуче призводять до викривлення й затемнення ідейно-художнього змісту твору. А що справа саме така, свідчать деякі твори молодих поетів:  М.Вінграновського, І.Драча, Л.Костенко».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 був сигнал до погрому покоління шістдесятників 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4030928"/>
            <a:ext cx="2016224" cy="263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3275856" y="4376213"/>
            <a:ext cx="4652963" cy="194379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«аполітичність»   знятий з плану знімання фільм за сценарієм Л.Костенко «Дорогою вітрів».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4211960" y="908720"/>
            <a:ext cx="4330824" cy="506915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1963 року було підготовлено до друку нову збірку Ліни Костенко —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«Зоряний інтеграл»,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проте тоді вона не побачила світ. 1972 року та ж своєчасно «невтілена» доля випала й збірці </a:t>
            </a: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«Княжа гора»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стало свідченням складності стосунків поетеси із чинною системою.</a:t>
            </a:r>
            <a:endParaRPr/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37" y="1052736"/>
            <a:ext cx="3670946" cy="491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457200" y="980728"/>
            <a:ext cx="8229600" cy="34563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1965-му вона разом із кінорежисером Сергієм Параджановим, поетом Іваном Драчем, авіаконструктором Олегом Антоновим та іншими  діячами культури й науки надсилає до ЦК КПУ та ЦК КПРС лист-протест проти арештів української інтелігенції з вимогою зробити розгляди судових справ публічними.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2020-12-12T19:03:29Z</dcterms:created>
  <dc:creator>Таня</dc:creator>
</cp:coreProperties>
</file>