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sldIdLst>
    <p:sldId id="256" r:id="rId2"/>
    <p:sldId id="257" r:id="rId3"/>
    <p:sldId id="259" r:id="rId4"/>
    <p:sldId id="260" r:id="rId5"/>
    <p:sldId id="261" r:id="rId6"/>
    <p:sldId id="262" r:id="rId7"/>
    <p:sldId id="268" r:id="rId8"/>
    <p:sldId id="263" r:id="rId9"/>
    <p:sldId id="264" r:id="rId10"/>
    <p:sldId id="266" r:id="rId11"/>
    <p:sldId id="267" r:id="rId12"/>
    <p:sldId id="269" r:id="rId13"/>
    <p:sldId id="270" r:id="rId14"/>
    <p:sldId id="271" r:id="rId15"/>
    <p:sldId id="272" r:id="rId16"/>
    <p:sldId id="273" r:id="rId17"/>
    <p:sldId id="274" r:id="rId18"/>
    <p:sldId id="275"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9" autoAdjust="0"/>
    <p:restoredTop sz="94660"/>
  </p:normalViewPr>
  <p:slideViewPr>
    <p:cSldViewPr snapToGrid="0">
      <p:cViewPr varScale="1">
        <p:scale>
          <a:sx n="70" d="100"/>
          <a:sy n="70" d="100"/>
        </p:scale>
        <p:origin x="-53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EFB7AA-F5B8-4727-9899-40E161740D58}" type="datetimeFigureOut">
              <a:rPr lang="ru-RU" smtClean="0"/>
              <a:t>02.11.2023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C9C69D-A261-4BB1-B47D-F15566256F00}" type="slidenum">
              <a:rPr lang="ru-RU" smtClean="0"/>
              <a:t>‹#›</a:t>
            </a:fld>
            <a:endParaRPr lang="ru-RU"/>
          </a:p>
        </p:txBody>
      </p:sp>
    </p:spTree>
    <p:extLst>
      <p:ext uri="{BB962C8B-B14F-4D97-AF65-F5344CB8AC3E}">
        <p14:creationId xmlns:p14="http://schemas.microsoft.com/office/powerpoint/2010/main" val="139323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DC9C69D-A261-4BB1-B47D-F15566256F00}" type="slidenum">
              <a:rPr lang="ru-RU" smtClean="0"/>
              <a:t>3</a:t>
            </a:fld>
            <a:endParaRPr lang="ru-RU"/>
          </a:p>
        </p:txBody>
      </p:sp>
    </p:spTree>
    <p:extLst>
      <p:ext uri="{BB962C8B-B14F-4D97-AF65-F5344CB8AC3E}">
        <p14:creationId xmlns:p14="http://schemas.microsoft.com/office/powerpoint/2010/main" val="17622270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ru-RU"/>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C3E9F498-89DB-4BCA-B629-2CB9A330C09A}" type="slidenum">
              <a:rPr lang="ru-RU" smtClean="0"/>
              <a:t>‹#›</a:t>
            </a:fld>
            <a:endParaRPr lang="ru-RU"/>
          </a:p>
        </p:txBody>
      </p:sp>
    </p:spTree>
    <p:extLst>
      <p:ext uri="{BB962C8B-B14F-4D97-AF65-F5344CB8AC3E}">
        <p14:creationId xmlns:p14="http://schemas.microsoft.com/office/powerpoint/2010/main" val="8852953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Панорамная фотография с подписью">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B6CB35-F371-4429-9ECD-107E7F4D5AA7}" type="datetimeFigureOut">
              <a:rPr lang="ru-RU" smtClean="0"/>
              <a:t>02.11.2023</a:t>
            </a:fld>
            <a:endParaRPr lang="ru-RU"/>
          </a:p>
        </p:txBody>
      </p:sp>
      <p:sp>
        <p:nvSpPr>
          <p:cNvPr id="6" name="Footer Placeholder 5"/>
          <p:cNvSpPr>
            <a:spLocks noGrp="1"/>
          </p:cNvSpPr>
          <p:nvPr>
            <p:ph type="ftr" sz="quarter" idx="11"/>
          </p:nvPr>
        </p:nvSpPr>
        <p:spPr/>
        <p:txBody>
          <a:bodyPr/>
          <a:lstStyle/>
          <a:p>
            <a:endParaRPr lang="ru-RU"/>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30114216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p:txBody>
          <a:bodyPr/>
          <a:lstStyle/>
          <a:p>
            <a:endParaRPr lang="ru-RU"/>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3516343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ru-RU" smtClean="0"/>
              <a:t>Образец заголовка</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p:txBody>
          <a:bodyPr/>
          <a:lstStyle/>
          <a:p>
            <a:endParaRPr lang="ru-RU"/>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39812322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p:txBody>
          <a:bodyPr/>
          <a:lstStyle/>
          <a:p>
            <a:endParaRPr lang="ru-RU"/>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416531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BB6CB35-F371-4429-9ECD-107E7F4D5AA7}" type="datetimeFigureOut">
              <a:rPr lang="ru-RU" smtClean="0"/>
              <a:t>02.11.2023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22674083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BB6CB35-F371-4429-9ECD-107E7F4D5AA7}" type="datetimeFigureOut">
              <a:rPr lang="ru-RU" smtClean="0"/>
              <a:t>02.11.2023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31347430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39997667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p:txBody>
          <a:bodyPr/>
          <a:lstStyle/>
          <a:p>
            <a:endParaRPr lang="ru-RU"/>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14428462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ru-RU" smtClean="0"/>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p:txBody>
          <a:bodyPr/>
          <a:lstStyle>
            <a:lvl1pPr>
              <a:defRPr sz="1000" b="1"/>
            </a:lvl1pPr>
          </a:lstStyle>
          <a:p>
            <a:endParaRPr lang="ru-RU"/>
          </a:p>
        </p:txBody>
      </p:sp>
      <p:sp>
        <p:nvSpPr>
          <p:cNvPr id="6" name="Slide Number Placeholder 5"/>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1371491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BB6CB35-F371-4429-9ECD-107E7F4D5AA7}" type="datetimeFigureOut">
              <a:rPr lang="ru-RU" smtClean="0"/>
              <a:t>02.11.2023</a:t>
            </a:fld>
            <a:endParaRPr lang="ru-RU"/>
          </a:p>
        </p:txBody>
      </p:sp>
      <p:sp>
        <p:nvSpPr>
          <p:cNvPr id="5" name="Footer Placeholder 4"/>
          <p:cNvSpPr>
            <a:spLocks noGrp="1"/>
          </p:cNvSpPr>
          <p:nvPr>
            <p:ph type="ftr" sz="quarter" idx="11"/>
          </p:nvPr>
        </p:nvSpPr>
        <p:spPr/>
        <p:txBody>
          <a:bodyPr/>
          <a:lstStyle>
            <a:lvl1pPr>
              <a:defRPr sz="1000" b="1"/>
            </a:lvl1pPr>
          </a:lstStyle>
          <a:p>
            <a:endParaRPr lang="ru-RU"/>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1155742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BB6CB35-F371-4429-9ECD-107E7F4D5AA7}" type="datetimeFigureOut">
              <a:rPr lang="ru-RU" smtClean="0"/>
              <a:t>02.11.2023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27481223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BB6CB35-F371-4429-9ECD-107E7F4D5AA7}" type="datetimeFigureOut">
              <a:rPr lang="ru-RU" smtClean="0"/>
              <a:t>02.11.2023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38825138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BB6CB35-F371-4429-9ECD-107E7F4D5AA7}" type="datetimeFigureOut">
              <a:rPr lang="ru-RU" smtClean="0"/>
              <a:t>02.11.2023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7711514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B6CB35-F371-4429-9ECD-107E7F4D5AA7}" type="datetimeFigureOut">
              <a:rPr lang="ru-RU" smtClean="0"/>
              <a:t>02.11.2023</a:t>
            </a:fld>
            <a:endParaRPr lang="ru-RU"/>
          </a:p>
        </p:txBody>
      </p:sp>
      <p:sp>
        <p:nvSpPr>
          <p:cNvPr id="3" name="Footer Placeholder 2"/>
          <p:cNvSpPr>
            <a:spLocks noGrp="1"/>
          </p:cNvSpPr>
          <p:nvPr>
            <p:ph type="ftr" sz="quarter" idx="11"/>
          </p:nvPr>
        </p:nvSpPr>
        <p:spPr/>
        <p:txBody>
          <a:bodyPr/>
          <a:lstStyle/>
          <a:p>
            <a:endParaRPr lang="ru-RU"/>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34395306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B6CB35-F371-4429-9ECD-107E7F4D5AA7}" type="datetimeFigureOut">
              <a:rPr lang="ru-RU" smtClean="0"/>
              <a:t>02.11.2023</a:t>
            </a:fld>
            <a:endParaRPr lang="ru-RU"/>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42872579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BB6CB35-F371-4429-9ECD-107E7F4D5AA7}" type="datetimeFigureOut">
              <a:rPr lang="ru-RU" smtClean="0"/>
              <a:t>02.11.2023</a:t>
            </a:fld>
            <a:endParaRPr lang="ru-RU"/>
          </a:p>
        </p:txBody>
      </p:sp>
      <p:sp>
        <p:nvSpPr>
          <p:cNvPr id="6" name="Footer Placeholder 5"/>
          <p:cNvSpPr>
            <a:spLocks noGrp="1"/>
          </p:cNvSpPr>
          <p:nvPr>
            <p:ph type="ftr" sz="quarter" idx="11"/>
          </p:nvPr>
        </p:nvSpPr>
        <p:spPr/>
        <p:txBody>
          <a:bodyPr/>
          <a:lstStyle/>
          <a:p>
            <a:endParaRPr lang="ru-R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3E9F498-89DB-4BCA-B629-2CB9A330C09A}" type="slidenum">
              <a:rPr lang="ru-RU" smtClean="0"/>
              <a:t>‹#›</a:t>
            </a:fld>
            <a:endParaRPr lang="ru-RU"/>
          </a:p>
        </p:txBody>
      </p:sp>
    </p:spTree>
    <p:extLst>
      <p:ext uri="{BB962C8B-B14F-4D97-AF65-F5344CB8AC3E}">
        <p14:creationId xmlns:p14="http://schemas.microsoft.com/office/powerpoint/2010/main" val="9485399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FBB6CB35-F371-4429-9ECD-107E7F4D5AA7}" type="datetimeFigureOut">
              <a:rPr lang="ru-RU" smtClean="0"/>
              <a:t>02.11.2023</a:t>
            </a:fld>
            <a:endParaRPr lang="ru-RU"/>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ru-RU"/>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3E9F498-89DB-4BCA-B629-2CB9A330C09A}" type="slidenum">
              <a:rPr lang="ru-RU" smtClean="0"/>
              <a:t>‹#›</a:t>
            </a:fld>
            <a:endParaRPr lang="ru-RU"/>
          </a:p>
        </p:txBody>
      </p:sp>
    </p:spTree>
    <p:extLst>
      <p:ext uri="{BB962C8B-B14F-4D97-AF65-F5344CB8AC3E}">
        <p14:creationId xmlns:p14="http://schemas.microsoft.com/office/powerpoint/2010/main" val="35669477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sz="4400" dirty="0" smtClean="0"/>
              <a:t>ОСОБЛИВОСТІ РОЗВИТКУ ТА МЕТОДИ ВДОСКОНАЛЕННЯ КОМУНІКАТИВНОЇ КОМПЕТЕНЦІЇ</a:t>
            </a:r>
            <a:endParaRPr lang="ru-RU" sz="4400" dirty="0"/>
          </a:p>
        </p:txBody>
      </p:sp>
      <p:sp>
        <p:nvSpPr>
          <p:cNvPr id="4" name="Подзаголовок 3"/>
          <p:cNvSpPr>
            <a:spLocks noGrp="1"/>
          </p:cNvSpPr>
          <p:nvPr>
            <p:ph type="subTitle" idx="1"/>
          </p:nvPr>
        </p:nvSpPr>
        <p:spPr/>
        <p:txBody>
          <a:bodyPr/>
          <a:lstStyle/>
          <a:p>
            <a:endParaRPr lang="ru-RU"/>
          </a:p>
        </p:txBody>
      </p:sp>
    </p:spTree>
    <p:extLst>
      <p:ext uri="{BB962C8B-B14F-4D97-AF65-F5344CB8AC3E}">
        <p14:creationId xmlns:p14="http://schemas.microsoft.com/office/powerpoint/2010/main" val="30695165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КРИТЕРІЇ ДОСКОНАЛОСТІ КОМУНІКАТИВНОЇ КОМПЕТЕНЦІЇ</a:t>
            </a:r>
            <a:endParaRPr lang="ru-RU" dirty="0"/>
          </a:p>
        </p:txBody>
      </p:sp>
      <p:sp>
        <p:nvSpPr>
          <p:cNvPr id="3" name="Объект 2"/>
          <p:cNvSpPr>
            <a:spLocks noGrp="1"/>
          </p:cNvSpPr>
          <p:nvPr>
            <p:ph idx="1"/>
          </p:nvPr>
        </p:nvSpPr>
        <p:spPr>
          <a:xfrm>
            <a:off x="1154954" y="2646948"/>
            <a:ext cx="8825659" cy="3276600"/>
          </a:xfrm>
        </p:spPr>
        <p:txBody>
          <a:bodyPr>
            <a:noAutofit/>
          </a:bodyPr>
          <a:lstStyle/>
          <a:p>
            <a:pPr>
              <a:lnSpc>
                <a:spcPct val="150000"/>
              </a:lnSpc>
            </a:pPr>
            <a:r>
              <a:rPr lang="ru-RU" sz="2800" dirty="0" err="1"/>
              <a:t>продуктивний</a:t>
            </a:r>
            <a:r>
              <a:rPr lang="ru-RU" sz="2800" dirty="0"/>
              <a:t> </a:t>
            </a:r>
            <a:r>
              <a:rPr lang="ru-RU" sz="2800" dirty="0" err="1"/>
              <a:t>вплив</a:t>
            </a:r>
            <a:r>
              <a:rPr lang="ru-RU" sz="2800" dirty="0"/>
              <a:t> </a:t>
            </a:r>
            <a:r>
              <a:rPr lang="ru-RU" sz="2800" dirty="0" err="1"/>
              <a:t>здібностей</a:t>
            </a:r>
            <a:r>
              <a:rPr lang="ru-RU" sz="2800" dirty="0"/>
              <a:t> на </a:t>
            </a:r>
            <a:r>
              <a:rPr lang="ru-RU" sz="2800" dirty="0" err="1"/>
              <a:t>здійснення</a:t>
            </a:r>
            <a:r>
              <a:rPr lang="ru-RU" sz="2800" dirty="0"/>
              <a:t> </a:t>
            </a:r>
            <a:r>
              <a:rPr lang="ru-RU" sz="2800" dirty="0" err="1"/>
              <a:t>професійної</a:t>
            </a:r>
            <a:r>
              <a:rPr lang="ru-RU" sz="2800" dirty="0"/>
              <a:t> </a:t>
            </a:r>
            <a:r>
              <a:rPr lang="ru-RU" sz="2800" dirty="0" err="1"/>
              <a:t>комунікації</a:t>
            </a:r>
            <a:endParaRPr lang="ru-RU" sz="2800" dirty="0"/>
          </a:p>
          <a:p>
            <a:pPr>
              <a:lnSpc>
                <a:spcPct val="150000"/>
              </a:lnSpc>
            </a:pPr>
            <a:r>
              <a:rPr lang="ru-RU" sz="2800" dirty="0" err="1"/>
              <a:t>наявністю</a:t>
            </a:r>
            <a:r>
              <a:rPr lang="ru-RU" sz="2800" dirty="0"/>
              <a:t> </a:t>
            </a:r>
            <a:r>
              <a:rPr lang="ru-RU" sz="2800" dirty="0" err="1"/>
              <a:t>здібностей</a:t>
            </a:r>
            <a:r>
              <a:rPr lang="ru-RU" sz="2800" dirty="0"/>
              <a:t> до </a:t>
            </a:r>
            <a:r>
              <a:rPr lang="ru-RU" sz="2800" dirty="0" err="1"/>
              <a:t>здійснення</a:t>
            </a:r>
            <a:r>
              <a:rPr lang="ru-RU" sz="2800" dirty="0"/>
              <a:t> </a:t>
            </a:r>
            <a:r>
              <a:rPr lang="ru-RU" sz="2800" dirty="0" err="1"/>
              <a:t>педагогічної</a:t>
            </a:r>
            <a:r>
              <a:rPr lang="ru-RU" sz="2800" dirty="0"/>
              <a:t> </a:t>
            </a:r>
            <a:r>
              <a:rPr lang="ru-RU" sz="2800" dirty="0" err="1"/>
              <a:t>комунікації</a:t>
            </a:r>
            <a:endParaRPr lang="ru-RU" sz="2800" dirty="0"/>
          </a:p>
          <a:p>
            <a:pPr>
              <a:lnSpc>
                <a:spcPct val="150000"/>
              </a:lnSpc>
            </a:pPr>
            <a:r>
              <a:rPr lang="ru-RU" sz="2800" dirty="0" err="1"/>
              <a:t>наявність</a:t>
            </a:r>
            <a:r>
              <a:rPr lang="ru-RU" sz="2800" dirty="0"/>
              <a:t> </a:t>
            </a:r>
            <a:r>
              <a:rPr lang="ru-RU" sz="2800" dirty="0" err="1"/>
              <a:t>комунікативних</a:t>
            </a:r>
            <a:r>
              <a:rPr lang="ru-RU" sz="2800" dirty="0"/>
              <a:t> </a:t>
            </a:r>
            <a:r>
              <a:rPr lang="ru-RU" sz="2800" dirty="0" err="1"/>
              <a:t>навичок</a:t>
            </a:r>
            <a:r>
              <a:rPr lang="ru-RU" sz="2800" dirty="0"/>
              <a:t> і </a:t>
            </a:r>
            <a:r>
              <a:rPr lang="ru-RU" sz="2800" dirty="0" err="1"/>
              <a:t>умінь</a:t>
            </a:r>
            <a:endParaRPr lang="ru-RU" sz="2800" dirty="0"/>
          </a:p>
        </p:txBody>
      </p:sp>
    </p:spTree>
    <p:extLst>
      <p:ext uri="{BB962C8B-B14F-4D97-AF65-F5344CB8AC3E}">
        <p14:creationId xmlns:p14="http://schemas.microsoft.com/office/powerpoint/2010/main" val="15307050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4" y="829290"/>
            <a:ext cx="10539741" cy="706964"/>
          </a:xfrm>
        </p:spPr>
        <p:txBody>
          <a:bodyPr/>
          <a:lstStyle/>
          <a:p>
            <a:r>
              <a:rPr lang="uk-UA" dirty="0" smtClean="0"/>
              <a:t>ГРУПОВІ ТРЕНІНГИ</a:t>
            </a:r>
            <a:endParaRPr lang="ru-RU" dirty="0"/>
          </a:p>
        </p:txBody>
      </p:sp>
      <p:sp>
        <p:nvSpPr>
          <p:cNvPr id="3" name="Объект 2"/>
          <p:cNvSpPr>
            <a:spLocks noGrp="1"/>
          </p:cNvSpPr>
          <p:nvPr>
            <p:ph idx="1"/>
          </p:nvPr>
        </p:nvSpPr>
        <p:spPr/>
        <p:txBody>
          <a:bodyPr>
            <a:normAutofit fontScale="92500" lnSpcReduction="10000"/>
          </a:bodyPr>
          <a:lstStyle/>
          <a:p>
            <a:pPr>
              <a:lnSpc>
                <a:spcPct val="150000"/>
              </a:lnSpc>
            </a:pPr>
            <a:r>
              <a:rPr lang="uk-UA" sz="2800" dirty="0" smtClean="0"/>
              <a:t>Дискусійні методи</a:t>
            </a:r>
          </a:p>
          <a:p>
            <a:pPr>
              <a:lnSpc>
                <a:spcPct val="150000"/>
              </a:lnSpc>
            </a:pPr>
            <a:endParaRPr lang="en-US" sz="2800" dirty="0" smtClean="0"/>
          </a:p>
          <a:p>
            <a:pPr>
              <a:lnSpc>
                <a:spcPct val="150000"/>
              </a:lnSpc>
            </a:pPr>
            <a:r>
              <a:rPr lang="uk-UA" sz="2800" dirty="0" smtClean="0"/>
              <a:t>Ігрові методи</a:t>
            </a:r>
            <a:endParaRPr lang="en-US" sz="2800" dirty="0" smtClean="0"/>
          </a:p>
          <a:p>
            <a:pPr>
              <a:lnSpc>
                <a:spcPct val="150000"/>
              </a:lnSpc>
            </a:pPr>
            <a:endParaRPr lang="en-US" sz="2800" dirty="0" smtClean="0"/>
          </a:p>
          <a:p>
            <a:pPr>
              <a:lnSpc>
                <a:spcPct val="150000"/>
              </a:lnSpc>
            </a:pPr>
            <a:r>
              <a:rPr lang="uk-UA" sz="2800" dirty="0" smtClean="0"/>
              <a:t>Сенситивний тренінг</a:t>
            </a:r>
            <a:endParaRPr lang="ru-RU" sz="2800" dirty="0"/>
          </a:p>
        </p:txBody>
      </p:sp>
    </p:spTree>
    <p:extLst>
      <p:ext uri="{BB962C8B-B14F-4D97-AF65-F5344CB8AC3E}">
        <p14:creationId xmlns:p14="http://schemas.microsoft.com/office/powerpoint/2010/main" val="32232683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ДИСКУСІЙНІ МЕТОДИ</a:t>
            </a:r>
            <a:endParaRPr lang="ru-RU" dirty="0"/>
          </a:p>
        </p:txBody>
      </p:sp>
      <p:sp>
        <p:nvSpPr>
          <p:cNvPr id="3" name="Объект 2"/>
          <p:cNvSpPr>
            <a:spLocks noGrp="1"/>
          </p:cNvSpPr>
          <p:nvPr>
            <p:ph idx="1"/>
          </p:nvPr>
        </p:nvSpPr>
        <p:spPr>
          <a:xfrm>
            <a:off x="1154954" y="2864757"/>
            <a:ext cx="8825659" cy="3416300"/>
          </a:xfrm>
        </p:spPr>
        <p:txBody>
          <a:bodyPr/>
          <a:lstStyle/>
          <a:p>
            <a:pPr>
              <a:lnSpc>
                <a:spcPct val="150000"/>
              </a:lnSpc>
            </a:pPr>
            <a:r>
              <a:rPr lang="ru-RU" dirty="0" err="1" smtClean="0"/>
              <a:t>підвищують</a:t>
            </a:r>
            <a:r>
              <a:rPr lang="ru-RU" dirty="0" smtClean="0"/>
              <a:t> </a:t>
            </a:r>
            <a:r>
              <a:rPr lang="ru-RU" dirty="0" err="1"/>
              <a:t>мотивацію</a:t>
            </a:r>
            <a:r>
              <a:rPr lang="ru-RU" dirty="0"/>
              <a:t> до </a:t>
            </a:r>
            <a:r>
              <a:rPr lang="ru-RU" dirty="0" err="1"/>
              <a:t>професійної</a:t>
            </a:r>
            <a:r>
              <a:rPr lang="ru-RU" dirty="0"/>
              <a:t> </a:t>
            </a:r>
            <a:r>
              <a:rPr lang="ru-RU" dirty="0" err="1"/>
              <a:t>діяльності</a:t>
            </a:r>
            <a:r>
              <a:rPr lang="ru-RU" dirty="0"/>
              <a:t>, </a:t>
            </a:r>
            <a:endParaRPr lang="ru-RU" dirty="0" smtClean="0"/>
          </a:p>
          <a:p>
            <a:pPr>
              <a:lnSpc>
                <a:spcPct val="150000"/>
              </a:lnSpc>
            </a:pPr>
            <a:r>
              <a:rPr lang="ru-RU" dirty="0" err="1" smtClean="0"/>
              <a:t>мобілізують</a:t>
            </a:r>
            <a:r>
              <a:rPr lang="ru-RU" dirty="0" smtClean="0"/>
              <a:t> </a:t>
            </a:r>
            <a:r>
              <a:rPr lang="ru-RU" dirty="0" err="1"/>
              <a:t>процеси</a:t>
            </a:r>
            <a:r>
              <a:rPr lang="ru-RU" dirty="0"/>
              <a:t> </a:t>
            </a:r>
            <a:r>
              <a:rPr lang="ru-RU" dirty="0" err="1"/>
              <a:t>залучення</a:t>
            </a:r>
            <a:r>
              <a:rPr lang="ru-RU" dirty="0"/>
              <a:t> </a:t>
            </a:r>
            <a:r>
              <a:rPr lang="ru-RU" dirty="0" err="1"/>
              <a:t>учасників</a:t>
            </a:r>
            <a:r>
              <a:rPr lang="ru-RU" dirty="0"/>
              <a:t> </a:t>
            </a:r>
            <a:r>
              <a:rPr lang="ru-RU" dirty="0" err="1"/>
              <a:t>комунікативного</a:t>
            </a:r>
            <a:r>
              <a:rPr lang="ru-RU" dirty="0"/>
              <a:t> дискурсу до </a:t>
            </a:r>
            <a:r>
              <a:rPr lang="ru-RU" dirty="0" err="1"/>
              <a:t>процесів</a:t>
            </a:r>
            <a:r>
              <a:rPr lang="ru-RU" dirty="0"/>
              <a:t> </a:t>
            </a:r>
            <a:r>
              <a:rPr lang="ru-RU" dirty="0" err="1"/>
              <a:t>вирішення</a:t>
            </a:r>
            <a:r>
              <a:rPr lang="ru-RU" dirty="0"/>
              <a:t> </a:t>
            </a:r>
            <a:r>
              <a:rPr lang="ru-RU" dirty="0" err="1"/>
              <a:t>актуальних</a:t>
            </a:r>
            <a:r>
              <a:rPr lang="ru-RU" dirty="0"/>
              <a:t> проблем (у </a:t>
            </a:r>
            <a:r>
              <a:rPr lang="ru-RU" dirty="0" err="1"/>
              <a:t>більшості</a:t>
            </a:r>
            <a:r>
              <a:rPr lang="ru-RU" dirty="0"/>
              <a:t> </a:t>
            </a:r>
            <a:r>
              <a:rPr lang="ru-RU" dirty="0" err="1"/>
              <a:t>випадків</a:t>
            </a:r>
            <a:r>
              <a:rPr lang="ru-RU" dirty="0"/>
              <a:t> </a:t>
            </a:r>
            <a:r>
              <a:rPr lang="ru-RU" dirty="0" err="1"/>
              <a:t>дискусія</a:t>
            </a:r>
            <a:r>
              <a:rPr lang="ru-RU" dirty="0"/>
              <a:t> </a:t>
            </a:r>
            <a:r>
              <a:rPr lang="ru-RU" dirty="0" err="1"/>
              <a:t>дає</a:t>
            </a:r>
            <a:r>
              <a:rPr lang="ru-RU" dirty="0"/>
              <a:t> </a:t>
            </a:r>
            <a:r>
              <a:rPr lang="ru-RU" dirty="0" err="1"/>
              <a:t>своєрідний</a:t>
            </a:r>
            <a:r>
              <a:rPr lang="ru-RU" dirty="0"/>
              <a:t> </a:t>
            </a:r>
            <a:r>
              <a:rPr lang="ru-RU" dirty="0" err="1"/>
              <a:t>поштовх</a:t>
            </a:r>
            <a:r>
              <a:rPr lang="ru-RU" dirty="0"/>
              <a:t> для </a:t>
            </a:r>
            <a:r>
              <a:rPr lang="ru-RU" dirty="0" err="1"/>
              <a:t>пошукової</a:t>
            </a:r>
            <a:r>
              <a:rPr lang="ru-RU" dirty="0"/>
              <a:t> </a:t>
            </a:r>
            <a:r>
              <a:rPr lang="ru-RU" dirty="0" err="1"/>
              <a:t>активності</a:t>
            </a:r>
            <a:r>
              <a:rPr lang="ru-RU" dirty="0"/>
              <a:t> </a:t>
            </a:r>
            <a:r>
              <a:rPr lang="ru-RU" dirty="0" err="1"/>
              <a:t>учасників</a:t>
            </a:r>
            <a:r>
              <a:rPr lang="ru-RU" dirty="0"/>
              <a:t>, </a:t>
            </a:r>
            <a:r>
              <a:rPr lang="ru-RU" dirty="0" err="1"/>
              <a:t>що</a:t>
            </a:r>
            <a:r>
              <a:rPr lang="ru-RU" dirty="0"/>
              <a:t> </a:t>
            </a:r>
            <a:r>
              <a:rPr lang="ru-RU" dirty="0" err="1"/>
              <a:t>згодом</a:t>
            </a:r>
            <a:r>
              <a:rPr lang="ru-RU" dirty="0"/>
              <a:t> </a:t>
            </a:r>
            <a:r>
              <a:rPr lang="ru-RU" dirty="0" err="1"/>
              <a:t>реалізується</a:t>
            </a:r>
            <a:r>
              <a:rPr lang="ru-RU" dirty="0"/>
              <a:t> в </a:t>
            </a:r>
            <a:r>
              <a:rPr lang="ru-RU" dirty="0" err="1"/>
              <a:t>їх</a:t>
            </a:r>
            <a:r>
              <a:rPr lang="ru-RU" dirty="0"/>
              <a:t> </a:t>
            </a:r>
            <a:r>
              <a:rPr lang="ru-RU" dirty="0" err="1"/>
              <a:t>конкретних</a:t>
            </a:r>
            <a:r>
              <a:rPr lang="ru-RU" dirty="0"/>
              <a:t> </a:t>
            </a:r>
            <a:r>
              <a:rPr lang="ru-RU" dirty="0" err="1"/>
              <a:t>діях</a:t>
            </a:r>
            <a:r>
              <a:rPr lang="ru-RU" dirty="0"/>
              <a:t>); </a:t>
            </a:r>
            <a:r>
              <a:rPr lang="ru-RU" dirty="0" err="1"/>
              <a:t>які</a:t>
            </a:r>
            <a:r>
              <a:rPr lang="ru-RU" dirty="0"/>
              <a:t> у </a:t>
            </a:r>
            <a:r>
              <a:rPr lang="ru-RU" dirty="0" err="1"/>
              <a:t>ролі</a:t>
            </a:r>
            <a:r>
              <a:rPr lang="ru-RU" dirty="0"/>
              <a:t> </a:t>
            </a:r>
            <a:r>
              <a:rPr lang="ru-RU" dirty="0" err="1"/>
              <a:t>об’єкту</a:t>
            </a:r>
            <a:r>
              <a:rPr lang="ru-RU" dirty="0"/>
              <a:t> </a:t>
            </a:r>
            <a:r>
              <a:rPr lang="ru-RU" dirty="0" err="1"/>
              <a:t>дискусійного</a:t>
            </a:r>
            <a:r>
              <a:rPr lang="ru-RU" dirty="0"/>
              <a:t> </a:t>
            </a:r>
            <a:r>
              <a:rPr lang="ru-RU" dirty="0" err="1"/>
              <a:t>обговорення</a:t>
            </a:r>
            <a:r>
              <a:rPr lang="ru-RU" dirty="0"/>
              <a:t> </a:t>
            </a:r>
            <a:r>
              <a:rPr lang="ru-RU" dirty="0" err="1"/>
              <a:t>виступають</a:t>
            </a:r>
            <a:r>
              <a:rPr lang="ru-RU" dirty="0"/>
              <a:t> як </a:t>
            </a:r>
            <a:r>
              <a:rPr lang="ru-RU" dirty="0" err="1"/>
              <a:t>спеціально</a:t>
            </a:r>
            <a:r>
              <a:rPr lang="ru-RU" dirty="0"/>
              <a:t> </a:t>
            </a:r>
            <a:r>
              <a:rPr lang="ru-RU" dirty="0" err="1"/>
              <a:t>сформульовані</a:t>
            </a:r>
            <a:r>
              <a:rPr lang="ru-RU" dirty="0"/>
              <a:t> </a:t>
            </a:r>
            <a:r>
              <a:rPr lang="ru-RU" dirty="0" err="1"/>
              <a:t>проблеми</a:t>
            </a:r>
            <a:r>
              <a:rPr lang="ru-RU" dirty="0"/>
              <a:t>, а </a:t>
            </a:r>
            <a:r>
              <a:rPr lang="ru-RU" dirty="0" err="1"/>
              <a:t>також</a:t>
            </a:r>
            <a:r>
              <a:rPr lang="ru-RU" dirty="0"/>
              <a:t> і </a:t>
            </a:r>
            <a:r>
              <a:rPr lang="ru-RU" dirty="0" err="1"/>
              <a:t>приклади</a:t>
            </a:r>
            <a:r>
              <a:rPr lang="ru-RU" dirty="0"/>
              <a:t> </a:t>
            </a:r>
            <a:r>
              <a:rPr lang="ru-RU" dirty="0" err="1"/>
              <a:t>із</a:t>
            </a:r>
            <a:r>
              <a:rPr lang="ru-RU" dirty="0"/>
              <a:t> </a:t>
            </a:r>
            <a:r>
              <a:rPr lang="ru-RU" dirty="0" err="1"/>
              <a:t>професійної</a:t>
            </a:r>
            <a:r>
              <a:rPr lang="ru-RU" dirty="0"/>
              <a:t> практики та </a:t>
            </a:r>
            <a:r>
              <a:rPr lang="ru-RU" dirty="0" err="1"/>
              <a:t>міжособистісні</a:t>
            </a:r>
            <a:r>
              <a:rPr lang="ru-RU" dirty="0"/>
              <a:t> </a:t>
            </a:r>
            <a:r>
              <a:rPr lang="ru-RU" dirty="0" err="1"/>
              <a:t>стосунки</a:t>
            </a:r>
            <a:r>
              <a:rPr lang="ru-RU" dirty="0"/>
              <a:t> </a:t>
            </a:r>
          </a:p>
        </p:txBody>
      </p:sp>
    </p:spTree>
    <p:extLst>
      <p:ext uri="{BB962C8B-B14F-4D97-AF65-F5344CB8AC3E}">
        <p14:creationId xmlns:p14="http://schemas.microsoft.com/office/powerpoint/2010/main" val="8478285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4" y="1001378"/>
            <a:ext cx="8825659" cy="706964"/>
          </a:xfrm>
        </p:spPr>
        <p:txBody>
          <a:bodyPr/>
          <a:lstStyle/>
          <a:p>
            <a:r>
              <a:rPr lang="uk-UA" dirty="0" smtClean="0"/>
              <a:t>ІГРОВІ МЕТОДИ</a:t>
            </a:r>
            <a:endParaRPr lang="ru-RU" dirty="0"/>
          </a:p>
        </p:txBody>
      </p:sp>
      <p:sp>
        <p:nvSpPr>
          <p:cNvPr id="3" name="Объект 2"/>
          <p:cNvSpPr>
            <a:spLocks noGrp="1"/>
          </p:cNvSpPr>
          <p:nvPr>
            <p:ph idx="1"/>
          </p:nvPr>
        </p:nvSpPr>
        <p:spPr>
          <a:xfrm>
            <a:off x="1154954" y="3012803"/>
            <a:ext cx="8825659" cy="3416300"/>
          </a:xfrm>
        </p:spPr>
        <p:txBody>
          <a:bodyPr/>
          <a:lstStyle/>
          <a:p>
            <a:r>
              <a:rPr lang="uk-UA" dirty="0" smtClean="0"/>
              <a:t>Операційні - </a:t>
            </a:r>
            <a:r>
              <a:rPr lang="ru-RU" dirty="0" err="1"/>
              <a:t>мають</a:t>
            </a:r>
            <a:r>
              <a:rPr lang="ru-RU" dirty="0"/>
              <a:t> </a:t>
            </a:r>
            <a:r>
              <a:rPr lang="ru-RU" dirty="0" err="1"/>
              <a:t>конкретний</a:t>
            </a:r>
            <a:r>
              <a:rPr lang="ru-RU" dirty="0"/>
              <a:t> </a:t>
            </a:r>
            <a:r>
              <a:rPr lang="ru-RU" dirty="0" err="1"/>
              <a:t>сценарій</a:t>
            </a:r>
            <a:r>
              <a:rPr lang="ru-RU" dirty="0"/>
              <a:t>, у </a:t>
            </a:r>
            <a:r>
              <a:rPr lang="ru-RU" dirty="0" err="1"/>
              <a:t>який</a:t>
            </a:r>
            <a:r>
              <a:rPr lang="ru-RU" dirty="0"/>
              <a:t> </a:t>
            </a:r>
            <a:r>
              <a:rPr lang="ru-RU" dirty="0" err="1"/>
              <a:t>закладається</a:t>
            </a:r>
            <a:r>
              <a:rPr lang="ru-RU" dirty="0"/>
              <a:t> </a:t>
            </a:r>
            <a:r>
              <a:rPr lang="ru-RU" dirty="0" err="1"/>
              <a:t>жорсткий</a:t>
            </a:r>
            <a:r>
              <a:rPr lang="ru-RU" dirty="0"/>
              <a:t> алгоритм «</a:t>
            </a:r>
            <a:r>
              <a:rPr lang="ru-RU" dirty="0" err="1"/>
              <a:t>правильності</a:t>
            </a:r>
            <a:r>
              <a:rPr lang="ru-RU" dirty="0"/>
              <a:t>» і «</a:t>
            </a:r>
            <a:r>
              <a:rPr lang="ru-RU" dirty="0" err="1"/>
              <a:t>неправильності</a:t>
            </a:r>
            <a:r>
              <a:rPr lang="ru-RU" dirty="0"/>
              <a:t>» </a:t>
            </a:r>
            <a:r>
              <a:rPr lang="ru-RU" dirty="0" err="1"/>
              <a:t>рішення</a:t>
            </a:r>
            <a:r>
              <a:rPr lang="ru-RU" dirty="0"/>
              <a:t>, яке </a:t>
            </a:r>
            <a:r>
              <a:rPr lang="ru-RU" dirty="0" err="1"/>
              <a:t>приймається</a:t>
            </a:r>
            <a:r>
              <a:rPr lang="ru-RU" dirty="0"/>
              <a:t>, </a:t>
            </a:r>
            <a:r>
              <a:rPr lang="ru-RU" dirty="0" err="1"/>
              <a:t>завдяки</a:t>
            </a:r>
            <a:r>
              <a:rPr lang="ru-RU" dirty="0"/>
              <a:t> </a:t>
            </a:r>
            <a:r>
              <a:rPr lang="ru-RU" dirty="0" err="1"/>
              <a:t>чому</a:t>
            </a:r>
            <a:r>
              <a:rPr lang="ru-RU" dirty="0"/>
              <a:t> той, </a:t>
            </a:r>
            <a:r>
              <a:rPr lang="ru-RU" dirty="0" err="1"/>
              <a:t>хто</a:t>
            </a:r>
            <a:r>
              <a:rPr lang="ru-RU" dirty="0"/>
              <a:t> </a:t>
            </a:r>
            <a:r>
              <a:rPr lang="ru-RU" dirty="0" err="1"/>
              <a:t>навчається</a:t>
            </a:r>
            <a:r>
              <a:rPr lang="ru-RU" dirty="0"/>
              <a:t> </a:t>
            </a:r>
            <a:r>
              <a:rPr lang="ru-RU" dirty="0" err="1"/>
              <a:t>комунікаціям</a:t>
            </a:r>
            <a:r>
              <a:rPr lang="ru-RU" dirty="0"/>
              <a:t>, реально </a:t>
            </a:r>
            <a:r>
              <a:rPr lang="ru-RU" dirty="0" err="1"/>
              <a:t>бачить</a:t>
            </a:r>
            <a:r>
              <a:rPr lang="ru-RU" dirty="0"/>
              <a:t> той </a:t>
            </a:r>
            <a:r>
              <a:rPr lang="ru-RU" dirty="0" err="1"/>
              <a:t>вплив</a:t>
            </a:r>
            <a:r>
              <a:rPr lang="ru-RU" dirty="0"/>
              <a:t>, </a:t>
            </a:r>
            <a:r>
              <a:rPr lang="ru-RU" dirty="0" err="1"/>
              <a:t>який</a:t>
            </a:r>
            <a:r>
              <a:rPr lang="ru-RU" dirty="0"/>
              <a:t> </a:t>
            </a:r>
            <a:r>
              <a:rPr lang="ru-RU" dirty="0" err="1"/>
              <a:t>він</a:t>
            </a:r>
            <a:r>
              <a:rPr lang="ru-RU" dirty="0"/>
              <a:t> </a:t>
            </a:r>
            <a:r>
              <a:rPr lang="ru-RU" dirty="0" err="1"/>
              <a:t>здійснив</a:t>
            </a:r>
            <a:r>
              <a:rPr lang="ru-RU" dirty="0"/>
              <a:t> на </a:t>
            </a:r>
            <a:r>
              <a:rPr lang="ru-RU" dirty="0" err="1"/>
              <a:t>відповідну</a:t>
            </a:r>
            <a:r>
              <a:rPr lang="ru-RU" dirty="0"/>
              <a:t> </a:t>
            </a:r>
            <a:r>
              <a:rPr lang="ru-RU" dirty="0" err="1"/>
              <a:t>комунікативну</a:t>
            </a:r>
            <a:r>
              <a:rPr lang="ru-RU" dirty="0"/>
              <a:t> </a:t>
            </a:r>
            <a:r>
              <a:rPr lang="ru-RU" dirty="0" err="1"/>
              <a:t>подію</a:t>
            </a:r>
            <a:r>
              <a:rPr lang="ru-RU" dirty="0"/>
              <a:t>, </a:t>
            </a:r>
            <a:r>
              <a:rPr lang="ru-RU" dirty="0" err="1"/>
              <a:t>операційні</a:t>
            </a:r>
            <a:r>
              <a:rPr lang="ru-RU" dirty="0"/>
              <a:t> </a:t>
            </a:r>
            <a:r>
              <a:rPr lang="ru-RU" dirty="0" err="1"/>
              <a:t>ігри</a:t>
            </a:r>
            <a:r>
              <a:rPr lang="ru-RU" dirty="0"/>
              <a:t> </a:t>
            </a:r>
            <a:r>
              <a:rPr lang="ru-RU" dirty="0" err="1"/>
              <a:t>застосовуються</a:t>
            </a:r>
            <a:r>
              <a:rPr lang="ru-RU" dirty="0"/>
              <a:t> як </a:t>
            </a:r>
            <a:r>
              <a:rPr lang="ru-RU" dirty="0" err="1"/>
              <a:t>засіб</a:t>
            </a:r>
            <a:r>
              <a:rPr lang="ru-RU" dirty="0"/>
              <a:t> </a:t>
            </a:r>
            <a:r>
              <a:rPr lang="ru-RU" dirty="0" err="1"/>
              <a:t>навчання</a:t>
            </a:r>
            <a:r>
              <a:rPr lang="ru-RU" dirty="0"/>
              <a:t> </a:t>
            </a:r>
            <a:r>
              <a:rPr lang="ru-RU" dirty="0" err="1"/>
              <a:t>спеціалістів</a:t>
            </a:r>
            <a:r>
              <a:rPr lang="ru-RU" dirty="0"/>
              <a:t> та </a:t>
            </a:r>
            <a:r>
              <a:rPr lang="ru-RU" dirty="0" err="1"/>
              <a:t>формування</a:t>
            </a:r>
            <a:r>
              <a:rPr lang="ru-RU" dirty="0"/>
              <a:t> </a:t>
            </a:r>
            <a:r>
              <a:rPr lang="ru-RU" dirty="0" err="1"/>
              <a:t>їхніх</a:t>
            </a:r>
            <a:r>
              <a:rPr lang="ru-RU" dirty="0"/>
              <a:t> </a:t>
            </a:r>
            <a:r>
              <a:rPr lang="ru-RU" dirty="0" err="1"/>
              <a:t>особистісних</a:t>
            </a:r>
            <a:r>
              <a:rPr lang="ru-RU" dirty="0"/>
              <a:t> та </a:t>
            </a:r>
            <a:r>
              <a:rPr lang="ru-RU" dirty="0" err="1"/>
              <a:t>ділових</a:t>
            </a:r>
            <a:r>
              <a:rPr lang="ru-RU" dirty="0"/>
              <a:t> </a:t>
            </a:r>
            <a:r>
              <a:rPr lang="ru-RU" dirty="0" err="1"/>
              <a:t>якостей</a:t>
            </a:r>
            <a:r>
              <a:rPr lang="ru-RU" dirty="0"/>
              <a:t> як </a:t>
            </a:r>
            <a:r>
              <a:rPr lang="ru-RU" dirty="0" err="1"/>
              <a:t>складової</a:t>
            </a:r>
            <a:r>
              <a:rPr lang="ru-RU" dirty="0"/>
              <a:t> </a:t>
            </a:r>
            <a:r>
              <a:rPr lang="ru-RU" dirty="0" err="1"/>
              <a:t>професійної</a:t>
            </a:r>
            <a:r>
              <a:rPr lang="ru-RU" dirty="0"/>
              <a:t> </a:t>
            </a:r>
            <a:r>
              <a:rPr lang="ru-RU" dirty="0" err="1" smtClean="0"/>
              <a:t>компетентності</a:t>
            </a:r>
            <a:endParaRPr lang="ru-RU" dirty="0" smtClean="0"/>
          </a:p>
          <a:p>
            <a:r>
              <a:rPr lang="uk-UA" dirty="0" smtClean="0"/>
              <a:t>Рольові - </a:t>
            </a:r>
            <a:r>
              <a:rPr lang="ru-RU" dirty="0" err="1"/>
              <a:t>передбачають</a:t>
            </a:r>
            <a:r>
              <a:rPr lang="ru-RU" dirty="0"/>
              <a:t> </a:t>
            </a:r>
            <a:r>
              <a:rPr lang="ru-RU" dirty="0" err="1"/>
              <a:t>запровадження</a:t>
            </a:r>
            <a:r>
              <a:rPr lang="ru-RU" dirty="0"/>
              <a:t> </a:t>
            </a:r>
            <a:r>
              <a:rPr lang="ru-RU" dirty="0" err="1"/>
              <a:t>відповідних</a:t>
            </a:r>
            <a:r>
              <a:rPr lang="ru-RU" dirty="0"/>
              <a:t> форм </a:t>
            </a:r>
            <a:r>
              <a:rPr lang="ru-RU" dirty="0" err="1"/>
              <a:t>гри</a:t>
            </a:r>
            <a:r>
              <a:rPr lang="ru-RU" dirty="0"/>
              <a:t> у </a:t>
            </a:r>
            <a:r>
              <a:rPr lang="ru-RU" dirty="0" err="1"/>
              <a:t>процесі</a:t>
            </a:r>
            <a:r>
              <a:rPr lang="ru-RU" dirty="0"/>
              <a:t> </a:t>
            </a:r>
            <a:r>
              <a:rPr lang="ru-RU" dirty="0" err="1"/>
              <a:t>реалізації</a:t>
            </a:r>
            <a:r>
              <a:rPr lang="ru-RU" dirty="0"/>
              <a:t> </a:t>
            </a:r>
            <a:r>
              <a:rPr lang="ru-RU" dirty="0" err="1"/>
              <a:t>відповідних</a:t>
            </a:r>
            <a:r>
              <a:rPr lang="ru-RU" dirty="0"/>
              <a:t> </a:t>
            </a:r>
            <a:r>
              <a:rPr lang="ru-RU" dirty="0" err="1"/>
              <a:t>комунікативних</a:t>
            </a:r>
            <a:r>
              <a:rPr lang="ru-RU" dirty="0"/>
              <a:t> </a:t>
            </a:r>
            <a:r>
              <a:rPr lang="ru-RU" dirty="0" err="1"/>
              <a:t>функцій</a:t>
            </a:r>
            <a:r>
              <a:rPr lang="ru-RU" dirty="0"/>
              <a:t>, </a:t>
            </a:r>
            <a:r>
              <a:rPr lang="ru-RU" dirty="0" err="1"/>
              <a:t>що</a:t>
            </a:r>
            <a:r>
              <a:rPr lang="ru-RU" dirty="0"/>
              <a:t> </a:t>
            </a:r>
            <a:r>
              <a:rPr lang="ru-RU" dirty="0" err="1"/>
              <a:t>забезпечується</a:t>
            </a:r>
            <a:r>
              <a:rPr lang="ru-RU" dirty="0"/>
              <a:t> </a:t>
            </a:r>
            <a:r>
              <a:rPr lang="ru-RU" dirty="0" err="1"/>
              <a:t>відповідними</a:t>
            </a:r>
            <a:r>
              <a:rPr lang="ru-RU" dirty="0"/>
              <a:t> </a:t>
            </a:r>
            <a:r>
              <a:rPr lang="ru-RU" dirty="0" err="1"/>
              <a:t>соціально-психологічними</a:t>
            </a:r>
            <a:r>
              <a:rPr lang="ru-RU" dirty="0"/>
              <a:t> </a:t>
            </a:r>
            <a:r>
              <a:rPr lang="ru-RU" dirty="0" err="1"/>
              <a:t>тренінгами</a:t>
            </a:r>
            <a:endParaRPr lang="ru-RU" dirty="0"/>
          </a:p>
        </p:txBody>
      </p:sp>
    </p:spTree>
    <p:extLst>
      <p:ext uri="{BB962C8B-B14F-4D97-AF65-F5344CB8AC3E}">
        <p14:creationId xmlns:p14="http://schemas.microsoft.com/office/powerpoint/2010/main" val="3917015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СЕНСИТИВНИЙ ТРЕНІНГ</a:t>
            </a:r>
            <a:endParaRPr lang="ru-RU" dirty="0"/>
          </a:p>
        </p:txBody>
      </p:sp>
      <p:sp>
        <p:nvSpPr>
          <p:cNvPr id="3" name="Объект 2"/>
          <p:cNvSpPr>
            <a:spLocks noGrp="1"/>
          </p:cNvSpPr>
          <p:nvPr>
            <p:ph idx="1"/>
          </p:nvPr>
        </p:nvSpPr>
        <p:spPr>
          <a:xfrm>
            <a:off x="1154953" y="2934426"/>
            <a:ext cx="8825659" cy="3416300"/>
          </a:xfrm>
        </p:spPr>
        <p:txBody>
          <a:bodyPr/>
          <a:lstStyle/>
          <a:p>
            <a:r>
              <a:rPr lang="ru-RU" dirty="0"/>
              <a:t> </a:t>
            </a:r>
            <a:r>
              <a:rPr lang="ru-RU" dirty="0" err="1"/>
              <a:t>тренування</a:t>
            </a:r>
            <a:r>
              <a:rPr lang="ru-RU" dirty="0"/>
              <a:t> </a:t>
            </a:r>
            <a:r>
              <a:rPr lang="ru-RU" dirty="0" err="1"/>
              <a:t>міжособистісного</a:t>
            </a:r>
            <a:r>
              <a:rPr lang="ru-RU" dirty="0"/>
              <a:t> </a:t>
            </a:r>
            <a:r>
              <a:rPr lang="ru-RU" dirty="0" err="1"/>
              <a:t>чуттєвого</a:t>
            </a:r>
            <a:r>
              <a:rPr lang="ru-RU" dirty="0"/>
              <a:t> </a:t>
            </a:r>
            <a:r>
              <a:rPr lang="ru-RU" dirty="0" err="1"/>
              <a:t>сприйняття</a:t>
            </a:r>
            <a:r>
              <a:rPr lang="ru-RU" dirty="0"/>
              <a:t> себе як </a:t>
            </a:r>
            <a:r>
              <a:rPr lang="ru-RU" dirty="0" err="1"/>
              <a:t>психофізичної</a:t>
            </a:r>
            <a:r>
              <a:rPr lang="ru-RU" dirty="0"/>
              <a:t> </a:t>
            </a:r>
            <a:r>
              <a:rPr lang="ru-RU" dirty="0" err="1"/>
              <a:t>єдності</a:t>
            </a:r>
            <a:r>
              <a:rPr lang="ru-RU" dirty="0"/>
              <a:t> </a:t>
            </a:r>
            <a:r>
              <a:rPr lang="ru-RU" dirty="0" smtClean="0"/>
              <a:t>особи</a:t>
            </a:r>
          </a:p>
          <a:p>
            <a:r>
              <a:rPr lang="ru-RU" dirty="0" err="1"/>
              <a:t>передбачає</a:t>
            </a:r>
            <a:r>
              <a:rPr lang="ru-RU" dirty="0"/>
              <a:t> </a:t>
            </a:r>
            <a:r>
              <a:rPr lang="ru-RU" dirty="0" err="1"/>
              <a:t>максимальну</a:t>
            </a:r>
            <a:r>
              <a:rPr lang="ru-RU" dirty="0"/>
              <a:t> </a:t>
            </a:r>
            <a:r>
              <a:rPr lang="ru-RU" dirty="0" err="1"/>
              <a:t>комунікативну</a:t>
            </a:r>
            <a:r>
              <a:rPr lang="ru-RU" dirty="0"/>
              <a:t> </a:t>
            </a:r>
            <a:r>
              <a:rPr lang="ru-RU" dirty="0" err="1"/>
              <a:t>самостійність</a:t>
            </a:r>
            <a:r>
              <a:rPr lang="ru-RU" dirty="0"/>
              <a:t> </a:t>
            </a:r>
            <a:r>
              <a:rPr lang="ru-RU" dirty="0" err="1"/>
              <a:t>суб’єктів</a:t>
            </a:r>
            <a:r>
              <a:rPr lang="ru-RU" dirty="0"/>
              <a:t> </a:t>
            </a:r>
            <a:r>
              <a:rPr lang="ru-RU" dirty="0" err="1"/>
              <a:t>комунікативної</a:t>
            </a:r>
            <a:r>
              <a:rPr lang="ru-RU" dirty="0"/>
              <a:t> </a:t>
            </a:r>
            <a:r>
              <a:rPr lang="ru-RU" dirty="0" err="1"/>
              <a:t>діяльності</a:t>
            </a:r>
            <a:r>
              <a:rPr lang="ru-RU" dirty="0"/>
              <a:t> у </a:t>
            </a:r>
            <a:r>
              <a:rPr lang="ru-RU" dirty="0" err="1"/>
              <a:t>процесі</a:t>
            </a:r>
            <a:r>
              <a:rPr lang="ru-RU" dirty="0"/>
              <a:t> </a:t>
            </a:r>
            <a:r>
              <a:rPr lang="ru-RU" dirty="0" err="1"/>
              <a:t>реалізації</a:t>
            </a:r>
            <a:r>
              <a:rPr lang="ru-RU" dirty="0"/>
              <a:t> </a:t>
            </a:r>
            <a:r>
              <a:rPr lang="ru-RU" dirty="0" err="1"/>
              <a:t>відповідних</a:t>
            </a:r>
            <a:r>
              <a:rPr lang="ru-RU" dirty="0"/>
              <a:t> </a:t>
            </a:r>
            <a:r>
              <a:rPr lang="ru-RU" dirty="0" err="1"/>
              <a:t>функцій</a:t>
            </a:r>
            <a:r>
              <a:rPr lang="ru-RU" dirty="0"/>
              <a:t> </a:t>
            </a:r>
            <a:r>
              <a:rPr lang="ru-RU" dirty="0" err="1"/>
              <a:t>публічного</a:t>
            </a:r>
            <a:r>
              <a:rPr lang="ru-RU" dirty="0"/>
              <a:t> </a:t>
            </a:r>
            <a:r>
              <a:rPr lang="ru-RU" dirty="0" err="1" smtClean="0"/>
              <a:t>управління</a:t>
            </a:r>
            <a:endParaRPr lang="ru-RU" dirty="0" smtClean="0"/>
          </a:p>
          <a:p>
            <a:r>
              <a:rPr lang="ru-RU" dirty="0"/>
              <a:t>не </a:t>
            </a:r>
            <a:r>
              <a:rPr lang="ru-RU" dirty="0" err="1"/>
              <a:t>має</a:t>
            </a:r>
            <a:r>
              <a:rPr lang="ru-RU" dirty="0"/>
              <a:t> </a:t>
            </a:r>
            <a:r>
              <a:rPr lang="ru-RU" dirty="0" err="1"/>
              <a:t>чіткої</a:t>
            </a:r>
            <a:r>
              <a:rPr lang="ru-RU" dirty="0"/>
              <a:t> </a:t>
            </a:r>
            <a:r>
              <a:rPr lang="ru-RU" dirty="0" err="1"/>
              <a:t>функціональної</a:t>
            </a:r>
            <a:r>
              <a:rPr lang="ru-RU" dirty="0"/>
              <a:t> мети, </a:t>
            </a:r>
            <a:r>
              <a:rPr lang="ru-RU" dirty="0" err="1"/>
              <a:t>виходячи</a:t>
            </a:r>
            <a:r>
              <a:rPr lang="ru-RU" dirty="0"/>
              <a:t> </a:t>
            </a:r>
            <a:r>
              <a:rPr lang="ru-RU" dirty="0" err="1"/>
              <a:t>із</a:t>
            </a:r>
            <a:r>
              <a:rPr lang="ru-RU" dirty="0"/>
              <a:t> </a:t>
            </a:r>
            <a:r>
              <a:rPr lang="ru-RU" dirty="0" err="1"/>
              <a:t>чого</a:t>
            </a:r>
            <a:r>
              <a:rPr lang="ru-RU" dirty="0"/>
              <a:t> «</a:t>
            </a:r>
            <a:r>
              <a:rPr lang="ru-RU" dirty="0" err="1"/>
              <a:t>його</a:t>
            </a:r>
            <a:r>
              <a:rPr lang="ru-RU" dirty="0"/>
              <a:t> </a:t>
            </a:r>
            <a:r>
              <a:rPr lang="ru-RU" dirty="0" err="1"/>
              <a:t>учасники</a:t>
            </a:r>
            <a:r>
              <a:rPr lang="ru-RU" dirty="0"/>
              <a:t> </a:t>
            </a:r>
            <a:r>
              <a:rPr lang="ru-RU" dirty="0" err="1"/>
              <a:t>включаються</a:t>
            </a:r>
            <a:r>
              <a:rPr lang="ru-RU" dirty="0"/>
              <a:t> у </a:t>
            </a:r>
            <a:r>
              <a:rPr lang="ru-RU" dirty="0" err="1"/>
              <a:t>зовсім</a:t>
            </a:r>
            <a:r>
              <a:rPr lang="ru-RU" dirty="0"/>
              <a:t> </a:t>
            </a:r>
            <a:r>
              <a:rPr lang="ru-RU" dirty="0" err="1"/>
              <a:t>нову</a:t>
            </a:r>
            <a:r>
              <a:rPr lang="ru-RU" dirty="0"/>
              <a:t> сферу </a:t>
            </a:r>
            <a:r>
              <a:rPr lang="ru-RU" dirty="0" err="1"/>
              <a:t>соціального</a:t>
            </a:r>
            <a:r>
              <a:rPr lang="ru-RU" dirty="0"/>
              <a:t> </a:t>
            </a:r>
            <a:r>
              <a:rPr lang="ru-RU" dirty="0" err="1"/>
              <a:t>досвіду</a:t>
            </a:r>
            <a:r>
              <a:rPr lang="ru-RU" dirty="0"/>
              <a:t>, </a:t>
            </a:r>
            <a:r>
              <a:rPr lang="ru-RU" dirty="0" err="1"/>
              <a:t>завдяки</a:t>
            </a:r>
            <a:r>
              <a:rPr lang="ru-RU" dirty="0"/>
              <a:t> </a:t>
            </a:r>
            <a:r>
              <a:rPr lang="ru-RU" dirty="0" err="1"/>
              <a:t>чому</a:t>
            </a:r>
            <a:r>
              <a:rPr lang="ru-RU" dirty="0"/>
              <a:t> вони </a:t>
            </a:r>
            <a:r>
              <a:rPr lang="ru-RU" dirty="0" err="1"/>
              <a:t>дізнаються</a:t>
            </a:r>
            <a:r>
              <a:rPr lang="ru-RU" dirty="0"/>
              <a:t>, як вони </a:t>
            </a:r>
            <a:r>
              <a:rPr lang="ru-RU" dirty="0" err="1"/>
              <a:t>сприймаються</a:t>
            </a:r>
            <a:r>
              <a:rPr lang="ru-RU" dirty="0"/>
              <a:t> </a:t>
            </a:r>
            <a:r>
              <a:rPr lang="ru-RU" dirty="0" err="1"/>
              <a:t>іншими</a:t>
            </a:r>
            <a:r>
              <a:rPr lang="ru-RU" dirty="0"/>
              <a:t> </a:t>
            </a:r>
            <a:r>
              <a:rPr lang="ru-RU" dirty="0" err="1"/>
              <a:t>учасниками</a:t>
            </a:r>
            <a:r>
              <a:rPr lang="ru-RU" dirty="0"/>
              <a:t> та </a:t>
            </a:r>
            <a:r>
              <a:rPr lang="ru-RU" dirty="0" err="1"/>
              <a:t>здобувають</a:t>
            </a:r>
            <a:r>
              <a:rPr lang="ru-RU" dirty="0"/>
              <a:t> </a:t>
            </a:r>
            <a:r>
              <a:rPr lang="ru-RU" dirty="0" err="1"/>
              <a:t>можливість</a:t>
            </a:r>
            <a:r>
              <a:rPr lang="ru-RU" dirty="0"/>
              <a:t> </a:t>
            </a:r>
            <a:r>
              <a:rPr lang="ru-RU" dirty="0" err="1"/>
              <a:t>порівняти</a:t>
            </a:r>
            <a:r>
              <a:rPr lang="ru-RU" dirty="0"/>
              <a:t> </a:t>
            </a:r>
            <a:r>
              <a:rPr lang="ru-RU" dirty="0" err="1"/>
              <a:t>ці</a:t>
            </a:r>
            <a:r>
              <a:rPr lang="ru-RU" dirty="0"/>
              <a:t> </a:t>
            </a:r>
            <a:r>
              <a:rPr lang="ru-RU" dirty="0" err="1"/>
              <a:t>перцепції</a:t>
            </a:r>
            <a:r>
              <a:rPr lang="ru-RU" dirty="0"/>
              <a:t> </a:t>
            </a:r>
            <a:r>
              <a:rPr lang="ru-RU" dirty="0" err="1"/>
              <a:t>зі</a:t>
            </a:r>
            <a:r>
              <a:rPr lang="ru-RU" dirty="0"/>
              <a:t> </a:t>
            </a:r>
            <a:r>
              <a:rPr lang="ru-RU" dirty="0" err="1"/>
              <a:t>самосприйняттям</a:t>
            </a:r>
            <a:endParaRPr lang="ru-RU" dirty="0"/>
          </a:p>
        </p:txBody>
      </p:sp>
    </p:spTree>
    <p:extLst>
      <p:ext uri="{BB962C8B-B14F-4D97-AF65-F5344CB8AC3E}">
        <p14:creationId xmlns:p14="http://schemas.microsoft.com/office/powerpoint/2010/main" val="24241260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СОЦІАЛЬНО-ПСИХОЛОГІЧНИЙ ТРЕНІНГ</a:t>
            </a:r>
            <a:endParaRPr lang="ru-RU" dirty="0"/>
          </a:p>
        </p:txBody>
      </p:sp>
      <p:sp>
        <p:nvSpPr>
          <p:cNvPr id="3" name="Объект 2"/>
          <p:cNvSpPr>
            <a:spLocks noGrp="1"/>
          </p:cNvSpPr>
          <p:nvPr>
            <p:ph idx="1"/>
          </p:nvPr>
        </p:nvSpPr>
        <p:spPr>
          <a:xfrm>
            <a:off x="1154953" y="2725420"/>
            <a:ext cx="8825659" cy="3416300"/>
          </a:xfrm>
        </p:spPr>
        <p:txBody>
          <a:bodyPr/>
          <a:lstStyle/>
          <a:p>
            <a:pPr>
              <a:lnSpc>
                <a:spcPct val="150000"/>
              </a:lnSpc>
            </a:pPr>
            <a:r>
              <a:rPr lang="uk-UA" dirty="0" smtClean="0"/>
              <a:t>КОМУНІКАТИВНИЙ ОБМІН</a:t>
            </a:r>
          </a:p>
          <a:p>
            <a:pPr>
              <a:lnSpc>
                <a:spcPct val="150000"/>
              </a:lnSpc>
            </a:pPr>
            <a:r>
              <a:rPr lang="uk-UA" dirty="0" smtClean="0"/>
              <a:t>ВЗАЄМОДІЯ</a:t>
            </a:r>
          </a:p>
          <a:p>
            <a:pPr>
              <a:lnSpc>
                <a:spcPct val="150000"/>
              </a:lnSpc>
            </a:pPr>
            <a:r>
              <a:rPr lang="uk-UA" dirty="0" smtClean="0"/>
              <a:t>СПРИЙНЯТТЯ ЛЮДИНИ ЛЮДИНОЮ</a:t>
            </a:r>
          </a:p>
          <a:p>
            <a:pPr marL="0" indent="0">
              <a:lnSpc>
                <a:spcPct val="150000"/>
              </a:lnSpc>
              <a:buNone/>
            </a:pPr>
            <a:r>
              <a:rPr lang="uk-UA" dirty="0" smtClean="0"/>
              <a:t>Виконує функціональну роль методологічного поштовху, який призводить до позитивних особистісних змін, при цьому не охоплюючи цілісно процес професійного зростання, задає певні орієнтири для їх діяльності, слугує методичним поштовхом для особистісної переоцінки своїх здібностей.</a:t>
            </a:r>
            <a:endParaRPr lang="ru-RU" dirty="0"/>
          </a:p>
        </p:txBody>
      </p:sp>
    </p:spTree>
    <p:extLst>
      <p:ext uri="{BB962C8B-B14F-4D97-AF65-F5344CB8AC3E}">
        <p14:creationId xmlns:p14="http://schemas.microsoft.com/office/powerpoint/2010/main" val="12164581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1627" y="973669"/>
            <a:ext cx="8825659" cy="706964"/>
          </a:xfrm>
        </p:spPr>
        <p:txBody>
          <a:bodyPr/>
          <a:lstStyle/>
          <a:p>
            <a:r>
              <a:rPr lang="uk-UA" sz="3200" dirty="0" smtClean="0"/>
              <a:t>ОСНОВНІ МЕТОДИЧНІ ПРИЙОМИ ВДОСКОНАЛЕННЯ КОМУНІКАТИВНОЇ КОМПЕТЕНЦІЇ</a:t>
            </a:r>
            <a:endParaRPr lang="ru-RU" sz="3200" dirty="0"/>
          </a:p>
        </p:txBody>
      </p:sp>
      <p:sp>
        <p:nvSpPr>
          <p:cNvPr id="3" name="Объект 2"/>
          <p:cNvSpPr>
            <a:spLocks noGrp="1"/>
          </p:cNvSpPr>
          <p:nvPr>
            <p:ph idx="1"/>
          </p:nvPr>
        </p:nvSpPr>
        <p:spPr/>
        <p:txBody>
          <a:bodyPr>
            <a:normAutofit lnSpcReduction="10000"/>
          </a:bodyPr>
          <a:lstStyle/>
          <a:p>
            <a:pPr>
              <a:lnSpc>
                <a:spcPct val="150000"/>
              </a:lnSpc>
            </a:pPr>
            <a:r>
              <a:rPr lang="uk-UA" dirty="0" smtClean="0"/>
              <a:t>Розвиток конкуренції та свободи особистості</a:t>
            </a:r>
          </a:p>
          <a:p>
            <a:pPr>
              <a:lnSpc>
                <a:spcPct val="150000"/>
              </a:lnSpc>
            </a:pPr>
            <a:r>
              <a:rPr lang="uk-UA" dirty="0" smtClean="0"/>
              <a:t>Запровадження нової демократичної адміністративної культури</a:t>
            </a:r>
          </a:p>
          <a:p>
            <a:pPr>
              <a:lnSpc>
                <a:spcPct val="150000"/>
              </a:lnSpc>
            </a:pPr>
            <a:r>
              <a:rPr lang="uk-UA" dirty="0" smtClean="0"/>
              <a:t>Застосування як вертикальних, так і горизонтальних комунікацій</a:t>
            </a:r>
          </a:p>
          <a:p>
            <a:pPr>
              <a:lnSpc>
                <a:spcPct val="150000"/>
              </a:lnSpc>
            </a:pPr>
            <a:r>
              <a:rPr lang="uk-UA" dirty="0" smtClean="0"/>
              <a:t>Приборкування некомпетентності та безвідповідальності державних службовців</a:t>
            </a:r>
          </a:p>
          <a:p>
            <a:pPr>
              <a:lnSpc>
                <a:spcPct val="150000"/>
              </a:lnSpc>
            </a:pPr>
            <a:r>
              <a:rPr lang="uk-UA" dirty="0" smtClean="0"/>
              <a:t>Впровадження віртуальних тренажерів у практику державного управління</a:t>
            </a:r>
          </a:p>
        </p:txBody>
      </p:sp>
    </p:spTree>
    <p:extLst>
      <p:ext uri="{BB962C8B-B14F-4D97-AF65-F5344CB8AC3E}">
        <p14:creationId xmlns:p14="http://schemas.microsoft.com/office/powerpoint/2010/main" val="10463480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5863" y="964432"/>
            <a:ext cx="8825659" cy="706964"/>
          </a:xfrm>
        </p:spPr>
        <p:txBody>
          <a:bodyPr/>
          <a:lstStyle/>
          <a:p>
            <a:r>
              <a:rPr lang="uk-UA" sz="3200" dirty="0"/>
              <a:t>ОСНОВНІ МЕТОДИЧНІ ПРИЙОМИ ВДОСКОНАЛЕННЯ КОМУНІКАТИВНОЇ КОМПЕТЕНЦІЇ</a:t>
            </a:r>
            <a:endParaRPr lang="ru-RU" sz="3200" dirty="0"/>
          </a:p>
        </p:txBody>
      </p:sp>
      <p:sp>
        <p:nvSpPr>
          <p:cNvPr id="3" name="Объект 2"/>
          <p:cNvSpPr>
            <a:spLocks noGrp="1"/>
          </p:cNvSpPr>
          <p:nvPr>
            <p:ph idx="1"/>
          </p:nvPr>
        </p:nvSpPr>
        <p:spPr/>
        <p:txBody>
          <a:bodyPr>
            <a:normAutofit lnSpcReduction="10000"/>
          </a:bodyPr>
          <a:lstStyle/>
          <a:p>
            <a:pPr>
              <a:lnSpc>
                <a:spcPct val="150000"/>
              </a:lnSpc>
            </a:pPr>
            <a:r>
              <a:rPr lang="uk-UA" dirty="0"/>
              <a:t>Формування та розвиток системи професійного навчання державних службовців</a:t>
            </a:r>
          </a:p>
          <a:p>
            <a:pPr>
              <a:lnSpc>
                <a:spcPct val="150000"/>
              </a:lnSpc>
            </a:pPr>
            <a:r>
              <a:rPr lang="uk-UA" dirty="0"/>
              <a:t>Використання </a:t>
            </a:r>
            <a:r>
              <a:rPr lang="uk-UA" dirty="0" err="1"/>
              <a:t>андрагогічних</a:t>
            </a:r>
            <a:r>
              <a:rPr lang="uk-UA" dirty="0"/>
              <a:t> прийомів</a:t>
            </a:r>
          </a:p>
          <a:p>
            <a:pPr>
              <a:lnSpc>
                <a:spcPct val="150000"/>
              </a:lnSpc>
            </a:pPr>
            <a:r>
              <a:rPr lang="uk-UA" dirty="0"/>
              <a:t>Розвиток позитивних комунікативних якостей управлінців</a:t>
            </a:r>
          </a:p>
          <a:p>
            <a:pPr>
              <a:lnSpc>
                <a:spcPct val="150000"/>
              </a:lnSpc>
            </a:pPr>
            <a:r>
              <a:rPr lang="uk-UA" dirty="0"/>
              <a:t>Навчання державних службовців вмінню вести переговори та переконувати співрозмовника по горизонталі чи по вертикалі</a:t>
            </a:r>
            <a:endParaRPr lang="ru-RU" dirty="0"/>
          </a:p>
          <a:p>
            <a:pPr>
              <a:lnSpc>
                <a:spcPct val="150000"/>
              </a:lnSpc>
            </a:pPr>
            <a:r>
              <a:rPr lang="uk-UA" dirty="0"/>
              <a:t>Розвиток ділової </a:t>
            </a:r>
            <a:r>
              <a:rPr lang="uk-UA" dirty="0" smtClean="0"/>
              <a:t>комунікації</a:t>
            </a:r>
            <a:endParaRPr lang="ru-RU" dirty="0"/>
          </a:p>
        </p:txBody>
      </p:sp>
    </p:spTree>
    <p:extLst>
      <p:ext uri="{BB962C8B-B14F-4D97-AF65-F5344CB8AC3E}">
        <p14:creationId xmlns:p14="http://schemas.microsoft.com/office/powerpoint/2010/main" val="81056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0221" y="3651463"/>
            <a:ext cx="4291559" cy="646331"/>
          </a:xfrm>
          <a:prstGeom prst="rect">
            <a:avLst/>
          </a:prstGeom>
          <a:noFill/>
        </p:spPr>
        <p:txBody>
          <a:bodyPr wrap="none" rtlCol="0" anchor="ctr">
            <a:spAutoFit/>
          </a:bodyPr>
          <a:lstStyle/>
          <a:p>
            <a:pPr algn="ctr"/>
            <a:r>
              <a:rPr lang="uk-UA" sz="3600" dirty="0" smtClean="0">
                <a:ln w="0"/>
                <a:effectLst>
                  <a:outerShdw blurRad="38100" dist="19050" dir="2700000" algn="tl" rotWithShape="0">
                    <a:schemeClr val="dk1">
                      <a:alpha val="40000"/>
                    </a:schemeClr>
                  </a:outerShdw>
                </a:effectLst>
              </a:rPr>
              <a:t>ДЯКУЮ ЗА УВАГУ!</a:t>
            </a:r>
            <a:endParaRPr lang="ru-RU" sz="36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5703963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КОМУНІКАТИВНА КОМПЕТЕНТНІСТЬ</a:t>
            </a:r>
            <a:endParaRPr lang="ru-RU" dirty="0"/>
          </a:p>
        </p:txBody>
      </p:sp>
      <p:sp>
        <p:nvSpPr>
          <p:cNvPr id="3" name="Объект 2"/>
          <p:cNvSpPr>
            <a:spLocks noGrp="1"/>
          </p:cNvSpPr>
          <p:nvPr>
            <p:ph idx="1"/>
          </p:nvPr>
        </p:nvSpPr>
        <p:spPr/>
        <p:txBody>
          <a:bodyPr>
            <a:normAutofit/>
          </a:bodyPr>
          <a:lstStyle/>
          <a:p>
            <a:r>
              <a:rPr lang="uk-UA" sz="2800" dirty="0" smtClean="0"/>
              <a:t>система внутрішніх особистісних ресурсів, необхідних для побудови ефективної комунікації у сфері взаємодії органів державної влади та громадськості</a:t>
            </a:r>
          </a:p>
          <a:p>
            <a:r>
              <a:rPr lang="uk-UA" sz="2800" dirty="0"/>
              <a:t>с</a:t>
            </a:r>
            <a:r>
              <a:rPr lang="uk-UA" sz="2800" dirty="0" smtClean="0"/>
              <a:t>прямована на забезпечення взаємодії взаєморозуміння із громадянами у процесі надання державно-управлінських послуг</a:t>
            </a:r>
            <a:endParaRPr lang="ru-RU" sz="2800" dirty="0"/>
          </a:p>
        </p:txBody>
      </p:sp>
    </p:spTree>
    <p:extLst>
      <p:ext uri="{BB962C8B-B14F-4D97-AF65-F5344CB8AC3E}">
        <p14:creationId xmlns:p14="http://schemas.microsoft.com/office/powerpoint/2010/main" val="7887994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3200" dirty="0" smtClean="0"/>
              <a:t>СКЛАДОВІ КОМУНІКАТИВНОЇ КОМПЕТЕНЦІЇ</a:t>
            </a:r>
            <a:endParaRPr lang="ru-RU" sz="3200" dirty="0"/>
          </a:p>
        </p:txBody>
      </p:sp>
      <p:sp>
        <p:nvSpPr>
          <p:cNvPr id="3" name="Объект 2"/>
          <p:cNvSpPr>
            <a:spLocks noGrp="1"/>
          </p:cNvSpPr>
          <p:nvPr>
            <p:ph idx="1"/>
          </p:nvPr>
        </p:nvSpPr>
        <p:spPr>
          <a:xfrm>
            <a:off x="914401" y="2649681"/>
            <a:ext cx="10427368" cy="3494445"/>
          </a:xfrm>
        </p:spPr>
        <p:txBody>
          <a:bodyPr>
            <a:noAutofit/>
          </a:bodyPr>
          <a:lstStyle/>
          <a:p>
            <a:r>
              <a:rPr lang="uk-UA" sz="2800" dirty="0" smtClean="0"/>
              <a:t>Орієнтованість у різноманітних ситуаціях спілкування, заснована на знаннях і життєвому досвіді</a:t>
            </a:r>
          </a:p>
          <a:p>
            <a:r>
              <a:rPr lang="uk-UA" sz="2800" dirty="0" smtClean="0"/>
              <a:t>Спроможність ефективно взаємодіяти з оточенням завдяки розумінню себе й інших при постійній видозміні психічних станів</a:t>
            </a:r>
          </a:p>
          <a:p>
            <a:r>
              <a:rPr lang="uk-UA" sz="2800" dirty="0" smtClean="0"/>
              <a:t>Адекватна орієнтація людини в самій собі – власному потенціалі, потенціалі партнера, ситуації</a:t>
            </a:r>
          </a:p>
        </p:txBody>
      </p:sp>
    </p:spTree>
    <p:extLst>
      <p:ext uri="{BB962C8B-B14F-4D97-AF65-F5344CB8AC3E}">
        <p14:creationId xmlns:p14="http://schemas.microsoft.com/office/powerpoint/2010/main" val="35350009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3200" dirty="0" smtClean="0"/>
              <a:t>СКЛАДОВІ КОМУНІКАТИВНОЇ КОМПЕТЕНЦІЇ</a:t>
            </a:r>
            <a:endParaRPr lang="ru-RU" sz="3200" dirty="0"/>
          </a:p>
        </p:txBody>
      </p:sp>
      <p:sp>
        <p:nvSpPr>
          <p:cNvPr id="3" name="Объект 2"/>
          <p:cNvSpPr>
            <a:spLocks noGrp="1"/>
          </p:cNvSpPr>
          <p:nvPr>
            <p:ph idx="1"/>
          </p:nvPr>
        </p:nvSpPr>
        <p:spPr>
          <a:xfrm>
            <a:off x="1154954" y="2793088"/>
            <a:ext cx="9978267" cy="2707409"/>
          </a:xfrm>
        </p:spPr>
        <p:txBody>
          <a:bodyPr>
            <a:noAutofit/>
          </a:bodyPr>
          <a:lstStyle/>
          <a:p>
            <a:r>
              <a:rPr lang="uk-UA" sz="2800" dirty="0"/>
              <a:t>г</a:t>
            </a:r>
            <a:r>
              <a:rPr lang="uk-UA" sz="2800" dirty="0" smtClean="0"/>
              <a:t>отовність </a:t>
            </a:r>
            <a:r>
              <a:rPr lang="uk-UA" sz="2800" dirty="0"/>
              <a:t>й уміння будувати контакти з людьми</a:t>
            </a:r>
          </a:p>
          <a:p>
            <a:r>
              <a:rPr lang="uk-UA" sz="2800" dirty="0" smtClean="0"/>
              <a:t>внутрішні </a:t>
            </a:r>
            <a:r>
              <a:rPr lang="uk-UA" sz="2800" dirty="0"/>
              <a:t>засоби регуляції комунікативних дій</a:t>
            </a:r>
          </a:p>
          <a:p>
            <a:r>
              <a:rPr lang="uk-UA" sz="2800" dirty="0" smtClean="0"/>
              <a:t>знання</a:t>
            </a:r>
            <a:r>
              <a:rPr lang="uk-UA" sz="2800" dirty="0"/>
              <a:t>, уміння й навички конструктивного спілкування</a:t>
            </a:r>
          </a:p>
          <a:p>
            <a:r>
              <a:rPr lang="uk-UA" sz="2800" dirty="0"/>
              <a:t>в</a:t>
            </a:r>
            <a:r>
              <a:rPr lang="uk-UA" sz="2800" dirty="0" smtClean="0"/>
              <a:t>нутрішні </a:t>
            </a:r>
            <a:r>
              <a:rPr lang="uk-UA" sz="2800" dirty="0"/>
              <a:t>ресурси, необхідні для побудови ефективної комунікативної дії у визначеному колі ситуацій міжособистісної взаємодії.</a:t>
            </a:r>
          </a:p>
        </p:txBody>
      </p:sp>
    </p:spTree>
    <p:extLst>
      <p:ext uri="{BB962C8B-B14F-4D97-AF65-F5344CB8AC3E}">
        <p14:creationId xmlns:p14="http://schemas.microsoft.com/office/powerpoint/2010/main" val="17867904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ВДОСКОНАЛЕННЯ КОМУНІКАТИВНОЇ КОМПЕТЕНЦІЇ</a:t>
            </a:r>
            <a:endParaRPr lang="ru-RU" dirty="0"/>
          </a:p>
        </p:txBody>
      </p:sp>
      <p:sp>
        <p:nvSpPr>
          <p:cNvPr id="3" name="Объект 2"/>
          <p:cNvSpPr>
            <a:spLocks noGrp="1"/>
          </p:cNvSpPr>
          <p:nvPr>
            <p:ph idx="1"/>
          </p:nvPr>
        </p:nvSpPr>
        <p:spPr>
          <a:xfrm>
            <a:off x="1154954" y="3052679"/>
            <a:ext cx="8825659" cy="2529974"/>
          </a:xfrm>
        </p:spPr>
        <p:txBody>
          <a:bodyPr>
            <a:noAutofit/>
          </a:bodyPr>
          <a:lstStyle/>
          <a:p>
            <a:pPr>
              <a:lnSpc>
                <a:spcPct val="150000"/>
              </a:lnSpc>
            </a:pPr>
            <a:r>
              <a:rPr lang="ru-RU" sz="2800" dirty="0" err="1"/>
              <a:t>саморозвиток</a:t>
            </a:r>
            <a:r>
              <a:rPr lang="ru-RU" sz="2800" dirty="0"/>
              <a:t> та </a:t>
            </a:r>
            <a:r>
              <a:rPr lang="ru-RU" sz="2800" dirty="0" err="1"/>
              <a:t>самовдосконалення</a:t>
            </a:r>
            <a:r>
              <a:rPr lang="ru-RU" sz="2800" dirty="0"/>
              <a:t> </a:t>
            </a:r>
            <a:r>
              <a:rPr lang="ru-RU" sz="2800" dirty="0" err="1"/>
              <a:t>людини</a:t>
            </a:r>
            <a:r>
              <a:rPr lang="ru-RU" sz="2800" dirty="0"/>
              <a:t> в </a:t>
            </a:r>
            <a:r>
              <a:rPr lang="ru-RU" sz="2800" dirty="0" err="1"/>
              <a:t>процесі</a:t>
            </a:r>
            <a:r>
              <a:rPr lang="ru-RU" sz="2800" dirty="0"/>
              <a:t> </a:t>
            </a:r>
            <a:r>
              <a:rPr lang="ru-RU" sz="2800" dirty="0" err="1"/>
              <a:t>комунікативної</a:t>
            </a:r>
            <a:r>
              <a:rPr lang="ru-RU" sz="2800" dirty="0"/>
              <a:t> </a:t>
            </a:r>
            <a:r>
              <a:rPr lang="ru-RU" sz="2800" dirty="0" err="1"/>
              <a:t>діяльності</a:t>
            </a:r>
            <a:r>
              <a:rPr lang="ru-RU" sz="2800" dirty="0"/>
              <a:t> на </a:t>
            </a:r>
            <a:r>
              <a:rPr lang="ru-RU" sz="2800" dirty="0" err="1"/>
              <a:t>основі</a:t>
            </a:r>
            <a:r>
              <a:rPr lang="ru-RU" sz="2800" dirty="0"/>
              <a:t> </a:t>
            </a:r>
            <a:r>
              <a:rPr lang="ru-RU" sz="2800" dirty="0" err="1"/>
              <a:t>власних</a:t>
            </a:r>
            <a:r>
              <a:rPr lang="ru-RU" sz="2800" dirty="0"/>
              <a:t> </a:t>
            </a:r>
            <a:r>
              <a:rPr lang="ru-RU" sz="2800" dirty="0" err="1"/>
              <a:t>комунікативних</a:t>
            </a:r>
            <a:r>
              <a:rPr lang="ru-RU" sz="2800" dirty="0"/>
              <a:t> </a:t>
            </a:r>
            <a:r>
              <a:rPr lang="ru-RU" sz="2800" dirty="0" err="1" smtClean="0"/>
              <a:t>прийомів</a:t>
            </a:r>
            <a:endParaRPr lang="ru-RU" sz="2800" dirty="0" smtClean="0"/>
          </a:p>
        </p:txBody>
      </p:sp>
    </p:spTree>
    <p:extLst>
      <p:ext uri="{BB962C8B-B14F-4D97-AF65-F5344CB8AC3E}">
        <p14:creationId xmlns:p14="http://schemas.microsoft.com/office/powerpoint/2010/main" val="8841926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ФАКТОРИ, ЩО ВРАХОВУЮТЬСЯ МЕТОДИКАМИ ВДОСКОНАЛЕННЯ</a:t>
            </a:r>
            <a:endParaRPr lang="ru-RU" dirty="0"/>
          </a:p>
        </p:txBody>
      </p:sp>
      <p:sp>
        <p:nvSpPr>
          <p:cNvPr id="3" name="Объект 2"/>
          <p:cNvSpPr>
            <a:spLocks noGrp="1"/>
          </p:cNvSpPr>
          <p:nvPr>
            <p:ph idx="1"/>
          </p:nvPr>
        </p:nvSpPr>
        <p:spPr>
          <a:xfrm>
            <a:off x="545812" y="2364702"/>
            <a:ext cx="11037046" cy="3043322"/>
          </a:xfrm>
        </p:spPr>
        <p:txBody>
          <a:bodyPr>
            <a:noAutofit/>
          </a:bodyPr>
          <a:lstStyle/>
          <a:p>
            <a:pPr>
              <a:lnSpc>
                <a:spcPct val="150000"/>
              </a:lnSpc>
            </a:pPr>
            <a:r>
              <a:rPr lang="uk-UA" sz="2400" dirty="0"/>
              <a:t>з</a:t>
            </a:r>
            <a:r>
              <a:rPr lang="uk-UA" sz="2400" dirty="0" smtClean="0"/>
              <a:t>ростання обсягів інформації</a:t>
            </a:r>
            <a:endParaRPr lang="ru-RU" sz="2400" dirty="0" smtClean="0"/>
          </a:p>
          <a:p>
            <a:pPr>
              <a:lnSpc>
                <a:spcPct val="150000"/>
              </a:lnSpc>
            </a:pPr>
            <a:r>
              <a:rPr lang="ru-RU" sz="2400" dirty="0" err="1" smtClean="0"/>
              <a:t>зростання</a:t>
            </a:r>
            <a:r>
              <a:rPr lang="ru-RU" sz="2400" dirty="0" smtClean="0"/>
              <a:t> </a:t>
            </a:r>
            <a:r>
              <a:rPr lang="ru-RU" sz="2400" dirty="0" err="1"/>
              <a:t>вимог</a:t>
            </a:r>
            <a:r>
              <a:rPr lang="ru-RU" sz="2400" dirty="0"/>
              <a:t> з боку </a:t>
            </a:r>
            <a:r>
              <a:rPr lang="ru-RU" sz="2400" dirty="0" err="1"/>
              <a:t>держави</a:t>
            </a:r>
            <a:r>
              <a:rPr lang="ru-RU" sz="2400" dirty="0"/>
              <a:t> до </a:t>
            </a:r>
            <a:r>
              <a:rPr lang="ru-RU" sz="2400" dirty="0" err="1"/>
              <a:t>професійних</a:t>
            </a:r>
            <a:r>
              <a:rPr lang="ru-RU" sz="2400" dirty="0"/>
              <a:t> </a:t>
            </a:r>
            <a:r>
              <a:rPr lang="ru-RU" sz="2400" dirty="0" err="1"/>
              <a:t>якостей</a:t>
            </a:r>
            <a:r>
              <a:rPr lang="ru-RU" sz="2400" dirty="0"/>
              <a:t> </a:t>
            </a:r>
            <a:r>
              <a:rPr lang="ru-RU" sz="2400" dirty="0" err="1"/>
              <a:t>державних</a:t>
            </a:r>
            <a:r>
              <a:rPr lang="ru-RU" sz="2400" dirty="0"/>
              <a:t> </a:t>
            </a:r>
            <a:r>
              <a:rPr lang="ru-RU" sz="2400" dirty="0" err="1" smtClean="0"/>
              <a:t>службовців</a:t>
            </a:r>
            <a:r>
              <a:rPr lang="ru-RU" sz="2400" dirty="0" smtClean="0"/>
              <a:t>;</a:t>
            </a:r>
          </a:p>
          <a:p>
            <a:pPr>
              <a:lnSpc>
                <a:spcPct val="150000"/>
              </a:lnSpc>
            </a:pPr>
            <a:r>
              <a:rPr lang="uk-UA" sz="2400" dirty="0"/>
              <a:t>г</a:t>
            </a:r>
            <a:r>
              <a:rPr lang="uk-UA" sz="2400" dirty="0" smtClean="0"/>
              <a:t>лобальний розвиток </a:t>
            </a:r>
            <a:r>
              <a:rPr lang="uk-UA" sz="2400" dirty="0" err="1" smtClean="0"/>
              <a:t>електроних</a:t>
            </a:r>
            <a:r>
              <a:rPr lang="uk-UA" sz="2400" dirty="0" smtClean="0"/>
              <a:t> комунікацій</a:t>
            </a:r>
            <a:endParaRPr lang="ru-RU" sz="2400" dirty="0"/>
          </a:p>
          <a:p>
            <a:pPr>
              <a:lnSpc>
                <a:spcPct val="150000"/>
              </a:lnSpc>
            </a:pPr>
            <a:r>
              <a:rPr lang="uk-UA" sz="2400" dirty="0"/>
              <a:t>р</a:t>
            </a:r>
            <a:r>
              <a:rPr lang="uk-UA" sz="2400" dirty="0" smtClean="0"/>
              <a:t>озширення </a:t>
            </a:r>
            <a:r>
              <a:rPr lang="uk-UA" sz="2400" dirty="0" err="1" smtClean="0"/>
              <a:t>електроних</a:t>
            </a:r>
            <a:r>
              <a:rPr lang="uk-UA" sz="2400" dirty="0" smtClean="0"/>
              <a:t> форм комунікацій</a:t>
            </a:r>
          </a:p>
          <a:p>
            <a:pPr>
              <a:lnSpc>
                <a:spcPct val="150000"/>
              </a:lnSpc>
            </a:pPr>
            <a:r>
              <a:rPr lang="uk-UA" sz="2400" dirty="0"/>
              <a:t>р</a:t>
            </a:r>
            <a:r>
              <a:rPr lang="uk-UA" sz="2400" dirty="0" smtClean="0"/>
              <a:t>озвиток і використання «гібридних» форм комунікацій</a:t>
            </a:r>
            <a:endParaRPr lang="ru-RU" sz="2400" dirty="0"/>
          </a:p>
        </p:txBody>
      </p:sp>
    </p:spTree>
    <p:extLst>
      <p:ext uri="{BB962C8B-B14F-4D97-AF65-F5344CB8AC3E}">
        <p14:creationId xmlns:p14="http://schemas.microsoft.com/office/powerpoint/2010/main" val="1396351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ФАКТОРИ, ЩО ВРАХОВУЮТЬСЯ МЕТОДИКАМИ ВДОСКОНАЛЕННЯ</a:t>
            </a:r>
            <a:endParaRPr lang="ru-RU" dirty="0"/>
          </a:p>
        </p:txBody>
      </p:sp>
      <p:sp>
        <p:nvSpPr>
          <p:cNvPr id="3" name="Объект 2"/>
          <p:cNvSpPr>
            <a:spLocks noGrp="1"/>
          </p:cNvSpPr>
          <p:nvPr>
            <p:ph idx="1"/>
          </p:nvPr>
        </p:nvSpPr>
        <p:spPr>
          <a:xfrm>
            <a:off x="1154954" y="2715795"/>
            <a:ext cx="10154730" cy="3416300"/>
          </a:xfrm>
        </p:spPr>
        <p:txBody>
          <a:bodyPr>
            <a:noAutofit/>
          </a:bodyPr>
          <a:lstStyle/>
          <a:p>
            <a:r>
              <a:rPr lang="ru-RU" sz="2400" dirty="0" err="1"/>
              <a:t>зміна</a:t>
            </a:r>
            <a:r>
              <a:rPr lang="ru-RU" sz="2400" dirty="0"/>
              <a:t> потреб та </a:t>
            </a:r>
            <a:r>
              <a:rPr lang="ru-RU" sz="2400" dirty="0" err="1"/>
              <a:t>можливостей</a:t>
            </a:r>
            <a:r>
              <a:rPr lang="ru-RU" sz="2400" dirty="0"/>
              <a:t> </a:t>
            </a:r>
            <a:r>
              <a:rPr lang="ru-RU" sz="2400" dirty="0" err="1"/>
              <a:t>сучасної</a:t>
            </a:r>
            <a:r>
              <a:rPr lang="ru-RU" sz="2400" dirty="0"/>
              <a:t> </a:t>
            </a:r>
            <a:r>
              <a:rPr lang="ru-RU" sz="2400" dirty="0" err="1"/>
              <a:t>системи</a:t>
            </a:r>
            <a:r>
              <a:rPr lang="ru-RU" sz="2400" dirty="0"/>
              <a:t> </a:t>
            </a:r>
            <a:r>
              <a:rPr lang="ru-RU" sz="2400" dirty="0" err="1"/>
              <a:t>підготовки</a:t>
            </a:r>
            <a:r>
              <a:rPr lang="ru-RU" sz="2400" dirty="0"/>
              <a:t> </a:t>
            </a:r>
            <a:r>
              <a:rPr lang="ru-RU" sz="2400" dirty="0" err="1"/>
              <a:t>державних</a:t>
            </a:r>
            <a:r>
              <a:rPr lang="ru-RU" sz="2400" dirty="0"/>
              <a:t> </a:t>
            </a:r>
            <a:r>
              <a:rPr lang="ru-RU" sz="2400" dirty="0" err="1"/>
              <a:t>службовців</a:t>
            </a:r>
            <a:r>
              <a:rPr lang="ru-RU" sz="2400" dirty="0"/>
              <a:t> </a:t>
            </a:r>
            <a:r>
              <a:rPr lang="ru-RU" sz="2400" dirty="0" err="1"/>
              <a:t>відповідно</a:t>
            </a:r>
            <a:r>
              <a:rPr lang="ru-RU" sz="2400" dirty="0"/>
              <a:t> до </a:t>
            </a:r>
            <a:r>
              <a:rPr lang="ru-RU" sz="2400" dirty="0" err="1"/>
              <a:t>вимог</a:t>
            </a:r>
            <a:r>
              <a:rPr lang="ru-RU" sz="2400" dirty="0"/>
              <a:t> </a:t>
            </a:r>
            <a:r>
              <a:rPr lang="ru-RU" sz="2400" dirty="0" err="1"/>
              <a:t>постмодерного</a:t>
            </a:r>
            <a:r>
              <a:rPr lang="ru-RU" sz="2400" dirty="0"/>
              <a:t> </a:t>
            </a:r>
            <a:r>
              <a:rPr lang="ru-RU" sz="2400" dirty="0" err="1"/>
              <a:t>суспільства</a:t>
            </a:r>
            <a:r>
              <a:rPr lang="ru-RU" sz="2400" dirty="0"/>
              <a:t> (</a:t>
            </a:r>
            <a:r>
              <a:rPr lang="ru-RU" sz="2400" dirty="0" err="1"/>
              <a:t>новий</a:t>
            </a:r>
            <a:r>
              <a:rPr lang="ru-RU" sz="2400" dirty="0"/>
              <a:t> контекст </a:t>
            </a:r>
            <a:r>
              <a:rPr lang="ru-RU" sz="2400" dirty="0" err="1"/>
              <a:t>призначення</a:t>
            </a:r>
            <a:r>
              <a:rPr lang="ru-RU" sz="2400" dirty="0"/>
              <a:t> </a:t>
            </a:r>
            <a:r>
              <a:rPr lang="ru-RU" sz="2400" dirty="0" err="1"/>
              <a:t>освіти</a:t>
            </a:r>
            <a:r>
              <a:rPr lang="ru-RU" sz="2400" dirty="0"/>
              <a:t> як </a:t>
            </a:r>
            <a:r>
              <a:rPr lang="ru-RU" sz="2400" dirty="0" err="1"/>
              <a:t>необхідної</a:t>
            </a:r>
            <a:r>
              <a:rPr lang="ru-RU" sz="2400" dirty="0"/>
              <a:t> </a:t>
            </a:r>
            <a:r>
              <a:rPr lang="ru-RU" sz="2400" dirty="0" err="1"/>
              <a:t>умови</a:t>
            </a:r>
            <a:r>
              <a:rPr lang="ru-RU" sz="2400" dirty="0"/>
              <a:t> </a:t>
            </a:r>
            <a:r>
              <a:rPr lang="ru-RU" sz="2400" dirty="0" err="1"/>
              <a:t>розвитку</a:t>
            </a:r>
            <a:r>
              <a:rPr lang="ru-RU" sz="2400" dirty="0"/>
              <a:t> </a:t>
            </a:r>
            <a:r>
              <a:rPr lang="ru-RU" sz="2400" dirty="0" err="1"/>
              <a:t>практичних</a:t>
            </a:r>
            <a:r>
              <a:rPr lang="ru-RU" sz="2400" dirty="0"/>
              <a:t> </a:t>
            </a:r>
            <a:r>
              <a:rPr lang="ru-RU" sz="2400" dirty="0" err="1"/>
              <a:t>здібностей</a:t>
            </a:r>
            <a:r>
              <a:rPr lang="ru-RU" sz="2400" dirty="0"/>
              <a:t> (</a:t>
            </a:r>
            <a:r>
              <a:rPr lang="ru-RU" sz="2400" dirty="0" err="1"/>
              <a:t>вмінь</a:t>
            </a:r>
            <a:r>
              <a:rPr lang="ru-RU" sz="2400" dirty="0"/>
              <a:t>, </a:t>
            </a:r>
            <a:r>
              <a:rPr lang="ru-RU" sz="2400" dirty="0" err="1"/>
              <a:t>необхідних</a:t>
            </a:r>
            <a:r>
              <a:rPr lang="ru-RU" sz="2400" dirty="0"/>
              <a:t> </a:t>
            </a:r>
            <a:r>
              <a:rPr lang="ru-RU" sz="2400" dirty="0" err="1"/>
              <a:t>людині</a:t>
            </a:r>
            <a:r>
              <a:rPr lang="ru-RU" sz="2400" dirty="0"/>
              <a:t> для </a:t>
            </a:r>
            <a:r>
              <a:rPr lang="ru-RU" sz="2400" dirty="0" err="1"/>
              <a:t>досягнення</a:t>
            </a:r>
            <a:r>
              <a:rPr lang="ru-RU" sz="2400" dirty="0"/>
              <a:t> </a:t>
            </a:r>
            <a:r>
              <a:rPr lang="ru-RU" sz="2400" dirty="0" err="1"/>
              <a:t>успіху</a:t>
            </a:r>
            <a:r>
              <a:rPr lang="ru-RU" sz="2400" dirty="0"/>
              <a:t> в </a:t>
            </a:r>
            <a:r>
              <a:rPr lang="ru-RU" sz="2400" dirty="0" err="1"/>
              <a:t>особистому</a:t>
            </a:r>
            <a:r>
              <a:rPr lang="ru-RU" sz="2400" dirty="0"/>
              <a:t> та </a:t>
            </a:r>
            <a:r>
              <a:rPr lang="ru-RU" sz="2400" dirty="0" err="1"/>
              <a:t>професійному</a:t>
            </a:r>
            <a:r>
              <a:rPr lang="ru-RU" sz="2400" dirty="0"/>
              <a:t> </a:t>
            </a:r>
            <a:r>
              <a:rPr lang="ru-RU" sz="2400" dirty="0" err="1"/>
              <a:t>житті</a:t>
            </a:r>
            <a:r>
              <a:rPr lang="ru-RU" sz="2400" dirty="0"/>
              <a:t>);</a:t>
            </a:r>
          </a:p>
          <a:p>
            <a:r>
              <a:rPr lang="ru-RU" sz="2400" dirty="0" err="1"/>
              <a:t>перетворення</a:t>
            </a:r>
            <a:r>
              <a:rPr lang="ru-RU" sz="2400" dirty="0"/>
              <a:t> </a:t>
            </a:r>
            <a:r>
              <a:rPr lang="ru-RU" sz="2400" dirty="0" err="1"/>
              <a:t>комунікації</a:t>
            </a:r>
            <a:r>
              <a:rPr lang="ru-RU" sz="2400" dirty="0"/>
              <a:t> на </a:t>
            </a:r>
            <a:r>
              <a:rPr lang="ru-RU" sz="2400" dirty="0" err="1"/>
              <a:t>єдину</a:t>
            </a:r>
            <a:r>
              <a:rPr lang="ru-RU" sz="2400" dirty="0"/>
              <a:t> </a:t>
            </a:r>
            <a:r>
              <a:rPr lang="ru-RU" sz="2400" dirty="0" err="1"/>
              <a:t>функціональну</a:t>
            </a:r>
            <a:r>
              <a:rPr lang="ru-RU" sz="2400" dirty="0"/>
              <a:t> </a:t>
            </a:r>
            <a:r>
              <a:rPr lang="ru-RU" sz="2400" dirty="0" err="1"/>
              <a:t>умову</a:t>
            </a:r>
            <a:r>
              <a:rPr lang="ru-RU" sz="2400" dirty="0"/>
              <a:t> </a:t>
            </a:r>
            <a:r>
              <a:rPr lang="ru-RU" sz="2400" dirty="0" err="1"/>
              <a:t>розвитку</a:t>
            </a:r>
            <a:r>
              <a:rPr lang="ru-RU" sz="2400" dirty="0"/>
              <a:t> </a:t>
            </a:r>
            <a:r>
              <a:rPr lang="ru-RU" sz="2400" dirty="0" err="1"/>
              <a:t>сучасного</a:t>
            </a:r>
            <a:r>
              <a:rPr lang="ru-RU" sz="2400" dirty="0"/>
              <a:t> </a:t>
            </a:r>
            <a:r>
              <a:rPr lang="ru-RU" sz="2400" dirty="0" err="1"/>
              <a:t>суспільства</a:t>
            </a:r>
            <a:r>
              <a:rPr lang="ru-RU" sz="2400" dirty="0"/>
              <a:t>, яка </a:t>
            </a:r>
            <a:r>
              <a:rPr lang="ru-RU" sz="2400" dirty="0" err="1"/>
              <a:t>забезпечує</a:t>
            </a:r>
            <a:r>
              <a:rPr lang="ru-RU" sz="2400" dirty="0"/>
              <a:t> </a:t>
            </a:r>
            <a:r>
              <a:rPr lang="ru-RU" sz="2400" dirty="0" err="1"/>
              <a:t>вироблення</a:t>
            </a:r>
            <a:r>
              <a:rPr lang="ru-RU" sz="2400" dirty="0"/>
              <a:t> </a:t>
            </a:r>
            <a:r>
              <a:rPr lang="ru-RU" sz="2400" dirty="0" err="1"/>
              <a:t>єдиної</a:t>
            </a:r>
            <a:r>
              <a:rPr lang="ru-RU" sz="2400" dirty="0"/>
              <a:t> </a:t>
            </a:r>
            <a:r>
              <a:rPr lang="ru-RU" sz="2400" dirty="0" err="1"/>
              <a:t>стратегії</a:t>
            </a:r>
            <a:r>
              <a:rPr lang="ru-RU" sz="2400" dirty="0"/>
              <a:t> </a:t>
            </a:r>
            <a:r>
              <a:rPr lang="ru-RU" sz="2400" dirty="0" err="1"/>
              <a:t>взаємодії</a:t>
            </a:r>
            <a:r>
              <a:rPr lang="ru-RU" sz="2400" dirty="0"/>
              <a:t> людей.</a:t>
            </a:r>
          </a:p>
        </p:txBody>
      </p:sp>
    </p:spTree>
    <p:extLst>
      <p:ext uri="{BB962C8B-B14F-4D97-AF65-F5344CB8AC3E}">
        <p14:creationId xmlns:p14="http://schemas.microsoft.com/office/powerpoint/2010/main" val="16861221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КОМПОНЕНТИ</a:t>
            </a:r>
            <a:r>
              <a:rPr lang="uk-UA" dirty="0" smtClean="0"/>
              <a:t> ДОСКОНАЛОЇ КОМУНІКАТИВНОЇ КОМПЕТЕНЦІЇ</a:t>
            </a:r>
            <a:endParaRPr lang="ru-RU" dirty="0"/>
          </a:p>
        </p:txBody>
      </p:sp>
      <p:sp>
        <p:nvSpPr>
          <p:cNvPr id="3" name="Объект 2"/>
          <p:cNvSpPr>
            <a:spLocks noGrp="1"/>
          </p:cNvSpPr>
          <p:nvPr>
            <p:ph idx="1"/>
          </p:nvPr>
        </p:nvSpPr>
        <p:spPr/>
        <p:txBody>
          <a:bodyPr anchor="t">
            <a:normAutofit/>
          </a:bodyPr>
          <a:lstStyle/>
          <a:p>
            <a:pPr>
              <a:lnSpc>
                <a:spcPct val="150000"/>
              </a:lnSpc>
            </a:pPr>
            <a:r>
              <a:rPr lang="ru-RU" sz="2400" dirty="0" smtClean="0"/>
              <a:t>КОМУН</a:t>
            </a:r>
            <a:r>
              <a:rPr lang="uk-UA" sz="2400" dirty="0" smtClean="0"/>
              <a:t>ІКАБЕЛЬНІСТЬ</a:t>
            </a:r>
          </a:p>
          <a:p>
            <a:pPr>
              <a:lnSpc>
                <a:spcPct val="150000"/>
              </a:lnSpc>
            </a:pPr>
            <a:endParaRPr lang="uk-UA" sz="2400" dirty="0" smtClean="0"/>
          </a:p>
          <a:p>
            <a:pPr>
              <a:lnSpc>
                <a:spcPct val="150000"/>
              </a:lnSpc>
            </a:pPr>
            <a:r>
              <a:rPr lang="uk-UA" sz="2400" dirty="0" smtClean="0"/>
              <a:t>СОЦІАЛЬНА СПОРІДНЕНІСТЬ</a:t>
            </a:r>
          </a:p>
          <a:p>
            <a:pPr>
              <a:lnSpc>
                <a:spcPct val="150000"/>
              </a:lnSpc>
            </a:pPr>
            <a:endParaRPr lang="uk-UA" sz="2400" dirty="0" smtClean="0"/>
          </a:p>
          <a:p>
            <a:pPr>
              <a:lnSpc>
                <a:spcPct val="150000"/>
              </a:lnSpc>
            </a:pPr>
            <a:r>
              <a:rPr lang="uk-UA" sz="2400" dirty="0" smtClean="0"/>
              <a:t>АЛЬТРУЇСТИЧНІ ТЕНДЕНЦІЇ</a:t>
            </a:r>
            <a:endParaRPr lang="ru-RU" sz="2400" dirty="0"/>
          </a:p>
        </p:txBody>
      </p:sp>
    </p:spTree>
    <p:extLst>
      <p:ext uri="{BB962C8B-B14F-4D97-AF65-F5344CB8AC3E}">
        <p14:creationId xmlns:p14="http://schemas.microsoft.com/office/powerpoint/2010/main" val="17264652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КРИТЕРІЇ ДОСКОНАЛОСТІ КОМУНІКАТИВНОЇ КОМПЕТЕНЦІЇ</a:t>
            </a:r>
            <a:endParaRPr lang="ru-RU" dirty="0"/>
          </a:p>
        </p:txBody>
      </p:sp>
      <p:sp>
        <p:nvSpPr>
          <p:cNvPr id="3" name="Объект 2"/>
          <p:cNvSpPr>
            <a:spLocks noGrp="1"/>
          </p:cNvSpPr>
          <p:nvPr>
            <p:ph idx="1"/>
          </p:nvPr>
        </p:nvSpPr>
        <p:spPr>
          <a:xfrm>
            <a:off x="1154954" y="2523290"/>
            <a:ext cx="10074520" cy="3416300"/>
          </a:xfrm>
        </p:spPr>
        <p:txBody>
          <a:bodyPr>
            <a:noAutofit/>
          </a:bodyPr>
          <a:lstStyle/>
          <a:p>
            <a:pPr>
              <a:lnSpc>
                <a:spcPct val="150000"/>
              </a:lnSpc>
            </a:pPr>
            <a:r>
              <a:rPr lang="ru-RU" sz="2800" dirty="0" err="1"/>
              <a:t>наявність</a:t>
            </a:r>
            <a:r>
              <a:rPr lang="ru-RU" sz="2800" dirty="0"/>
              <a:t> </a:t>
            </a:r>
            <a:r>
              <a:rPr lang="ru-RU" sz="2800" dirty="0" err="1"/>
              <a:t>стійкої</a:t>
            </a:r>
            <a:r>
              <a:rPr lang="ru-RU" sz="2800" dirty="0"/>
              <a:t> потреби в систематичному </a:t>
            </a:r>
            <a:r>
              <a:rPr lang="ru-RU" sz="2800" dirty="0" err="1"/>
              <a:t>спілкуванні</a:t>
            </a:r>
            <a:r>
              <a:rPr lang="ru-RU" sz="2800" dirty="0"/>
              <a:t> з людьми в </a:t>
            </a:r>
            <a:r>
              <a:rPr lang="ru-RU" sz="2800" dirty="0" err="1"/>
              <a:t>найрізноманітніших</a:t>
            </a:r>
            <a:r>
              <a:rPr lang="ru-RU" sz="2800" dirty="0"/>
              <a:t> </a:t>
            </a:r>
            <a:r>
              <a:rPr lang="ru-RU" sz="2800" dirty="0" smtClean="0"/>
              <a:t>сферах</a:t>
            </a:r>
          </a:p>
          <a:p>
            <a:pPr>
              <a:lnSpc>
                <a:spcPct val="150000"/>
              </a:lnSpc>
            </a:pPr>
            <a:r>
              <a:rPr lang="ru-RU" sz="2800" dirty="0" err="1"/>
              <a:t>органічна</a:t>
            </a:r>
            <a:r>
              <a:rPr lang="ru-RU" sz="2800" dirty="0"/>
              <a:t> </a:t>
            </a:r>
            <a:r>
              <a:rPr lang="ru-RU" sz="2800" dirty="0" err="1"/>
              <a:t>взаємодія</a:t>
            </a:r>
            <a:r>
              <a:rPr lang="ru-RU" sz="2800" dirty="0"/>
              <a:t> </a:t>
            </a:r>
            <a:r>
              <a:rPr lang="ru-RU" sz="2800" dirty="0" err="1"/>
              <a:t>загальнолюдських</a:t>
            </a:r>
            <a:r>
              <a:rPr lang="ru-RU" sz="2800" dirty="0"/>
              <a:t> і </a:t>
            </a:r>
            <a:r>
              <a:rPr lang="ru-RU" sz="2800" dirty="0" err="1"/>
              <a:t>професійних</a:t>
            </a:r>
            <a:r>
              <a:rPr lang="ru-RU" sz="2800" dirty="0"/>
              <a:t> </a:t>
            </a:r>
            <a:r>
              <a:rPr lang="ru-RU" sz="2800" dirty="0" err="1"/>
              <a:t>показників</a:t>
            </a:r>
            <a:r>
              <a:rPr lang="ru-RU" sz="2800" dirty="0"/>
              <a:t> </a:t>
            </a:r>
            <a:r>
              <a:rPr lang="ru-RU" sz="2800" dirty="0" err="1" smtClean="0"/>
              <a:t>товариськості</a:t>
            </a:r>
            <a:endParaRPr lang="ru-RU" sz="2800" dirty="0" smtClean="0"/>
          </a:p>
          <a:p>
            <a:pPr>
              <a:lnSpc>
                <a:spcPct val="150000"/>
              </a:lnSpc>
            </a:pPr>
            <a:r>
              <a:rPr lang="ru-RU" sz="2800" dirty="0" err="1"/>
              <a:t>емоційний</a:t>
            </a:r>
            <a:r>
              <a:rPr lang="ru-RU" sz="2800" dirty="0"/>
              <a:t> </a:t>
            </a:r>
            <a:r>
              <a:rPr lang="ru-RU" sz="2800" dirty="0" err="1"/>
              <a:t>добробут</a:t>
            </a:r>
            <a:r>
              <a:rPr lang="ru-RU" sz="2800" dirty="0"/>
              <a:t> на </a:t>
            </a:r>
            <a:r>
              <a:rPr lang="ru-RU" sz="2800" dirty="0" err="1"/>
              <a:t>всіх</a:t>
            </a:r>
            <a:r>
              <a:rPr lang="ru-RU" sz="2800" dirty="0"/>
              <a:t> </a:t>
            </a:r>
            <a:r>
              <a:rPr lang="ru-RU" sz="2800" dirty="0" err="1"/>
              <a:t>етапах</a:t>
            </a:r>
            <a:r>
              <a:rPr lang="ru-RU" sz="2800" dirty="0"/>
              <a:t> </a:t>
            </a:r>
            <a:r>
              <a:rPr lang="ru-RU" sz="2800" dirty="0" err="1" smtClean="0"/>
              <a:t>спілкування</a:t>
            </a:r>
            <a:endParaRPr lang="ru-RU" sz="2800" dirty="0" smtClean="0"/>
          </a:p>
        </p:txBody>
      </p:sp>
    </p:spTree>
    <p:extLst>
      <p:ext uri="{BB962C8B-B14F-4D97-AF65-F5344CB8AC3E}">
        <p14:creationId xmlns:p14="http://schemas.microsoft.com/office/powerpoint/2010/main" val="4131033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вет директоров">
  <a:themeElements>
    <a:clrScheme name="Совет директоров">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Совет директоров">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вет директоров">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EC7F02AD-9687-440F-A9DF-FAA6F22270D7}"/>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515</TotalTime>
  <Words>578</Words>
  <Application>Microsoft Office PowerPoint</Application>
  <PresentationFormat>Произвольный</PresentationFormat>
  <Paragraphs>73</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Совет директоров</vt:lpstr>
      <vt:lpstr>ОСОБЛИВОСТІ РОЗВИТКУ ТА МЕТОДИ ВДОСКОНАЛЕННЯ КОМУНІКАТИВНОЇ КОМПЕТЕНЦІЇ</vt:lpstr>
      <vt:lpstr>КОМУНІКАТИВНА КОМПЕТЕНТНІСТЬ</vt:lpstr>
      <vt:lpstr>СКЛАДОВІ КОМУНІКАТИВНОЇ КОМПЕТЕНЦІЇ</vt:lpstr>
      <vt:lpstr>СКЛАДОВІ КОМУНІКАТИВНОЇ КОМПЕТЕНЦІЇ</vt:lpstr>
      <vt:lpstr>ВДОСКОНАЛЕННЯ КОМУНІКАТИВНОЇ КОМПЕТЕНЦІЇ</vt:lpstr>
      <vt:lpstr>ФАКТОРИ, ЩО ВРАХОВУЮТЬСЯ МЕТОДИКАМИ ВДОСКОНАЛЕННЯ</vt:lpstr>
      <vt:lpstr>ФАКТОРИ, ЩО ВРАХОВУЮТЬСЯ МЕТОДИКАМИ ВДОСКОНАЛЕННЯ</vt:lpstr>
      <vt:lpstr>КОМПОНЕНТИ ДОСКОНАЛОЇ КОМУНІКАТИВНОЇ КОМПЕТЕНЦІЇ</vt:lpstr>
      <vt:lpstr>КРИТЕРІЇ ДОСКОНАЛОСТІ КОМУНІКАТИВНОЇ КОМПЕТЕНЦІЇ</vt:lpstr>
      <vt:lpstr>КРИТЕРІЇ ДОСКОНАЛОСТІ КОМУНІКАТИВНОЇ КОМПЕТЕНЦІЇ</vt:lpstr>
      <vt:lpstr>ГРУПОВІ ТРЕНІНГИ</vt:lpstr>
      <vt:lpstr>ДИСКУСІЙНІ МЕТОДИ</vt:lpstr>
      <vt:lpstr>ІГРОВІ МЕТОДИ</vt:lpstr>
      <vt:lpstr>СЕНСИТИВНИЙ ТРЕНІНГ</vt:lpstr>
      <vt:lpstr>СОЦІАЛЬНО-ПСИХОЛОГІЧНИЙ ТРЕНІНГ</vt:lpstr>
      <vt:lpstr>ОСНОВНІ МЕТОДИЧНІ ПРИЙОМИ ВДОСКОНАЛЕННЯ КОМУНІКАТИВНОЇ КОМПЕТЕНЦІЇ</vt:lpstr>
      <vt:lpstr>ОСНОВНІ МЕТОДИЧНІ ПРИЙОМИ ВДОСКОНАЛЕННЯ КОМУНІКАТИВНОЇ КОМПЕТЕНЦІЇ</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РОЗВИТКУ ТА МЕТОДИ ВДОСКОНАЛЕННЯ КОМУНІКАТИВНОЇ КОМПЕТЕНЦІЇ</dc:title>
  <dc:creator>adm</dc:creator>
  <cp:lastModifiedBy>Владелец</cp:lastModifiedBy>
  <cp:revision>30</cp:revision>
  <dcterms:created xsi:type="dcterms:W3CDTF">2021-03-22T15:58:13Z</dcterms:created>
  <dcterms:modified xsi:type="dcterms:W3CDTF">2023-11-01T22:48:59Z</dcterms:modified>
</cp:coreProperties>
</file>