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66"/>
    <a:srgbClr val="CCECFF"/>
    <a:srgbClr val="66CCFF"/>
    <a:srgbClr val="33CCFF"/>
    <a:srgbClr val="00CCFF"/>
    <a:srgbClr val="0099CC"/>
    <a:srgbClr val="3366CC"/>
    <a:srgbClr val="0000FF"/>
    <a:srgbClr val="993300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20800" y="887655"/>
            <a:ext cx="65947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Освітні програми: </a:t>
            </a:r>
            <a:endParaRPr lang="uk-UA" sz="2000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uk-UA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ЕКОНОМІЧНА КІБЕРНЕТИКА</a:t>
            </a:r>
          </a:p>
          <a:p>
            <a:pPr algn="ctr"/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МІЖНАРОДНА ЕКОНОМІКА, </a:t>
            </a:r>
          </a:p>
          <a:p>
            <a:pPr algn="ctr"/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УПРАВЛІННЯ ПЕРСОНАЛОМ ТА ЕКОНОМІКА ПРАЦІ, ЕКОНОМІКА ТА УПРАВЛІННЯ РИНКОМ ЗЕМЛІ</a:t>
            </a:r>
            <a:endParaRPr lang="uk-UA" b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endParaRPr lang="uk-UA" sz="2000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Рівень вищої освіти: </a:t>
            </a:r>
          </a:p>
          <a:p>
            <a:pPr algn="ctr"/>
            <a:r>
              <a:rPr lang="uk-UA" sz="20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МАГІСТР (1 рік </a:t>
            </a:r>
            <a:r>
              <a:rPr lang="uk-UA" sz="20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навчання)</a:t>
            </a:r>
          </a:p>
          <a:p>
            <a:pPr algn="ctr"/>
            <a:endParaRPr lang="uk-UA" sz="2000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Обов'язкова дисципліна циклу загальної підготовки</a:t>
            </a:r>
            <a:r>
              <a:rPr lang="uk-UA" sz="20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uk-UA" sz="2000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ru-RU" sz="22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МЕТОДОЛОГІЯ НАУКОВИХ ДОСЛІДЖЕНЬ </a:t>
            </a:r>
            <a:endParaRPr lang="uk-UA" sz="2200" b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ru-RU" sz="22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 ІНФОРМАЦІЙНІЙ ЕКОНОМІЦІ</a:t>
            </a:r>
            <a:endParaRPr lang="uk-UA" sz="2200" b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endParaRPr lang="uk-UA" sz="2000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Викладач:</a:t>
            </a:r>
            <a:r>
              <a:rPr lang="uk-UA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uk-UA" sz="20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6603" y="120662"/>
            <a:ext cx="6915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>ЗАПОРІЗЬКИЙ 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НАЦІОНАЛЬНИЙ УНІВЕРСИТЕТ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ЕКОНОМ</a:t>
            </a:r>
            <a:r>
              <a:rPr lang="uk-UA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ІЧНИЙ ФАКУЛЬТЕТ</a:t>
            </a:r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672" y="-412350"/>
            <a:ext cx="1590594" cy="225143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312486" y="5786215"/>
            <a:ext cx="6749866" cy="7053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27349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МАКСИШКО НАТАЛІЯ КОСТЯНТИНІВНА, д.е.н, </a:t>
            </a:r>
            <a:r>
              <a:rPr lang="uk-UA" b="1" dirty="0" smtClean="0">
                <a:solidFill>
                  <a:srgbClr val="27349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професор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972" y="159764"/>
            <a:ext cx="5580982" cy="593455"/>
          </a:xfrm>
          <a:prstGeom prst="homePlat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ДОСЛІДЖЕННЯ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ОПЕРАЦІЙ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8" name="Picture 9" descr="https://econom.znu.edu.ua/wp-content/uploads/2020/05/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76" y="-18055"/>
            <a:ext cx="1072365" cy="10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Шеврон 2"/>
          <p:cNvSpPr/>
          <p:nvPr/>
        </p:nvSpPr>
        <p:spPr>
          <a:xfrm>
            <a:off x="6548847" y="146772"/>
            <a:ext cx="544286" cy="59345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Шеврон 31"/>
          <p:cNvSpPr/>
          <p:nvPr/>
        </p:nvSpPr>
        <p:spPr>
          <a:xfrm>
            <a:off x="6927670" y="146772"/>
            <a:ext cx="544286" cy="59345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Шеврон 32"/>
          <p:cNvSpPr/>
          <p:nvPr/>
        </p:nvSpPr>
        <p:spPr>
          <a:xfrm>
            <a:off x="7310849" y="146772"/>
            <a:ext cx="544286" cy="59345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24702" y="1613439"/>
            <a:ext cx="8219298" cy="5860234"/>
            <a:chOff x="924702" y="1586125"/>
            <a:chExt cx="8219298" cy="5860234"/>
          </a:xfrm>
        </p:grpSpPr>
        <p:sp>
          <p:nvSpPr>
            <p:cNvPr id="6" name="Фигура, имеющая форму буквы L 5"/>
            <p:cNvSpPr/>
            <p:nvPr/>
          </p:nvSpPr>
          <p:spPr>
            <a:xfrm rot="5400000">
              <a:off x="1438887" y="1071940"/>
              <a:ext cx="1922241" cy="2950612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246537" y="1900207"/>
              <a:ext cx="4039566" cy="2697919"/>
            </a:xfrm>
            <a:custGeom>
              <a:avLst/>
              <a:gdLst>
                <a:gd name="connsiteX0" fmla="*/ 0 w 2266172"/>
                <a:gd name="connsiteY0" fmla="*/ 0 h 1986433"/>
                <a:gd name="connsiteX1" fmla="*/ 2266172 w 2266172"/>
                <a:gd name="connsiteY1" fmla="*/ 0 h 1986433"/>
                <a:gd name="connsiteX2" fmla="*/ 2266172 w 2266172"/>
                <a:gd name="connsiteY2" fmla="*/ 1986433 h 1986433"/>
                <a:gd name="connsiteX3" fmla="*/ 0 w 2266172"/>
                <a:gd name="connsiteY3" fmla="*/ 1986433 h 1986433"/>
                <a:gd name="connsiteX4" fmla="*/ 0 w 2266172"/>
                <a:gd name="connsiteY4" fmla="*/ 0 h 198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6172" h="1986433">
                  <a:moveTo>
                    <a:pt x="0" y="0"/>
                  </a:moveTo>
                  <a:lnTo>
                    <a:pt x="2266172" y="0"/>
                  </a:lnTo>
                  <a:lnTo>
                    <a:pt x="2266172" y="1986433"/>
                  </a:lnTo>
                  <a:lnTo>
                    <a:pt x="0" y="19864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Arial Black" panose="020B0A04020102020204" pitchFamily="34" charset="0"/>
                </a:rPr>
                <a:t>3 </a:t>
              </a:r>
              <a:r>
                <a:rPr lang="ru-RU" sz="1600" kern="1200" dirty="0" err="1" smtClean="0">
                  <a:latin typeface="Arial Black" panose="020B0A04020102020204" pitchFamily="34" charset="0"/>
                </a:rPr>
                <a:t>кредитів</a:t>
              </a:r>
              <a:r>
                <a:rPr lang="ru-RU" sz="1600" kern="1200" dirty="0" smtClean="0">
                  <a:latin typeface="Arial Black" panose="020B0A04020102020204" pitchFamily="34" charset="0"/>
                </a:rPr>
                <a:t> </a:t>
              </a:r>
              <a:r>
                <a:rPr lang="uk-UA" sz="1600" b="1" kern="1200" dirty="0" smtClean="0">
                  <a:latin typeface="Arial Black" panose="020B0A04020102020204" pitchFamily="34" charset="0"/>
                </a:rPr>
                <a:t>ECTS</a:t>
              </a:r>
              <a:endParaRPr lang="ru-RU" sz="1600" kern="1200" dirty="0">
                <a:latin typeface="Arial Black" panose="020B0A040201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600" b="1" kern="1200" dirty="0" smtClean="0">
                  <a:latin typeface="Arial Black" panose="020B0A04020102020204" pitchFamily="34" charset="0"/>
                </a:rPr>
                <a:t>4 </a:t>
              </a:r>
              <a:r>
                <a:rPr lang="uk-UA" sz="1600" b="1" kern="1200" dirty="0" smtClean="0">
                  <a:latin typeface="Arial Black" panose="020B0A04020102020204" pitchFamily="34" charset="0"/>
                </a:rPr>
                <a:t>змістових модулів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600" b="1" kern="1200" dirty="0" smtClean="0">
                  <a:latin typeface="Arial Black" panose="020B0A04020102020204" pitchFamily="34" charset="0"/>
                </a:rPr>
                <a:t>90 </a:t>
              </a:r>
              <a:r>
                <a:rPr lang="uk-UA" sz="1600" b="1" kern="1200" dirty="0" smtClean="0">
                  <a:latin typeface="Arial Black" panose="020B0A04020102020204" pitchFamily="34" charset="0"/>
                </a:rPr>
                <a:t>годин, в т.ч.:</a:t>
              </a:r>
              <a:endParaRPr lang="ru-RU" sz="1600" kern="1200" dirty="0">
                <a:latin typeface="Arial Black" panose="020B0A040201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600" b="1" kern="1200" dirty="0" smtClean="0">
                  <a:latin typeface="Arial Black" panose="020B0A04020102020204" pitchFamily="34" charset="0"/>
                </a:rPr>
                <a:t>Лекційні заняття – </a:t>
              </a:r>
              <a:r>
                <a:rPr lang="uk-UA" sz="1600" b="1" kern="1200" dirty="0" smtClean="0">
                  <a:latin typeface="Arial Black" panose="020B0A04020102020204" pitchFamily="34" charset="0"/>
                </a:rPr>
                <a:t>12</a:t>
              </a:r>
              <a:endParaRPr lang="ru-RU" sz="1600" kern="1200" dirty="0">
                <a:latin typeface="Arial Black" panose="020B0A040201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600" b="1" kern="1200" dirty="0" smtClean="0">
                  <a:latin typeface="Arial Black" panose="020B0A04020102020204" pitchFamily="34" charset="0"/>
                </a:rPr>
                <a:t>Практичні заняття – </a:t>
              </a:r>
              <a:r>
                <a:rPr lang="uk-UA" sz="1600" b="1" kern="1200" dirty="0" smtClean="0">
                  <a:latin typeface="Arial Black" panose="020B0A04020102020204" pitchFamily="34" charset="0"/>
                </a:rPr>
                <a:t>24</a:t>
              </a:r>
              <a:endParaRPr lang="en-US" sz="1600" kern="1200" dirty="0">
                <a:latin typeface="Arial Black" panose="020B0A040201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600" b="1" kern="1200" dirty="0" smtClean="0">
                  <a:latin typeface="Arial Black" panose="020B0A04020102020204" pitchFamily="34" charset="0"/>
                </a:rPr>
                <a:t>Самостійна робота –</a:t>
              </a:r>
              <a:r>
                <a:rPr lang="uk-UA" sz="1600" kern="1200" dirty="0" smtClean="0">
                  <a:latin typeface="Arial Black" panose="020B0A04020102020204" pitchFamily="34" charset="0"/>
                </a:rPr>
                <a:t> </a:t>
              </a:r>
              <a:r>
                <a:rPr lang="uk-UA" sz="1600" b="1" kern="1200" dirty="0" smtClean="0">
                  <a:latin typeface="Arial Black" panose="020B0A04020102020204" pitchFamily="34" charset="0"/>
                </a:rPr>
                <a:t>54</a:t>
              </a:r>
              <a:endParaRPr lang="en-US" sz="1600" kern="1200" dirty="0">
                <a:latin typeface="Arial Black" panose="020B0A04020102020204" pitchFamily="34" charset="0"/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2982132" y="4202572"/>
              <a:ext cx="427579" cy="427579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4">
                <a:hueOff val="2598923"/>
                <a:satOff val="-11992"/>
                <a:lumOff val="441"/>
                <a:alphaOff val="0"/>
              </a:schemeClr>
            </a:lnRef>
            <a:fillRef idx="3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3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Фигура, имеющая форму буквы L 8"/>
            <p:cNvSpPr/>
            <p:nvPr/>
          </p:nvSpPr>
          <p:spPr>
            <a:xfrm rot="5400000">
              <a:off x="3922125" y="3760017"/>
              <a:ext cx="1654347" cy="2510144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3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3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804060" y="4496069"/>
              <a:ext cx="2841880" cy="519397"/>
            </a:xfrm>
            <a:custGeom>
              <a:avLst/>
              <a:gdLst>
                <a:gd name="connsiteX0" fmla="*/ 0 w 2266172"/>
                <a:gd name="connsiteY0" fmla="*/ 0 h 1986433"/>
                <a:gd name="connsiteX1" fmla="*/ 2266172 w 2266172"/>
                <a:gd name="connsiteY1" fmla="*/ 0 h 1986433"/>
                <a:gd name="connsiteX2" fmla="*/ 2266172 w 2266172"/>
                <a:gd name="connsiteY2" fmla="*/ 1986433 h 1986433"/>
                <a:gd name="connsiteX3" fmla="*/ 0 w 2266172"/>
                <a:gd name="connsiteY3" fmla="*/ 1986433 h 1986433"/>
                <a:gd name="connsiteX4" fmla="*/ 0 w 2266172"/>
                <a:gd name="connsiteY4" fmla="*/ 0 h 198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6172" h="1986433">
                  <a:moveTo>
                    <a:pt x="0" y="0"/>
                  </a:moveTo>
                  <a:lnTo>
                    <a:pt x="2266172" y="0"/>
                  </a:lnTo>
                  <a:lnTo>
                    <a:pt x="2266172" y="1986433"/>
                  </a:lnTo>
                  <a:lnTo>
                    <a:pt x="0" y="19864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1</a:t>
              </a:r>
              <a:r>
                <a:rPr lang="ru-RU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Arial Black" panose="020B0A04020102020204" pitchFamily="34" charset="0"/>
                </a:rPr>
                <a:t>рік</a:t>
              </a:r>
              <a:r>
                <a:rPr lang="ru-RU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 - </a:t>
              </a:r>
              <a:r>
                <a:rPr lang="ru-RU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12 </a:t>
              </a:r>
              <a:r>
                <a:rPr lang="ru-RU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тижнів</a:t>
              </a:r>
              <a:endParaRPr lang="ru-RU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5974548" y="5171225"/>
              <a:ext cx="427579" cy="427579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4">
                <a:hueOff val="7796769"/>
                <a:satOff val="-35976"/>
                <a:lumOff val="1324"/>
                <a:alphaOff val="0"/>
              </a:schemeClr>
            </a:lnRef>
            <a:fillRef idx="3">
              <a:schemeClr val="accent4">
                <a:hueOff val="7796769"/>
                <a:satOff val="-35976"/>
                <a:lumOff val="1324"/>
                <a:alphaOff val="0"/>
              </a:schemeClr>
            </a:fillRef>
            <a:effectRef idx="3">
              <a:schemeClr val="accent4">
                <a:hueOff val="7796769"/>
                <a:satOff val="-35976"/>
                <a:lumOff val="13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Фигура, имеющая форму буквы L 11"/>
            <p:cNvSpPr/>
            <p:nvPr/>
          </p:nvSpPr>
          <p:spPr>
            <a:xfrm rot="5400000">
              <a:off x="6968960" y="4653345"/>
              <a:ext cx="1508520" cy="2510144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3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6877828" y="5459926"/>
              <a:ext cx="2266172" cy="1986433"/>
            </a:xfrm>
            <a:custGeom>
              <a:avLst/>
              <a:gdLst>
                <a:gd name="connsiteX0" fmla="*/ 0 w 2266172"/>
                <a:gd name="connsiteY0" fmla="*/ 0 h 1986433"/>
                <a:gd name="connsiteX1" fmla="*/ 2266172 w 2266172"/>
                <a:gd name="connsiteY1" fmla="*/ 0 h 1986433"/>
                <a:gd name="connsiteX2" fmla="*/ 2266172 w 2266172"/>
                <a:gd name="connsiteY2" fmla="*/ 1986433 h 1986433"/>
                <a:gd name="connsiteX3" fmla="*/ 0 w 2266172"/>
                <a:gd name="connsiteY3" fmla="*/ 1986433 h 1986433"/>
                <a:gd name="connsiteX4" fmla="*/ 0 w 2266172"/>
                <a:gd name="connsiteY4" fmla="*/ 0 h 198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6172" h="1986433">
                  <a:moveTo>
                    <a:pt x="0" y="0"/>
                  </a:moveTo>
                  <a:lnTo>
                    <a:pt x="2266172" y="0"/>
                  </a:lnTo>
                  <a:lnTo>
                    <a:pt x="2266172" y="1986433"/>
                  </a:lnTo>
                  <a:lnTo>
                    <a:pt x="0" y="19864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Екзамен</a:t>
              </a:r>
              <a:endParaRPr lang="ru-RU" sz="2000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599593" y="1208261"/>
            <a:ext cx="136447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ОБСЯГ</a:t>
            </a:r>
            <a:endParaRPr lang="ru-RU" sz="2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3826" y="4784824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ВИД КОНТРОЛЮ</a:t>
            </a:r>
            <a:endParaRPr lang="ru-RU" sz="20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30210" y="3841479"/>
            <a:ext cx="3315331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ПЕРІОД НАВЧАННЯ</a:t>
            </a:r>
            <a:endParaRPr lang="ru-RU" sz="2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Ділове навчання – Полтавська Торгово-Промислова Пала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390" y="1168180"/>
            <a:ext cx="3321963" cy="25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Шапочка Магистра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6" y="3683425"/>
            <a:ext cx="1701354" cy="1701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63010" y="6084848"/>
            <a:ext cx="7042521" cy="615950"/>
            <a:chOff x="1816" y="1371"/>
            <a:chExt cx="4204" cy="388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 flipV="1">
              <a:off x="2289" y="1722"/>
              <a:ext cx="3731" cy="3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829" y="1414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7" y="1371"/>
              <a:ext cx="339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1700" b="1" i="1" dirty="0" smtClean="0">
                  <a:solidFill>
                    <a:srgbClr val="993300"/>
                  </a:solidFill>
                </a:rPr>
                <a:t>знайомство з аналітичними та чисельними методами </a:t>
              </a:r>
            </a:p>
            <a:p>
              <a:r>
                <a:rPr lang="uk-UA" sz="1700" b="1" i="1" dirty="0" smtClean="0">
                  <a:solidFill>
                    <a:srgbClr val="993300"/>
                  </a:solidFill>
                </a:rPr>
                <a:t>розв’язання різних класів задач прийняття рішення</a:t>
              </a:r>
              <a:endParaRPr lang="en-US" sz="1700" b="1" i="1" dirty="0">
                <a:solidFill>
                  <a:srgbClr val="9933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868" y="14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21791" y="3236184"/>
            <a:ext cx="6579110" cy="877889"/>
            <a:chOff x="1066" y="1880"/>
            <a:chExt cx="4090" cy="553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561" y="2417"/>
              <a:ext cx="3460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059" y="2004"/>
              <a:ext cx="355" cy="341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507" y="1880"/>
              <a:ext cx="3649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1700" b="1" i="1" dirty="0" smtClean="0">
                  <a:solidFill>
                    <a:srgbClr val="993300"/>
                  </a:solidFill>
                </a:rPr>
                <a:t>поглиблення теоретичних знань з якісних властивостей</a:t>
              </a:r>
            </a:p>
            <a:p>
              <a:r>
                <a:rPr lang="uk-UA" sz="1700" b="1" i="1" dirty="0" smtClean="0">
                  <a:solidFill>
                    <a:srgbClr val="993300"/>
                  </a:solidFill>
                </a:rPr>
                <a:t>економічної системи, кількісних взаємозв’язків та </a:t>
              </a:r>
            </a:p>
            <a:p>
              <a:r>
                <a:rPr lang="uk-UA" sz="1700" b="1" i="1" dirty="0" smtClean="0">
                  <a:solidFill>
                    <a:srgbClr val="993300"/>
                  </a:solidFill>
                </a:rPr>
                <a:t>закономірностей економічного розвитку</a:t>
              </a:r>
              <a:endParaRPr lang="en-US" sz="1700" b="1" i="1" dirty="0">
                <a:solidFill>
                  <a:srgbClr val="9933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172" y="201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87898" y="4210659"/>
            <a:ext cx="7369611" cy="877888"/>
            <a:chOff x="843" y="2549"/>
            <a:chExt cx="4107" cy="553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309" y="3076"/>
              <a:ext cx="3433" cy="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830" y="2663"/>
              <a:ext cx="361" cy="335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280" y="2549"/>
              <a:ext cx="3670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1700" b="1" i="1" dirty="0">
                  <a:solidFill>
                    <a:srgbClr val="993300"/>
                  </a:solidFill>
                </a:rPr>
                <a:t>оволодіння методологією та методикою побудови, </a:t>
              </a:r>
            </a:p>
            <a:p>
              <a:r>
                <a:rPr lang="uk-UA" sz="1700" b="1" i="1" dirty="0">
                  <a:solidFill>
                    <a:srgbClr val="993300"/>
                  </a:solidFill>
                </a:rPr>
                <a:t>аналізу та застосування математичних моделей </a:t>
              </a:r>
            </a:p>
            <a:p>
              <a:r>
                <a:rPr lang="uk-UA" sz="1700" b="1" i="1" dirty="0">
                  <a:solidFill>
                    <a:srgbClr val="993300"/>
                  </a:solidFill>
                </a:rPr>
                <a:t>економічних процесів для кількісного обґрунтування рішень</a:t>
              </a:r>
              <a:endParaRPr lang="en-US" sz="1700" b="1" i="1" dirty="0">
                <a:solidFill>
                  <a:srgbClr val="9933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952" y="267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335887" y="5135523"/>
            <a:ext cx="7863225" cy="877888"/>
            <a:chOff x="553" y="3248"/>
            <a:chExt cx="4423" cy="553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976" y="3766"/>
              <a:ext cx="3947" cy="1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539" y="3322"/>
              <a:ext cx="355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976" y="3248"/>
              <a:ext cx="4000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1700" b="1" i="1" dirty="0">
                  <a:solidFill>
                    <a:srgbClr val="993300"/>
                  </a:solidFill>
                </a:rPr>
                <a:t>вивчення типових </a:t>
              </a:r>
              <a:r>
                <a:rPr lang="uk-UA" sz="1700" b="1" i="1" dirty="0" smtClean="0">
                  <a:solidFill>
                    <a:srgbClr val="993300"/>
                  </a:solidFill>
                </a:rPr>
                <a:t>моделей та отримання </a:t>
              </a:r>
              <a:r>
                <a:rPr lang="uk-UA" sz="1700" b="1" i="1" dirty="0">
                  <a:solidFill>
                    <a:srgbClr val="993300"/>
                  </a:solidFill>
                </a:rPr>
                <a:t>навичок практичної </a:t>
              </a:r>
            </a:p>
            <a:p>
              <a:r>
                <a:rPr lang="uk-UA" sz="1700" b="1" i="1" dirty="0">
                  <a:solidFill>
                    <a:srgbClr val="993300"/>
                  </a:solidFill>
                </a:rPr>
                <a:t>роботи з моделями, що використовуються для кількісного </a:t>
              </a:r>
            </a:p>
            <a:p>
              <a:r>
                <a:rPr lang="uk-UA" sz="1700" b="1" i="1" dirty="0">
                  <a:solidFill>
                    <a:srgbClr val="993300"/>
                  </a:solidFill>
                </a:rPr>
                <a:t>обґрунтування рішень, що приймаються для </a:t>
              </a:r>
              <a:r>
                <a:rPr lang="uk-UA" sz="1700" b="1" i="1" dirty="0" smtClean="0">
                  <a:solidFill>
                    <a:srgbClr val="993300"/>
                  </a:solidFill>
                </a:rPr>
                <a:t>управління організаціями</a:t>
              </a:r>
              <a:endParaRPr lang="en-US" sz="1700" b="1" i="1" dirty="0">
                <a:solidFill>
                  <a:srgbClr val="9933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641" y="33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29" name="Picture 4" descr="Системи та інструменти дистанційного навч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92" y="2764068"/>
            <a:ext cx="1944126" cy="14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128971" y="146772"/>
            <a:ext cx="6269355" cy="832283"/>
          </a:xfrm>
          <a:prstGeom prst="homePlat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МЕТОДОЛОГІЯ </a:t>
            </a:r>
            <a: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НАУКОВИХ ДОСЛІДЖЕНЬ 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3" name="Picture 9" descr="https://econom.znu.edu.ua/wp-content/uploads/2020/05/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79" y="0"/>
            <a:ext cx="1072365" cy="10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Шеврон 33"/>
          <p:cNvSpPr/>
          <p:nvPr/>
        </p:nvSpPr>
        <p:spPr>
          <a:xfrm>
            <a:off x="6548847" y="146772"/>
            <a:ext cx="544286" cy="59345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Шеврон 34"/>
          <p:cNvSpPr/>
          <p:nvPr/>
        </p:nvSpPr>
        <p:spPr>
          <a:xfrm>
            <a:off x="6927670" y="146772"/>
            <a:ext cx="544286" cy="59345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310849" y="146772"/>
            <a:ext cx="544286" cy="59345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51644" y="843593"/>
            <a:ext cx="7474879" cy="1950448"/>
            <a:chOff x="1351644" y="843593"/>
            <a:chExt cx="7474879" cy="195044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351644" y="1314998"/>
              <a:ext cx="7394871" cy="38954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351644" y="1433892"/>
              <a:ext cx="338829" cy="270653"/>
            </a:xfrm>
            <a:prstGeom prst="rect">
              <a:avLst/>
            </a:prstGeom>
            <a:solidFill>
              <a:srgbClr val="0000FF">
                <a:alpha val="9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431652" y="843593"/>
              <a:ext cx="7394871" cy="656360"/>
            </a:xfrm>
            <a:custGeom>
              <a:avLst/>
              <a:gdLst>
                <a:gd name="connsiteX0" fmla="*/ 0 w 7394871"/>
                <a:gd name="connsiteY0" fmla="*/ 0 h 1562858"/>
                <a:gd name="connsiteX1" fmla="*/ 7394871 w 7394871"/>
                <a:gd name="connsiteY1" fmla="*/ 0 h 1562858"/>
                <a:gd name="connsiteX2" fmla="*/ 7394871 w 7394871"/>
                <a:gd name="connsiteY2" fmla="*/ 1562858 h 1562858"/>
                <a:gd name="connsiteX3" fmla="*/ 0 w 7394871"/>
                <a:gd name="connsiteY3" fmla="*/ 1562858 h 1562858"/>
                <a:gd name="connsiteX4" fmla="*/ 0 w 7394871"/>
                <a:gd name="connsiteY4" fmla="*/ 0 h 15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4871" h="1562858">
                  <a:moveTo>
                    <a:pt x="0" y="0"/>
                  </a:moveTo>
                  <a:lnTo>
                    <a:pt x="7394871" y="0"/>
                  </a:lnTo>
                  <a:lnTo>
                    <a:pt x="7394871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rgbClr val="0000FF"/>
                  </a:solidFill>
                  <a:latin typeface="Arial Black" panose="020B0A04020102020204" pitchFamily="34" charset="0"/>
                </a:rPr>
                <a:t>МЕТА:</a:t>
              </a:r>
              <a:endParaRPr lang="ru-RU" sz="2400" kern="1200" dirty="0">
                <a:solidFill>
                  <a:srgbClr val="000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51644" y="1793254"/>
              <a:ext cx="338829" cy="78943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693803" y="1527746"/>
              <a:ext cx="6877230" cy="1266295"/>
            </a:xfrm>
            <a:custGeom>
              <a:avLst/>
              <a:gdLst>
                <a:gd name="connsiteX0" fmla="*/ 0 w 6877230"/>
                <a:gd name="connsiteY0" fmla="*/ 0 h 1266295"/>
                <a:gd name="connsiteX1" fmla="*/ 6877230 w 6877230"/>
                <a:gd name="connsiteY1" fmla="*/ 0 h 1266295"/>
                <a:gd name="connsiteX2" fmla="*/ 6877230 w 6877230"/>
                <a:gd name="connsiteY2" fmla="*/ 1266295 h 1266295"/>
                <a:gd name="connsiteX3" fmla="*/ 0 w 6877230"/>
                <a:gd name="connsiteY3" fmla="*/ 1266295 h 1266295"/>
                <a:gd name="connsiteX4" fmla="*/ 0 w 6877230"/>
                <a:gd name="connsiteY4" fmla="*/ 0 h 126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7230" h="1266295">
                  <a:moveTo>
                    <a:pt x="0" y="0"/>
                  </a:moveTo>
                  <a:lnTo>
                    <a:pt x="6877230" y="0"/>
                  </a:lnTo>
                  <a:lnTo>
                    <a:pt x="6877230" y="1266295"/>
                  </a:lnTo>
                  <a:lnTo>
                    <a:pt x="0" y="12662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 smtClean="0">
                  <a:latin typeface="Arial Black" panose="020B0A04020102020204" pitchFamily="34" charset="0"/>
                </a:rPr>
                <a:t>формування </a:t>
              </a:r>
              <a:r>
                <a:rPr lang="uk-UA" sz="1400" dirty="0" smtClean="0">
                  <a:latin typeface="Arial Black" panose="020B0A04020102020204" pitchFamily="34" charset="0"/>
                </a:rPr>
                <a:t>системи фундаментальних знань щодо сутності наукових досліджень та їх використанню в практичній діяльності</a:t>
              </a:r>
              <a:r>
                <a:rPr lang="uk-UA" sz="1400" dirty="0" smtClean="0"/>
                <a:t>.</a:t>
              </a:r>
              <a:endParaRPr lang="ru-RU" sz="1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292374" y="2764068"/>
            <a:ext cx="222689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ЗАВДАННЯ:</a:t>
            </a:r>
            <a:endParaRPr lang="ru-RU" sz="2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7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ВЕРНЕННЯ АДМІНІСТРАЦІЇ ШКОЛИ ДО БАТЬКІВ, УЧИТЕЛІВ ТА УЧНІВ!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19" b="3065"/>
          <a:stretch/>
        </p:blipFill>
        <p:spPr bwMode="auto">
          <a:xfrm>
            <a:off x="3152716" y="2815620"/>
            <a:ext cx="2272937" cy="2255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https://econom.znu.edu.ua/wp-content/uploads/2020/05/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79" y="0"/>
            <a:ext cx="1072365" cy="10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Шеврон 33"/>
          <p:cNvSpPr/>
          <p:nvPr/>
        </p:nvSpPr>
        <p:spPr>
          <a:xfrm>
            <a:off x="7052650" y="126748"/>
            <a:ext cx="647065" cy="869133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Шеврон 34"/>
          <p:cNvSpPr/>
          <p:nvPr/>
        </p:nvSpPr>
        <p:spPr>
          <a:xfrm>
            <a:off x="7414789" y="144855"/>
            <a:ext cx="681857" cy="832919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849355" y="162964"/>
            <a:ext cx="669956" cy="80575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85256" y="961095"/>
            <a:ext cx="5142414" cy="844730"/>
            <a:chOff x="1567540" y="975361"/>
            <a:chExt cx="5142414" cy="844730"/>
          </a:xfrm>
        </p:grpSpPr>
        <p:sp>
          <p:nvSpPr>
            <p:cNvPr id="9" name="Загнутый угол 8"/>
            <p:cNvSpPr/>
            <p:nvPr/>
          </p:nvSpPr>
          <p:spPr>
            <a:xfrm>
              <a:off x="1567540" y="975361"/>
              <a:ext cx="5142414" cy="844730"/>
            </a:xfrm>
            <a:prstGeom prst="foldedCorner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833523" y="1071170"/>
              <a:ext cx="4658715" cy="523949"/>
            </a:xfrm>
            <a:custGeom>
              <a:avLst/>
              <a:gdLst>
                <a:gd name="connsiteX0" fmla="*/ 0 w 4658715"/>
                <a:gd name="connsiteY0" fmla="*/ 87327 h 523949"/>
                <a:gd name="connsiteX1" fmla="*/ 87327 w 4658715"/>
                <a:gd name="connsiteY1" fmla="*/ 0 h 523949"/>
                <a:gd name="connsiteX2" fmla="*/ 4571388 w 4658715"/>
                <a:gd name="connsiteY2" fmla="*/ 0 h 523949"/>
                <a:gd name="connsiteX3" fmla="*/ 4658715 w 4658715"/>
                <a:gd name="connsiteY3" fmla="*/ 87327 h 523949"/>
                <a:gd name="connsiteX4" fmla="*/ 4658715 w 4658715"/>
                <a:gd name="connsiteY4" fmla="*/ 436622 h 523949"/>
                <a:gd name="connsiteX5" fmla="*/ 4571388 w 4658715"/>
                <a:gd name="connsiteY5" fmla="*/ 523949 h 523949"/>
                <a:gd name="connsiteX6" fmla="*/ 87327 w 4658715"/>
                <a:gd name="connsiteY6" fmla="*/ 523949 h 523949"/>
                <a:gd name="connsiteX7" fmla="*/ 0 w 4658715"/>
                <a:gd name="connsiteY7" fmla="*/ 436622 h 523949"/>
                <a:gd name="connsiteX8" fmla="*/ 0 w 4658715"/>
                <a:gd name="connsiteY8" fmla="*/ 87327 h 52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715" h="523949">
                  <a:moveTo>
                    <a:pt x="0" y="87327"/>
                  </a:moveTo>
                  <a:cubicBezTo>
                    <a:pt x="0" y="39098"/>
                    <a:pt x="39098" y="0"/>
                    <a:pt x="87327" y="0"/>
                  </a:cubicBezTo>
                  <a:lnTo>
                    <a:pt x="4571388" y="0"/>
                  </a:lnTo>
                  <a:cubicBezTo>
                    <a:pt x="4619617" y="0"/>
                    <a:pt x="4658715" y="39098"/>
                    <a:pt x="4658715" y="87327"/>
                  </a:cubicBezTo>
                  <a:lnTo>
                    <a:pt x="4658715" y="436622"/>
                  </a:lnTo>
                  <a:cubicBezTo>
                    <a:pt x="4658715" y="484851"/>
                    <a:pt x="4619617" y="523949"/>
                    <a:pt x="4571388" y="523949"/>
                  </a:cubicBezTo>
                  <a:lnTo>
                    <a:pt x="87327" y="523949"/>
                  </a:lnTo>
                  <a:cubicBezTo>
                    <a:pt x="39098" y="523949"/>
                    <a:pt x="0" y="484851"/>
                    <a:pt x="0" y="436622"/>
                  </a:cubicBezTo>
                  <a:lnTo>
                    <a:pt x="0" y="8732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157" tIns="94157" rIns="94157" bIns="9415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Arial Black" panose="020B0A04020102020204" pitchFamily="34" charset="0"/>
                </a:rPr>
                <a:t>РЕЗУЛЬТАТИ НАВЧАННЯ:</a:t>
              </a:r>
              <a:endParaRPr lang="ru-RU" sz="18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26453" y="2353955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СТУДЕНТ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61324" y="525039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ЗМОЖЕ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74663" y="4330224"/>
            <a:ext cx="3647417" cy="1532334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– описувати економічні та соціальні процеси і явища на основі теоретичних та прикладних моделей, аналізувати і змістовно інтерпретувати </a:t>
            </a:r>
            <a:r>
              <a:rPr lang="uk-UA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отримані</a:t>
            </a:r>
          </a:p>
          <a:p>
            <a:r>
              <a:rPr lang="uk-UA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результати</a:t>
            </a:r>
            <a:endParaRPr lang="en-US" sz="1400" dirty="0"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3059" y="2879462"/>
            <a:ext cx="2987372" cy="1055608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– застосовувати економіко-математичні методи та моделі для вирішення економічних задач</a:t>
            </a:r>
            <a:endParaRPr lang="en-US" sz="1400" dirty="0"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371" y="4330224"/>
            <a:ext cx="3000183" cy="1532334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– застосовувати </a:t>
            </a:r>
            <a:r>
              <a:rPr lang="uk-UA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комп’ютерні </a:t>
            </a:r>
            <a:r>
              <a:rPr lang="uk-UA" sz="14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технології обробки даних для вирішення економічних завдань, здійснення аналізу інформації та підготовки аналітичних звітів</a:t>
            </a:r>
            <a:endParaRPr lang="en-US" sz="1400" dirty="0"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78303" y="2894996"/>
            <a:ext cx="3543777" cy="1055608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– використовувати аналітичний та методичний інструментарій для обґрунтування економічних </a:t>
            </a:r>
            <a:r>
              <a:rPr lang="uk-UA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рішень</a:t>
            </a:r>
            <a:endParaRPr lang="en-US" sz="1400" dirty="0"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60022" y="1896154"/>
            <a:ext cx="3562058" cy="817245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– використовувати економіко-математичні методи для аналізу економічного </a:t>
            </a:r>
            <a:r>
              <a:rPr lang="uk-UA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об’єкта</a:t>
            </a:r>
            <a:endParaRPr lang="en-US" sz="1400" dirty="0"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38555" y="5802392"/>
            <a:ext cx="5189115" cy="1055608"/>
          </a:xfrm>
          <a:prstGeom prst="roundRect">
            <a:avLst/>
          </a:prstGeom>
          <a:solidFill>
            <a:srgbClr val="CCECFF"/>
          </a:solidFill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– оцінювати економічний стан підприємства та окремих  його </a:t>
            </a:r>
            <a:r>
              <a:rPr lang="uk-UA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складових, </a:t>
            </a:r>
            <a:r>
              <a:rPr lang="uk-UA" sz="14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знайти проблеми та запропонувати і економічно обґрунтувати шляхи їх вирішення</a:t>
            </a:r>
            <a:endParaRPr lang="en-US" sz="1400" dirty="0"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371" y="1879465"/>
            <a:ext cx="2977060" cy="817245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52095" algn="l"/>
              </a:tabLst>
            </a:pPr>
            <a:r>
              <a:rPr lang="uk-UA" sz="14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– застосувати математичні </a:t>
            </a:r>
            <a:r>
              <a:rPr lang="uk-UA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методи </a:t>
            </a:r>
            <a:r>
              <a:rPr lang="uk-UA" sz="14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 допомогою економічної кібернетики</a:t>
            </a:r>
            <a:endParaRPr lang="en-US" sz="1400" dirty="0"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300986" y="137721"/>
            <a:ext cx="6195283" cy="832283"/>
          </a:xfrm>
          <a:prstGeom prst="homePlate">
            <a:avLst/>
          </a:prstGeom>
          <a:ln w="381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МЕТОДОЛОГІЯ НАУКОВИХ ДОСЛІДЖЕНЬ 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0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128972" y="146772"/>
            <a:ext cx="5580982" cy="593455"/>
          </a:xfrm>
          <a:prstGeom prst="homePlat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ДОСЛІДЖЕННЯ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ОПЕРАЦІЙ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3" name="Picture 9" descr="https://econom.znu.edu.ua/wp-content/uploads/2020/05/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79" y="0"/>
            <a:ext cx="1072365" cy="10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Шеврон 33"/>
          <p:cNvSpPr/>
          <p:nvPr/>
        </p:nvSpPr>
        <p:spPr>
          <a:xfrm>
            <a:off x="6548847" y="146772"/>
            <a:ext cx="544286" cy="59345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Шеврон 34"/>
          <p:cNvSpPr/>
          <p:nvPr/>
        </p:nvSpPr>
        <p:spPr>
          <a:xfrm>
            <a:off x="6927670" y="146772"/>
            <a:ext cx="544286" cy="59345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310849" y="146772"/>
            <a:ext cx="544286" cy="59345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3647" y="964217"/>
            <a:ext cx="4035200" cy="61544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157" tIns="94157" rIns="94157" bIns="9415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dirty="0">
                <a:latin typeface="Arial Black" panose="020B0A04020102020204" pitchFamily="34" charset="0"/>
              </a:rPr>
              <a:t>НАВЧАЛЬНІ РЕСУРСИ :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3647" y="1822049"/>
            <a:ext cx="66303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https://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moodle.znu.edu.ua/course/view.php?id=3505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 descr="MOODLE | Факультет інформаційних технологі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2" y="1579663"/>
            <a:ext cx="1775275" cy="72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27290" y="2515132"/>
            <a:ext cx="8947040" cy="1083349"/>
            <a:chOff x="127290" y="2986995"/>
            <a:chExt cx="8947040" cy="654824"/>
          </a:xfrm>
        </p:grpSpPr>
        <p:sp>
          <p:nvSpPr>
            <p:cNvPr id="3" name="Полилиния 2"/>
            <p:cNvSpPr/>
            <p:nvPr/>
          </p:nvSpPr>
          <p:spPr>
            <a:xfrm>
              <a:off x="127290" y="2986995"/>
              <a:ext cx="1173544" cy="648662"/>
            </a:xfrm>
            <a:custGeom>
              <a:avLst/>
              <a:gdLst>
                <a:gd name="connsiteX0" fmla="*/ 0 w 1947735"/>
                <a:gd name="connsiteY0" fmla="*/ 0 h 779094"/>
                <a:gd name="connsiteX1" fmla="*/ 1558188 w 1947735"/>
                <a:gd name="connsiteY1" fmla="*/ 0 h 779094"/>
                <a:gd name="connsiteX2" fmla="*/ 1947735 w 1947735"/>
                <a:gd name="connsiteY2" fmla="*/ 389547 h 779094"/>
                <a:gd name="connsiteX3" fmla="*/ 1558188 w 1947735"/>
                <a:gd name="connsiteY3" fmla="*/ 779094 h 779094"/>
                <a:gd name="connsiteX4" fmla="*/ 0 w 1947735"/>
                <a:gd name="connsiteY4" fmla="*/ 779094 h 779094"/>
                <a:gd name="connsiteX5" fmla="*/ 389547 w 1947735"/>
                <a:gd name="connsiteY5" fmla="*/ 389547 h 779094"/>
                <a:gd name="connsiteX6" fmla="*/ 0 w 1947735"/>
                <a:gd name="connsiteY6" fmla="*/ 0 h 7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735" h="779094">
                  <a:moveTo>
                    <a:pt x="0" y="0"/>
                  </a:moveTo>
                  <a:lnTo>
                    <a:pt x="1558188" y="0"/>
                  </a:lnTo>
                  <a:lnTo>
                    <a:pt x="1947735" y="389547"/>
                  </a:lnTo>
                  <a:lnTo>
                    <a:pt x="1558188" y="779094"/>
                  </a:lnTo>
                  <a:lnTo>
                    <a:pt x="0" y="779094"/>
                  </a:lnTo>
                  <a:lnTo>
                    <a:pt x="389547" y="389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327" tIns="8890" rIns="389547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i="0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1168352" y="2989009"/>
              <a:ext cx="1621494" cy="646648"/>
            </a:xfrm>
            <a:custGeom>
              <a:avLst/>
              <a:gdLst>
                <a:gd name="connsiteX0" fmla="*/ 0 w 1616620"/>
                <a:gd name="connsiteY0" fmla="*/ 0 h 646648"/>
                <a:gd name="connsiteX1" fmla="*/ 1293296 w 1616620"/>
                <a:gd name="connsiteY1" fmla="*/ 0 h 646648"/>
                <a:gd name="connsiteX2" fmla="*/ 1616620 w 1616620"/>
                <a:gd name="connsiteY2" fmla="*/ 323324 h 646648"/>
                <a:gd name="connsiteX3" fmla="*/ 1293296 w 1616620"/>
                <a:gd name="connsiteY3" fmla="*/ 646648 h 646648"/>
                <a:gd name="connsiteX4" fmla="*/ 0 w 1616620"/>
                <a:gd name="connsiteY4" fmla="*/ 646648 h 646648"/>
                <a:gd name="connsiteX5" fmla="*/ 323324 w 1616620"/>
                <a:gd name="connsiteY5" fmla="*/ 323324 h 646648"/>
                <a:gd name="connsiteX6" fmla="*/ 0 w 1616620"/>
                <a:gd name="connsiteY6" fmla="*/ 0 h 64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6620" h="646648">
                  <a:moveTo>
                    <a:pt x="0" y="0"/>
                  </a:moveTo>
                  <a:lnTo>
                    <a:pt x="1293296" y="0"/>
                  </a:lnTo>
                  <a:lnTo>
                    <a:pt x="1616620" y="323324"/>
                  </a:lnTo>
                  <a:lnTo>
                    <a:pt x="1293296" y="646648"/>
                  </a:lnTo>
                  <a:lnTo>
                    <a:pt x="0" y="646648"/>
                  </a:lnTo>
                  <a:lnTo>
                    <a:pt x="323324" y="3233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104" tIns="8890" rIns="323324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latin typeface="Arial Black" panose="020B0A04020102020204" pitchFamily="34" charset="0"/>
                </a:rPr>
                <a:t> </a:t>
              </a:r>
              <a:r>
                <a:rPr lang="uk-UA" sz="1200" b="1" i="0" kern="1200" dirty="0" smtClean="0">
                  <a:latin typeface="Arial Black" panose="020B0A04020102020204" pitchFamily="34" charset="0"/>
                </a:rPr>
                <a:t>Робоча навчальна програма</a:t>
              </a:r>
              <a:endParaRPr lang="ru-RU" sz="1200" b="1" i="0" kern="1200" dirty="0">
                <a:latin typeface="Arial Black" panose="020B0A04020102020204" pitchFamily="34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542905" y="2995171"/>
              <a:ext cx="1576250" cy="646648"/>
            </a:xfrm>
            <a:custGeom>
              <a:avLst/>
              <a:gdLst>
                <a:gd name="connsiteX0" fmla="*/ 0 w 1616620"/>
                <a:gd name="connsiteY0" fmla="*/ 0 h 646648"/>
                <a:gd name="connsiteX1" fmla="*/ 1293296 w 1616620"/>
                <a:gd name="connsiteY1" fmla="*/ 0 h 646648"/>
                <a:gd name="connsiteX2" fmla="*/ 1616620 w 1616620"/>
                <a:gd name="connsiteY2" fmla="*/ 323324 h 646648"/>
                <a:gd name="connsiteX3" fmla="*/ 1293296 w 1616620"/>
                <a:gd name="connsiteY3" fmla="*/ 646648 h 646648"/>
                <a:gd name="connsiteX4" fmla="*/ 0 w 1616620"/>
                <a:gd name="connsiteY4" fmla="*/ 646648 h 646648"/>
                <a:gd name="connsiteX5" fmla="*/ 323324 w 1616620"/>
                <a:gd name="connsiteY5" fmla="*/ 323324 h 646648"/>
                <a:gd name="connsiteX6" fmla="*/ 0 w 1616620"/>
                <a:gd name="connsiteY6" fmla="*/ 0 h 64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6620" h="646648">
                  <a:moveTo>
                    <a:pt x="0" y="0"/>
                  </a:moveTo>
                  <a:lnTo>
                    <a:pt x="1293296" y="0"/>
                  </a:lnTo>
                  <a:lnTo>
                    <a:pt x="1616620" y="323324"/>
                  </a:lnTo>
                  <a:lnTo>
                    <a:pt x="1293296" y="646648"/>
                  </a:lnTo>
                  <a:lnTo>
                    <a:pt x="0" y="646648"/>
                  </a:lnTo>
                  <a:lnTo>
                    <a:pt x="323324" y="3233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104" tIns="8890" rIns="323324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i="0" kern="1200" smtClean="0">
                  <a:latin typeface="Arial Black" panose="020B0A04020102020204" pitchFamily="34" charset="0"/>
                </a:rPr>
                <a:t>Конспекти лекцій</a:t>
              </a:r>
              <a:endParaRPr lang="ru-RU" sz="1200" b="1" i="0" kern="1200" dirty="0">
                <a:latin typeface="Arial Black" panose="020B0A04020102020204" pitchFamily="34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63836" y="2995171"/>
              <a:ext cx="1936073" cy="646648"/>
            </a:xfrm>
            <a:custGeom>
              <a:avLst/>
              <a:gdLst>
                <a:gd name="connsiteX0" fmla="*/ 0 w 1616620"/>
                <a:gd name="connsiteY0" fmla="*/ 0 h 646648"/>
                <a:gd name="connsiteX1" fmla="*/ 1293296 w 1616620"/>
                <a:gd name="connsiteY1" fmla="*/ 0 h 646648"/>
                <a:gd name="connsiteX2" fmla="*/ 1616620 w 1616620"/>
                <a:gd name="connsiteY2" fmla="*/ 323324 h 646648"/>
                <a:gd name="connsiteX3" fmla="*/ 1293296 w 1616620"/>
                <a:gd name="connsiteY3" fmla="*/ 646648 h 646648"/>
                <a:gd name="connsiteX4" fmla="*/ 0 w 1616620"/>
                <a:gd name="connsiteY4" fmla="*/ 646648 h 646648"/>
                <a:gd name="connsiteX5" fmla="*/ 323324 w 1616620"/>
                <a:gd name="connsiteY5" fmla="*/ 323324 h 646648"/>
                <a:gd name="connsiteX6" fmla="*/ 0 w 1616620"/>
                <a:gd name="connsiteY6" fmla="*/ 0 h 64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6620" h="646648">
                  <a:moveTo>
                    <a:pt x="0" y="0"/>
                  </a:moveTo>
                  <a:lnTo>
                    <a:pt x="1293296" y="0"/>
                  </a:lnTo>
                  <a:lnTo>
                    <a:pt x="1616620" y="323324"/>
                  </a:lnTo>
                  <a:lnTo>
                    <a:pt x="1293296" y="646648"/>
                  </a:lnTo>
                  <a:lnTo>
                    <a:pt x="0" y="646648"/>
                  </a:lnTo>
                  <a:lnTo>
                    <a:pt x="323324" y="3233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104" tIns="8890" rIns="323324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i="0" kern="1200" smtClean="0">
                  <a:latin typeface="Arial Black" panose="020B0A04020102020204" pitchFamily="34" charset="0"/>
                </a:rPr>
                <a:t>Методичні рекомендації до виконання лабораторних робіт </a:t>
              </a:r>
              <a:endParaRPr lang="ru-RU" sz="1200" b="1" i="0" kern="1200" dirty="0">
                <a:latin typeface="Arial Black" panose="020B0A04020102020204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583193" y="2995171"/>
              <a:ext cx="1616620" cy="646648"/>
            </a:xfrm>
            <a:custGeom>
              <a:avLst/>
              <a:gdLst>
                <a:gd name="connsiteX0" fmla="*/ 0 w 1616620"/>
                <a:gd name="connsiteY0" fmla="*/ 0 h 646648"/>
                <a:gd name="connsiteX1" fmla="*/ 1293296 w 1616620"/>
                <a:gd name="connsiteY1" fmla="*/ 0 h 646648"/>
                <a:gd name="connsiteX2" fmla="*/ 1616620 w 1616620"/>
                <a:gd name="connsiteY2" fmla="*/ 323324 h 646648"/>
                <a:gd name="connsiteX3" fmla="*/ 1293296 w 1616620"/>
                <a:gd name="connsiteY3" fmla="*/ 646648 h 646648"/>
                <a:gd name="connsiteX4" fmla="*/ 0 w 1616620"/>
                <a:gd name="connsiteY4" fmla="*/ 646648 h 646648"/>
                <a:gd name="connsiteX5" fmla="*/ 323324 w 1616620"/>
                <a:gd name="connsiteY5" fmla="*/ 323324 h 646648"/>
                <a:gd name="connsiteX6" fmla="*/ 0 w 1616620"/>
                <a:gd name="connsiteY6" fmla="*/ 0 h 64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6620" h="646648">
                  <a:moveTo>
                    <a:pt x="0" y="0"/>
                  </a:moveTo>
                  <a:lnTo>
                    <a:pt x="1293296" y="0"/>
                  </a:lnTo>
                  <a:lnTo>
                    <a:pt x="1616620" y="323324"/>
                  </a:lnTo>
                  <a:lnTo>
                    <a:pt x="1293296" y="646648"/>
                  </a:lnTo>
                  <a:lnTo>
                    <a:pt x="0" y="646648"/>
                  </a:lnTo>
                  <a:lnTo>
                    <a:pt x="323324" y="3233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104" tIns="8890" rIns="323324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err="1" smtClean="0">
                  <a:latin typeface="Arial Black" panose="020B0A04020102020204" pitchFamily="34" charset="0"/>
                </a:rPr>
                <a:t>Підручник</a:t>
              </a:r>
              <a:endParaRPr lang="ru-RU" sz="1200" b="1" i="0" kern="1200" dirty="0">
                <a:latin typeface="Arial Black" panose="020B0A04020102020204" pitchFamily="34" charset="0"/>
              </a:endParaRPr>
            </a:p>
          </p:txBody>
        </p:sp>
        <p:sp>
          <p:nvSpPr>
            <p:cNvPr id="2048" name="Полилиния 2047"/>
            <p:cNvSpPr/>
            <p:nvPr/>
          </p:nvSpPr>
          <p:spPr>
            <a:xfrm>
              <a:off x="7008045" y="2995171"/>
              <a:ext cx="2066285" cy="646648"/>
            </a:xfrm>
            <a:custGeom>
              <a:avLst/>
              <a:gdLst>
                <a:gd name="connsiteX0" fmla="*/ 0 w 1616620"/>
                <a:gd name="connsiteY0" fmla="*/ 0 h 646648"/>
                <a:gd name="connsiteX1" fmla="*/ 1293296 w 1616620"/>
                <a:gd name="connsiteY1" fmla="*/ 0 h 646648"/>
                <a:gd name="connsiteX2" fmla="*/ 1616620 w 1616620"/>
                <a:gd name="connsiteY2" fmla="*/ 323324 h 646648"/>
                <a:gd name="connsiteX3" fmla="*/ 1293296 w 1616620"/>
                <a:gd name="connsiteY3" fmla="*/ 646648 h 646648"/>
                <a:gd name="connsiteX4" fmla="*/ 0 w 1616620"/>
                <a:gd name="connsiteY4" fmla="*/ 646648 h 646648"/>
                <a:gd name="connsiteX5" fmla="*/ 323324 w 1616620"/>
                <a:gd name="connsiteY5" fmla="*/ 323324 h 646648"/>
                <a:gd name="connsiteX6" fmla="*/ 0 w 1616620"/>
                <a:gd name="connsiteY6" fmla="*/ 0 h 64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6620" h="646648">
                  <a:moveTo>
                    <a:pt x="0" y="0"/>
                  </a:moveTo>
                  <a:lnTo>
                    <a:pt x="1293296" y="0"/>
                  </a:lnTo>
                  <a:lnTo>
                    <a:pt x="1616620" y="323324"/>
                  </a:lnTo>
                  <a:lnTo>
                    <a:pt x="1293296" y="646648"/>
                  </a:lnTo>
                  <a:lnTo>
                    <a:pt x="0" y="646648"/>
                  </a:lnTo>
                  <a:lnTo>
                    <a:pt x="323324" y="3233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104" tIns="8890" rIns="323324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latin typeface="Arial Black" panose="020B0A04020102020204" pitchFamily="34" charset="0"/>
                </a:rPr>
                <a:t>Рекомендована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err="1" smtClean="0">
                  <a:latin typeface="Arial Black" panose="020B0A04020102020204" pitchFamily="34" charset="0"/>
                </a:rPr>
                <a:t>література</a:t>
              </a:r>
              <a:endParaRPr lang="ru-RU" sz="1200" b="1" i="0" kern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051" name="Группа 2050"/>
          <p:cNvGrpSpPr/>
          <p:nvPr/>
        </p:nvGrpSpPr>
        <p:grpSpPr>
          <a:xfrm>
            <a:off x="838051" y="3970868"/>
            <a:ext cx="8053400" cy="2455335"/>
            <a:chOff x="838051" y="4311466"/>
            <a:chExt cx="8053400" cy="2147573"/>
          </a:xfrm>
        </p:grpSpPr>
        <p:sp>
          <p:nvSpPr>
            <p:cNvPr id="2052" name="Полилиния 2051"/>
            <p:cNvSpPr/>
            <p:nvPr/>
          </p:nvSpPr>
          <p:spPr>
            <a:xfrm>
              <a:off x="1898469" y="4311466"/>
              <a:ext cx="6992982" cy="2147572"/>
            </a:xfrm>
            <a:custGeom>
              <a:avLst/>
              <a:gdLst>
                <a:gd name="connsiteX0" fmla="*/ 348781 w 2092647"/>
                <a:gd name="connsiteY0" fmla="*/ 0 h 4992643"/>
                <a:gd name="connsiteX1" fmla="*/ 1743866 w 2092647"/>
                <a:gd name="connsiteY1" fmla="*/ 0 h 4992643"/>
                <a:gd name="connsiteX2" fmla="*/ 2092647 w 2092647"/>
                <a:gd name="connsiteY2" fmla="*/ 348781 h 4992643"/>
                <a:gd name="connsiteX3" fmla="*/ 2092647 w 2092647"/>
                <a:gd name="connsiteY3" fmla="*/ 4992643 h 4992643"/>
                <a:gd name="connsiteX4" fmla="*/ 2092647 w 2092647"/>
                <a:gd name="connsiteY4" fmla="*/ 4992643 h 4992643"/>
                <a:gd name="connsiteX5" fmla="*/ 0 w 2092647"/>
                <a:gd name="connsiteY5" fmla="*/ 4992643 h 4992643"/>
                <a:gd name="connsiteX6" fmla="*/ 0 w 2092647"/>
                <a:gd name="connsiteY6" fmla="*/ 4992643 h 4992643"/>
                <a:gd name="connsiteX7" fmla="*/ 0 w 2092647"/>
                <a:gd name="connsiteY7" fmla="*/ 348781 h 4992643"/>
                <a:gd name="connsiteX8" fmla="*/ 348781 w 2092647"/>
                <a:gd name="connsiteY8" fmla="*/ 0 h 499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647" h="4992643">
                  <a:moveTo>
                    <a:pt x="2092647" y="832123"/>
                  </a:moveTo>
                  <a:lnTo>
                    <a:pt x="2092647" y="4160520"/>
                  </a:lnTo>
                  <a:cubicBezTo>
                    <a:pt x="2092647" y="4620088"/>
                    <a:pt x="2027195" y="4992643"/>
                    <a:pt x="1946457" y="4992643"/>
                  </a:cubicBezTo>
                  <a:lnTo>
                    <a:pt x="0" y="4992643"/>
                  </a:lnTo>
                  <a:lnTo>
                    <a:pt x="0" y="49926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46457" y="0"/>
                  </a:lnTo>
                  <a:cubicBezTo>
                    <a:pt x="2027195" y="0"/>
                    <a:pt x="2092647" y="372555"/>
                    <a:pt x="2092647" y="83212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25979" rIns="349804" bIns="225981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600" b="1" kern="12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Усне опитування /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Тести</a:t>
              </a:r>
              <a:r>
                <a:rPr lang="uk-UA" sz="1600" b="1" kern="12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 за темою та обґрунтування отриманих результатів за лабораторною роботою</a:t>
              </a:r>
              <a:endParaRPr lang="ru-RU" sz="1600" b="1" kern="12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600" b="1" kern="12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Індивідуальне практичне завдання лабораторних робіт</a:t>
              </a:r>
              <a:endParaRPr lang="ru-RU" sz="1600" b="1" kern="12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600" b="1" kern="12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Атестаційні  тести /Атестаційна контрольна робота за пройденим матеріалом</a:t>
              </a:r>
              <a:endParaRPr lang="ru-RU" sz="1600" b="1" kern="12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err="1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Індивідуальне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1600" b="1" kern="1200" dirty="0" err="1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завдання</a:t>
              </a:r>
              <a:endParaRPr lang="ru-RU" sz="1600" b="1" kern="12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600" b="1" kern="12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Екзамен</a:t>
              </a:r>
              <a:endParaRPr lang="ru-RU" sz="1600" b="1" kern="12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53" name="Полилиния 2052"/>
            <p:cNvSpPr/>
            <p:nvPr/>
          </p:nvSpPr>
          <p:spPr>
            <a:xfrm>
              <a:off x="838051" y="4311467"/>
              <a:ext cx="1121378" cy="2147572"/>
            </a:xfrm>
            <a:custGeom>
              <a:avLst/>
              <a:gdLst>
                <a:gd name="connsiteX0" fmla="*/ 0 w 2808362"/>
                <a:gd name="connsiteY0" fmla="*/ 435977 h 2615809"/>
                <a:gd name="connsiteX1" fmla="*/ 435977 w 2808362"/>
                <a:gd name="connsiteY1" fmla="*/ 0 h 2615809"/>
                <a:gd name="connsiteX2" fmla="*/ 2372385 w 2808362"/>
                <a:gd name="connsiteY2" fmla="*/ 0 h 2615809"/>
                <a:gd name="connsiteX3" fmla="*/ 2808362 w 2808362"/>
                <a:gd name="connsiteY3" fmla="*/ 435977 h 2615809"/>
                <a:gd name="connsiteX4" fmla="*/ 2808362 w 2808362"/>
                <a:gd name="connsiteY4" fmla="*/ 2179832 h 2615809"/>
                <a:gd name="connsiteX5" fmla="*/ 2372385 w 2808362"/>
                <a:gd name="connsiteY5" fmla="*/ 2615809 h 2615809"/>
                <a:gd name="connsiteX6" fmla="*/ 435977 w 2808362"/>
                <a:gd name="connsiteY6" fmla="*/ 2615809 h 2615809"/>
                <a:gd name="connsiteX7" fmla="*/ 0 w 2808362"/>
                <a:gd name="connsiteY7" fmla="*/ 2179832 h 2615809"/>
                <a:gd name="connsiteX8" fmla="*/ 0 w 2808362"/>
                <a:gd name="connsiteY8" fmla="*/ 435977 h 261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8362" h="2615809">
                  <a:moveTo>
                    <a:pt x="0" y="435977"/>
                  </a:moveTo>
                  <a:cubicBezTo>
                    <a:pt x="0" y="195194"/>
                    <a:pt x="195194" y="0"/>
                    <a:pt x="435977" y="0"/>
                  </a:cubicBezTo>
                  <a:lnTo>
                    <a:pt x="2372385" y="0"/>
                  </a:lnTo>
                  <a:cubicBezTo>
                    <a:pt x="2613168" y="0"/>
                    <a:pt x="2808362" y="195194"/>
                    <a:pt x="2808362" y="435977"/>
                  </a:cubicBezTo>
                  <a:lnTo>
                    <a:pt x="2808362" y="2179832"/>
                  </a:lnTo>
                  <a:cubicBezTo>
                    <a:pt x="2808362" y="2420615"/>
                    <a:pt x="2613168" y="2615809"/>
                    <a:pt x="2372385" y="2615809"/>
                  </a:cubicBezTo>
                  <a:lnTo>
                    <a:pt x="435977" y="2615809"/>
                  </a:lnTo>
                  <a:cubicBezTo>
                    <a:pt x="195194" y="2615809"/>
                    <a:pt x="0" y="2420615"/>
                    <a:pt x="0" y="2179832"/>
                  </a:cubicBezTo>
                  <a:lnTo>
                    <a:pt x="0" y="43597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73413" tIns="150553" rIns="173413" bIns="15055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 Black" panose="020B0A04020102020204" pitchFamily="34" charset="0"/>
                </a:rPr>
                <a:t>КОНТРОЛЬНІ ЗАХОДИ</a:t>
              </a:r>
              <a:endParaRPr lang="ru-RU" sz="20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1128971" y="146772"/>
            <a:ext cx="6269355" cy="832283"/>
          </a:xfrm>
          <a:prstGeom prst="homePlate">
            <a:avLst/>
          </a:prstGeom>
          <a:ln w="381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МЕТОДОЛОГІЯ НАУКОВИХ ДОСЛІДЖЕНЬ 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0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9" descr="https://econom.znu.edu.ua/wp-content/uploads/2020/05/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18" y="0"/>
            <a:ext cx="1072365" cy="10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61478" y="4132675"/>
            <a:ext cx="254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MS Mincho" panose="02020609040205080304" pitchFamily="49" charset="-128"/>
              </a:rPr>
              <a:t>097-271-81-59</a:t>
            </a:r>
            <a:endParaRPr lang="uk-UA" sz="2400" dirty="0" smtClean="0">
              <a:solidFill>
                <a:srgbClr val="0070C0"/>
              </a:solidFill>
              <a:latin typeface="Arial Black" panose="020B0A04020102020204" pitchFamily="34" charset="0"/>
              <a:ea typeface="MS Mincho" panose="02020609040205080304" pitchFamily="49" charset="-128"/>
            </a:endParaRPr>
          </a:p>
        </p:txBody>
      </p:sp>
      <p:pic>
        <p:nvPicPr>
          <p:cNvPr id="9" name="Picture 10" descr="C:\Users\Cheverda\Desktop\ЮЛЯ\znachok-jelektronnoj-poch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0891" y="4951428"/>
            <a:ext cx="659675" cy="6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C:\Users\Cheverda\Desktop\ЮЛЯ\whatsapp_PNG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285" y="3918463"/>
            <a:ext cx="822685" cy="82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гнутая влево стрелка 1"/>
          <p:cNvSpPr/>
          <p:nvPr/>
        </p:nvSpPr>
        <p:spPr>
          <a:xfrm>
            <a:off x="1323171" y="558559"/>
            <a:ext cx="783772" cy="1027612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flipH="1">
            <a:off x="7336314" y="518439"/>
            <a:ext cx="858607" cy="1027612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932341" y="298764"/>
            <a:ext cx="5580982" cy="832909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МЕТОДОЛОГІЯ НАУКОВИХ ДОСЛІДЖЕНЬ 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3983" y="2059016"/>
            <a:ext cx="66995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МАКСИШКО НАТАЛІЯ КОСТЯНТИНІВНА, 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доктор економічних наук</a:t>
            </a:r>
            <a:r>
              <a:rPr lang="uk-UA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uk-UA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професор,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завідувач кафедри </a:t>
            </a:r>
            <a:r>
              <a:rPr lang="uk-UA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економічної кібернетики </a:t>
            </a:r>
          </a:p>
        </p:txBody>
      </p:sp>
      <p:pic>
        <p:nvPicPr>
          <p:cNvPr id="15" name="Picture 12" descr="C:\Users\Cheverda\Desktop\ЮЛЯ\whatsapp_PNG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512" y="3031983"/>
            <a:ext cx="822685" cy="82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5171" y="3265451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00B050"/>
                </a:solidFill>
                <a:latin typeface="Arial Black" panose="020B0A04020102020204" pitchFamily="34" charset="0"/>
                <a:ea typeface="MS Mincho" panose="02020609040205080304" pitchFamily="49" charset="-128"/>
              </a:rPr>
              <a:t>(061</a:t>
            </a:r>
            <a:r>
              <a:rPr lang="uk-UA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MS Mincho" panose="02020609040205080304" pitchFamily="49" charset="-128"/>
              </a:rPr>
              <a:t>) 228-76-41</a:t>
            </a:r>
            <a:endParaRPr lang="uk-UA" sz="2400" dirty="0">
              <a:solidFill>
                <a:srgbClr val="00B050"/>
              </a:solidFill>
              <a:latin typeface="Arial Black" panose="020B0A040201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0608" y="5037861"/>
            <a:ext cx="3197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66CC"/>
                </a:solidFill>
                <a:latin typeface="Arial Black" panose="020B0A04020102020204" pitchFamily="34" charset="0"/>
                <a:ea typeface="MS Mincho" panose="02020609040205080304" pitchFamily="49" charset="-128"/>
              </a:rPr>
              <a:t>maxishko@ukr.net</a:t>
            </a:r>
            <a:endParaRPr lang="en-US" sz="2400" dirty="0">
              <a:solidFill>
                <a:srgbClr val="3366CC"/>
              </a:solidFill>
              <a:latin typeface="Arial Black" panose="020B0A040201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8052" y="1387209"/>
            <a:ext cx="4035200" cy="61544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157" tIns="94157" rIns="94157" bIns="9415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dirty="0" smtClean="0">
                <a:latin typeface="Arial Black" panose="020B0A04020102020204" pitchFamily="34" charset="0"/>
              </a:rPr>
              <a:t>ВИКЛАДАЧ: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7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376</Words>
  <Application>Microsoft Office PowerPoint</Application>
  <PresentationFormat>Экран (4:3)</PresentationFormat>
  <Paragraphs>85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ДОСЛІДЖЕННЯ  ОПЕРАЦІЙ</vt:lpstr>
      <vt:lpstr>МЕТОДОЛОГІЯ НАУКОВИХ ДОСЛІДЖЕНЬ </vt:lpstr>
      <vt:lpstr>Слайд 4</vt:lpstr>
      <vt:lpstr>ДОСЛІДЖЕННЯ  ОПЕРАЦІЙ</vt:lpstr>
      <vt:lpstr>МЕТОДОЛОГІЯ НАУКОВИХ ДОСЛІДЖЕНЬ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RePack by SPecialiST</cp:lastModifiedBy>
  <cp:revision>34</cp:revision>
  <dcterms:created xsi:type="dcterms:W3CDTF">2014-11-21T11:00:06Z</dcterms:created>
  <dcterms:modified xsi:type="dcterms:W3CDTF">2021-02-19T00:02:44Z</dcterms:modified>
</cp:coreProperties>
</file>