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279" r:id="rId4"/>
    <p:sldId id="278" r:id="rId5"/>
    <p:sldId id="263" r:id="rId6"/>
    <p:sldId id="281" r:id="rId7"/>
    <p:sldId id="303" r:id="rId8"/>
    <p:sldId id="304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7" r:id="rId20"/>
    <p:sldId id="298" r:id="rId21"/>
    <p:sldId id="299" r:id="rId22"/>
    <p:sldId id="305" r:id="rId23"/>
    <p:sldId id="292" r:id="rId24"/>
    <p:sldId id="293" r:id="rId25"/>
    <p:sldId id="294" r:id="rId26"/>
    <p:sldId id="295" r:id="rId27"/>
    <p:sldId id="306" r:id="rId28"/>
    <p:sldId id="307" r:id="rId29"/>
    <p:sldId id="30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14D"/>
    <a:srgbClr val="F9AD83"/>
    <a:srgbClr val="9DA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7" autoAdjust="0"/>
    <p:restoredTop sz="94660"/>
  </p:normalViewPr>
  <p:slideViewPr>
    <p:cSldViewPr>
      <p:cViewPr>
        <p:scale>
          <a:sx n="72" d="100"/>
          <a:sy n="72" d="100"/>
        </p:scale>
        <p:origin x="-1116" y="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18A03-1EA7-4F29-888F-D5E220F68F6A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046AD-644E-4301-943D-D6E04970A4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387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046AD-644E-4301-943D-D6E04970A40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304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046AD-644E-4301-943D-D6E04970A40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304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25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1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0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6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2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84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0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0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0B6A2-87B7-4169-9AD0-6F5D6795539F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0B6A2-87B7-4169-9AD0-6F5D6795539F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911FE-9CEC-47A9-BD87-00D41E7EAD3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13"/>
          <a:stretch/>
        </p:blipFill>
        <p:spPr>
          <a:xfrm>
            <a:off x="0" y="1"/>
            <a:ext cx="2662283" cy="129844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2590800" y="1252728"/>
            <a:ext cx="6553200" cy="45719"/>
          </a:xfrm>
          <a:prstGeom prst="rect">
            <a:avLst/>
          </a:prstGeom>
          <a:gradFill>
            <a:gsLst>
              <a:gs pos="0">
                <a:srgbClr val="C00000">
                  <a:alpha val="0"/>
                </a:srgbClr>
              </a:gs>
              <a:gs pos="1000">
                <a:srgbClr val="C00000"/>
              </a:gs>
              <a:gs pos="100000">
                <a:srgbClr val="C00000"/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1275587"/>
            <a:ext cx="9144000" cy="55824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ru.wikipedia.org/wiki/%D0%90%D0%B3%D1%80%D0%B5%D0%B3%D0%B8%D1%80%D0%BE%D0%B2%D0%B0%D0%BD%D0%B8%D0%B5_(%D0%BF%D1%80%D0%BE%D0%B3%D1%80%D0%B0%D0%BC%D0%BC%D0%B8%D1%80%D0%BE%D0%B2%D0%B0%D0%BD%D0%B8%D0%B5)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/index.php?title=%D0%9A%D0%BE%D0%BC%D0%BF%D0%BE%D0%B7%D0%B8%D1%86%D0%B8%D1%8F_(%D0%BE%D0%B1%D1%8A%D0%B5%D0%BA%D1%82%D0%BD%D0%BE-%D0%BE%D1%80%D0%B8%D0%B5%D0%BD%D1%82%D0%B8%D1%80%D0%BE%D0%B2%D0%B0%D0%BD%D0%BD%D0%BE%D0%B5_%D0%BF%D1%80%D0%BE%D0%B3%D1%80%D0%B0%D0%BC%D0%BC%D0%B8%D1%80%D0%BE%D0%B2%D0%B0%D0%BD%D0%B8%D0%B5)&amp;action=edit&amp;redlink=1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n6nWHnYIKY" TargetMode="External"/><Relationship Id="rId2" Type="http://schemas.openxmlformats.org/officeDocument/2006/relationships/hyperlink" Target="https://www.youtube.com/watch?v=mZ_RU3fCOq4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n6nWHnYIKY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2111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48"/>
          <a:stretch/>
        </p:blipFill>
        <p:spPr>
          <a:xfrm>
            <a:off x="0" y="2111453"/>
            <a:ext cx="9144000" cy="47465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1500" y="457200"/>
            <a:ext cx="800100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Class diagram UML</a:t>
            </a:r>
            <a:endParaRPr lang="en-US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7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Class diagram</a:t>
            </a:r>
            <a:r>
              <a:rPr lang="en-US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UML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t="27009" r="39879" b="24316"/>
          <a:stretch/>
        </p:blipFill>
        <p:spPr bwMode="auto">
          <a:xfrm>
            <a:off x="838200" y="1676400"/>
            <a:ext cx="7684426" cy="464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5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Class diagram</a:t>
            </a:r>
            <a:r>
              <a:rPr lang="en-US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UML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7" t="27393" r="38942" b="25171"/>
          <a:stretch/>
        </p:blipFill>
        <p:spPr bwMode="auto">
          <a:xfrm>
            <a:off x="838200" y="1770185"/>
            <a:ext cx="7740273" cy="441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63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Class diagram</a:t>
            </a:r>
            <a:r>
              <a:rPr lang="en-US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UML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7" t="29145" r="40529" b="27008"/>
          <a:stretch/>
        </p:blipFill>
        <p:spPr bwMode="auto">
          <a:xfrm>
            <a:off x="1142999" y="1828800"/>
            <a:ext cx="7620001" cy="4130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Class diagram</a:t>
            </a:r>
            <a:r>
              <a:rPr lang="en-US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UML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1" t="28120" r="39495" b="23974"/>
          <a:stretch/>
        </p:blipFill>
        <p:spPr bwMode="auto">
          <a:xfrm>
            <a:off x="685800" y="1676399"/>
            <a:ext cx="8077200" cy="4728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7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Class diagram</a:t>
            </a:r>
            <a:r>
              <a:rPr lang="en-US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UML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0" t="27265" r="41226" b="23633"/>
          <a:stretch/>
        </p:blipFill>
        <p:spPr bwMode="auto">
          <a:xfrm>
            <a:off x="838200" y="1676400"/>
            <a:ext cx="7289534" cy="449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79630" y="2362200"/>
            <a:ext cx="1863969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22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Class diagram</a:t>
            </a:r>
            <a:r>
              <a:rPr lang="en-US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UML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t="26752" r="38726" b="23761"/>
          <a:stretch/>
        </p:blipFill>
        <p:spPr bwMode="auto">
          <a:xfrm>
            <a:off x="1090246" y="1676400"/>
            <a:ext cx="7191295" cy="419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63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Class diagram</a:t>
            </a:r>
            <a:r>
              <a:rPr lang="en-US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UML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t="27393" r="39808" b="24915"/>
          <a:stretch/>
        </p:blipFill>
        <p:spPr bwMode="auto">
          <a:xfrm>
            <a:off x="914400" y="1600200"/>
            <a:ext cx="7722622" cy="449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42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Class diagram</a:t>
            </a:r>
            <a:r>
              <a:rPr lang="en-US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UML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t="28248" r="39543" b="24573"/>
          <a:stretch/>
        </p:blipFill>
        <p:spPr bwMode="auto">
          <a:xfrm>
            <a:off x="609600" y="1650023"/>
            <a:ext cx="8075542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4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Class diagram</a:t>
            </a:r>
            <a:r>
              <a:rPr lang="en-US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UML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t="29487" r="39736" b="26282"/>
          <a:stretch/>
        </p:blipFill>
        <p:spPr bwMode="auto">
          <a:xfrm>
            <a:off x="838200" y="1905000"/>
            <a:ext cx="7774609" cy="419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57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Агрегация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14599"/>
          </a:xfrm>
        </p:spPr>
        <p:txBody>
          <a:bodyPr>
            <a:normAutofit fontScale="92500" lnSpcReduction="20000"/>
          </a:bodyPr>
          <a:lstStyle/>
          <a:p>
            <a:r>
              <a:rPr lang="ru-RU" i="1" dirty="0" smtClean="0">
                <a:hlinkClick r:id="rId2" tooltip="Агрегирование (программирование)"/>
              </a:rPr>
              <a:t>Агрегация</a:t>
            </a:r>
            <a:r>
              <a:rPr lang="ru-RU" dirty="0"/>
              <a:t> — это разновидность ассоциации при отношении между целым и его частями. Как тип ассоциации агрегация может быть именованной. </a:t>
            </a:r>
            <a:endParaRPr lang="en-US" dirty="0" smtClean="0"/>
          </a:p>
          <a:p>
            <a:r>
              <a:rPr lang="ru-RU" i="1" dirty="0" smtClean="0"/>
              <a:t>Агрегация</a:t>
            </a:r>
            <a:r>
              <a:rPr lang="ru-RU" dirty="0"/>
              <a:t> встречается, когда один класс является коллекцией или контейнером других. </a:t>
            </a:r>
          </a:p>
        </p:txBody>
      </p:sp>
      <p:pic>
        <p:nvPicPr>
          <p:cNvPr id="1026" name="Picture 2" descr="https://upload.wikimedia.org/wikipedia/commons/thumb/2/2a/KP-UML-Aggregation-20060420.svg/300px-KP-UML-Aggregation-20060420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11931"/>
            <a:ext cx="7109938" cy="92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221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Объектно-ориентированное проектирование ИС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5" t="47308" r="48774" b="19615"/>
          <a:stretch/>
        </p:blipFill>
        <p:spPr bwMode="auto">
          <a:xfrm>
            <a:off x="1905000" y="1676400"/>
            <a:ext cx="5523024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41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Композиция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>
            <a:normAutofit fontScale="85000" lnSpcReduction="10000"/>
          </a:bodyPr>
          <a:lstStyle/>
          <a:p>
            <a:r>
              <a:rPr lang="ru-RU" i="1" dirty="0">
                <a:hlinkClick r:id="rId2" tooltip="Композиция (объектно-ориентированное программирование) (страница отсутствует)"/>
              </a:rPr>
              <a:t>Композиция</a:t>
            </a:r>
            <a:r>
              <a:rPr lang="ru-RU" dirty="0"/>
              <a:t> — более строгий вариант агрегации. Известна также как агрегация по значению.</a:t>
            </a:r>
          </a:p>
          <a:p>
            <a:r>
              <a:rPr lang="ru-RU" i="1" dirty="0"/>
              <a:t>Композиция</a:t>
            </a:r>
            <a:r>
              <a:rPr lang="ru-RU" dirty="0"/>
              <a:t> имеет жёсткую зависимость времени существования экземпляров класса контейнера и экземпляров содержащихся классов. Если контейнер будет уничтожен, то всё его содержимое будет также уничтожено.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71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6934200" cy="7921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      Различия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между композицией и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агрегацией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Приведём </a:t>
            </a:r>
            <a:r>
              <a:rPr lang="ru-RU" dirty="0"/>
              <a:t>наглядный пример. Комната является частью квартиры, следовательно здесь подходит композиция, потому что комната без квартиры существовать не может. А, например, мебель не является неотъемлемой частью квартиры, но в то же время, квартира содержит мебель, поэтому следует использовать агрегацию.</a:t>
            </a:r>
          </a:p>
        </p:txBody>
      </p:sp>
    </p:spTree>
    <p:extLst>
      <p:ext uri="{BB962C8B-B14F-4D97-AF65-F5344CB8AC3E}">
        <p14:creationId xmlns:p14="http://schemas.microsoft.com/office/powerpoint/2010/main" val="966678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         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Примеры видов отношений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Картинки по запросу &quot;uml diagram class ассоциаци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7086600" cy="496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933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Class diagram</a:t>
            </a:r>
            <a:r>
              <a:rPr lang="en-US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UML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t="27778" r="38293" b="22607"/>
          <a:stretch/>
        </p:blipFill>
        <p:spPr bwMode="auto">
          <a:xfrm>
            <a:off x="762000" y="1828800"/>
            <a:ext cx="7829896" cy="449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33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Пример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19200" y="1676400"/>
            <a:ext cx="7467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Компания «Супер магазин» является сетью магазинов розничной торговли (7 магазинов). У компании есть свой сайт, где представлена информация по продаваемым товарам. Но сайт является только информационным и не позволяет проводить покупку товаров онлайн. В компании отсутствует возможность оперативного отслеживания  изменения количества товаров в наличии в магазинах и на складе.</a:t>
            </a:r>
          </a:p>
          <a:p>
            <a:r>
              <a:rPr lang="ru-RU" sz="2000" dirty="0">
                <a:solidFill>
                  <a:srgbClr val="FF0000"/>
                </a:solidFill>
              </a:rPr>
              <a:t>Компании требуется ИС розничной торговли, которая должна автоматизировать следующие процессы</a:t>
            </a:r>
            <a:r>
              <a:rPr lang="ru-RU" sz="2000" dirty="0"/>
              <a:t>:</a:t>
            </a:r>
          </a:p>
          <a:p>
            <a:r>
              <a:rPr lang="ru-RU" sz="2000" dirty="0"/>
              <a:t>         1. Обслуживание клиентов, включая оформление и оплату заказов для юридических и физических лиц </a:t>
            </a:r>
            <a:r>
              <a:rPr lang="ru-RU" sz="2000" dirty="0" err="1"/>
              <a:t>олайн</a:t>
            </a:r>
            <a:r>
              <a:rPr lang="ru-RU" sz="2000" dirty="0"/>
              <a:t>.</a:t>
            </a:r>
          </a:p>
          <a:p>
            <a:r>
              <a:rPr lang="ru-RU" sz="2000" dirty="0"/>
              <a:t>        2. Управление сетью магазинов.</a:t>
            </a:r>
          </a:p>
          <a:p>
            <a:r>
              <a:rPr lang="ru-RU" sz="2000" dirty="0"/>
              <a:t>        3.Управление запасами складов для сети магазинов.</a:t>
            </a:r>
          </a:p>
        </p:txBody>
      </p:sp>
    </p:spTree>
    <p:extLst>
      <p:ext uri="{BB962C8B-B14F-4D97-AF65-F5344CB8AC3E}">
        <p14:creationId xmlns:p14="http://schemas.microsoft.com/office/powerpoint/2010/main" val="328029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Пример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3" t="32607" r="39688" b="24316"/>
          <a:stretch/>
        </p:blipFill>
        <p:spPr bwMode="auto">
          <a:xfrm>
            <a:off x="460131" y="1570038"/>
            <a:ext cx="839198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5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Пример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27265" r="38606" b="20940"/>
          <a:stretch/>
        </p:blipFill>
        <p:spPr bwMode="auto">
          <a:xfrm>
            <a:off x="1142999" y="1752600"/>
            <a:ext cx="7490047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48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Еще раз об отношениях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www.youtube.com/watch?v=mZ_RU3fCOq4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https://www.youtube.com/watch?v=Zn6nWHnYIKY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771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Диаграммы классов в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Rational Rose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https://www.youtube.com/watch?v=Zn6nWHnYIKY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470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Диаграмма классов UM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38174"/>
            <a:ext cx="6162675" cy="621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582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Объектно-ориентированное проектирование ИС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9" t="41795" r="39351" b="10684"/>
          <a:stretch/>
        </p:blipFill>
        <p:spPr bwMode="auto">
          <a:xfrm>
            <a:off x="1219200" y="1714499"/>
            <a:ext cx="7203365" cy="4278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80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8683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Объектно-ориентированное проектирование ИС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t="27009" r="37716" b="21880"/>
          <a:stretch/>
        </p:blipFill>
        <p:spPr bwMode="auto">
          <a:xfrm>
            <a:off x="990600" y="1752600"/>
            <a:ext cx="7315200" cy="430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4" t="26496" r="37524" b="21795"/>
          <a:stretch/>
        </p:blipFill>
        <p:spPr bwMode="auto">
          <a:xfrm>
            <a:off x="964223" y="1778977"/>
            <a:ext cx="7315200" cy="4280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47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Class diagram</a:t>
            </a:r>
            <a:r>
              <a:rPr lang="en-US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UML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43248" r="39111" b="23547"/>
          <a:stretch/>
        </p:blipFill>
        <p:spPr bwMode="auto">
          <a:xfrm>
            <a:off x="685800" y="1905000"/>
            <a:ext cx="8159871" cy="3276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63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Class diagram</a:t>
            </a:r>
            <a:r>
              <a:rPr lang="en-US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UML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42436" r="38557" b="11367"/>
          <a:stretch/>
        </p:blipFill>
        <p:spPr bwMode="auto">
          <a:xfrm>
            <a:off x="838200" y="1828800"/>
            <a:ext cx="7509329" cy="403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8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Декомпозиция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1" t="27906" r="39182" b="23889"/>
          <a:stretch/>
        </p:blipFill>
        <p:spPr bwMode="auto">
          <a:xfrm>
            <a:off x="533400" y="1676400"/>
            <a:ext cx="8106382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083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Декомпозиция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1" t="27180" r="42356" b="30854"/>
          <a:stretch/>
        </p:blipFill>
        <p:spPr bwMode="auto">
          <a:xfrm>
            <a:off x="990600" y="1746738"/>
            <a:ext cx="7467600" cy="420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302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Class diagram</a:t>
            </a:r>
            <a:r>
              <a:rPr lang="en-US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 UML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26880" r="38870" b="23676"/>
          <a:stretch/>
        </p:blipFill>
        <p:spPr bwMode="auto">
          <a:xfrm>
            <a:off x="1160584" y="1767254"/>
            <a:ext cx="7373816" cy="4399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85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243</Words>
  <Application>Microsoft Office PowerPoint</Application>
  <PresentationFormat>Экран (4:3)</PresentationFormat>
  <Paragraphs>43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Презентация PowerPoint</vt:lpstr>
      <vt:lpstr>Объектно-ориентированное проектирование ИС</vt:lpstr>
      <vt:lpstr>Объектно-ориентированное проектирование ИС</vt:lpstr>
      <vt:lpstr>Объектно-ориентированное проектирование ИС</vt:lpstr>
      <vt:lpstr>Class diagram UML</vt:lpstr>
      <vt:lpstr>Class diagram UML</vt:lpstr>
      <vt:lpstr>Декомпозиция</vt:lpstr>
      <vt:lpstr>Декомпозиция</vt:lpstr>
      <vt:lpstr>Class diagram UML</vt:lpstr>
      <vt:lpstr>Class diagram UML</vt:lpstr>
      <vt:lpstr>Class diagram UML</vt:lpstr>
      <vt:lpstr>Class diagram UML</vt:lpstr>
      <vt:lpstr>Class diagram UML</vt:lpstr>
      <vt:lpstr>Class diagram UML</vt:lpstr>
      <vt:lpstr>Class diagram UML</vt:lpstr>
      <vt:lpstr>Class diagram UML</vt:lpstr>
      <vt:lpstr>Class diagram UML</vt:lpstr>
      <vt:lpstr>Class diagram UML</vt:lpstr>
      <vt:lpstr>Агрегация</vt:lpstr>
      <vt:lpstr>Композиция</vt:lpstr>
      <vt:lpstr>            Различия между композицией и агрегацией</vt:lpstr>
      <vt:lpstr>            Примеры видов отношений</vt:lpstr>
      <vt:lpstr>Class diagram UML</vt:lpstr>
      <vt:lpstr>Пример</vt:lpstr>
      <vt:lpstr>Презентация PowerPoint</vt:lpstr>
      <vt:lpstr>Презентация PowerPoint</vt:lpstr>
      <vt:lpstr>       Еще раз об отношениях</vt:lpstr>
      <vt:lpstr>             Диаграммы классов в Rational Rose</vt:lpstr>
      <vt:lpstr>Презентация PowerPoint</vt:lpstr>
    </vt:vector>
  </TitlesOfParts>
  <Company>Fairmont Raffles Hotels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pmarkasian</dc:creator>
  <cp:lastModifiedBy>Katerina</cp:lastModifiedBy>
  <cp:revision>56</cp:revision>
  <dcterms:created xsi:type="dcterms:W3CDTF">2014-08-29T18:35:37Z</dcterms:created>
  <dcterms:modified xsi:type="dcterms:W3CDTF">2020-02-13T09:34:44Z</dcterms:modified>
</cp:coreProperties>
</file>