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1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0CBD-CE64-4160-B64B-E69C4A25A3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9E6-3A61-4383-B13C-7A4E6DE3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1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0CBD-CE64-4160-B64B-E69C4A25A3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9E6-3A61-4383-B13C-7A4E6DE3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5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0CBD-CE64-4160-B64B-E69C4A25A3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9E6-3A61-4383-B13C-7A4E6DE3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9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0CBD-CE64-4160-B64B-E69C4A25A3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9E6-3A61-4383-B13C-7A4E6DE3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5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0CBD-CE64-4160-B64B-E69C4A25A3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9E6-3A61-4383-B13C-7A4E6DE3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8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0CBD-CE64-4160-B64B-E69C4A25A3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9E6-3A61-4383-B13C-7A4E6DE3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3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0CBD-CE64-4160-B64B-E69C4A25A3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9E6-3A61-4383-B13C-7A4E6DE3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9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0CBD-CE64-4160-B64B-E69C4A25A3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9E6-3A61-4383-B13C-7A4E6DE3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2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0CBD-CE64-4160-B64B-E69C4A25A3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9E6-3A61-4383-B13C-7A4E6DE3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9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0CBD-CE64-4160-B64B-E69C4A25A3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9E6-3A61-4383-B13C-7A4E6DE3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7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0CBD-CE64-4160-B64B-E69C4A25A3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9E6-3A61-4383-B13C-7A4E6DE3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6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0CBD-CE64-4160-B64B-E69C4A25A3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A49E6-3A61-4383-B13C-7A4E6DE3A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500"/>
              </a:spcAft>
            </a:pPr>
            <a:r>
              <a:rPr lang="en-US" kern="1400" spc="25" dirty="0" err="1">
                <a:solidFill>
                  <a:srgbClr val="17365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Цифрова</a:t>
            </a:r>
            <a:r>
              <a:rPr lang="en-US" kern="1400" spc="25" dirty="0">
                <a:solidFill>
                  <a:srgbClr val="17365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kern="1400" spc="25" dirty="0" err="1">
                <a:solidFill>
                  <a:srgbClr val="17365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аналітика</a:t>
            </a:r>
            <a:r>
              <a:rPr lang="en-US" kern="1400" spc="25" dirty="0">
                <a:solidFill>
                  <a:srgbClr val="17365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kern="1400" spc="25" dirty="0" err="1">
                <a:solidFill>
                  <a:srgbClr val="17365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та</a:t>
            </a:r>
            <a:r>
              <a:rPr lang="en-US" kern="1400" spc="25" dirty="0">
                <a:solidFill>
                  <a:srgbClr val="17365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Big Data у </a:t>
            </a:r>
            <a:r>
              <a:rPr lang="en-US" kern="1400" spc="25" dirty="0" err="1">
                <a:solidFill>
                  <a:srgbClr val="17365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маркетингу</a:t>
            </a:r>
            <a:r>
              <a:rPr lang="en-US" kern="1400" spc="25" dirty="0">
                <a:solidFill>
                  <a:srgbClr val="17365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/>
            </a:r>
            <a:br>
              <a:rPr lang="en-US" kern="1400" spc="25" dirty="0">
                <a:solidFill>
                  <a:srgbClr val="17365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4" y="3080567"/>
            <a:ext cx="6178730" cy="3103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675" y="2955924"/>
            <a:ext cx="5185954" cy="322815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39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205" y="116931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46" y="162650"/>
            <a:ext cx="11586754" cy="647328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Застосування</a:t>
            </a:r>
            <a:r>
              <a:rPr lang="ru-RU" b="1" dirty="0" smtClean="0"/>
              <a:t> </a:t>
            </a:r>
            <a:r>
              <a:rPr lang="en-US" b="1" dirty="0" smtClean="0"/>
              <a:t>Big Data </a:t>
            </a:r>
            <a:r>
              <a:rPr lang="ru-RU" b="1" dirty="0" smtClean="0"/>
              <a:t>в маркетингу </a:t>
            </a:r>
            <a:r>
              <a:rPr lang="ru-RU" b="1" dirty="0" err="1" smtClean="0"/>
              <a:t>дає</a:t>
            </a:r>
            <a:r>
              <a:rPr lang="ru-RU" b="1" dirty="0" smtClean="0"/>
              <a:t> </a:t>
            </a:r>
            <a:r>
              <a:rPr lang="ru-RU" b="1" dirty="0" err="1" smtClean="0"/>
              <a:t>змогу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скласти</a:t>
            </a:r>
            <a:r>
              <a:rPr lang="ru-RU" dirty="0" smtClean="0"/>
              <a:t> портрет </a:t>
            </a:r>
            <a:r>
              <a:rPr lang="ru-RU" dirty="0" err="1" smtClean="0"/>
              <a:t>ідеального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,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цільову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 й </a:t>
            </a:r>
            <a:r>
              <a:rPr lang="ru-RU" dirty="0" err="1" smtClean="0"/>
              <a:t>залучати</a:t>
            </a:r>
            <a:r>
              <a:rPr lang="ru-RU" dirty="0" smtClean="0"/>
              <a:t> </a:t>
            </a:r>
            <a:r>
              <a:rPr lang="ru-RU" dirty="0" err="1" smtClean="0"/>
              <a:t>потенційно</a:t>
            </a:r>
            <a:r>
              <a:rPr lang="ru-RU" dirty="0" smtClean="0"/>
              <a:t> </a:t>
            </a:r>
            <a:r>
              <a:rPr lang="ru-RU" dirty="0" err="1" smtClean="0"/>
              <a:t>зацікавлених</a:t>
            </a:r>
            <a:r>
              <a:rPr lang="ru-RU" dirty="0" smtClean="0"/>
              <a:t> людей, схожих на </a:t>
            </a:r>
            <a:r>
              <a:rPr lang="ru-RU" dirty="0" err="1" smtClean="0"/>
              <a:t>наявних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 (</a:t>
            </a:r>
            <a:r>
              <a:rPr lang="en-US" dirty="0" smtClean="0"/>
              <a:t>look-alike);</a:t>
            </a:r>
          </a:p>
          <a:p>
            <a:r>
              <a:rPr lang="en-US" dirty="0" smtClean="0"/>
              <a:t>    </a:t>
            </a:r>
            <a:r>
              <a:rPr lang="ru-RU" dirty="0" err="1" smtClean="0"/>
              <a:t>сегментувати</a:t>
            </a:r>
            <a:r>
              <a:rPr lang="ru-RU" dirty="0" smtClean="0"/>
              <a:t> ЦА,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задовольняти</a:t>
            </a:r>
            <a:r>
              <a:rPr lang="ru-RU" dirty="0" smtClean="0"/>
              <a:t> потреби </a:t>
            </a:r>
            <a:r>
              <a:rPr lang="ru-RU" dirty="0" err="1" smtClean="0"/>
              <a:t>покупців</a:t>
            </a:r>
            <a:r>
              <a:rPr lang="ru-RU" dirty="0" smtClean="0"/>
              <a:t> і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вигідні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для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грамотно </a:t>
            </a:r>
            <a:r>
              <a:rPr lang="ru-RU" dirty="0" err="1" smtClean="0"/>
              <a:t>вибудувати</a:t>
            </a:r>
            <a:r>
              <a:rPr lang="ru-RU" dirty="0" smtClean="0"/>
              <a:t> </a:t>
            </a:r>
            <a:r>
              <a:rPr lang="ru-RU" dirty="0" err="1" smtClean="0"/>
              <a:t>комунікацію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 та, як </a:t>
            </a:r>
            <a:r>
              <a:rPr lang="ru-RU" dirty="0" err="1" smtClean="0"/>
              <a:t>наслідок</a:t>
            </a:r>
            <a:r>
              <a:rPr lang="ru-RU" dirty="0" smtClean="0"/>
              <a:t>, —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конверсію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створювати</a:t>
            </a:r>
            <a:r>
              <a:rPr lang="ru-RU" dirty="0" smtClean="0"/>
              <a:t> й </a:t>
            </a:r>
            <a:r>
              <a:rPr lang="ru-RU" dirty="0" err="1" smtClean="0"/>
              <a:t>вдосконалювати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й </a:t>
            </a:r>
            <a:r>
              <a:rPr lang="ru-RU" dirty="0" err="1" smtClean="0"/>
              <a:t>послуги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попит;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сервіс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запитам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визначати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найбільшого</a:t>
            </a:r>
            <a:r>
              <a:rPr lang="ru-RU" dirty="0" smtClean="0"/>
              <a:t> </a:t>
            </a:r>
            <a:r>
              <a:rPr lang="ru-RU" dirty="0" err="1" smtClean="0"/>
              <a:t>скупчення</a:t>
            </a:r>
            <a:r>
              <a:rPr lang="ru-RU" dirty="0" smtClean="0"/>
              <a:t> </a:t>
            </a:r>
            <a:r>
              <a:rPr lang="ru-RU" dirty="0" err="1" smtClean="0"/>
              <a:t>цільової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en-US" dirty="0" err="1" smtClean="0"/>
              <a:t>Heatmap</a:t>
            </a:r>
            <a:r>
              <a:rPr lang="en-US" dirty="0" smtClean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геоаналітики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відкривати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магазини</a:t>
            </a:r>
            <a:r>
              <a:rPr lang="ru-RU" dirty="0" smtClean="0"/>
              <a:t>, </a:t>
            </a:r>
            <a:r>
              <a:rPr lang="ru-RU" dirty="0" err="1" smtClean="0"/>
              <a:t>офіси</a:t>
            </a:r>
            <a:r>
              <a:rPr lang="ru-RU" dirty="0" smtClean="0"/>
              <a:t>, </a:t>
            </a:r>
            <a:r>
              <a:rPr lang="ru-RU" dirty="0" err="1" smtClean="0"/>
              <a:t>заклади</a:t>
            </a:r>
            <a:r>
              <a:rPr lang="ru-RU" dirty="0" smtClean="0"/>
              <a:t> та установи;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налаштувати</a:t>
            </a:r>
            <a:r>
              <a:rPr lang="ru-RU" dirty="0" smtClean="0"/>
              <a:t> </a:t>
            </a:r>
            <a:r>
              <a:rPr lang="ru-RU" dirty="0" err="1" smtClean="0"/>
              <a:t>розсилку</a:t>
            </a:r>
            <a:r>
              <a:rPr lang="ru-RU" dirty="0" smtClean="0"/>
              <a:t> для </a:t>
            </a:r>
            <a:r>
              <a:rPr lang="ru-RU" dirty="0" err="1" smtClean="0"/>
              <a:t>відправлення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наявним</a:t>
            </a:r>
            <a:r>
              <a:rPr lang="ru-RU" dirty="0" smtClean="0"/>
              <a:t> </a:t>
            </a:r>
            <a:r>
              <a:rPr lang="ru-RU" dirty="0" err="1" smtClean="0"/>
              <a:t>клієнтам</a:t>
            </a:r>
            <a:r>
              <a:rPr lang="ru-RU" dirty="0" smtClean="0"/>
              <a:t> і </a:t>
            </a:r>
            <a:r>
              <a:rPr lang="ru-RU" dirty="0" err="1" smtClean="0"/>
              <a:t>потенційним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розрахувати</a:t>
            </a:r>
            <a:r>
              <a:rPr lang="ru-RU" dirty="0" smtClean="0"/>
              <a:t> </a:t>
            </a:r>
            <a:r>
              <a:rPr lang="ru-RU" dirty="0" err="1" smtClean="0"/>
              <a:t>ризики</a:t>
            </a:r>
            <a:r>
              <a:rPr lang="ru-RU" dirty="0" smtClean="0"/>
              <a:t>,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можливих</a:t>
            </a:r>
            <a:r>
              <a:rPr lang="ru-RU" dirty="0" smtClean="0"/>
              <a:t> </a:t>
            </a:r>
            <a:r>
              <a:rPr lang="ru-RU" dirty="0" err="1" smtClean="0"/>
              <a:t>шахраїв</a:t>
            </a:r>
            <a:r>
              <a:rPr lang="ru-RU" dirty="0" smtClean="0"/>
              <a:t> і </a:t>
            </a:r>
            <a:r>
              <a:rPr lang="ru-RU" dirty="0" err="1" smtClean="0"/>
              <a:t>неблагонадійних</a:t>
            </a:r>
            <a:r>
              <a:rPr lang="ru-RU" dirty="0" smtClean="0"/>
              <a:t> </a:t>
            </a:r>
            <a:r>
              <a:rPr lang="ru-RU" dirty="0" err="1" smtClean="0"/>
              <a:t>позичальників</a:t>
            </a:r>
            <a:r>
              <a:rPr lang="ru-RU" dirty="0" smtClean="0"/>
              <a:t> (</a:t>
            </a:r>
            <a:r>
              <a:rPr lang="ru-RU" dirty="0" err="1" smtClean="0"/>
              <a:t>скоринг</a:t>
            </a:r>
            <a:r>
              <a:rPr lang="ru-RU" dirty="0" smtClean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0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62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Приклад застосування </a:t>
            </a:r>
            <a:r>
              <a:rPr lang="en-US" dirty="0" smtClean="0"/>
              <a:t>Big Data </a:t>
            </a:r>
            <a:r>
              <a:rPr lang="ru-RU" dirty="0" smtClean="0"/>
              <a:t>в маркетингу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536212"/>
            <a:ext cx="11001103" cy="63217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Big Data</a:t>
            </a:r>
            <a:r>
              <a:rPr lang="uk-UA" dirty="0" smtClean="0"/>
              <a:t> від Київстар  потужний інструмент для банків, салонів краси, ресторанів, </a:t>
            </a:r>
            <a:r>
              <a:rPr lang="uk-UA" dirty="0" err="1" smtClean="0"/>
              <a:t>фітнс</a:t>
            </a:r>
            <a:r>
              <a:rPr lang="uk-UA" dirty="0" smtClean="0"/>
              <a:t>- центрів, агенцій нерухомості, медичних, юридичних, державних установ.</a:t>
            </a:r>
          </a:p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Київстар</a:t>
            </a:r>
            <a:r>
              <a:rPr lang="ru-RU" dirty="0" smtClean="0"/>
              <a:t>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аеропорт</a:t>
            </a:r>
            <a:r>
              <a:rPr lang="ru-RU" dirty="0" smtClean="0"/>
              <a:t> «</a:t>
            </a:r>
            <a:r>
              <a:rPr lang="ru-RU" dirty="0" err="1" smtClean="0"/>
              <a:t>Харків</a:t>
            </a:r>
            <a:r>
              <a:rPr lang="ru-RU" dirty="0" smtClean="0"/>
              <a:t>», мережа </a:t>
            </a:r>
            <a:r>
              <a:rPr lang="ru-RU" dirty="0" err="1" smtClean="0"/>
              <a:t>магазинів</a:t>
            </a:r>
            <a:r>
              <a:rPr lang="ru-RU" dirty="0" smtClean="0"/>
              <a:t> </a:t>
            </a:r>
            <a:r>
              <a:rPr lang="en-US" dirty="0" err="1" smtClean="0"/>
              <a:t>Prostor</a:t>
            </a:r>
            <a:r>
              <a:rPr lang="en-US" dirty="0" smtClean="0"/>
              <a:t>, </a:t>
            </a:r>
            <a:r>
              <a:rPr lang="ru-RU" dirty="0" err="1" smtClean="0"/>
              <a:t>Правекс</a:t>
            </a:r>
            <a:r>
              <a:rPr lang="ru-RU" dirty="0" smtClean="0"/>
              <a:t> Банк і </a:t>
            </a:r>
            <a:r>
              <a:rPr lang="en-US" dirty="0" err="1" smtClean="0"/>
              <a:t>Monobank</a:t>
            </a:r>
            <a:r>
              <a:rPr lang="en-US" dirty="0" smtClean="0"/>
              <a:t>. </a:t>
            </a:r>
            <a:endParaRPr lang="uk-UA" dirty="0" smtClean="0"/>
          </a:p>
          <a:p>
            <a:r>
              <a:rPr lang="ru-RU" b="1" dirty="0" err="1" smtClean="0"/>
              <a:t>Переваги</a:t>
            </a:r>
            <a:r>
              <a:rPr lang="ru-RU" b="1" dirty="0" smtClean="0"/>
              <a:t> </a:t>
            </a:r>
            <a:r>
              <a:rPr lang="en-US" b="1" dirty="0" smtClean="0"/>
              <a:t>Big Data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Київстар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Смартпродукти</a:t>
            </a:r>
            <a:r>
              <a:rPr lang="ru-RU" dirty="0" smtClean="0"/>
              <a:t>.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з </a:t>
            </a:r>
            <a:r>
              <a:rPr lang="ru-RU" dirty="0" err="1" smtClean="0"/>
              <a:t>потужним</a:t>
            </a:r>
            <a:r>
              <a:rPr lang="ru-RU" dirty="0" smtClean="0"/>
              <a:t> набором </a:t>
            </a:r>
            <a:r>
              <a:rPr lang="ru-RU" dirty="0" err="1" smtClean="0"/>
              <a:t>інструментів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удосконалюються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Комбінація</a:t>
            </a:r>
            <a:r>
              <a:rPr lang="ru-RU" dirty="0" smtClean="0"/>
              <a:t> </a:t>
            </a:r>
            <a:r>
              <a:rPr lang="ru-RU" dirty="0" err="1" smtClean="0"/>
              <a:t>класичної</a:t>
            </a:r>
            <a:r>
              <a:rPr lang="ru-RU" dirty="0" smtClean="0"/>
              <a:t> та </a:t>
            </a:r>
            <a:r>
              <a:rPr lang="ru-RU" dirty="0" err="1" smtClean="0"/>
              <a:t>машинної</a:t>
            </a:r>
            <a:r>
              <a:rPr lang="ru-RU" dirty="0" smtClean="0"/>
              <a:t> </a:t>
            </a:r>
            <a:r>
              <a:rPr lang="ru-RU" dirty="0" err="1" smtClean="0"/>
              <a:t>аналітики</a:t>
            </a:r>
            <a:r>
              <a:rPr lang="ru-RU" dirty="0" smtClean="0"/>
              <a:t>. </a:t>
            </a:r>
            <a:r>
              <a:rPr lang="en-US" dirty="0" smtClean="0"/>
              <a:t>Data-</a:t>
            </a:r>
            <a:r>
              <a:rPr lang="ru-RU" dirty="0" err="1" smtClean="0"/>
              <a:t>фахівці</a:t>
            </a:r>
            <a:r>
              <a:rPr lang="ru-RU" dirty="0" smtClean="0"/>
              <a:t> </a:t>
            </a:r>
            <a:r>
              <a:rPr lang="ru-RU" dirty="0" err="1" smtClean="0"/>
              <a:t>виявляють</a:t>
            </a:r>
            <a:r>
              <a:rPr lang="ru-RU" dirty="0" smtClean="0"/>
              <a:t> </a:t>
            </a:r>
            <a:r>
              <a:rPr lang="ru-RU" dirty="0" err="1" smtClean="0"/>
              <a:t>приховані</a:t>
            </a:r>
            <a:r>
              <a:rPr lang="ru-RU" dirty="0" smtClean="0"/>
              <a:t> </a:t>
            </a:r>
            <a:r>
              <a:rPr lang="ru-RU" dirty="0" err="1" smtClean="0"/>
              <a:t>закономірності</a:t>
            </a:r>
            <a:r>
              <a:rPr lang="ru-RU" dirty="0" smtClean="0"/>
              <a:t>, </a:t>
            </a:r>
            <a:r>
              <a:rPr lang="ru-RU" dirty="0" err="1" smtClean="0"/>
              <a:t>тенденції</a:t>
            </a:r>
            <a:r>
              <a:rPr lang="ru-RU" dirty="0" smtClean="0"/>
              <a:t> та </a:t>
            </a:r>
            <a:r>
              <a:rPr lang="ru-RU" dirty="0" err="1" smtClean="0"/>
              <a:t>предикативні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сформувати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 </a:t>
            </a:r>
            <a:r>
              <a:rPr lang="ru-RU" dirty="0" err="1" smtClean="0"/>
              <a:t>масштабування</a:t>
            </a:r>
            <a:r>
              <a:rPr lang="ru-RU" dirty="0" smtClean="0"/>
              <a:t> й </a:t>
            </a:r>
            <a:r>
              <a:rPr lang="ru-RU" dirty="0" err="1" smtClean="0"/>
              <a:t>передбачити</a:t>
            </a:r>
            <a:r>
              <a:rPr lang="ru-RU" dirty="0" smtClean="0"/>
              <a:t> </a:t>
            </a:r>
            <a:r>
              <a:rPr lang="ru-RU" dirty="0" err="1" smtClean="0"/>
              <a:t>можливий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Ефективність</a:t>
            </a:r>
            <a:r>
              <a:rPr lang="ru-RU" dirty="0" smtClean="0"/>
              <a:t>. </a:t>
            </a:r>
            <a:r>
              <a:rPr lang="en-US" dirty="0" smtClean="0"/>
              <a:t>Big Data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зберігати</a:t>
            </a:r>
            <a:r>
              <a:rPr lang="ru-RU" dirty="0" smtClean="0"/>
              <a:t> та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обробляти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обсяги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захищає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витоку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Автоматизація</a:t>
            </a:r>
            <a:r>
              <a:rPr lang="ru-RU" dirty="0" smtClean="0"/>
              <a:t>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скористатися</a:t>
            </a:r>
            <a:r>
              <a:rPr lang="ru-RU" dirty="0" smtClean="0"/>
              <a:t> </a:t>
            </a:r>
            <a:r>
              <a:rPr lang="ru-RU" dirty="0" err="1" smtClean="0"/>
              <a:t>послугами</a:t>
            </a:r>
            <a:r>
              <a:rPr lang="ru-RU" dirty="0" smtClean="0"/>
              <a:t> </a:t>
            </a:r>
            <a:r>
              <a:rPr lang="en-US" dirty="0" smtClean="0"/>
              <a:t>Data-</a:t>
            </a:r>
            <a:r>
              <a:rPr lang="ru-RU" dirty="0" err="1" smtClean="0"/>
              <a:t>експертів</a:t>
            </a:r>
            <a:r>
              <a:rPr lang="ru-RU" dirty="0" smtClean="0"/>
              <a:t> </a:t>
            </a:r>
            <a:r>
              <a:rPr lang="ru-RU" dirty="0" err="1" smtClean="0"/>
              <a:t>Київстар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провести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, </a:t>
            </a:r>
            <a:r>
              <a:rPr lang="ru-RU" dirty="0" err="1" smtClean="0"/>
              <a:t>налаштувати</a:t>
            </a:r>
            <a:r>
              <a:rPr lang="ru-RU" dirty="0" smtClean="0"/>
              <a:t> </a:t>
            </a:r>
            <a:r>
              <a:rPr lang="ru-RU" dirty="0" err="1" smtClean="0"/>
              <a:t>таргетовану</a:t>
            </a:r>
            <a:r>
              <a:rPr lang="ru-RU" dirty="0" smtClean="0"/>
              <a:t> </a:t>
            </a:r>
            <a:r>
              <a:rPr lang="ru-RU" dirty="0" err="1" smtClean="0"/>
              <a:t>розсилку</a:t>
            </a:r>
            <a:r>
              <a:rPr lang="ru-RU" dirty="0" smtClean="0"/>
              <a:t> й </a:t>
            </a:r>
            <a:r>
              <a:rPr lang="ru-RU" dirty="0" err="1" smtClean="0"/>
              <a:t>запустити</a:t>
            </a:r>
            <a:r>
              <a:rPr lang="ru-RU" dirty="0" smtClean="0"/>
              <a:t> </a:t>
            </a:r>
            <a:r>
              <a:rPr lang="ru-RU" dirty="0" err="1" smtClean="0"/>
              <a:t>промокампанію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автоматизованої</a:t>
            </a:r>
            <a:r>
              <a:rPr lang="ru-RU" dirty="0" smtClean="0"/>
              <a:t> </a:t>
            </a:r>
            <a:r>
              <a:rPr lang="ru-RU" dirty="0" err="1" smtClean="0"/>
              <a:t>платформи</a:t>
            </a:r>
            <a:r>
              <a:rPr lang="ru-RU" dirty="0" smtClean="0"/>
              <a:t> </a:t>
            </a:r>
            <a:r>
              <a:rPr lang="en-US" dirty="0" smtClean="0"/>
              <a:t>ADWISOR.</a:t>
            </a:r>
          </a:p>
          <a:p>
            <a:r>
              <a:rPr lang="en-US" dirty="0" smtClean="0"/>
              <a:t>    </a:t>
            </a:r>
            <a:r>
              <a:rPr lang="ru-RU" dirty="0" err="1" smtClean="0"/>
              <a:t>Конфіденційність</a:t>
            </a:r>
            <a:r>
              <a:rPr lang="ru-RU" dirty="0" smtClean="0"/>
              <a:t>. </a:t>
            </a:r>
            <a:r>
              <a:rPr lang="ru-RU" dirty="0" err="1" smtClean="0"/>
              <a:t>Інструменти</a:t>
            </a:r>
            <a:r>
              <a:rPr lang="ru-RU" dirty="0" smtClean="0"/>
              <a:t> на </a:t>
            </a:r>
            <a:r>
              <a:rPr lang="ru-RU" dirty="0" err="1" smtClean="0"/>
              <a:t>базі</a:t>
            </a:r>
            <a:r>
              <a:rPr lang="ru-RU" dirty="0" smtClean="0"/>
              <a:t> Великих </a:t>
            </a:r>
            <a:r>
              <a:rPr lang="ru-RU" dirty="0" err="1" smtClean="0"/>
              <a:t>даних</a:t>
            </a:r>
            <a:r>
              <a:rPr lang="ru-RU" dirty="0" smtClean="0"/>
              <a:t> не </a:t>
            </a:r>
            <a:r>
              <a:rPr lang="ru-RU" dirty="0" err="1" smtClean="0"/>
              <a:t>порушують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«Про </a:t>
            </a:r>
            <a:r>
              <a:rPr lang="ru-RU" dirty="0" err="1" smtClean="0"/>
              <a:t>інформацію</a:t>
            </a:r>
            <a:r>
              <a:rPr lang="ru-RU" dirty="0" smtClean="0"/>
              <a:t>» та «Про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персональних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». </a:t>
            </a:r>
            <a:r>
              <a:rPr lang="ru-RU" dirty="0" err="1" smtClean="0"/>
              <a:t>Аналітичні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будуються</a:t>
            </a:r>
            <a:r>
              <a:rPr lang="ru-RU" dirty="0" smtClean="0"/>
              <a:t> на </a:t>
            </a:r>
            <a:r>
              <a:rPr lang="ru-RU" dirty="0" err="1" smtClean="0"/>
              <a:t>підставі</a:t>
            </a:r>
            <a:r>
              <a:rPr lang="ru-RU" dirty="0" smtClean="0"/>
              <a:t> </a:t>
            </a:r>
            <a:r>
              <a:rPr lang="ru-RU" dirty="0" err="1" smtClean="0"/>
              <a:t>зашифрованих</a:t>
            </a:r>
            <a:r>
              <a:rPr lang="ru-RU" dirty="0" smtClean="0"/>
              <a:t> і </a:t>
            </a:r>
            <a:r>
              <a:rPr lang="ru-RU" dirty="0" err="1" smtClean="0"/>
              <a:t>неперсоналізованих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Кейси </a:t>
            </a:r>
            <a:r>
              <a:rPr lang="en-US" dirty="0" smtClean="0"/>
              <a:t>Big Data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Київстар</a:t>
            </a:r>
            <a:r>
              <a:rPr lang="ru-RU" dirty="0" smtClean="0"/>
              <a:t> </a:t>
            </a:r>
            <a:r>
              <a:rPr lang="ru-RU" dirty="0" err="1" smtClean="0"/>
              <a:t>підтверджують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</a:t>
            </a:r>
            <a:r>
              <a:rPr lang="ru-RU" dirty="0" err="1" smtClean="0"/>
              <a:t>ефективний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видах </a:t>
            </a:r>
            <a:r>
              <a:rPr lang="ru-RU" dirty="0" err="1" smtClean="0"/>
              <a:t>бізнесу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 в </a:t>
            </a:r>
            <a:r>
              <a:rPr lang="ru-RU" dirty="0" err="1" smtClean="0"/>
              <a:t>банківській</a:t>
            </a:r>
            <a:r>
              <a:rPr lang="ru-RU" dirty="0" smtClean="0"/>
              <a:t> </a:t>
            </a:r>
            <a:r>
              <a:rPr lang="ru-RU" dirty="0" err="1" smtClean="0"/>
              <a:t>справі</a:t>
            </a:r>
            <a:r>
              <a:rPr lang="ru-RU" dirty="0" smtClean="0"/>
              <a:t>, </a:t>
            </a:r>
            <a:r>
              <a:rPr lang="ru-RU" dirty="0" err="1" smtClean="0"/>
              <a:t>роздрібній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, </a:t>
            </a:r>
            <a:r>
              <a:rPr lang="ru-RU" dirty="0" err="1" smtClean="0"/>
              <a:t>страхуванні</a:t>
            </a:r>
            <a:r>
              <a:rPr lang="ru-RU" dirty="0" smtClean="0"/>
              <a:t> та </a:t>
            </a:r>
            <a:r>
              <a:rPr lang="ru-RU" dirty="0" err="1" smtClean="0"/>
              <a:t>мікрокредитуванні</a:t>
            </a:r>
            <a:r>
              <a:rPr lang="ru-RU" dirty="0" smtClean="0"/>
              <a:t>, </a:t>
            </a:r>
            <a:r>
              <a:rPr lang="ru-RU" dirty="0" err="1" smtClean="0"/>
              <a:t>юриспруденції</a:t>
            </a:r>
            <a:r>
              <a:rPr lang="ru-RU" dirty="0" smtClean="0"/>
              <a:t>, </a:t>
            </a:r>
            <a:r>
              <a:rPr lang="ru-RU" dirty="0" err="1" smtClean="0"/>
              <a:t>індустрії</a:t>
            </a:r>
            <a:r>
              <a:rPr lang="ru-RU" dirty="0" smtClean="0"/>
              <a:t> </a:t>
            </a:r>
            <a:r>
              <a:rPr lang="ru-RU" dirty="0" err="1" smtClean="0"/>
              <a:t>краси</a:t>
            </a:r>
            <a:r>
              <a:rPr lang="ru-RU" dirty="0" smtClean="0"/>
              <a:t>,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малих</a:t>
            </a:r>
            <a:r>
              <a:rPr lang="ru-RU" dirty="0" smtClean="0"/>
              <a:t>, </a:t>
            </a:r>
            <a:r>
              <a:rPr lang="ru-RU" dirty="0" err="1" smtClean="0"/>
              <a:t>середніх</a:t>
            </a:r>
            <a:r>
              <a:rPr lang="ru-RU" dirty="0" smtClean="0"/>
              <a:t> і великих </a:t>
            </a:r>
            <a:r>
              <a:rPr lang="ru-RU" dirty="0" err="1" smtClean="0"/>
              <a:t>підприємствах</a:t>
            </a:r>
            <a:r>
              <a:rPr lang="ru-RU" dirty="0" smtClean="0"/>
              <a:t>.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151" y="3909376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9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3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Характеристики </a:t>
            </a:r>
            <a:r>
              <a:rPr lang="en-US" dirty="0" smtClean="0"/>
              <a:t>Big Data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1966"/>
            <a:ext cx="10515600" cy="5708468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описуються</a:t>
            </a:r>
            <a:r>
              <a:rPr lang="ru-RU" dirty="0" smtClean="0"/>
              <a:t> як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позначаються</a:t>
            </a:r>
            <a:r>
              <a:rPr lang="ru-RU" dirty="0" smtClean="0"/>
              <a:t> "</a:t>
            </a:r>
            <a:r>
              <a:rPr lang="en-US" dirty="0" smtClean="0"/>
              <a:t>V".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три (3</a:t>
            </a:r>
            <a:r>
              <a:rPr lang="en-US" dirty="0" smtClean="0"/>
              <a:t>V), </a:t>
            </a:r>
            <a:r>
              <a:rPr lang="ru-RU" dirty="0" err="1" smtClean="0"/>
              <a:t>п'ять</a:t>
            </a:r>
            <a:r>
              <a:rPr lang="ru-RU" dirty="0" smtClean="0"/>
              <a:t> (5</a:t>
            </a:r>
            <a:r>
              <a:rPr lang="en-US" dirty="0" smtClean="0"/>
              <a:t>V)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(6</a:t>
            </a:r>
            <a:r>
              <a:rPr lang="en-US" dirty="0" smtClean="0"/>
              <a:t>V). </a:t>
            </a:r>
            <a:r>
              <a:rPr lang="ru-RU" dirty="0" err="1" smtClean="0"/>
              <a:t>Основними</a:t>
            </a:r>
            <a:r>
              <a:rPr lang="ru-RU" dirty="0" smtClean="0"/>
              <a:t> є: </a:t>
            </a:r>
            <a:r>
              <a:rPr lang="ru-RU" dirty="0" err="1" smtClean="0"/>
              <a:t>обсяг</a:t>
            </a:r>
            <a:r>
              <a:rPr lang="ru-RU" dirty="0" smtClean="0"/>
              <a:t> (</a:t>
            </a:r>
            <a:r>
              <a:rPr lang="en-US" dirty="0" smtClean="0"/>
              <a:t>Volume) – </a:t>
            </a:r>
            <a:r>
              <a:rPr lang="ru-RU" dirty="0" err="1" smtClean="0"/>
              <a:t>величезні</a:t>
            </a:r>
            <a:r>
              <a:rPr lang="ru-RU" dirty="0" smtClean="0"/>
              <a:t> </a:t>
            </a:r>
            <a:r>
              <a:rPr lang="ru-RU" dirty="0" err="1" smtClean="0"/>
              <a:t>масиви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; </a:t>
            </a:r>
            <a:r>
              <a:rPr lang="ru-RU" dirty="0" err="1" smtClean="0"/>
              <a:t>швидкість</a:t>
            </a:r>
            <a:r>
              <a:rPr lang="ru-RU" dirty="0" smtClean="0"/>
              <a:t> (</a:t>
            </a:r>
            <a:r>
              <a:rPr lang="en-US" dirty="0" smtClean="0"/>
              <a:t>Velocity) –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генерації</a:t>
            </a:r>
            <a:r>
              <a:rPr lang="ru-RU" dirty="0" smtClean="0"/>
              <a:t> та </a:t>
            </a:r>
            <a:r>
              <a:rPr lang="ru-RU" dirty="0" err="1" smtClean="0"/>
              <a:t>обробки</a:t>
            </a:r>
            <a:r>
              <a:rPr lang="ru-RU" dirty="0" smtClean="0"/>
              <a:t>; та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(</a:t>
            </a:r>
            <a:r>
              <a:rPr lang="en-US" dirty="0" smtClean="0"/>
              <a:t>Variety) –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формати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(текст, </a:t>
            </a:r>
            <a:r>
              <a:rPr lang="ru-RU" dirty="0" err="1" smtClean="0"/>
              <a:t>відео</a:t>
            </a:r>
            <a:r>
              <a:rPr lang="ru-RU" dirty="0" smtClean="0"/>
              <a:t>, </a:t>
            </a:r>
            <a:r>
              <a:rPr lang="ru-RU" dirty="0" err="1" smtClean="0"/>
              <a:t>аудіо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).</a:t>
            </a:r>
            <a:endParaRPr lang="en-US" dirty="0" smtClean="0"/>
          </a:p>
          <a:p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повні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додають</a:t>
            </a:r>
            <a:r>
              <a:rPr lang="ru-RU" dirty="0" smtClean="0"/>
              <a:t>: </a:t>
            </a:r>
          </a:p>
          <a:p>
            <a:r>
              <a:rPr lang="ru-RU" dirty="0" err="1" smtClean="0"/>
              <a:t>Достовірність</a:t>
            </a:r>
            <a:r>
              <a:rPr lang="ru-RU" dirty="0" smtClean="0"/>
              <a:t> (</a:t>
            </a:r>
            <a:r>
              <a:rPr lang="en-US" dirty="0" smtClean="0"/>
              <a:t>Veracity) </a:t>
            </a:r>
          </a:p>
          <a:p>
            <a:r>
              <a:rPr lang="en-US" dirty="0" smtClean="0"/>
              <a:t>-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точність</a:t>
            </a:r>
            <a:r>
              <a:rPr lang="ru-RU" dirty="0" smtClean="0"/>
              <a:t> та </a:t>
            </a:r>
            <a:r>
              <a:rPr lang="ru-RU" dirty="0" err="1" smtClean="0"/>
              <a:t>наявність</a:t>
            </a:r>
            <a:r>
              <a:rPr lang="ru-RU" dirty="0" smtClean="0"/>
              <a:t> у них "шуму". </a:t>
            </a:r>
          </a:p>
          <a:p>
            <a:r>
              <a:rPr lang="ru-RU" dirty="0" err="1" smtClean="0"/>
              <a:t>Мінливість</a:t>
            </a:r>
            <a:r>
              <a:rPr lang="ru-RU" dirty="0" smtClean="0"/>
              <a:t> (</a:t>
            </a:r>
            <a:r>
              <a:rPr lang="en-US" dirty="0" smtClean="0"/>
              <a:t>Variability) </a:t>
            </a:r>
          </a:p>
          <a:p>
            <a:r>
              <a:rPr lang="en-US" dirty="0" smtClean="0"/>
              <a:t>- </a:t>
            </a:r>
            <a:r>
              <a:rPr lang="ru-RU" dirty="0" err="1" smtClean="0"/>
              <a:t>Нестабільність</a:t>
            </a:r>
            <a:r>
              <a:rPr lang="ru-RU" dirty="0" smtClean="0"/>
              <a:t> та </a:t>
            </a:r>
            <a:r>
              <a:rPr lang="ru-RU" dirty="0" err="1" smtClean="0"/>
              <a:t>неоднорідність</a:t>
            </a:r>
            <a:r>
              <a:rPr lang="ru-RU" dirty="0" smtClean="0"/>
              <a:t> потоку </a:t>
            </a:r>
            <a:r>
              <a:rPr lang="ru-RU" dirty="0" err="1" smtClean="0"/>
              <a:t>даних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Цінність</a:t>
            </a:r>
            <a:r>
              <a:rPr lang="ru-RU" dirty="0" smtClean="0"/>
              <a:t> (</a:t>
            </a:r>
            <a:r>
              <a:rPr lang="en-US" dirty="0" smtClean="0"/>
              <a:t>Value) </a:t>
            </a:r>
          </a:p>
          <a:p>
            <a:r>
              <a:rPr lang="en-US" dirty="0" smtClean="0"/>
              <a:t>- </a:t>
            </a:r>
            <a:r>
              <a:rPr lang="ru-RU" dirty="0" err="1" smtClean="0"/>
              <a:t>Вилучення</a:t>
            </a:r>
            <a:r>
              <a:rPr lang="ru-RU" dirty="0" smtClean="0"/>
              <a:t> з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корисної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та </a:t>
            </a:r>
            <a:r>
              <a:rPr lang="ru-RU" dirty="0" err="1" smtClean="0"/>
              <a:t>закономірностей</a:t>
            </a:r>
            <a:r>
              <a:rPr lang="ru-RU" dirty="0" smtClean="0"/>
              <a:t> для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3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3175"/>
            <a:ext cx="1169125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Основні</a:t>
            </a:r>
            <a:r>
              <a:rPr lang="ru-RU" sz="2400" dirty="0" smtClean="0"/>
              <a:t> характеристики (3</a:t>
            </a:r>
            <a:r>
              <a:rPr lang="en-US" sz="2400" dirty="0" smtClean="0"/>
              <a:t>V): </a:t>
            </a:r>
          </a:p>
          <a:p>
            <a:r>
              <a:rPr lang="ru-RU" sz="2400" b="1" dirty="0" err="1" smtClean="0"/>
              <a:t>Об'єм</a:t>
            </a:r>
            <a:r>
              <a:rPr lang="ru-RU" sz="2400" b="1" dirty="0" smtClean="0"/>
              <a:t> (</a:t>
            </a:r>
            <a:r>
              <a:rPr lang="en-US" sz="2400" b="1" dirty="0" smtClean="0"/>
              <a:t>Volume): </a:t>
            </a:r>
          </a:p>
          <a:p>
            <a:r>
              <a:rPr lang="ru-RU" sz="2400" dirty="0" err="1" smtClean="0"/>
              <a:t>Дані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неможливо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традиційними</a:t>
            </a:r>
            <a:r>
              <a:rPr lang="ru-RU" sz="2400" dirty="0" smtClean="0"/>
              <a:t> методами. </a:t>
            </a:r>
            <a:r>
              <a:rPr lang="ru-RU" sz="2400" dirty="0" err="1" smtClean="0"/>
              <a:t>Вимірюються</a:t>
            </a:r>
            <a:r>
              <a:rPr lang="ru-RU" sz="2400" dirty="0" smtClean="0"/>
              <a:t> у терабайтах, петабайтах і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ексабайтах</a:t>
            </a:r>
            <a:r>
              <a:rPr lang="ru-RU" sz="2400" dirty="0" smtClean="0"/>
              <a:t>.</a:t>
            </a:r>
          </a:p>
          <a:p>
            <a:r>
              <a:rPr lang="ru-RU" sz="2400" b="1" dirty="0" err="1" smtClean="0"/>
              <a:t>Швидкість</a:t>
            </a:r>
            <a:r>
              <a:rPr lang="ru-RU" sz="2400" b="1" dirty="0" smtClean="0"/>
              <a:t> (</a:t>
            </a:r>
            <a:r>
              <a:rPr lang="en-US" sz="2400" b="1" dirty="0" smtClean="0"/>
              <a:t>Velocity):</a:t>
            </a:r>
          </a:p>
          <a:p>
            <a:r>
              <a:rPr lang="ru-RU" sz="2400" dirty="0" err="1" smtClean="0"/>
              <a:t>Висока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генерації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обробки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часто </a:t>
            </a:r>
            <a:r>
              <a:rPr lang="ru-RU" sz="2400" dirty="0" err="1" smtClean="0"/>
              <a:t>потребує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реакції</a:t>
            </a:r>
            <a:r>
              <a:rPr lang="ru-RU" sz="2400" dirty="0" smtClean="0"/>
              <a:t> в реальному </a:t>
            </a:r>
            <a:r>
              <a:rPr lang="ru-RU" sz="2400" dirty="0" err="1" smtClean="0"/>
              <a:t>часі</a:t>
            </a:r>
            <a:r>
              <a:rPr lang="ru-RU" sz="2400" dirty="0" smtClean="0"/>
              <a:t>.</a:t>
            </a:r>
          </a:p>
          <a:p>
            <a:r>
              <a:rPr lang="ru-RU" sz="2400" b="1" dirty="0" err="1" smtClean="0"/>
              <a:t>Різноманітність</a:t>
            </a:r>
            <a:r>
              <a:rPr lang="ru-RU" sz="2400" b="1" dirty="0" smtClean="0"/>
              <a:t> (</a:t>
            </a:r>
            <a:r>
              <a:rPr lang="en-US" sz="2400" b="1" dirty="0" smtClean="0"/>
              <a:t>Variety):</a:t>
            </a:r>
          </a:p>
          <a:p>
            <a:r>
              <a:rPr lang="ru-RU" sz="2400" dirty="0" err="1" smtClean="0"/>
              <a:t>Неоднорідність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структурованими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напівструктурованими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неструктурованими</a:t>
            </a:r>
            <a:endParaRPr lang="en-US" sz="2400" dirty="0" smtClean="0"/>
          </a:p>
          <a:p>
            <a:r>
              <a:rPr lang="ru-RU" sz="2400" b="1" dirty="0" err="1" smtClean="0"/>
              <a:t>Достовірність</a:t>
            </a:r>
            <a:r>
              <a:rPr lang="ru-RU" sz="2400" b="1" dirty="0" smtClean="0"/>
              <a:t> (</a:t>
            </a:r>
            <a:r>
              <a:rPr lang="en-US" sz="2400" b="1" dirty="0" smtClean="0"/>
              <a:t>Veracity</a:t>
            </a:r>
            <a:r>
              <a:rPr lang="en-US" sz="2400" dirty="0" smtClean="0"/>
              <a:t>):</a:t>
            </a:r>
          </a:p>
          <a:p>
            <a:r>
              <a:rPr lang="ru-RU" sz="2400" dirty="0" err="1" smtClean="0"/>
              <a:t>Надійність</a:t>
            </a:r>
            <a:r>
              <a:rPr lang="ru-RU" sz="2400" dirty="0" smtClean="0"/>
              <a:t> та </a:t>
            </a:r>
            <a:r>
              <a:rPr lang="ru-RU" sz="2400" dirty="0" err="1" smtClean="0"/>
              <a:t>точність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, яка часто </a:t>
            </a:r>
            <a:r>
              <a:rPr lang="ru-RU" sz="2400" dirty="0" err="1" smtClean="0"/>
              <a:t>знижується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велику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</a:t>
            </a:r>
            <a:r>
              <a:rPr lang="ru-RU" sz="2400" dirty="0" smtClean="0"/>
              <a:t> та </a:t>
            </a:r>
            <a:r>
              <a:rPr lang="ru-RU" sz="2400" dirty="0" err="1" smtClean="0"/>
              <a:t>ймовірність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помилок</a:t>
            </a:r>
            <a:r>
              <a:rPr lang="ru-RU" sz="2400" dirty="0" smtClean="0"/>
              <a:t>.</a:t>
            </a:r>
          </a:p>
          <a:p>
            <a:r>
              <a:rPr lang="ru-RU" sz="2400" b="1" dirty="0" err="1" smtClean="0"/>
              <a:t>Мінливість</a:t>
            </a:r>
            <a:r>
              <a:rPr lang="ru-RU" sz="2400" b="1" dirty="0" smtClean="0"/>
              <a:t> (</a:t>
            </a:r>
            <a:r>
              <a:rPr lang="en-US" sz="2400" b="1" dirty="0" smtClean="0"/>
              <a:t>Variability):</a:t>
            </a:r>
          </a:p>
          <a:p>
            <a:r>
              <a:rPr lang="ru-RU" sz="2400" dirty="0" err="1" smtClean="0"/>
              <a:t>Динамічність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мінливість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мінливий</a:t>
            </a:r>
            <a:r>
              <a:rPr lang="ru-RU" sz="2400" dirty="0" smtClean="0"/>
              <a:t> характер </a:t>
            </a:r>
            <a:r>
              <a:rPr lang="ru-RU" sz="2400" dirty="0" err="1" smtClean="0"/>
              <a:t>залежно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часу та контексту.</a:t>
            </a:r>
          </a:p>
          <a:p>
            <a:r>
              <a:rPr lang="ru-RU" sz="2400" b="1" dirty="0" err="1" smtClean="0"/>
              <a:t>Цінність</a:t>
            </a:r>
            <a:r>
              <a:rPr lang="ru-RU" sz="2400" b="1" dirty="0" smtClean="0"/>
              <a:t> (</a:t>
            </a:r>
            <a:r>
              <a:rPr lang="en-US" sz="2400" b="1" dirty="0" smtClean="0"/>
              <a:t>Value):</a:t>
            </a:r>
          </a:p>
          <a:p>
            <a:r>
              <a:rPr lang="ru-RU" sz="2400" dirty="0" err="1" smtClean="0"/>
              <a:t>Здатність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витягувати</a:t>
            </a:r>
            <a:r>
              <a:rPr lang="ru-RU" sz="2400" dirty="0" smtClean="0"/>
              <a:t> з великих </a:t>
            </a:r>
            <a:r>
              <a:rPr lang="ru-RU" sz="2400" dirty="0" err="1" smtClean="0"/>
              <a:t>обсягів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закономірності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обґрунтовують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обробку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допомагають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бізнесу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кращих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результатів</a:t>
            </a:r>
            <a:r>
              <a:rPr lang="ru-RU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70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9086"/>
          </a:xfrm>
        </p:spPr>
        <p:txBody>
          <a:bodyPr/>
          <a:lstStyle/>
          <a:p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" y="849087"/>
            <a:ext cx="11456126" cy="5327876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 (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онлайн-ЗМІ, блоги), </a:t>
            </a:r>
            <a:r>
              <a:rPr lang="ru-RU" dirty="0" err="1" smtClean="0"/>
              <a:t>корпоративну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(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транзакції</a:t>
            </a:r>
            <a:r>
              <a:rPr lang="ru-RU" dirty="0" smtClean="0"/>
              <a:t>, </a:t>
            </a:r>
            <a:r>
              <a:rPr lang="ru-RU" dirty="0" err="1" smtClean="0"/>
              <a:t>архіви</a:t>
            </a:r>
            <a:r>
              <a:rPr lang="ru-RU" dirty="0" smtClean="0"/>
              <a:t>), </a:t>
            </a:r>
            <a:r>
              <a:rPr lang="ru-RU" dirty="0" err="1" smtClean="0"/>
              <a:t>дані</a:t>
            </a:r>
            <a:r>
              <a:rPr lang="ru-RU" dirty="0" smtClean="0"/>
              <a:t> з </a:t>
            </a:r>
            <a:r>
              <a:rPr lang="ru-RU" dirty="0" err="1" smtClean="0"/>
              <a:t>датчиків</a:t>
            </a:r>
            <a:r>
              <a:rPr lang="ru-RU" dirty="0" smtClean="0"/>
              <a:t> і </a:t>
            </a:r>
            <a:r>
              <a:rPr lang="ru-RU" dirty="0" err="1" smtClean="0"/>
              <a:t>пристроїв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 речей (</a:t>
            </a:r>
            <a:r>
              <a:rPr lang="en-US" dirty="0" err="1" smtClean="0"/>
              <a:t>IoT</a:t>
            </a:r>
            <a:r>
              <a:rPr lang="en-US" dirty="0" smtClean="0"/>
              <a:t>) (</a:t>
            </a:r>
            <a:r>
              <a:rPr lang="ru-RU" dirty="0" err="1" smtClean="0"/>
              <a:t>сенсори</a:t>
            </a:r>
            <a:r>
              <a:rPr lang="ru-RU" dirty="0" smtClean="0"/>
              <a:t> </a:t>
            </a:r>
            <a:r>
              <a:rPr lang="ru-RU" dirty="0" err="1" smtClean="0"/>
              <a:t>стільникового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, </a:t>
            </a:r>
            <a:r>
              <a:rPr lang="ru-RU" dirty="0" err="1" smtClean="0"/>
              <a:t>метеорологічні</a:t>
            </a:r>
            <a:r>
              <a:rPr lang="ru-RU" dirty="0" smtClean="0"/>
              <a:t> </a:t>
            </a:r>
            <a:r>
              <a:rPr lang="ru-RU" dirty="0" err="1" smtClean="0"/>
              <a:t>зонди</a:t>
            </a:r>
            <a:r>
              <a:rPr lang="ru-RU" dirty="0" smtClean="0"/>
              <a:t>, </a:t>
            </a:r>
            <a:r>
              <a:rPr lang="ru-RU" dirty="0" err="1" smtClean="0"/>
              <a:t>супутники</a:t>
            </a:r>
            <a:r>
              <a:rPr lang="ru-RU" dirty="0" smtClean="0"/>
              <a:t>),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з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медіа</a:t>
            </a:r>
            <a:r>
              <a:rPr lang="ru-RU" dirty="0" smtClean="0"/>
              <a:t> (</a:t>
            </a:r>
            <a:r>
              <a:rPr lang="ru-RU" dirty="0" err="1" smtClean="0"/>
              <a:t>відео</a:t>
            </a:r>
            <a:r>
              <a:rPr lang="ru-RU" dirty="0" smtClean="0"/>
              <a:t>, </a:t>
            </a:r>
            <a:r>
              <a:rPr lang="ru-RU" dirty="0" err="1" smtClean="0"/>
              <a:t>зображення</a:t>
            </a:r>
            <a:r>
              <a:rPr lang="ru-RU" dirty="0" smtClean="0"/>
              <a:t>) та </a:t>
            </a:r>
            <a:r>
              <a:rPr lang="ru-RU" dirty="0" err="1" smtClean="0"/>
              <a:t>транзакцій</a:t>
            </a:r>
            <a:r>
              <a:rPr lang="ru-RU" dirty="0" smtClean="0"/>
              <a:t> (</a:t>
            </a:r>
            <a:r>
              <a:rPr lang="ru-RU" dirty="0" err="1" smtClean="0"/>
              <a:t>електронна</a:t>
            </a:r>
            <a:r>
              <a:rPr lang="ru-RU" dirty="0" smtClean="0"/>
              <a:t> </a:t>
            </a:r>
            <a:r>
              <a:rPr lang="ru-RU" dirty="0" err="1" smtClean="0"/>
              <a:t>комерція</a:t>
            </a:r>
            <a:r>
              <a:rPr lang="ru-RU" dirty="0" smtClean="0"/>
              <a:t>, </a:t>
            </a:r>
            <a:r>
              <a:rPr lang="ru-RU" dirty="0" err="1" smtClean="0"/>
              <a:t>медичні</a:t>
            </a:r>
            <a:r>
              <a:rPr lang="ru-RU" dirty="0" smtClean="0"/>
              <a:t> записи)</a:t>
            </a:r>
            <a:endParaRPr lang="en-US" dirty="0" smtClean="0"/>
          </a:p>
          <a:p>
            <a:r>
              <a:rPr lang="ru-RU" dirty="0" smtClean="0"/>
              <a:t>Веб-</a:t>
            </a:r>
            <a:r>
              <a:rPr lang="ru-RU" dirty="0" err="1" smtClean="0"/>
              <a:t>аналітика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збору</a:t>
            </a:r>
            <a:r>
              <a:rPr lang="ru-RU" dirty="0" smtClean="0"/>
              <a:t>, </a:t>
            </a:r>
            <a:r>
              <a:rPr lang="ru-RU" dirty="0" err="1" smtClean="0"/>
              <a:t>вимірювання</a:t>
            </a:r>
            <a:r>
              <a:rPr lang="ru-RU" dirty="0" smtClean="0"/>
              <a:t> та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про </a:t>
            </a:r>
            <a:r>
              <a:rPr lang="ru-RU" dirty="0" err="1" smtClean="0"/>
              <a:t>відвідувачів</a:t>
            </a:r>
            <a:r>
              <a:rPr lang="ru-RU" dirty="0" smtClean="0"/>
              <a:t> вебсайту для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та </a:t>
            </a:r>
            <a:r>
              <a:rPr lang="ru-RU" dirty="0" err="1" smtClean="0"/>
              <a:t>оптимізації</a:t>
            </a:r>
            <a:r>
              <a:rPr lang="ru-RU" dirty="0" smtClean="0"/>
              <a:t> сайту. </a:t>
            </a:r>
          </a:p>
          <a:p>
            <a:r>
              <a:rPr lang="ru-RU" dirty="0" err="1" smtClean="0"/>
              <a:t>Інструменти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err="1" smtClean="0"/>
              <a:t>Найпопулярнішим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 є </a:t>
            </a:r>
            <a:r>
              <a:rPr lang="en-US" dirty="0" smtClean="0"/>
              <a:t>Google Analytics,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відстежувати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трафіку</a:t>
            </a:r>
            <a:r>
              <a:rPr lang="ru-RU" dirty="0" smtClean="0"/>
              <a:t>,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конверсій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7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" y="-32975"/>
            <a:ext cx="10515600" cy="6594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" y="32974"/>
            <a:ext cx="11717383" cy="6681335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Соціальні</a:t>
            </a:r>
            <a:r>
              <a:rPr lang="ru-RU" b="1" dirty="0" smtClean="0"/>
              <a:t> </a:t>
            </a:r>
            <a:r>
              <a:rPr lang="ru-RU" b="1" dirty="0" err="1" smtClean="0"/>
              <a:t>мережі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dirty="0" err="1" smtClean="0"/>
              <a:t>платформи</a:t>
            </a:r>
            <a:r>
              <a:rPr lang="ru-RU" dirty="0" smtClean="0"/>
              <a:t> для </a:t>
            </a:r>
            <a:r>
              <a:rPr lang="ru-RU" dirty="0" err="1" smtClean="0"/>
              <a:t>спілкування</a:t>
            </a:r>
            <a:r>
              <a:rPr lang="ru-RU" dirty="0" smtClean="0"/>
              <a:t> та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кампаній</a:t>
            </a:r>
            <a:r>
              <a:rPr lang="ru-RU" dirty="0" smtClean="0"/>
              <a:t> та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аудиторією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Інструменти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    Для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сервіси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детальну</a:t>
            </a:r>
            <a:r>
              <a:rPr lang="ru-RU" dirty="0" smtClean="0"/>
              <a:t> статистику </a:t>
            </a:r>
            <a:r>
              <a:rPr lang="ru-RU" dirty="0" err="1" smtClean="0"/>
              <a:t>залученості</a:t>
            </a:r>
            <a:r>
              <a:rPr lang="ru-RU" dirty="0" smtClean="0"/>
              <a:t>, </a:t>
            </a:r>
            <a:r>
              <a:rPr lang="ru-RU" dirty="0" err="1" smtClean="0"/>
              <a:t>відстежують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підписників</a:t>
            </a:r>
            <a:r>
              <a:rPr lang="ru-RU" dirty="0" smtClean="0"/>
              <a:t> та </a:t>
            </a:r>
            <a:r>
              <a:rPr lang="ru-RU" dirty="0" err="1" smtClean="0"/>
              <a:t>аналізують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мережах, таких як </a:t>
            </a:r>
            <a:r>
              <a:rPr lang="en-US" dirty="0" smtClean="0"/>
              <a:t>Facebook, Twitter, Instagram </a:t>
            </a:r>
            <a:r>
              <a:rPr lang="ru-RU" dirty="0" smtClean="0"/>
              <a:t>та </a:t>
            </a:r>
            <a:r>
              <a:rPr lang="ru-RU" dirty="0" err="1" smtClean="0"/>
              <a:t>інші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:</a:t>
            </a:r>
          </a:p>
          <a:p>
            <a:r>
              <a:rPr lang="ru-RU" b="1" dirty="0" err="1" smtClean="0"/>
              <a:t>Мобільні</a:t>
            </a:r>
            <a:r>
              <a:rPr lang="ru-RU" b="1" dirty="0" smtClean="0"/>
              <a:t> </a:t>
            </a:r>
            <a:r>
              <a:rPr lang="ru-RU" b="1" dirty="0" err="1" smtClean="0"/>
              <a:t>додатки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dirty="0" err="1" smtClean="0"/>
              <a:t>програмне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, </a:t>
            </a:r>
            <a:r>
              <a:rPr lang="ru-RU" dirty="0" err="1" smtClean="0"/>
              <a:t>розроблене</a:t>
            </a:r>
            <a:r>
              <a:rPr lang="ru-RU" dirty="0" smtClean="0"/>
              <a:t> для </a:t>
            </a:r>
            <a:r>
              <a:rPr lang="ru-RU" dirty="0" err="1" smtClean="0"/>
              <a:t>роботи</a:t>
            </a:r>
            <a:r>
              <a:rPr lang="ru-RU" dirty="0" smtClean="0"/>
              <a:t> на </a:t>
            </a:r>
            <a:r>
              <a:rPr lang="ru-RU" dirty="0" err="1" smtClean="0"/>
              <a:t>мобільних</a:t>
            </a:r>
            <a:r>
              <a:rPr lang="ru-RU" dirty="0" smtClean="0"/>
              <a:t> </a:t>
            </a:r>
            <a:r>
              <a:rPr lang="ru-RU" dirty="0" err="1" smtClean="0"/>
              <a:t>пристроях</a:t>
            </a:r>
            <a:r>
              <a:rPr lang="ru-RU" dirty="0" smtClean="0"/>
              <a:t> (смартфонах, планшетах), яке </a:t>
            </a:r>
            <a:r>
              <a:rPr lang="ru-RU" dirty="0" err="1" smtClean="0"/>
              <a:t>генерує</a:t>
            </a:r>
            <a:r>
              <a:rPr lang="ru-RU" dirty="0" smtClean="0"/>
              <a:t>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про </a:t>
            </a:r>
            <a:r>
              <a:rPr lang="ru-RU" dirty="0" err="1" smtClean="0"/>
              <a:t>користувачів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Аналіз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Дані</a:t>
            </a:r>
            <a:r>
              <a:rPr lang="ru-RU" dirty="0" smtClean="0"/>
              <a:t> з </a:t>
            </a:r>
            <a:r>
              <a:rPr lang="ru-RU" dirty="0" err="1" smtClean="0"/>
              <a:t>мобільних</a:t>
            </a:r>
            <a:r>
              <a:rPr lang="ru-RU" dirty="0" smtClean="0"/>
              <a:t> </a:t>
            </a:r>
            <a:r>
              <a:rPr lang="ru-RU" dirty="0" err="1" smtClean="0"/>
              <a:t>додатків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, </a:t>
            </a:r>
            <a:r>
              <a:rPr lang="ru-RU" dirty="0" err="1" smtClean="0"/>
              <a:t>оптимізації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та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функціоналу</a:t>
            </a:r>
            <a:r>
              <a:rPr lang="ru-RU" dirty="0" smtClean="0"/>
              <a:t> </a:t>
            </a:r>
            <a:r>
              <a:rPr lang="ru-RU" dirty="0" err="1" smtClean="0"/>
              <a:t>додатків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є </a:t>
            </a:r>
            <a:r>
              <a:rPr lang="ru-RU" dirty="0" err="1" smtClean="0"/>
              <a:t>важливим</a:t>
            </a:r>
            <a:r>
              <a:rPr lang="ru-RU" dirty="0" smtClean="0"/>
              <a:t> аспектом </a:t>
            </a:r>
            <a:r>
              <a:rPr lang="ru-RU" dirty="0" err="1" smtClean="0"/>
              <a:t>мобільного</a:t>
            </a:r>
            <a:r>
              <a:rPr lang="ru-RU" dirty="0" smtClean="0"/>
              <a:t> маркетингу.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79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6" y="0"/>
            <a:ext cx="11795760" cy="65948"/>
          </a:xfrm>
        </p:spPr>
        <p:txBody>
          <a:bodyPr>
            <a:normAutofit fontScale="90000"/>
          </a:bodyPr>
          <a:lstStyle/>
          <a:p>
            <a:endParaRPr lang="en-US" sz="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0447"/>
            <a:ext cx="11874137" cy="5773782"/>
          </a:xfrm>
        </p:spPr>
        <p:txBody>
          <a:bodyPr/>
          <a:lstStyle/>
          <a:p>
            <a:r>
              <a:rPr lang="en-US" dirty="0" smtClean="0"/>
              <a:t>. </a:t>
            </a:r>
            <a:r>
              <a:rPr lang="en-US" b="1" dirty="0" err="1" smtClean="0"/>
              <a:t>WolframAlpha</a:t>
            </a:r>
            <a:r>
              <a:rPr lang="en-US" b="1" dirty="0" smtClean="0"/>
              <a:t> Facebook Report</a:t>
            </a:r>
          </a:p>
          <a:p>
            <a:r>
              <a:rPr lang="ru-RU" dirty="0" err="1" smtClean="0"/>
              <a:t>Черговий</a:t>
            </a:r>
            <a:r>
              <a:rPr lang="ru-RU" dirty="0" smtClean="0"/>
              <a:t> </a:t>
            </a:r>
            <a:r>
              <a:rPr lang="ru-RU" dirty="0" err="1" smtClean="0"/>
              <a:t>цікавий</a:t>
            </a:r>
            <a:r>
              <a:rPr lang="ru-RU" dirty="0" smtClean="0"/>
              <a:t> </a:t>
            </a:r>
            <a:r>
              <a:rPr lang="ru-RU" dirty="0" err="1" smtClean="0"/>
              <a:t>сервіс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en-US" dirty="0" smtClean="0"/>
              <a:t>Wolfram Alpha. </a:t>
            </a:r>
            <a:r>
              <a:rPr lang="ru-RU" dirty="0" err="1" smtClean="0"/>
              <a:t>Надасть</a:t>
            </a:r>
            <a:r>
              <a:rPr lang="ru-RU" dirty="0" smtClean="0"/>
              <a:t> вам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корисної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</a:t>
            </a:r>
            <a:r>
              <a:rPr lang="en-US" dirty="0" smtClean="0"/>
              <a:t>Facebook </a:t>
            </a:r>
            <a:r>
              <a:rPr lang="ru-RU" dirty="0" err="1" smtClean="0"/>
              <a:t>профілю</a:t>
            </a:r>
            <a:r>
              <a:rPr lang="ru-RU" dirty="0" smtClean="0"/>
              <a:t> та </a:t>
            </a:r>
            <a:r>
              <a:rPr lang="ru-RU" dirty="0" err="1" smtClean="0"/>
              <a:t>постів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2325188"/>
            <a:ext cx="10750731" cy="42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1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" y="209006"/>
            <a:ext cx="11795760" cy="6479177"/>
          </a:xfrm>
        </p:spPr>
        <p:txBody>
          <a:bodyPr/>
          <a:lstStyle/>
          <a:p>
            <a:r>
              <a:rPr lang="en-US" b="1" dirty="0" smtClean="0"/>
              <a:t> Buffer </a:t>
            </a:r>
            <a:r>
              <a:rPr lang="ru-RU" dirty="0" smtClean="0"/>
              <a:t>З </a:t>
            </a:r>
            <a:r>
              <a:rPr lang="ru-RU" dirty="0" err="1" smtClean="0"/>
              <a:t>безкоштовним</a:t>
            </a:r>
            <a:r>
              <a:rPr lang="ru-RU" dirty="0" smtClean="0"/>
              <a:t> планом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en-US" dirty="0" smtClean="0"/>
              <a:t>Buffer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отримаєте</a:t>
            </a:r>
            <a:r>
              <a:rPr lang="ru-RU" dirty="0" smtClean="0"/>
              <a:t> </a:t>
            </a:r>
            <a:r>
              <a:rPr lang="ru-RU" dirty="0" err="1" smtClean="0"/>
              <a:t>повноцінну</a:t>
            </a:r>
            <a:r>
              <a:rPr lang="ru-RU" dirty="0" smtClean="0"/>
              <a:t> статистику </a:t>
            </a:r>
            <a:r>
              <a:rPr lang="ru-RU" dirty="0" err="1" smtClean="0"/>
              <a:t>залученості</a:t>
            </a:r>
            <a:r>
              <a:rPr lang="ru-RU" dirty="0" smtClean="0"/>
              <a:t> за </a:t>
            </a:r>
            <a:r>
              <a:rPr lang="ru-RU" dirty="0" err="1" smtClean="0"/>
              <a:t>публікаціями</a:t>
            </a:r>
            <a:r>
              <a:rPr lang="ru-RU" dirty="0" smtClean="0"/>
              <a:t> у </a:t>
            </a:r>
            <a:r>
              <a:rPr lang="en-US" dirty="0" smtClean="0"/>
              <a:t>Facebook, Twitter, Google+ </a:t>
            </a:r>
            <a:r>
              <a:rPr lang="ru-RU" dirty="0" smtClean="0"/>
              <a:t>і </a:t>
            </a:r>
            <a:r>
              <a:rPr lang="en-US" dirty="0" smtClean="0"/>
              <a:t>LinkedIn.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94" y="1688920"/>
            <a:ext cx="9757954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58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" y="352697"/>
            <a:ext cx="11625943" cy="621792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Google Analytics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сервіс</a:t>
            </a:r>
            <a:r>
              <a:rPr lang="ru-RU" dirty="0" smtClean="0"/>
              <a:t> є </a:t>
            </a:r>
            <a:r>
              <a:rPr lang="ru-RU" dirty="0" err="1" smtClean="0"/>
              <a:t>лідером</a:t>
            </a:r>
            <a:r>
              <a:rPr lang="ru-RU" dirty="0" smtClean="0"/>
              <a:t> </a:t>
            </a:r>
            <a:r>
              <a:rPr lang="ru-RU" dirty="0" err="1" smtClean="0"/>
              <a:t>аналітики</a:t>
            </a:r>
            <a:r>
              <a:rPr lang="ru-RU" dirty="0" smtClean="0"/>
              <a:t> для веб-</a:t>
            </a:r>
            <a:r>
              <a:rPr lang="ru-RU" dirty="0" err="1" smtClean="0"/>
              <a:t>сайтів</a:t>
            </a:r>
            <a:r>
              <a:rPr lang="ru-RU" dirty="0" smtClean="0"/>
              <a:t>. Але як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можете </a:t>
            </a:r>
            <a:r>
              <a:rPr lang="ru-RU" dirty="0" err="1" smtClean="0"/>
              <a:t>простежити</a:t>
            </a:r>
            <a:r>
              <a:rPr lang="ru-RU" dirty="0" smtClean="0"/>
              <a:t> як </a:t>
            </a:r>
            <a:r>
              <a:rPr lang="ru-RU" dirty="0" err="1" smtClean="0"/>
              <a:t>багато</a:t>
            </a:r>
            <a:r>
              <a:rPr lang="ru-RU" dirty="0" smtClean="0"/>
              <a:t> і з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 </a:t>
            </a:r>
            <a:r>
              <a:rPr lang="ru-RU" dirty="0" err="1" smtClean="0"/>
              <a:t>користувачі</a:t>
            </a:r>
            <a:r>
              <a:rPr lang="ru-RU" dirty="0" smtClean="0"/>
              <a:t> </a:t>
            </a:r>
            <a:r>
              <a:rPr lang="ru-RU" dirty="0" err="1" smtClean="0"/>
              <a:t>переходять</a:t>
            </a:r>
            <a:r>
              <a:rPr lang="ru-RU" dirty="0" smtClean="0"/>
              <a:t> на ваш сайт.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3" y="1985962"/>
            <a:ext cx="11247119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19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Quintly</a:t>
            </a:r>
            <a:endParaRPr lang="en-US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718458"/>
            <a:ext cx="6172200" cy="489857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175657"/>
            <a:ext cx="3932237" cy="4693331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Безкоштовний</a:t>
            </a:r>
            <a:r>
              <a:rPr lang="ru-RU" sz="2400" dirty="0" smtClean="0"/>
              <a:t> план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en-US" sz="2400" dirty="0" err="1" smtClean="0"/>
              <a:t>Quintly</a:t>
            </a:r>
            <a:r>
              <a:rPr lang="en-US" sz="2400" dirty="0" smtClean="0"/>
              <a:t> </a:t>
            </a:r>
            <a:r>
              <a:rPr lang="ru-RU" sz="2400" dirty="0" err="1" smtClean="0"/>
              <a:t>дасть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змогу</a:t>
            </a:r>
            <a:r>
              <a:rPr lang="ru-RU" sz="2400" dirty="0" smtClean="0"/>
              <a:t> провести </a:t>
            </a:r>
            <a:r>
              <a:rPr lang="ru-RU" sz="2400" dirty="0" err="1" smtClean="0"/>
              <a:t>аналіз</a:t>
            </a:r>
            <a:r>
              <a:rPr lang="ru-RU" sz="2400" dirty="0" smtClean="0"/>
              <a:t> для 3 </a:t>
            </a:r>
            <a:r>
              <a:rPr lang="ru-RU" sz="2400" dirty="0" err="1" smtClean="0"/>
              <a:t>сторінок</a:t>
            </a:r>
            <a:r>
              <a:rPr lang="ru-RU" sz="2400" dirty="0" smtClean="0"/>
              <a:t> у </a:t>
            </a:r>
            <a:r>
              <a:rPr lang="en-US" sz="2400" dirty="0" smtClean="0"/>
              <a:t>Facebook, </a:t>
            </a:r>
            <a:r>
              <a:rPr lang="ru-RU" sz="2400" dirty="0" err="1" smtClean="0"/>
              <a:t>надавши</a:t>
            </a:r>
            <a:r>
              <a:rPr lang="ru-RU" sz="2400" dirty="0" smtClean="0"/>
              <a:t> статистику </a:t>
            </a:r>
            <a:r>
              <a:rPr lang="ru-RU" sz="2400" dirty="0" err="1" smtClean="0"/>
              <a:t>головних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показників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залученості</a:t>
            </a:r>
            <a:r>
              <a:rPr lang="ru-RU" sz="2400" dirty="0" smtClean="0"/>
              <a:t> (лайки, </a:t>
            </a:r>
            <a:r>
              <a:rPr lang="ru-RU" sz="2400" dirty="0" err="1" smtClean="0"/>
              <a:t>коментарі</a:t>
            </a:r>
            <a:r>
              <a:rPr lang="ru-RU" sz="2400" dirty="0" smtClean="0"/>
              <a:t>,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поділився</a:t>
            </a:r>
            <a:r>
              <a:rPr lang="ru-RU" sz="2400" dirty="0" smtClean="0"/>
              <a:t>) і </a:t>
            </a:r>
            <a:r>
              <a:rPr lang="ru-RU" sz="2400" dirty="0" err="1" smtClean="0"/>
              <a:t>зростання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фанів</a:t>
            </a:r>
            <a:r>
              <a:rPr lang="ru-RU" sz="2400" dirty="0" smtClean="0"/>
              <a:t>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додасте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сторінок</a:t>
            </a:r>
            <a:r>
              <a:rPr lang="ru-RU" sz="2400" dirty="0" smtClean="0"/>
              <a:t>, то </a:t>
            </a:r>
            <a:r>
              <a:rPr lang="ru-RU" sz="2400" dirty="0" err="1" smtClean="0"/>
              <a:t>зможете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побачити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графік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порівняння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їхньої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ефективності</a:t>
            </a:r>
            <a:r>
              <a:rPr lang="ru-RU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151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Вступ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в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діджитал-світі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чималих</a:t>
            </a:r>
            <a:r>
              <a:rPr lang="ru-RU" dirty="0" smtClean="0"/>
              <a:t> сил і </a:t>
            </a:r>
            <a:r>
              <a:rPr lang="ru-RU" dirty="0" err="1" smtClean="0"/>
              <a:t>вкладень</a:t>
            </a:r>
            <a:r>
              <a:rPr lang="ru-RU" dirty="0" smtClean="0"/>
              <a:t>. З одного боку, легко </a:t>
            </a:r>
            <a:r>
              <a:rPr lang="ru-RU" dirty="0" err="1" smtClean="0"/>
              <a:t>охопити</a:t>
            </a:r>
            <a:r>
              <a:rPr lang="ru-RU" dirty="0" smtClean="0"/>
              <a:t> </a:t>
            </a:r>
            <a:r>
              <a:rPr lang="ru-RU" dirty="0" err="1" smtClean="0"/>
              <a:t>широку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 й </a:t>
            </a:r>
            <a:r>
              <a:rPr lang="ru-RU" dirty="0" err="1" smtClean="0"/>
              <a:t>залучити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 З </a:t>
            </a:r>
            <a:r>
              <a:rPr lang="ru-RU" dirty="0" err="1" smtClean="0"/>
              <a:t>іншого</a:t>
            </a:r>
            <a:r>
              <a:rPr lang="ru-RU" dirty="0" smtClean="0"/>
              <a:t> —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зібрати</a:t>
            </a:r>
            <a:r>
              <a:rPr lang="ru-RU" dirty="0" smtClean="0"/>
              <a:t> й </a:t>
            </a:r>
            <a:r>
              <a:rPr lang="ru-RU" dirty="0" err="1" smtClean="0"/>
              <a:t>обробити</a:t>
            </a:r>
            <a:r>
              <a:rPr lang="ru-RU" dirty="0" smtClean="0"/>
              <a:t>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, а на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час і </a:t>
            </a:r>
            <a:r>
              <a:rPr lang="ru-RU" dirty="0" err="1" smtClean="0"/>
              <a:t>ресурси</a:t>
            </a:r>
            <a:r>
              <a:rPr lang="ru-RU" dirty="0" smtClean="0"/>
              <a:t>.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поставлені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 smtClean="0"/>
              <a:t>ефективна</a:t>
            </a:r>
            <a:r>
              <a:rPr lang="ru-RU" dirty="0" smtClean="0"/>
              <a:t> </a:t>
            </a:r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en-US" dirty="0" smtClean="0"/>
              <a:t>Big Data </a:t>
            </a:r>
            <a:r>
              <a:rPr lang="ru-RU" dirty="0" smtClean="0"/>
              <a:t>в маркетингу.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обробляти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вивести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 на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. </a:t>
            </a:r>
          </a:p>
          <a:p>
            <a:r>
              <a:rPr lang="en-US" dirty="0" smtClean="0"/>
              <a:t>Big Data,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,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 smtClean="0"/>
              <a:t>збору</a:t>
            </a:r>
            <a:r>
              <a:rPr lang="ru-RU" dirty="0" smtClean="0"/>
              <a:t>, </a:t>
            </a:r>
            <a:r>
              <a:rPr lang="ru-RU" dirty="0" err="1" smtClean="0"/>
              <a:t>зберігання</a:t>
            </a:r>
            <a:r>
              <a:rPr lang="ru-RU" dirty="0" smtClean="0"/>
              <a:t> й </a:t>
            </a:r>
            <a:r>
              <a:rPr lang="ru-RU" dirty="0" err="1" smtClean="0"/>
              <a:t>аналізу</a:t>
            </a:r>
            <a:r>
              <a:rPr lang="ru-RU" dirty="0" smtClean="0"/>
              <a:t> великих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структурованої</a:t>
            </a:r>
            <a:r>
              <a:rPr lang="ru-RU" dirty="0" smtClean="0"/>
              <a:t> й </a:t>
            </a:r>
            <a:r>
              <a:rPr lang="ru-RU" dirty="0" err="1" smtClean="0"/>
              <a:t>неструктурованої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en-US" dirty="0" smtClean="0"/>
              <a:t>Big Data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поведінкові</a:t>
            </a:r>
            <a:r>
              <a:rPr lang="ru-RU" dirty="0" smtClean="0"/>
              <a:t> й </a:t>
            </a:r>
            <a:r>
              <a:rPr lang="ru-RU" dirty="0" err="1" smtClean="0"/>
              <a:t>інші</a:t>
            </a:r>
            <a:r>
              <a:rPr lang="ru-RU" dirty="0" smtClean="0"/>
              <a:t> характеристики </a:t>
            </a:r>
            <a:r>
              <a:rPr lang="ru-RU" dirty="0" err="1" smtClean="0"/>
              <a:t>цільової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продукту. На </a:t>
            </a:r>
            <a:r>
              <a:rPr lang="ru-RU" dirty="0" err="1" smtClean="0"/>
              <a:t>підставі</a:t>
            </a:r>
            <a:r>
              <a:rPr lang="ru-RU" dirty="0" smtClean="0"/>
              <a:t> таких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спрогнозувати</a:t>
            </a:r>
            <a:r>
              <a:rPr lang="ru-RU" dirty="0" smtClean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прибуток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 в </a:t>
            </a:r>
            <a:r>
              <a:rPr lang="ru-RU" dirty="0" err="1" smtClean="0"/>
              <a:t>споживанні</a:t>
            </a:r>
            <a:r>
              <a:rPr lang="ru-RU" dirty="0" smtClean="0"/>
              <a:t>, </a:t>
            </a:r>
            <a:r>
              <a:rPr lang="ru-RU" dirty="0" err="1" smtClean="0"/>
              <a:t>дізнатися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покупки, </a:t>
            </a:r>
            <a:r>
              <a:rPr lang="ru-RU" dirty="0" err="1" smtClean="0"/>
              <a:t>поліпшити</a:t>
            </a:r>
            <a:r>
              <a:rPr lang="ru-RU" dirty="0" smtClean="0"/>
              <a:t> </a:t>
            </a:r>
            <a:r>
              <a:rPr lang="ru-RU" dirty="0" err="1" smtClean="0"/>
              <a:t>комунікацію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бізнесом</a:t>
            </a:r>
            <a:r>
              <a:rPr lang="ru-RU" dirty="0" smtClean="0"/>
              <a:t> і </a:t>
            </a:r>
            <a:r>
              <a:rPr lang="ru-RU" dirty="0" err="1" smtClean="0"/>
              <a:t>покупцями</a:t>
            </a:r>
            <a:r>
              <a:rPr lang="ru-RU" dirty="0" smtClean="0"/>
              <a:t> й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шахраїв</a:t>
            </a:r>
            <a:r>
              <a:rPr lang="ru-RU" dirty="0" smtClean="0"/>
              <a:t>. </a:t>
            </a:r>
            <a:r>
              <a:rPr lang="ru-RU" dirty="0" err="1" smtClean="0"/>
              <a:t>Джерело</a:t>
            </a:r>
            <a:r>
              <a:rPr lang="ru-RU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96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Followerwonk</a:t>
            </a:r>
            <a:endParaRPr lang="en-US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987425"/>
            <a:ext cx="6172200" cy="506067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7" y="1391193"/>
            <a:ext cx="3932237" cy="4199709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Якщо</a:t>
            </a:r>
            <a:r>
              <a:rPr lang="ru-RU" sz="2400" dirty="0" smtClean="0"/>
              <a:t> у вас є </a:t>
            </a:r>
            <a:r>
              <a:rPr lang="ru-RU" sz="2400" dirty="0" err="1" smtClean="0"/>
              <a:t>акаунт</a:t>
            </a:r>
            <a:r>
              <a:rPr lang="ru-RU" sz="2400" dirty="0" smtClean="0"/>
              <a:t> у </a:t>
            </a:r>
            <a:r>
              <a:rPr lang="en-US" sz="2400" dirty="0" smtClean="0"/>
              <a:t>Twitter, </a:t>
            </a:r>
            <a:r>
              <a:rPr lang="ru-RU" sz="2400" dirty="0" smtClean="0"/>
              <a:t>то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сервіс</a:t>
            </a:r>
            <a:r>
              <a:rPr lang="ru-RU" sz="2400" dirty="0" smtClean="0"/>
              <a:t> стане вам у </a:t>
            </a:r>
            <a:r>
              <a:rPr lang="ru-RU" sz="2400" dirty="0" err="1" smtClean="0"/>
              <a:t>пригоді</a:t>
            </a:r>
            <a:r>
              <a:rPr lang="ru-RU" sz="2400" dirty="0" smtClean="0"/>
              <a:t>. </a:t>
            </a:r>
            <a:r>
              <a:rPr lang="ru-RU" sz="2400" dirty="0" err="1" smtClean="0"/>
              <a:t>Детальні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графіки</a:t>
            </a:r>
            <a:r>
              <a:rPr lang="ru-RU" sz="2400" dirty="0" smtClean="0"/>
              <a:t> часу </a:t>
            </a:r>
            <a:r>
              <a:rPr lang="ru-RU" sz="2400" dirty="0" err="1" smtClean="0"/>
              <a:t>активності</a:t>
            </a:r>
            <a:r>
              <a:rPr lang="ru-RU" sz="2400" dirty="0" smtClean="0"/>
              <a:t> ваших </a:t>
            </a:r>
            <a:r>
              <a:rPr lang="ru-RU" sz="2400" dirty="0" err="1" smtClean="0"/>
              <a:t>користувачів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вашої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високих</a:t>
            </a:r>
            <a:r>
              <a:rPr lang="ru-RU" sz="2400" dirty="0" smtClean="0"/>
              <a:t> і </a:t>
            </a:r>
            <a:r>
              <a:rPr lang="ru-RU" sz="2400" dirty="0" err="1" smtClean="0"/>
              <a:t>низьких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точок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залученості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категорій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подобаються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фанам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надасть</a:t>
            </a:r>
            <a:r>
              <a:rPr lang="ru-RU" sz="2400" dirty="0" smtClean="0"/>
              <a:t> вам </a:t>
            </a:r>
            <a:r>
              <a:rPr lang="en-US" sz="2400" dirty="0" err="1" smtClean="0"/>
              <a:t>Followerwonk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3238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09897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Tailwind</a:t>
            </a:r>
            <a:endParaRPr lang="en-US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901338"/>
            <a:ext cx="6172200" cy="479406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err="1" smtClean="0"/>
              <a:t>Цей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сервіс</a:t>
            </a:r>
            <a:r>
              <a:rPr lang="ru-RU" sz="2400" dirty="0" smtClean="0"/>
              <a:t> є </a:t>
            </a:r>
            <a:r>
              <a:rPr lang="ru-RU" sz="2400" dirty="0" err="1" smtClean="0"/>
              <a:t>гарним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рішенням</a:t>
            </a:r>
            <a:r>
              <a:rPr lang="ru-RU" sz="2400" dirty="0" smtClean="0"/>
              <a:t> для </a:t>
            </a:r>
            <a:r>
              <a:rPr lang="en-US" sz="2400" dirty="0" smtClean="0"/>
              <a:t>Pinterest </a:t>
            </a:r>
            <a:r>
              <a:rPr lang="ru-RU" sz="2400" dirty="0" smtClean="0"/>
              <a:t>та </a:t>
            </a:r>
            <a:r>
              <a:rPr lang="en-US" sz="2400" dirty="0" smtClean="0"/>
              <a:t>Instagram, </a:t>
            </a:r>
            <a:r>
              <a:rPr lang="ru-RU" sz="2400" dirty="0" smtClean="0"/>
              <a:t>з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зможете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відкласти</a:t>
            </a:r>
            <a:r>
              <a:rPr lang="ru-RU" sz="2400" dirty="0" smtClean="0"/>
              <a:t> контент, </a:t>
            </a:r>
            <a:r>
              <a:rPr lang="ru-RU" sz="2400" dirty="0" err="1" smtClean="0"/>
              <a:t>моніторити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користувачів</a:t>
            </a:r>
            <a:r>
              <a:rPr lang="ru-RU" sz="2400" dirty="0" smtClean="0"/>
              <a:t> і, </a:t>
            </a:r>
            <a:r>
              <a:rPr lang="ru-RU" sz="2400" dirty="0" err="1" smtClean="0"/>
              <a:t>звісно</a:t>
            </a:r>
            <a:r>
              <a:rPr lang="ru-RU" sz="2400" dirty="0" smtClean="0"/>
              <a:t>, </a:t>
            </a:r>
            <a:r>
              <a:rPr lang="ru-RU" sz="2400" dirty="0" err="1" smtClean="0"/>
              <a:t>аналізувати</a:t>
            </a:r>
            <a:r>
              <a:rPr lang="ru-RU" sz="2400" dirty="0" smtClean="0"/>
              <a:t>. Всю </a:t>
            </a:r>
            <a:r>
              <a:rPr lang="ru-RU" sz="2400" dirty="0" err="1" smtClean="0"/>
              <a:t>основну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потрібну</a:t>
            </a:r>
            <a:r>
              <a:rPr lang="ru-RU" sz="2400" dirty="0" smtClean="0"/>
              <a:t> статистику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побачити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доступних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графіках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33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Cyfe</a:t>
            </a:r>
            <a:endParaRPr lang="en-US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987425"/>
            <a:ext cx="6172200" cy="4459786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Функції</a:t>
            </a:r>
            <a:r>
              <a:rPr lang="ru-RU" sz="2400" dirty="0" smtClean="0"/>
              <a:t> </a:t>
            </a:r>
            <a:r>
              <a:rPr lang="en-US" sz="2400" dirty="0" err="1" smtClean="0"/>
              <a:t>Cyfe</a:t>
            </a:r>
            <a:r>
              <a:rPr lang="en-US" sz="2400" dirty="0" smtClean="0"/>
              <a:t> </a:t>
            </a:r>
            <a:r>
              <a:rPr lang="ru-RU" sz="2400" dirty="0" smtClean="0"/>
              <a:t>дозволять вам </a:t>
            </a:r>
            <a:r>
              <a:rPr lang="ru-RU" sz="2400" dirty="0" err="1" smtClean="0"/>
              <a:t>створити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особисту</a:t>
            </a:r>
            <a:r>
              <a:rPr lang="ru-RU" sz="2400" dirty="0" smtClean="0"/>
              <a:t> панель, </a:t>
            </a:r>
            <a:r>
              <a:rPr lang="ru-RU" sz="2400" dirty="0" err="1" smtClean="0"/>
              <a:t>наповнену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інструментарієм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виведення</a:t>
            </a:r>
            <a:r>
              <a:rPr lang="ru-RU" sz="2400" dirty="0" smtClean="0"/>
              <a:t> статистики. </a:t>
            </a:r>
            <a:r>
              <a:rPr lang="ru-RU" sz="2400" dirty="0" err="1" smtClean="0"/>
              <a:t>Секція</a:t>
            </a:r>
            <a:r>
              <a:rPr lang="ru-RU" sz="2400" dirty="0" smtClean="0"/>
              <a:t> для </a:t>
            </a:r>
            <a:r>
              <a:rPr lang="en-US" sz="2400" dirty="0" smtClean="0"/>
              <a:t>social media </a:t>
            </a:r>
            <a:r>
              <a:rPr lang="ru-RU" sz="2400" dirty="0" err="1" smtClean="0"/>
              <a:t>синхронізує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видасть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звіти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акаунтів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керуєте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хочете</a:t>
            </a:r>
            <a:r>
              <a:rPr lang="ru-RU" sz="2400" dirty="0" smtClean="0"/>
              <a:t> </a:t>
            </a:r>
            <a:r>
              <a:rPr lang="ru-RU" sz="2400" dirty="0" err="1" smtClean="0"/>
              <a:t>фолловити</a:t>
            </a:r>
            <a:r>
              <a:rPr lang="ru-RU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993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Klout</a:t>
            </a:r>
            <a:endParaRPr lang="en-US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371599"/>
            <a:ext cx="6172200" cy="380129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Klout</a:t>
            </a:r>
            <a:r>
              <a:rPr lang="en-US" sz="2400" dirty="0" smtClean="0"/>
              <a:t> </a:t>
            </a:r>
            <a:r>
              <a:rPr lang="ru-RU" sz="2400" dirty="0" err="1" smtClean="0"/>
              <a:t>працює</a:t>
            </a:r>
            <a:r>
              <a:rPr lang="ru-RU" sz="2400" dirty="0" smtClean="0"/>
              <a:t> з </a:t>
            </a:r>
            <a:r>
              <a:rPr lang="ru-RU" sz="2400" dirty="0" err="1" smtClean="0"/>
              <a:t>профілями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акаунтами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головні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соціальні</a:t>
            </a:r>
            <a:r>
              <a:rPr lang="ru-RU" sz="2400" dirty="0" smtClean="0"/>
              <a:t> канали та </a:t>
            </a:r>
            <a:r>
              <a:rPr lang="ru-RU" sz="2400" dirty="0" err="1" smtClean="0"/>
              <a:t>збирає</a:t>
            </a:r>
            <a:r>
              <a:rPr lang="ru-RU" sz="2400" dirty="0" smtClean="0"/>
              <a:t> рейтинг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0 до 100 </a:t>
            </a:r>
            <a:r>
              <a:rPr lang="ru-RU" sz="2400" dirty="0" err="1" smtClean="0"/>
              <a:t>вашого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впливу</a:t>
            </a:r>
            <a:r>
              <a:rPr lang="ru-RU" sz="2400" dirty="0" smtClean="0"/>
              <a:t> в </a:t>
            </a:r>
            <a:r>
              <a:rPr lang="ru-RU" sz="2400" dirty="0" err="1" smtClean="0"/>
              <a:t>соціальних</a:t>
            </a:r>
            <a:r>
              <a:rPr lang="ru-RU" sz="2400" dirty="0" smtClean="0"/>
              <a:t> мережах.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пропонує</a:t>
            </a:r>
            <a:r>
              <a:rPr lang="ru-RU" sz="2400" dirty="0" smtClean="0"/>
              <a:t> контент,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можете </a:t>
            </a:r>
            <a:r>
              <a:rPr lang="ru-RU" sz="2400" dirty="0" err="1" smtClean="0"/>
              <a:t>запланувати</a:t>
            </a:r>
            <a:r>
              <a:rPr lang="ru-RU" sz="2400" dirty="0" smtClean="0"/>
              <a:t> і </a:t>
            </a:r>
            <a:r>
              <a:rPr lang="ru-RU" sz="2400" dirty="0" err="1" smtClean="0"/>
              <a:t>поширити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їхній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застосунок</a:t>
            </a:r>
            <a:r>
              <a:rPr lang="ru-RU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поліпшити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рейтинг.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7453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66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IBM Watson Personality Insights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214846"/>
            <a:ext cx="6172200" cy="431074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err="1" smtClean="0"/>
              <a:t>Якщо</a:t>
            </a:r>
            <a:r>
              <a:rPr lang="ru-RU" sz="2400" dirty="0" smtClean="0"/>
              <a:t> вас </a:t>
            </a:r>
            <a:r>
              <a:rPr lang="ru-RU" sz="2400" dirty="0" err="1" smtClean="0"/>
              <a:t>цікавить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індивідуальність</a:t>
            </a:r>
            <a:r>
              <a:rPr lang="ru-RU" sz="2400" dirty="0" smtClean="0"/>
              <a:t> і тон </a:t>
            </a:r>
            <a:r>
              <a:rPr lang="ru-RU" sz="2400" dirty="0" err="1" smtClean="0"/>
              <a:t>вашого</a:t>
            </a:r>
            <a:r>
              <a:rPr lang="ru-RU" sz="2400" dirty="0" smtClean="0"/>
              <a:t> бренду на </a:t>
            </a:r>
            <a:r>
              <a:rPr lang="en-US" sz="2400" dirty="0" smtClean="0"/>
              <a:t>Twitter, </a:t>
            </a:r>
            <a:r>
              <a:rPr lang="ru-RU" sz="2400" dirty="0" smtClean="0"/>
              <a:t>то </a:t>
            </a:r>
            <a:r>
              <a:rPr lang="en-US" sz="2400" dirty="0" smtClean="0"/>
              <a:t>IBM </a:t>
            </a:r>
            <a:r>
              <a:rPr lang="ru-RU" sz="2400" dirty="0" err="1" smtClean="0"/>
              <a:t>використовує</a:t>
            </a:r>
            <a:r>
              <a:rPr lang="ru-RU" sz="2400" dirty="0" smtClean="0"/>
              <a:t> </a:t>
            </a:r>
            <a:r>
              <a:rPr lang="ru-RU" sz="2400" dirty="0" err="1" smtClean="0"/>
              <a:t>лінгвістичний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аналіз</a:t>
            </a:r>
            <a:r>
              <a:rPr lang="ru-RU" sz="2400" dirty="0" smtClean="0"/>
              <a:t> і </a:t>
            </a:r>
            <a:r>
              <a:rPr lang="ru-RU" sz="2400" dirty="0" err="1" smtClean="0"/>
              <a:t>теорію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індивідуальності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зрозуміти</a:t>
            </a:r>
            <a:r>
              <a:rPr lang="ru-RU" sz="2400" dirty="0" smtClean="0"/>
              <a:t> ваш </a:t>
            </a:r>
            <a:r>
              <a:rPr lang="ru-RU" sz="2400" dirty="0" err="1" smtClean="0"/>
              <a:t>акаунт</a:t>
            </a:r>
            <a:r>
              <a:rPr lang="ru-RU" sz="2400" dirty="0" smtClean="0"/>
              <a:t>. У </a:t>
            </a:r>
            <a:r>
              <a:rPr lang="ru-RU" sz="2400" dirty="0" err="1" smtClean="0"/>
              <a:t>результаті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повноцінний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аналіз</a:t>
            </a:r>
            <a:r>
              <a:rPr lang="ru-RU" sz="2400" dirty="0" smtClean="0"/>
              <a:t> </a:t>
            </a:r>
            <a:r>
              <a:rPr lang="ru-RU" sz="2400" dirty="0" err="1" smtClean="0"/>
              <a:t>бажаних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параметрів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06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88" y="1"/>
            <a:ext cx="11808823" cy="809896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Ключові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переваги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мобільного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додатка</a:t>
            </a:r>
            <a:r>
              <a:rPr lang="ru-RU" sz="3200" b="1" dirty="0" smtClean="0"/>
              <a:t> для </a:t>
            </a:r>
            <a:r>
              <a:rPr lang="ru-RU" sz="3200" b="1" dirty="0" err="1" smtClean="0"/>
              <a:t>утримання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клієнтів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627016"/>
            <a:ext cx="11900263" cy="6230983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4" y="940525"/>
            <a:ext cx="10267406" cy="569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33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66" y="288454"/>
            <a:ext cx="1186107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1. </a:t>
            </a:r>
            <a:r>
              <a:rPr lang="ru-RU" sz="2100" b="1" dirty="0" err="1" smtClean="0"/>
              <a:t>Персоналізація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досвіду</a:t>
            </a:r>
            <a:r>
              <a:rPr lang="ru-RU" sz="2100" b="1" dirty="0" smtClean="0"/>
              <a:t> </a:t>
            </a:r>
            <a:r>
              <a:rPr lang="ru-RU" sz="2100" dirty="0" err="1" smtClean="0"/>
              <a:t>Мобільний</a:t>
            </a:r>
            <a:r>
              <a:rPr lang="ru-RU" sz="2100" dirty="0" smtClean="0"/>
              <a:t> </a:t>
            </a:r>
            <a:r>
              <a:rPr lang="ru-RU" sz="2100" dirty="0" err="1" smtClean="0"/>
              <a:t>додаток</a:t>
            </a:r>
            <a:r>
              <a:rPr lang="ru-RU" sz="2100" dirty="0" smtClean="0"/>
              <a:t> </a:t>
            </a:r>
            <a:r>
              <a:rPr lang="ru-RU" sz="2100" dirty="0" err="1" smtClean="0"/>
              <a:t>дає</a:t>
            </a:r>
            <a:r>
              <a:rPr lang="ru-RU" sz="2100" dirty="0" smtClean="0"/>
              <a:t> </a:t>
            </a:r>
            <a:r>
              <a:rPr lang="ru-RU" sz="2100" dirty="0" err="1" smtClean="0"/>
              <a:t>змогу</a:t>
            </a:r>
            <a:r>
              <a:rPr lang="ru-RU" sz="2100" dirty="0" smtClean="0"/>
              <a:t> </a:t>
            </a:r>
            <a:r>
              <a:rPr lang="ru-RU" sz="2100" dirty="0" err="1" smtClean="0"/>
              <a:t>компаніям</a:t>
            </a:r>
            <a:r>
              <a:rPr lang="ru-RU" sz="2100" dirty="0" smtClean="0"/>
              <a:t> </a:t>
            </a:r>
            <a:r>
              <a:rPr lang="ru-RU" sz="2100" dirty="0" err="1" smtClean="0"/>
              <a:t>збирати</a:t>
            </a:r>
            <a:r>
              <a:rPr lang="ru-RU" sz="2100" dirty="0" smtClean="0"/>
              <a:t> </a:t>
            </a:r>
            <a:r>
              <a:rPr lang="ru-RU" sz="2100" dirty="0" err="1" smtClean="0"/>
              <a:t>дані</a:t>
            </a:r>
            <a:r>
              <a:rPr lang="ru-RU" sz="2100" dirty="0" smtClean="0"/>
              <a:t> про </a:t>
            </a:r>
            <a:r>
              <a:rPr lang="ru-RU" sz="2100" dirty="0" err="1" smtClean="0"/>
              <a:t>поведінку</a:t>
            </a:r>
            <a:r>
              <a:rPr lang="ru-RU" sz="2100" dirty="0" smtClean="0"/>
              <a:t> </a:t>
            </a:r>
            <a:r>
              <a:rPr lang="ru-RU" sz="2100" dirty="0" err="1" smtClean="0"/>
              <a:t>користувачів</a:t>
            </a:r>
            <a:r>
              <a:rPr lang="ru-RU" sz="2100" dirty="0" smtClean="0"/>
              <a:t>, </a:t>
            </a:r>
            <a:r>
              <a:rPr lang="ru-RU" sz="2100" dirty="0" err="1" smtClean="0"/>
              <a:t>що</a:t>
            </a:r>
            <a:r>
              <a:rPr lang="ru-RU" sz="2100" dirty="0" smtClean="0"/>
              <a:t> </a:t>
            </a:r>
            <a:r>
              <a:rPr lang="ru-RU" sz="2100" dirty="0" err="1" smtClean="0"/>
              <a:t>дозволяє</a:t>
            </a:r>
            <a:r>
              <a:rPr lang="ru-RU" sz="2100" dirty="0" smtClean="0"/>
              <a:t> </a:t>
            </a:r>
            <a:r>
              <a:rPr lang="ru-RU" sz="2100" dirty="0" err="1" smtClean="0"/>
              <a:t>персоналізувати</a:t>
            </a:r>
            <a:r>
              <a:rPr lang="ru-RU" sz="2100" dirty="0" smtClean="0"/>
              <a:t> </a:t>
            </a:r>
            <a:r>
              <a:rPr lang="ru-RU" sz="2100" dirty="0" err="1" smtClean="0"/>
              <a:t>пропозиції</a:t>
            </a:r>
            <a:r>
              <a:rPr lang="ru-RU" sz="2100" dirty="0" smtClean="0"/>
              <a:t> та контент. </a:t>
            </a:r>
            <a:r>
              <a:rPr lang="ru-RU" sz="2100" dirty="0" err="1" smtClean="0"/>
              <a:t>Наприклад</a:t>
            </a:r>
            <a:r>
              <a:rPr lang="ru-RU" sz="2100" dirty="0" smtClean="0"/>
              <a:t>, </a:t>
            </a:r>
            <a:r>
              <a:rPr lang="ru-RU" sz="2100" dirty="0" err="1" smtClean="0"/>
              <a:t>якщо</a:t>
            </a:r>
            <a:r>
              <a:rPr lang="ru-RU" sz="2100" dirty="0" smtClean="0"/>
              <a:t> </a:t>
            </a:r>
            <a:r>
              <a:rPr lang="ru-RU" sz="2100" dirty="0" err="1" smtClean="0"/>
              <a:t>клієнт</a:t>
            </a:r>
            <a:r>
              <a:rPr lang="ru-RU" sz="2100" dirty="0" smtClean="0"/>
              <a:t> часто </a:t>
            </a:r>
            <a:r>
              <a:rPr lang="ru-RU" sz="2100" dirty="0" err="1" smtClean="0"/>
              <a:t>купує</a:t>
            </a:r>
            <a:r>
              <a:rPr lang="ru-RU" sz="2100" dirty="0" smtClean="0"/>
              <a:t> </a:t>
            </a:r>
            <a:r>
              <a:rPr lang="ru-RU" sz="2100" dirty="0" err="1" smtClean="0"/>
              <a:t>певний</a:t>
            </a:r>
            <a:r>
              <a:rPr lang="ru-RU" sz="2100" dirty="0" smtClean="0"/>
              <a:t> тип </a:t>
            </a:r>
            <a:r>
              <a:rPr lang="ru-RU" sz="2100" dirty="0" err="1" smtClean="0"/>
              <a:t>товарів</a:t>
            </a:r>
            <a:r>
              <a:rPr lang="ru-RU" sz="2100" dirty="0" smtClean="0"/>
              <a:t>, </a:t>
            </a:r>
            <a:r>
              <a:rPr lang="ru-RU" sz="2100" dirty="0" err="1" smtClean="0"/>
              <a:t>додаток</a:t>
            </a:r>
            <a:r>
              <a:rPr lang="ru-RU" sz="2100" dirty="0" smtClean="0"/>
              <a:t> </a:t>
            </a:r>
            <a:r>
              <a:rPr lang="ru-RU" sz="2100" dirty="0" err="1" smtClean="0"/>
              <a:t>може</a:t>
            </a:r>
            <a:r>
              <a:rPr lang="ru-RU" sz="2100" dirty="0" smtClean="0"/>
              <a:t> </a:t>
            </a:r>
            <a:r>
              <a:rPr lang="ru-RU" sz="2100" dirty="0" err="1" smtClean="0"/>
              <a:t>пропонувати</a:t>
            </a:r>
            <a:r>
              <a:rPr lang="ru-RU" sz="2100" dirty="0" smtClean="0"/>
              <a:t> </a:t>
            </a:r>
            <a:r>
              <a:rPr lang="ru-RU" sz="2100" dirty="0" err="1" smtClean="0"/>
              <a:t>йому</a:t>
            </a:r>
            <a:r>
              <a:rPr lang="ru-RU" sz="2100" dirty="0" smtClean="0"/>
              <a:t> </a:t>
            </a:r>
            <a:r>
              <a:rPr lang="ru-RU" sz="2100" dirty="0" err="1" smtClean="0"/>
              <a:t>знижки</a:t>
            </a:r>
            <a:r>
              <a:rPr lang="ru-RU" sz="2100" dirty="0" smtClean="0"/>
              <a:t> </a:t>
            </a:r>
            <a:r>
              <a:rPr lang="ru-RU" sz="2100" dirty="0" err="1" smtClean="0"/>
              <a:t>або</a:t>
            </a:r>
            <a:r>
              <a:rPr lang="ru-RU" sz="2100" dirty="0" smtClean="0"/>
              <a:t> </a:t>
            </a:r>
            <a:r>
              <a:rPr lang="ru-RU" sz="2100" dirty="0" err="1" smtClean="0"/>
              <a:t>рекомендації</a:t>
            </a:r>
            <a:r>
              <a:rPr lang="ru-RU" sz="2100" dirty="0" smtClean="0"/>
              <a:t> на </a:t>
            </a:r>
            <a:r>
              <a:rPr lang="ru-RU" sz="2100" dirty="0" err="1" smtClean="0"/>
              <a:t>основі</a:t>
            </a:r>
            <a:r>
              <a:rPr lang="ru-RU" sz="2100" dirty="0" smtClean="0"/>
              <a:t> </a:t>
            </a:r>
            <a:r>
              <a:rPr lang="ru-RU" sz="2100" dirty="0" err="1" smtClean="0"/>
              <a:t>його</a:t>
            </a:r>
            <a:r>
              <a:rPr lang="ru-RU" sz="2100" dirty="0" smtClean="0"/>
              <a:t> </a:t>
            </a:r>
            <a:r>
              <a:rPr lang="ru-RU" sz="2100" dirty="0" err="1" smtClean="0"/>
              <a:t>попередніх</a:t>
            </a:r>
            <a:r>
              <a:rPr lang="ru-RU" sz="2100" dirty="0" smtClean="0"/>
              <a:t> покупок. </a:t>
            </a:r>
            <a:r>
              <a:rPr lang="ru-RU" sz="2100" dirty="0" err="1" smtClean="0"/>
              <a:t>Це</a:t>
            </a:r>
            <a:r>
              <a:rPr lang="ru-RU" sz="2100" dirty="0" smtClean="0"/>
              <a:t> </a:t>
            </a:r>
            <a:r>
              <a:rPr lang="ru-RU" sz="2100" dirty="0" err="1" smtClean="0"/>
              <a:t>збільшує</a:t>
            </a:r>
            <a:r>
              <a:rPr lang="ru-RU" sz="2100" dirty="0" smtClean="0"/>
              <a:t> </a:t>
            </a:r>
            <a:r>
              <a:rPr lang="ru-RU" sz="2100" dirty="0" err="1" smtClean="0"/>
              <a:t>ймовірність</a:t>
            </a:r>
            <a:r>
              <a:rPr lang="ru-RU" sz="2100" dirty="0" smtClean="0"/>
              <a:t> того, </a:t>
            </a:r>
            <a:r>
              <a:rPr lang="ru-RU" sz="2100" dirty="0" err="1" smtClean="0"/>
              <a:t>що</a:t>
            </a:r>
            <a:r>
              <a:rPr lang="ru-RU" sz="2100" dirty="0" smtClean="0"/>
              <a:t> </a:t>
            </a:r>
            <a:r>
              <a:rPr lang="ru-RU" sz="2100" dirty="0" err="1" smtClean="0"/>
              <a:t>клієнт</a:t>
            </a:r>
            <a:r>
              <a:rPr lang="ru-RU" sz="2100" dirty="0" smtClean="0"/>
              <a:t> </a:t>
            </a:r>
            <a:r>
              <a:rPr lang="ru-RU" sz="2100" dirty="0" err="1" smtClean="0"/>
              <a:t>повернеться</a:t>
            </a:r>
            <a:r>
              <a:rPr lang="ru-RU" sz="2100" dirty="0" smtClean="0"/>
              <a:t> за повторною </a:t>
            </a:r>
            <a:r>
              <a:rPr lang="ru-RU" sz="2100" dirty="0" err="1" smtClean="0"/>
              <a:t>покупкою</a:t>
            </a:r>
            <a:r>
              <a:rPr lang="ru-RU" sz="2100" dirty="0" smtClean="0"/>
              <a:t>.</a:t>
            </a:r>
          </a:p>
          <a:p>
            <a:r>
              <a:rPr lang="ru-RU" sz="2100" dirty="0" smtClean="0"/>
              <a:t>2. </a:t>
            </a:r>
            <a:r>
              <a:rPr lang="ru-RU" sz="2100" b="1" dirty="0" err="1" smtClean="0"/>
              <a:t>Миттєві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сповіщення</a:t>
            </a:r>
            <a:r>
              <a:rPr lang="ru-RU" sz="2100" b="1" dirty="0" smtClean="0"/>
              <a:t> </a:t>
            </a:r>
            <a:r>
              <a:rPr lang="ru-RU" sz="2100" dirty="0" err="1" smtClean="0"/>
              <a:t>Мобільні</a:t>
            </a:r>
            <a:r>
              <a:rPr lang="ru-RU" sz="2100" dirty="0" smtClean="0"/>
              <a:t> </a:t>
            </a:r>
            <a:r>
              <a:rPr lang="ru-RU" sz="2100" dirty="0" err="1" smtClean="0"/>
              <a:t>додатки</a:t>
            </a:r>
            <a:r>
              <a:rPr lang="ru-RU" sz="2100" dirty="0" smtClean="0"/>
              <a:t> </a:t>
            </a:r>
            <a:r>
              <a:rPr lang="ru-RU" sz="2100" dirty="0" err="1" smtClean="0"/>
              <a:t>дозволяють</a:t>
            </a:r>
            <a:r>
              <a:rPr lang="ru-RU" sz="2100" dirty="0" smtClean="0"/>
              <a:t> </a:t>
            </a:r>
            <a:r>
              <a:rPr lang="ru-RU" sz="2100" dirty="0" err="1" smtClean="0"/>
              <a:t>надсилати</a:t>
            </a:r>
            <a:r>
              <a:rPr lang="ru-RU" sz="2100" dirty="0" smtClean="0"/>
              <a:t> </a:t>
            </a:r>
            <a:r>
              <a:rPr lang="en-US" sz="2100" dirty="0" smtClean="0"/>
              <a:t>push-</a:t>
            </a:r>
            <a:r>
              <a:rPr lang="ru-RU" sz="2100" dirty="0" err="1" smtClean="0"/>
              <a:t>сповіщення</a:t>
            </a:r>
            <a:r>
              <a:rPr lang="ru-RU" sz="2100" dirty="0" smtClean="0"/>
              <a:t> — </a:t>
            </a:r>
            <a:r>
              <a:rPr lang="ru-RU" sz="2100" dirty="0" err="1" smtClean="0"/>
              <a:t>миттєві</a:t>
            </a:r>
            <a:r>
              <a:rPr lang="ru-RU" sz="2100" dirty="0" smtClean="0"/>
              <a:t> </a:t>
            </a:r>
            <a:r>
              <a:rPr lang="ru-RU" sz="2100" dirty="0" err="1" smtClean="0"/>
              <a:t>повідомлення</a:t>
            </a:r>
            <a:r>
              <a:rPr lang="ru-RU" sz="2100" dirty="0" smtClean="0"/>
              <a:t>, </a:t>
            </a:r>
            <a:r>
              <a:rPr lang="ru-RU" sz="2100" dirty="0" err="1" smtClean="0"/>
              <a:t>які</a:t>
            </a:r>
            <a:r>
              <a:rPr lang="ru-RU" sz="2100" dirty="0" smtClean="0"/>
              <a:t> </a:t>
            </a:r>
            <a:r>
              <a:rPr lang="ru-RU" sz="2100" dirty="0" err="1" smtClean="0"/>
              <a:t>з’являються</a:t>
            </a:r>
            <a:r>
              <a:rPr lang="ru-RU" sz="2100" dirty="0" smtClean="0"/>
              <a:t> на </a:t>
            </a:r>
            <a:r>
              <a:rPr lang="ru-RU" sz="2100" dirty="0" err="1" smtClean="0"/>
              <a:t>екрані</a:t>
            </a:r>
            <a:r>
              <a:rPr lang="ru-RU" sz="2100" dirty="0" smtClean="0"/>
              <a:t> смартфона </a:t>
            </a:r>
            <a:r>
              <a:rPr lang="ru-RU" sz="2100" dirty="0" err="1" smtClean="0"/>
              <a:t>навіть</a:t>
            </a:r>
            <a:r>
              <a:rPr lang="ru-RU" sz="2100" dirty="0" smtClean="0"/>
              <a:t> </a:t>
            </a:r>
            <a:r>
              <a:rPr lang="ru-RU" sz="2100" dirty="0" err="1" smtClean="0"/>
              <a:t>тоді</a:t>
            </a:r>
            <a:r>
              <a:rPr lang="ru-RU" sz="2100" dirty="0" smtClean="0"/>
              <a:t>, коли </a:t>
            </a:r>
            <a:r>
              <a:rPr lang="ru-RU" sz="2100" dirty="0" err="1" smtClean="0"/>
              <a:t>додаток</a:t>
            </a:r>
            <a:r>
              <a:rPr lang="ru-RU" sz="2100" dirty="0" smtClean="0"/>
              <a:t> не </a:t>
            </a:r>
            <a:r>
              <a:rPr lang="ru-RU" sz="2100" dirty="0" err="1" smtClean="0"/>
              <a:t>відкритий</a:t>
            </a:r>
            <a:r>
              <a:rPr lang="ru-RU" sz="2100" dirty="0" smtClean="0"/>
              <a:t>. </a:t>
            </a:r>
            <a:r>
              <a:rPr lang="ru-RU" sz="2100" dirty="0" err="1" smtClean="0"/>
              <a:t>Це</a:t>
            </a:r>
            <a:r>
              <a:rPr lang="ru-RU" sz="2100" dirty="0" smtClean="0"/>
              <a:t> </a:t>
            </a:r>
            <a:r>
              <a:rPr lang="ru-RU" sz="2100" dirty="0" err="1" smtClean="0"/>
              <a:t>ефективний</a:t>
            </a:r>
            <a:r>
              <a:rPr lang="ru-RU" sz="2100" dirty="0" smtClean="0"/>
              <a:t> </a:t>
            </a:r>
            <a:r>
              <a:rPr lang="ru-RU" sz="2100" dirty="0" err="1" smtClean="0"/>
              <a:t>спосіб</a:t>
            </a:r>
            <a:r>
              <a:rPr lang="ru-RU" sz="2100" dirty="0" smtClean="0"/>
              <a:t> </a:t>
            </a:r>
            <a:r>
              <a:rPr lang="ru-RU" sz="2100" dirty="0" err="1" smtClean="0"/>
              <a:t>інформувати</a:t>
            </a:r>
            <a:r>
              <a:rPr lang="ru-RU" sz="2100" dirty="0" smtClean="0"/>
              <a:t> </a:t>
            </a:r>
            <a:r>
              <a:rPr lang="ru-RU" sz="2100" dirty="0" err="1" smtClean="0"/>
              <a:t>користувачів</a:t>
            </a:r>
            <a:r>
              <a:rPr lang="ru-RU" sz="2100" dirty="0" smtClean="0"/>
              <a:t> про </a:t>
            </a:r>
            <a:r>
              <a:rPr lang="ru-RU" sz="2100" dirty="0" err="1" smtClean="0"/>
              <a:t>нові</a:t>
            </a:r>
            <a:r>
              <a:rPr lang="ru-RU" sz="2100" dirty="0" smtClean="0"/>
              <a:t> </a:t>
            </a:r>
            <a:r>
              <a:rPr lang="ru-RU" sz="2100" dirty="0" err="1" smtClean="0"/>
              <a:t>акції</a:t>
            </a:r>
            <a:r>
              <a:rPr lang="ru-RU" sz="2100" dirty="0" smtClean="0"/>
              <a:t>, </a:t>
            </a:r>
            <a:r>
              <a:rPr lang="ru-RU" sz="2100" dirty="0" err="1" smtClean="0"/>
              <a:t>знижки</a:t>
            </a:r>
            <a:r>
              <a:rPr lang="ru-RU" sz="2100" dirty="0" smtClean="0"/>
              <a:t>, </a:t>
            </a:r>
            <a:r>
              <a:rPr lang="ru-RU" sz="2100" dirty="0" err="1" smtClean="0"/>
              <a:t>нові</a:t>
            </a:r>
            <a:r>
              <a:rPr lang="ru-RU" sz="2100" dirty="0" smtClean="0"/>
              <a:t> </a:t>
            </a:r>
            <a:r>
              <a:rPr lang="ru-RU" sz="2100" dirty="0" err="1" smtClean="0"/>
              <a:t>функції</a:t>
            </a:r>
            <a:r>
              <a:rPr lang="ru-RU" sz="2100" dirty="0" smtClean="0"/>
              <a:t> </a:t>
            </a:r>
            <a:r>
              <a:rPr lang="ru-RU" sz="2100" dirty="0" err="1" smtClean="0"/>
              <a:t>або</a:t>
            </a:r>
            <a:r>
              <a:rPr lang="ru-RU" sz="2100" dirty="0" smtClean="0"/>
              <a:t> </a:t>
            </a:r>
            <a:r>
              <a:rPr lang="ru-RU" sz="2100" dirty="0" err="1" smtClean="0"/>
              <a:t>інші</a:t>
            </a:r>
            <a:r>
              <a:rPr lang="ru-RU" sz="2100" dirty="0" smtClean="0"/>
              <a:t> </a:t>
            </a:r>
            <a:r>
              <a:rPr lang="ru-RU" sz="2100" dirty="0" err="1" smtClean="0"/>
              <a:t>важливі</a:t>
            </a:r>
            <a:r>
              <a:rPr lang="ru-RU" sz="2100" dirty="0" smtClean="0"/>
              <a:t> </a:t>
            </a:r>
            <a:r>
              <a:rPr lang="ru-RU" sz="2100" dirty="0" err="1" smtClean="0"/>
              <a:t>події</a:t>
            </a:r>
            <a:r>
              <a:rPr lang="ru-RU" sz="2100" dirty="0" smtClean="0"/>
              <a:t>. </a:t>
            </a:r>
            <a:r>
              <a:rPr lang="ru-RU" sz="2100" dirty="0" err="1" smtClean="0"/>
              <a:t>Важливо</a:t>
            </a:r>
            <a:r>
              <a:rPr lang="ru-RU" sz="2100" dirty="0" smtClean="0"/>
              <a:t>, </a:t>
            </a:r>
            <a:r>
              <a:rPr lang="ru-RU" sz="2100" dirty="0" err="1" smtClean="0"/>
              <a:t>щоб</a:t>
            </a:r>
            <a:r>
              <a:rPr lang="ru-RU" sz="2100" dirty="0" smtClean="0"/>
              <a:t> </a:t>
            </a:r>
            <a:r>
              <a:rPr lang="ru-RU" sz="2100" dirty="0" err="1" smtClean="0"/>
              <a:t>сповіщення</a:t>
            </a:r>
            <a:r>
              <a:rPr lang="ru-RU" sz="2100" dirty="0" smtClean="0"/>
              <a:t> </a:t>
            </a:r>
            <a:r>
              <a:rPr lang="ru-RU" sz="2100" dirty="0" err="1" smtClean="0"/>
              <a:t>були</a:t>
            </a:r>
            <a:r>
              <a:rPr lang="ru-RU" sz="2100" dirty="0" smtClean="0"/>
              <a:t> </a:t>
            </a:r>
            <a:r>
              <a:rPr lang="ru-RU" sz="2100" dirty="0" err="1" smtClean="0"/>
              <a:t>релевантними</a:t>
            </a:r>
            <a:r>
              <a:rPr lang="ru-RU" sz="2100" dirty="0" smtClean="0"/>
              <a:t> та </a:t>
            </a:r>
            <a:r>
              <a:rPr lang="ru-RU" sz="2100" dirty="0" err="1" smtClean="0"/>
              <a:t>персоналізованими</a:t>
            </a:r>
            <a:r>
              <a:rPr lang="ru-RU" sz="2100" dirty="0" smtClean="0"/>
              <a:t>, </a:t>
            </a:r>
            <a:r>
              <a:rPr lang="ru-RU" sz="2100" dirty="0" err="1" smtClean="0"/>
              <a:t>аби</a:t>
            </a:r>
            <a:r>
              <a:rPr lang="ru-RU" sz="2100" dirty="0" smtClean="0"/>
              <a:t> не </a:t>
            </a:r>
            <a:r>
              <a:rPr lang="ru-RU" sz="2100" dirty="0" err="1" smtClean="0"/>
              <a:t>набридати</a:t>
            </a:r>
            <a:r>
              <a:rPr lang="ru-RU" sz="2100" dirty="0" smtClean="0"/>
              <a:t> </a:t>
            </a:r>
            <a:r>
              <a:rPr lang="ru-RU" sz="2100" dirty="0" err="1" smtClean="0"/>
              <a:t>користувачеві</a:t>
            </a:r>
            <a:r>
              <a:rPr lang="ru-RU" sz="2100" dirty="0" smtClean="0"/>
              <a:t> і не </a:t>
            </a:r>
            <a:r>
              <a:rPr lang="ru-RU" sz="2100" dirty="0" err="1" smtClean="0"/>
              <a:t>призводити</a:t>
            </a:r>
            <a:r>
              <a:rPr lang="ru-RU" sz="2100" dirty="0" smtClean="0"/>
              <a:t> до </a:t>
            </a:r>
            <a:r>
              <a:rPr lang="ru-RU" sz="2100" dirty="0" err="1" smtClean="0"/>
              <a:t>відмови</a:t>
            </a:r>
            <a:r>
              <a:rPr lang="ru-RU" sz="2100" dirty="0" smtClean="0"/>
              <a:t> </a:t>
            </a:r>
            <a:r>
              <a:rPr lang="ru-RU" sz="2100" dirty="0" err="1" smtClean="0"/>
              <a:t>від</a:t>
            </a:r>
            <a:r>
              <a:rPr lang="ru-RU" sz="2100" dirty="0" smtClean="0"/>
              <a:t> </a:t>
            </a:r>
            <a:r>
              <a:rPr lang="ru-RU" sz="2100" dirty="0" err="1" smtClean="0"/>
              <a:t>отримання</a:t>
            </a:r>
            <a:r>
              <a:rPr lang="ru-RU" sz="2100" dirty="0" smtClean="0"/>
              <a:t> </a:t>
            </a:r>
            <a:r>
              <a:rPr lang="ru-RU" sz="2100" dirty="0" err="1" smtClean="0"/>
              <a:t>повідомлень</a:t>
            </a:r>
            <a:r>
              <a:rPr lang="ru-RU" sz="2100" dirty="0" smtClean="0"/>
              <a:t>.</a:t>
            </a:r>
          </a:p>
          <a:p>
            <a:r>
              <a:rPr lang="ru-RU" sz="2100" dirty="0" smtClean="0"/>
              <a:t>3. </a:t>
            </a:r>
            <a:r>
              <a:rPr lang="ru-RU" sz="2100" b="1" dirty="0" err="1" smtClean="0"/>
              <a:t>Програми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лояльності</a:t>
            </a:r>
            <a:r>
              <a:rPr lang="ru-RU" sz="2100" b="1" dirty="0" smtClean="0"/>
              <a:t> </a:t>
            </a:r>
            <a:r>
              <a:rPr lang="ru-RU" sz="2100" dirty="0" err="1" smtClean="0"/>
              <a:t>Мобільні</a:t>
            </a:r>
            <a:r>
              <a:rPr lang="ru-RU" sz="2100" dirty="0" smtClean="0"/>
              <a:t> </a:t>
            </a:r>
            <a:r>
              <a:rPr lang="ru-RU" sz="2100" dirty="0" err="1" smtClean="0"/>
              <a:t>додатки</a:t>
            </a:r>
            <a:r>
              <a:rPr lang="ru-RU" sz="2100" dirty="0" smtClean="0"/>
              <a:t> часто </a:t>
            </a:r>
            <a:r>
              <a:rPr lang="ru-RU" sz="2100" dirty="0" err="1" smtClean="0"/>
              <a:t>використовуються</a:t>
            </a:r>
            <a:r>
              <a:rPr lang="ru-RU" sz="2100" dirty="0" smtClean="0"/>
              <a:t> для </a:t>
            </a:r>
            <a:r>
              <a:rPr lang="ru-RU" sz="2100" dirty="0" err="1" smtClean="0"/>
              <a:t>реалізації</a:t>
            </a:r>
            <a:r>
              <a:rPr lang="ru-RU" sz="2100" dirty="0" smtClean="0"/>
              <a:t> </a:t>
            </a:r>
            <a:r>
              <a:rPr lang="ru-RU" sz="2100" dirty="0" err="1" smtClean="0"/>
              <a:t>програм</a:t>
            </a:r>
            <a:r>
              <a:rPr lang="ru-RU" sz="2100" dirty="0" smtClean="0"/>
              <a:t> </a:t>
            </a:r>
            <a:r>
              <a:rPr lang="ru-RU" sz="2100" dirty="0" err="1" smtClean="0"/>
              <a:t>лояльності</a:t>
            </a:r>
            <a:r>
              <a:rPr lang="ru-RU" sz="2100" dirty="0" smtClean="0"/>
              <a:t>. </a:t>
            </a:r>
            <a:r>
              <a:rPr lang="ru-RU" sz="2100" dirty="0" err="1" smtClean="0"/>
              <a:t>Наприклад</a:t>
            </a:r>
            <a:r>
              <a:rPr lang="ru-RU" sz="2100" dirty="0" smtClean="0"/>
              <a:t>, </a:t>
            </a:r>
            <a:r>
              <a:rPr lang="ru-RU" sz="2100" dirty="0" err="1" smtClean="0"/>
              <a:t>програма</a:t>
            </a:r>
            <a:r>
              <a:rPr lang="ru-RU" sz="2100" dirty="0" smtClean="0"/>
              <a:t>, яка </a:t>
            </a:r>
            <a:r>
              <a:rPr lang="ru-RU" sz="2100" dirty="0" err="1" smtClean="0"/>
              <a:t>нараховує</a:t>
            </a:r>
            <a:r>
              <a:rPr lang="ru-RU" sz="2100" dirty="0" smtClean="0"/>
              <a:t> </a:t>
            </a:r>
            <a:r>
              <a:rPr lang="ru-RU" sz="2100" dirty="0" err="1" smtClean="0"/>
              <a:t>бонуси</a:t>
            </a:r>
            <a:r>
              <a:rPr lang="ru-RU" sz="2100" dirty="0" smtClean="0"/>
              <a:t> за </a:t>
            </a:r>
            <a:r>
              <a:rPr lang="ru-RU" sz="2100" dirty="0" err="1" smtClean="0"/>
              <a:t>кожну</a:t>
            </a:r>
            <a:r>
              <a:rPr lang="ru-RU" sz="2100" dirty="0" smtClean="0"/>
              <a:t> покупку </a:t>
            </a:r>
            <a:r>
              <a:rPr lang="ru-RU" sz="2100" dirty="0" err="1" smtClean="0"/>
              <a:t>або</a:t>
            </a:r>
            <a:r>
              <a:rPr lang="ru-RU" sz="2100" dirty="0" smtClean="0"/>
              <a:t> за </a:t>
            </a:r>
            <a:r>
              <a:rPr lang="ru-RU" sz="2100" dirty="0" err="1" smtClean="0"/>
              <a:t>виконання</a:t>
            </a:r>
            <a:r>
              <a:rPr lang="ru-RU" sz="2100" dirty="0" smtClean="0"/>
              <a:t> </a:t>
            </a:r>
            <a:r>
              <a:rPr lang="ru-RU" sz="2100" dirty="0" err="1" smtClean="0"/>
              <a:t>певних</a:t>
            </a:r>
            <a:r>
              <a:rPr lang="ru-RU" sz="2100" dirty="0" smtClean="0"/>
              <a:t> </a:t>
            </a:r>
            <a:r>
              <a:rPr lang="ru-RU" sz="2100" dirty="0" err="1" smtClean="0"/>
              <a:t>дій</a:t>
            </a:r>
            <a:r>
              <a:rPr lang="ru-RU" sz="2100" dirty="0" smtClean="0"/>
              <a:t> (</a:t>
            </a:r>
            <a:r>
              <a:rPr lang="ru-RU" sz="2100" dirty="0" err="1" smtClean="0"/>
              <a:t>наприклад</a:t>
            </a:r>
            <a:r>
              <a:rPr lang="ru-RU" sz="2100" dirty="0" smtClean="0"/>
              <a:t>, </a:t>
            </a:r>
            <a:r>
              <a:rPr lang="ru-RU" sz="2100" dirty="0" err="1" smtClean="0"/>
              <a:t>заповнення</a:t>
            </a:r>
            <a:r>
              <a:rPr lang="ru-RU" sz="2100" dirty="0" smtClean="0"/>
              <a:t> </a:t>
            </a:r>
            <a:r>
              <a:rPr lang="ru-RU" sz="2100" dirty="0" err="1" smtClean="0"/>
              <a:t>профілю</a:t>
            </a:r>
            <a:r>
              <a:rPr lang="ru-RU" sz="2100" dirty="0" smtClean="0"/>
              <a:t>), </a:t>
            </a:r>
            <a:r>
              <a:rPr lang="ru-RU" sz="2100" dirty="0" err="1" smtClean="0"/>
              <a:t>стимулює</a:t>
            </a:r>
            <a:r>
              <a:rPr lang="ru-RU" sz="2100" dirty="0" smtClean="0"/>
              <a:t> </a:t>
            </a:r>
            <a:r>
              <a:rPr lang="ru-RU" sz="2100" dirty="0" err="1" smtClean="0"/>
              <a:t>користувачів</a:t>
            </a:r>
            <a:r>
              <a:rPr lang="ru-RU" sz="2100" dirty="0" smtClean="0"/>
              <a:t> </a:t>
            </a:r>
            <a:r>
              <a:rPr lang="ru-RU" sz="2100" dirty="0" err="1" smtClean="0"/>
              <a:t>повертатися</a:t>
            </a:r>
            <a:r>
              <a:rPr lang="ru-RU" sz="2100" dirty="0" smtClean="0"/>
              <a:t> до </a:t>
            </a:r>
            <a:r>
              <a:rPr lang="ru-RU" sz="2100" dirty="0" err="1" smtClean="0"/>
              <a:t>додатка</a:t>
            </a:r>
            <a:r>
              <a:rPr lang="ru-RU" sz="2100" dirty="0" smtClean="0"/>
              <a:t> і </a:t>
            </a:r>
            <a:r>
              <a:rPr lang="ru-RU" sz="2100" dirty="0" err="1" smtClean="0"/>
              <a:t>здійснювати</a:t>
            </a:r>
            <a:r>
              <a:rPr lang="ru-RU" sz="2100" dirty="0" smtClean="0"/>
              <a:t> </a:t>
            </a:r>
            <a:r>
              <a:rPr lang="ru-RU" sz="2100" dirty="0" err="1" smtClean="0"/>
              <a:t>більше</a:t>
            </a:r>
            <a:r>
              <a:rPr lang="ru-RU" sz="2100" dirty="0" smtClean="0"/>
              <a:t> покупок. </a:t>
            </a:r>
            <a:r>
              <a:rPr lang="ru-RU" sz="2100" dirty="0" err="1" smtClean="0"/>
              <a:t>Крім</a:t>
            </a:r>
            <a:r>
              <a:rPr lang="ru-RU" sz="2100" dirty="0" smtClean="0"/>
              <a:t> того, </a:t>
            </a:r>
            <a:r>
              <a:rPr lang="ru-RU" sz="2100" dirty="0" err="1" smtClean="0"/>
              <a:t>такі</a:t>
            </a:r>
            <a:r>
              <a:rPr lang="ru-RU" sz="2100" dirty="0" smtClean="0"/>
              <a:t> </a:t>
            </a:r>
            <a:r>
              <a:rPr lang="ru-RU" sz="2100" dirty="0" err="1" smtClean="0"/>
              <a:t>програми</a:t>
            </a:r>
            <a:r>
              <a:rPr lang="ru-RU" sz="2100" dirty="0" smtClean="0"/>
              <a:t> </a:t>
            </a:r>
            <a:r>
              <a:rPr lang="ru-RU" sz="2100" dirty="0" err="1" smtClean="0"/>
              <a:t>можуть</a:t>
            </a:r>
            <a:r>
              <a:rPr lang="ru-RU" sz="2100" dirty="0" smtClean="0"/>
              <a:t> </a:t>
            </a:r>
            <a:r>
              <a:rPr lang="ru-RU" sz="2100" dirty="0" err="1" smtClean="0"/>
              <a:t>включати</a:t>
            </a:r>
            <a:r>
              <a:rPr lang="ru-RU" sz="2100" dirty="0" smtClean="0"/>
              <a:t> </a:t>
            </a:r>
            <a:r>
              <a:rPr lang="ru-RU" sz="2100" dirty="0" err="1" smtClean="0"/>
              <a:t>рівні</a:t>
            </a:r>
            <a:r>
              <a:rPr lang="ru-RU" sz="2100" dirty="0" smtClean="0"/>
              <a:t> </a:t>
            </a:r>
            <a:r>
              <a:rPr lang="ru-RU" sz="2100" dirty="0" err="1" smtClean="0"/>
              <a:t>лояльності</a:t>
            </a:r>
            <a:r>
              <a:rPr lang="ru-RU" sz="2100" dirty="0" smtClean="0"/>
              <a:t>, </a:t>
            </a:r>
            <a:r>
              <a:rPr lang="ru-RU" sz="2100" dirty="0" err="1" smtClean="0"/>
              <a:t>що</a:t>
            </a:r>
            <a:r>
              <a:rPr lang="ru-RU" sz="2100" dirty="0" smtClean="0"/>
              <a:t> </a:t>
            </a:r>
            <a:r>
              <a:rPr lang="ru-RU" sz="2100" dirty="0" err="1" smtClean="0"/>
              <a:t>дозволяє</a:t>
            </a:r>
            <a:r>
              <a:rPr lang="ru-RU" sz="2100" dirty="0" smtClean="0"/>
              <a:t> </a:t>
            </a:r>
            <a:r>
              <a:rPr lang="ru-RU" sz="2100" dirty="0" err="1" smtClean="0"/>
              <a:t>користувачам</a:t>
            </a:r>
            <a:r>
              <a:rPr lang="ru-RU" sz="2100" dirty="0" smtClean="0"/>
              <a:t> </a:t>
            </a:r>
            <a:r>
              <a:rPr lang="ru-RU" sz="2100" dirty="0" err="1" smtClean="0"/>
              <a:t>отримувати</a:t>
            </a:r>
            <a:r>
              <a:rPr lang="ru-RU" sz="2100" dirty="0" smtClean="0"/>
              <a:t> </a:t>
            </a:r>
            <a:r>
              <a:rPr lang="ru-RU" sz="2100" dirty="0" err="1" smtClean="0"/>
              <a:t>додаткові</a:t>
            </a:r>
            <a:r>
              <a:rPr lang="ru-RU" sz="2100" dirty="0" smtClean="0"/>
              <a:t> </a:t>
            </a:r>
            <a:r>
              <a:rPr lang="ru-RU" sz="2100" dirty="0" err="1" smtClean="0"/>
              <a:t>привілеї</a:t>
            </a:r>
            <a:r>
              <a:rPr lang="ru-RU" sz="2100" dirty="0" smtClean="0"/>
              <a:t> та </a:t>
            </a:r>
            <a:r>
              <a:rPr lang="ru-RU" sz="2100" dirty="0" err="1" smtClean="0"/>
              <a:t>знижки</a:t>
            </a:r>
            <a:r>
              <a:rPr lang="ru-RU" sz="2100" dirty="0" smtClean="0"/>
              <a:t> </a:t>
            </a:r>
            <a:r>
              <a:rPr lang="ru-RU" sz="2100" dirty="0" err="1" smtClean="0"/>
              <a:t>залежно</a:t>
            </a:r>
            <a:r>
              <a:rPr lang="ru-RU" sz="2100" dirty="0" smtClean="0"/>
              <a:t> </a:t>
            </a:r>
            <a:r>
              <a:rPr lang="ru-RU" sz="2100" dirty="0" err="1" smtClean="0"/>
              <a:t>від</a:t>
            </a:r>
            <a:r>
              <a:rPr lang="ru-RU" sz="2100" dirty="0" smtClean="0"/>
              <a:t> </a:t>
            </a:r>
            <a:r>
              <a:rPr lang="ru-RU" sz="2100" dirty="0" err="1" smtClean="0"/>
              <a:t>їх</a:t>
            </a:r>
            <a:r>
              <a:rPr lang="ru-RU" sz="2100" dirty="0" smtClean="0"/>
              <a:t> </a:t>
            </a:r>
            <a:r>
              <a:rPr lang="ru-RU" sz="2100" dirty="0" err="1" smtClean="0"/>
              <a:t>активності</a:t>
            </a:r>
            <a:r>
              <a:rPr lang="ru-RU" sz="2100" dirty="0" smtClean="0"/>
              <a:t>.</a:t>
            </a:r>
          </a:p>
          <a:p>
            <a:r>
              <a:rPr lang="ru-RU" sz="2100" dirty="0" smtClean="0"/>
              <a:t>4. </a:t>
            </a:r>
            <a:r>
              <a:rPr lang="ru-RU" sz="2100" b="1" dirty="0" err="1" smtClean="0"/>
              <a:t>Інтерактивність</a:t>
            </a:r>
            <a:r>
              <a:rPr lang="ru-RU" sz="2100" b="1" dirty="0" smtClean="0"/>
              <a:t> та </a:t>
            </a:r>
            <a:r>
              <a:rPr lang="ru-RU" sz="2100" b="1" dirty="0" err="1" smtClean="0"/>
              <a:t>зручність</a:t>
            </a:r>
            <a:r>
              <a:rPr lang="ru-RU" sz="2100" b="1" dirty="0" smtClean="0"/>
              <a:t> </a:t>
            </a:r>
            <a:r>
              <a:rPr lang="ru-RU" sz="2100" dirty="0" err="1" smtClean="0"/>
              <a:t>Мобільні</a:t>
            </a:r>
            <a:r>
              <a:rPr lang="ru-RU" sz="2100" dirty="0" smtClean="0"/>
              <a:t> </a:t>
            </a:r>
            <a:r>
              <a:rPr lang="ru-RU" sz="2100" dirty="0" err="1" smtClean="0"/>
              <a:t>додатки</a:t>
            </a:r>
            <a:r>
              <a:rPr lang="ru-RU" sz="2100" dirty="0" smtClean="0"/>
              <a:t> </a:t>
            </a:r>
            <a:r>
              <a:rPr lang="ru-RU" sz="2100" dirty="0" err="1" smtClean="0"/>
              <a:t>забезпечують</a:t>
            </a:r>
            <a:r>
              <a:rPr lang="ru-RU" sz="2100" dirty="0" smtClean="0"/>
              <a:t> </a:t>
            </a:r>
            <a:r>
              <a:rPr lang="ru-RU" sz="2100" dirty="0" err="1" smtClean="0"/>
              <a:t>зручний</a:t>
            </a:r>
            <a:r>
              <a:rPr lang="ru-RU" sz="2100" dirty="0" smtClean="0"/>
              <a:t> доступ до </a:t>
            </a:r>
            <a:r>
              <a:rPr lang="ru-RU" sz="2100" dirty="0" err="1" smtClean="0"/>
              <a:t>функцій</a:t>
            </a:r>
            <a:r>
              <a:rPr lang="ru-RU" sz="2100" dirty="0" smtClean="0"/>
              <a:t> </a:t>
            </a:r>
            <a:r>
              <a:rPr lang="ru-RU" sz="2100" dirty="0" err="1" smtClean="0"/>
              <a:t>компанії</a:t>
            </a:r>
            <a:r>
              <a:rPr lang="ru-RU" sz="2100" dirty="0" smtClean="0"/>
              <a:t> без </a:t>
            </a:r>
            <a:r>
              <a:rPr lang="ru-RU" sz="2100" dirty="0" err="1" smtClean="0"/>
              <a:t>необхідності</a:t>
            </a:r>
            <a:r>
              <a:rPr lang="ru-RU" sz="2100" dirty="0" smtClean="0"/>
              <a:t> </a:t>
            </a:r>
            <a:r>
              <a:rPr lang="ru-RU" sz="2100" dirty="0" err="1" smtClean="0"/>
              <a:t>відкривати</a:t>
            </a:r>
            <a:r>
              <a:rPr lang="ru-RU" sz="2100" dirty="0" smtClean="0"/>
              <a:t> вебсайт. </a:t>
            </a:r>
            <a:r>
              <a:rPr lang="ru-RU" sz="2100" dirty="0" err="1" smtClean="0"/>
              <a:t>Користувач</a:t>
            </a:r>
            <a:r>
              <a:rPr lang="ru-RU" sz="2100" dirty="0" smtClean="0"/>
              <a:t> </a:t>
            </a:r>
            <a:r>
              <a:rPr lang="ru-RU" sz="2100" dirty="0" err="1" smtClean="0"/>
              <a:t>може</a:t>
            </a:r>
            <a:r>
              <a:rPr lang="ru-RU" sz="2100" dirty="0" smtClean="0"/>
              <a:t> </a:t>
            </a:r>
            <a:r>
              <a:rPr lang="ru-RU" sz="2100" dirty="0" err="1" smtClean="0"/>
              <a:t>здійснювати</a:t>
            </a:r>
            <a:r>
              <a:rPr lang="ru-RU" sz="2100" dirty="0" smtClean="0"/>
              <a:t> покупки, </a:t>
            </a:r>
            <a:r>
              <a:rPr lang="ru-RU" sz="2100" dirty="0" err="1" smtClean="0"/>
              <a:t>перевіряти</a:t>
            </a:r>
            <a:r>
              <a:rPr lang="ru-RU" sz="2100" dirty="0" smtClean="0"/>
              <a:t> статус </a:t>
            </a:r>
            <a:r>
              <a:rPr lang="ru-RU" sz="2100" dirty="0" err="1" smtClean="0"/>
              <a:t>замовлення</a:t>
            </a:r>
            <a:r>
              <a:rPr lang="ru-RU" sz="2100" dirty="0" smtClean="0"/>
              <a:t> </a:t>
            </a:r>
            <a:r>
              <a:rPr lang="ru-RU" sz="2100" dirty="0" err="1" smtClean="0"/>
              <a:t>або</a:t>
            </a:r>
            <a:r>
              <a:rPr lang="ru-RU" sz="2100" dirty="0" smtClean="0"/>
              <a:t> </a:t>
            </a:r>
            <a:r>
              <a:rPr lang="ru-RU" sz="2100" dirty="0" err="1" smtClean="0"/>
              <a:t>отримувати</a:t>
            </a:r>
            <a:r>
              <a:rPr lang="ru-RU" sz="2100" dirty="0" smtClean="0"/>
              <a:t> </a:t>
            </a:r>
            <a:r>
              <a:rPr lang="ru-RU" sz="2100" dirty="0" err="1" smtClean="0"/>
              <a:t>підтримку</a:t>
            </a:r>
            <a:r>
              <a:rPr lang="ru-RU" sz="2100" dirty="0" smtClean="0"/>
              <a:t> </a:t>
            </a:r>
            <a:r>
              <a:rPr lang="ru-RU" sz="2100" dirty="0" err="1" smtClean="0"/>
              <a:t>безпосередньо</a:t>
            </a:r>
            <a:r>
              <a:rPr lang="ru-RU" sz="2100" dirty="0" smtClean="0"/>
              <a:t> через </a:t>
            </a:r>
            <a:r>
              <a:rPr lang="ru-RU" sz="2100" dirty="0" err="1" smtClean="0"/>
              <a:t>додаток</a:t>
            </a:r>
            <a:r>
              <a:rPr lang="ru-RU" sz="2100" dirty="0" smtClean="0"/>
              <a:t>. </a:t>
            </a:r>
            <a:r>
              <a:rPr lang="ru-RU" sz="2100" dirty="0" err="1" smtClean="0"/>
              <a:t>Інтерактивні</a:t>
            </a:r>
            <a:r>
              <a:rPr lang="ru-RU" sz="2100" dirty="0" smtClean="0"/>
              <a:t> </a:t>
            </a:r>
            <a:r>
              <a:rPr lang="ru-RU" sz="2100" dirty="0" err="1" smtClean="0"/>
              <a:t>функції</a:t>
            </a:r>
            <a:r>
              <a:rPr lang="ru-RU" sz="2100" dirty="0" smtClean="0"/>
              <a:t>, </a:t>
            </a:r>
            <a:r>
              <a:rPr lang="ru-RU" sz="2100" dirty="0" err="1" smtClean="0"/>
              <a:t>такі</a:t>
            </a:r>
            <a:r>
              <a:rPr lang="ru-RU" sz="2100" dirty="0" smtClean="0"/>
              <a:t> як чат-</a:t>
            </a:r>
            <a:r>
              <a:rPr lang="ru-RU" sz="2100" dirty="0" err="1" smtClean="0"/>
              <a:t>боти</a:t>
            </a:r>
            <a:r>
              <a:rPr lang="ru-RU" sz="2100" dirty="0" smtClean="0"/>
              <a:t> </a:t>
            </a:r>
            <a:r>
              <a:rPr lang="ru-RU" sz="2100" dirty="0" err="1" smtClean="0"/>
              <a:t>або</a:t>
            </a:r>
            <a:r>
              <a:rPr lang="ru-RU" sz="2100" dirty="0" smtClean="0"/>
              <a:t> </a:t>
            </a:r>
            <a:r>
              <a:rPr lang="ru-RU" sz="2100" dirty="0" err="1" smtClean="0"/>
              <a:t>підтримка</a:t>
            </a:r>
            <a:r>
              <a:rPr lang="ru-RU" sz="2100" dirty="0" smtClean="0"/>
              <a:t> в </a:t>
            </a:r>
            <a:r>
              <a:rPr lang="ru-RU" sz="2100" dirty="0" err="1" smtClean="0"/>
              <a:t>режимі</a:t>
            </a:r>
            <a:r>
              <a:rPr lang="ru-RU" sz="2100" dirty="0" smtClean="0"/>
              <a:t> реального часу, </a:t>
            </a:r>
            <a:r>
              <a:rPr lang="ru-RU" sz="2100" dirty="0" err="1" smtClean="0"/>
              <a:t>створюють</a:t>
            </a:r>
            <a:r>
              <a:rPr lang="ru-RU" sz="2100" dirty="0" smtClean="0"/>
              <a:t> </a:t>
            </a:r>
            <a:r>
              <a:rPr lang="ru-RU" sz="2100" dirty="0" err="1" smtClean="0"/>
              <a:t>ефективне</a:t>
            </a:r>
            <a:r>
              <a:rPr lang="ru-RU" sz="2100" dirty="0" smtClean="0"/>
              <a:t> </a:t>
            </a:r>
            <a:r>
              <a:rPr lang="ru-RU" sz="2100" dirty="0" err="1" smtClean="0"/>
              <a:t>середовище</a:t>
            </a:r>
            <a:r>
              <a:rPr lang="ru-RU" sz="2100" dirty="0" smtClean="0"/>
              <a:t> для </a:t>
            </a:r>
            <a:r>
              <a:rPr lang="ru-RU" sz="2100" dirty="0" err="1" smtClean="0"/>
              <a:t>взаємодії</a:t>
            </a:r>
            <a:r>
              <a:rPr lang="ru-RU" sz="2100" dirty="0" smtClean="0"/>
              <a:t> </a:t>
            </a:r>
            <a:r>
              <a:rPr lang="en-US" sz="2100" dirty="0" smtClean="0"/>
              <a:t> </a:t>
            </a:r>
            <a:r>
              <a:rPr lang="ru-RU" sz="2100" dirty="0" err="1" smtClean="0"/>
              <a:t>між</a:t>
            </a:r>
            <a:r>
              <a:rPr lang="ru-RU" sz="2100" dirty="0" smtClean="0"/>
              <a:t> </a:t>
            </a:r>
            <a:r>
              <a:rPr lang="ru-RU" sz="2100" dirty="0" err="1" smtClean="0"/>
              <a:t>клієнтом</a:t>
            </a:r>
            <a:r>
              <a:rPr lang="ru-RU" sz="2100" dirty="0" smtClean="0"/>
              <a:t> та брендом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1195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3057"/>
            <a:ext cx="10515600" cy="588464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Етапи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створення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мобільного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додатку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23" y="731520"/>
            <a:ext cx="11482251" cy="600891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Етап</a:t>
            </a:r>
            <a:r>
              <a:rPr lang="ru-RU" dirty="0" smtClean="0"/>
              <a:t> 1: </a:t>
            </a:r>
            <a:r>
              <a:rPr lang="ru-RU" dirty="0" err="1" smtClean="0"/>
              <a:t>Ідея</a:t>
            </a:r>
            <a:r>
              <a:rPr lang="ru-RU" dirty="0" smtClean="0"/>
              <a:t> та </a:t>
            </a:r>
            <a:r>
              <a:rPr lang="ru-RU" dirty="0" err="1" smtClean="0"/>
              <a:t>дослідження</a:t>
            </a:r>
            <a:r>
              <a:rPr lang="ru-RU" dirty="0" smtClean="0"/>
              <a:t> ринку</a:t>
            </a:r>
          </a:p>
          <a:p>
            <a:r>
              <a:rPr lang="ru-RU" b="1" dirty="0" err="1" smtClean="0"/>
              <a:t>Формування</a:t>
            </a:r>
            <a:r>
              <a:rPr lang="ru-RU" b="1" dirty="0" smtClean="0"/>
              <a:t> </a:t>
            </a:r>
            <a:r>
              <a:rPr lang="ru-RU" b="1" dirty="0" err="1" smtClean="0"/>
              <a:t>ідеї</a:t>
            </a:r>
            <a:endParaRPr lang="ru-RU" b="1" dirty="0" smtClean="0"/>
          </a:p>
          <a:p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мобільний</a:t>
            </a:r>
            <a:r>
              <a:rPr lang="ru-RU" dirty="0" smtClean="0"/>
              <a:t> </a:t>
            </a:r>
            <a:r>
              <a:rPr lang="ru-RU" dirty="0" err="1" smtClean="0"/>
              <a:t>додаток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з </a:t>
            </a:r>
            <a:r>
              <a:rPr lang="ru-RU" dirty="0" err="1" smtClean="0"/>
              <a:t>ідеї</a:t>
            </a:r>
            <a:r>
              <a:rPr lang="ru-RU" dirty="0" smtClean="0"/>
              <a:t>. Вона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спрямована</a:t>
            </a:r>
            <a:r>
              <a:rPr lang="ru-RU" dirty="0" smtClean="0"/>
              <a:t> на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,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користувацького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унікального</a:t>
            </a:r>
            <a:r>
              <a:rPr lang="ru-RU" dirty="0" smtClean="0"/>
              <a:t> продукту.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додаток</a:t>
            </a:r>
            <a:r>
              <a:rPr lang="ru-RU" dirty="0" smtClean="0"/>
              <a:t> для доставки </a:t>
            </a:r>
            <a:r>
              <a:rPr lang="ru-RU" dirty="0" err="1" smtClean="0"/>
              <a:t>їжі</a:t>
            </a:r>
            <a:r>
              <a:rPr lang="ru-RU" dirty="0" smtClean="0"/>
              <a:t>, </a:t>
            </a:r>
            <a:r>
              <a:rPr lang="ru-RU" dirty="0" err="1" smtClean="0"/>
              <a:t>фітнес-трекер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платформа для </a:t>
            </a:r>
            <a:r>
              <a:rPr lang="ru-RU" dirty="0" err="1" smtClean="0"/>
              <a:t>навчання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Порада</a:t>
            </a:r>
            <a:r>
              <a:rPr lang="ru-RU" dirty="0" smtClean="0"/>
              <a:t> для </a:t>
            </a:r>
            <a:r>
              <a:rPr lang="en-US" dirty="0" smtClean="0"/>
              <a:t>SEO: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en-US" dirty="0" smtClean="0"/>
              <a:t>Google Trends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dirty="0" err="1" smtClean="0"/>
              <a:t>AnswerThePublic</a:t>
            </a:r>
            <a:r>
              <a:rPr lang="en-US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популярні</a:t>
            </a:r>
            <a:r>
              <a:rPr lang="ru-RU" dirty="0" smtClean="0"/>
              <a:t> </a:t>
            </a:r>
            <a:r>
              <a:rPr lang="ru-RU" dirty="0" err="1" smtClean="0"/>
              <a:t>запити</a:t>
            </a:r>
            <a:r>
              <a:rPr lang="ru-RU" dirty="0" smtClean="0"/>
              <a:t>, </a:t>
            </a:r>
            <a:r>
              <a:rPr lang="ru-RU" dirty="0" err="1" smtClean="0"/>
              <a:t>пов’язані</a:t>
            </a:r>
            <a:r>
              <a:rPr lang="ru-RU" dirty="0" smtClean="0"/>
              <a:t> з </a:t>
            </a:r>
            <a:r>
              <a:rPr lang="ru-RU" dirty="0" err="1" smtClean="0"/>
              <a:t>вашою</a:t>
            </a:r>
            <a:r>
              <a:rPr lang="ru-RU" dirty="0" smtClean="0"/>
              <a:t> </a:t>
            </a:r>
            <a:r>
              <a:rPr lang="ru-RU" dirty="0" err="1" smtClean="0"/>
              <a:t>ідеєю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"</a:t>
            </a:r>
            <a:r>
              <a:rPr lang="ru-RU" dirty="0" err="1" smtClean="0"/>
              <a:t>додаток</a:t>
            </a:r>
            <a:r>
              <a:rPr lang="ru-RU" dirty="0" smtClean="0"/>
              <a:t> для доставки </a:t>
            </a:r>
            <a:r>
              <a:rPr lang="ru-RU" dirty="0" err="1" smtClean="0"/>
              <a:t>їжі</a:t>
            </a:r>
            <a:r>
              <a:rPr lang="ru-RU" dirty="0" smtClean="0"/>
              <a:t>" </a:t>
            </a:r>
            <a:r>
              <a:rPr lang="ru-RU" dirty="0" err="1" smtClean="0"/>
              <a:t>або</a:t>
            </a:r>
            <a:r>
              <a:rPr lang="ru-RU" dirty="0" smtClean="0"/>
              <a:t> "</a:t>
            </a:r>
            <a:r>
              <a:rPr lang="ru-RU" dirty="0" err="1" smtClean="0"/>
              <a:t>фітнес-додаток</a:t>
            </a:r>
            <a:r>
              <a:rPr lang="ru-RU" dirty="0" smtClean="0"/>
              <a:t>".</a:t>
            </a:r>
          </a:p>
          <a:p>
            <a:r>
              <a:rPr lang="ru-RU" b="1" dirty="0" err="1" smtClean="0"/>
              <a:t>Аналіз</a:t>
            </a:r>
            <a:r>
              <a:rPr lang="ru-RU" b="1" dirty="0" smtClean="0"/>
              <a:t> ринку</a:t>
            </a:r>
          </a:p>
          <a:p>
            <a:r>
              <a:rPr lang="ru-RU" dirty="0" err="1" smtClean="0"/>
              <a:t>Дослідження</a:t>
            </a:r>
            <a:r>
              <a:rPr lang="ru-RU" dirty="0" smtClean="0"/>
              <a:t> ринку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Цільову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: </a:t>
            </a:r>
            <a:r>
              <a:rPr lang="ru-RU" dirty="0" err="1" smtClean="0"/>
              <a:t>Вікові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інтереси</a:t>
            </a:r>
            <a:r>
              <a:rPr lang="ru-RU" dirty="0" smtClean="0"/>
              <a:t>, </a:t>
            </a:r>
            <a:r>
              <a:rPr lang="ru-RU" dirty="0" err="1" smtClean="0"/>
              <a:t>поведінка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Конкурентів</a:t>
            </a:r>
            <a:r>
              <a:rPr lang="ru-RU" dirty="0" smtClean="0"/>
              <a:t>: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додатки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?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сильні</a:t>
            </a:r>
            <a:r>
              <a:rPr lang="ru-RU" dirty="0" smtClean="0"/>
              <a:t> та </a:t>
            </a:r>
            <a:r>
              <a:rPr lang="ru-RU" dirty="0" err="1" smtClean="0"/>
              <a:t>слабкі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Тренди</a:t>
            </a:r>
            <a:r>
              <a:rPr lang="ru-RU" dirty="0" smtClean="0"/>
              <a:t>: </a:t>
            </a:r>
            <a:r>
              <a:rPr lang="ru-RU" dirty="0" err="1" smtClean="0"/>
              <a:t>Наприклад</a:t>
            </a:r>
            <a:r>
              <a:rPr lang="ru-RU" dirty="0" smtClean="0"/>
              <a:t>, у 2025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популярні</a:t>
            </a:r>
            <a:r>
              <a:rPr lang="ru-RU" dirty="0" smtClean="0"/>
              <a:t> </a:t>
            </a:r>
            <a:r>
              <a:rPr lang="en-US" dirty="0" smtClean="0"/>
              <a:t>AI-</a:t>
            </a:r>
            <a:r>
              <a:rPr lang="ru-RU" dirty="0" err="1" smtClean="0"/>
              <a:t>додатки</a:t>
            </a:r>
            <a:r>
              <a:rPr lang="ru-RU" dirty="0" smtClean="0"/>
              <a:t>, </a:t>
            </a:r>
            <a:r>
              <a:rPr lang="ru-RU" dirty="0" err="1" smtClean="0"/>
              <a:t>голосові</a:t>
            </a:r>
            <a:r>
              <a:rPr lang="ru-RU" dirty="0" smtClean="0"/>
              <a:t> </a:t>
            </a:r>
            <a:r>
              <a:rPr lang="ru-RU" dirty="0" err="1" smtClean="0"/>
              <a:t>інтерфейси</a:t>
            </a:r>
            <a:r>
              <a:rPr lang="ru-RU" dirty="0" smtClean="0"/>
              <a:t> і </a:t>
            </a:r>
            <a:r>
              <a:rPr lang="en-US" dirty="0" smtClean="0"/>
              <a:t>AR-</a:t>
            </a:r>
            <a:r>
              <a:rPr lang="ru-RU" dirty="0" err="1" smtClean="0"/>
              <a:t>функції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31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09" y="365124"/>
            <a:ext cx="11040291" cy="630999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Етап</a:t>
            </a:r>
            <a:r>
              <a:rPr lang="ru-RU" dirty="0" smtClean="0"/>
              <a:t> 2: </a:t>
            </a:r>
            <a:r>
              <a:rPr lang="ru-RU" dirty="0" err="1" smtClean="0"/>
              <a:t>Планування</a:t>
            </a:r>
            <a:r>
              <a:rPr lang="ru-RU" dirty="0" smtClean="0"/>
              <a:t> та </a:t>
            </a:r>
            <a:r>
              <a:rPr lang="ru-RU" dirty="0" err="1" smtClean="0"/>
              <a:t>технічне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endParaRPr lang="ru-RU" dirty="0" smtClean="0"/>
          </a:p>
          <a:p>
            <a:r>
              <a:rPr lang="ru-RU" b="1" dirty="0" err="1" smtClean="0"/>
              <a:t>Складання</a:t>
            </a:r>
            <a:r>
              <a:rPr lang="ru-RU" b="1" dirty="0" smtClean="0"/>
              <a:t> </a:t>
            </a:r>
            <a:r>
              <a:rPr lang="ru-RU" b="1" dirty="0" err="1" smtClean="0"/>
              <a:t>технічного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(ТЗ)</a:t>
            </a:r>
          </a:p>
          <a:p>
            <a:r>
              <a:rPr lang="ru-RU" dirty="0" err="1" smtClean="0"/>
              <a:t>Технічне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документ,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описує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аспекти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</a:t>
            </a:r>
            <a:r>
              <a:rPr lang="ru-RU" dirty="0" err="1" smtClean="0"/>
              <a:t>додатку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Функціонал</a:t>
            </a:r>
            <a:r>
              <a:rPr lang="ru-RU" dirty="0" smtClean="0"/>
              <a:t> (</a:t>
            </a:r>
            <a:r>
              <a:rPr lang="ru-RU" dirty="0" err="1" smtClean="0"/>
              <a:t>авторизація</a:t>
            </a:r>
            <a:r>
              <a:rPr lang="ru-RU" dirty="0" smtClean="0"/>
              <a:t>, </a:t>
            </a:r>
            <a:r>
              <a:rPr lang="en-US" dirty="0" smtClean="0"/>
              <a:t>push-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платіжні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Платформи</a:t>
            </a:r>
            <a:r>
              <a:rPr lang="ru-RU" dirty="0" smtClean="0"/>
              <a:t> (</a:t>
            </a:r>
            <a:r>
              <a:rPr lang="en-US" dirty="0" smtClean="0"/>
              <a:t>iOS, Android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кросплатформний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   Дизайн (</a:t>
            </a:r>
            <a:r>
              <a:rPr lang="en-US" dirty="0" smtClean="0"/>
              <a:t>UI/UX).</a:t>
            </a:r>
          </a:p>
          <a:p>
            <a:r>
              <a:rPr lang="en-US" dirty="0" smtClean="0"/>
              <a:t>    </a:t>
            </a:r>
            <a:r>
              <a:rPr lang="ru-RU" dirty="0" err="1" smtClean="0"/>
              <a:t>Інтеграції</a:t>
            </a:r>
            <a:r>
              <a:rPr lang="ru-RU" dirty="0" smtClean="0"/>
              <a:t> (</a:t>
            </a:r>
            <a:r>
              <a:rPr lang="en-US" dirty="0" smtClean="0"/>
              <a:t>API, </a:t>
            </a:r>
            <a:r>
              <a:rPr lang="ru-RU" dirty="0" err="1" smtClean="0"/>
              <a:t>геолокація</a:t>
            </a:r>
            <a:r>
              <a:rPr lang="ru-RU" dirty="0" smtClean="0"/>
              <a:t>, </a:t>
            </a:r>
            <a:r>
              <a:rPr lang="ru-RU" dirty="0" err="1" smtClean="0"/>
              <a:t>аналітика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Чітке</a:t>
            </a:r>
            <a:r>
              <a:rPr lang="ru-RU" dirty="0" smtClean="0"/>
              <a:t> ТЗ </a:t>
            </a:r>
            <a:r>
              <a:rPr lang="ru-RU" dirty="0" err="1" smtClean="0"/>
              <a:t>зменшує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переробок</a:t>
            </a:r>
            <a:r>
              <a:rPr lang="ru-RU" dirty="0" smtClean="0"/>
              <a:t> і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Вибір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технологій</a:t>
            </a:r>
            <a:endParaRPr lang="ru-RU" b="1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dirty="0" err="1" smtClean="0"/>
              <a:t>Нативна</a:t>
            </a:r>
            <a:r>
              <a:rPr lang="ru-RU" dirty="0" smtClean="0"/>
              <a:t> </a:t>
            </a:r>
            <a:r>
              <a:rPr lang="ru-RU" dirty="0" err="1" smtClean="0"/>
              <a:t>розробка</a:t>
            </a:r>
            <a:r>
              <a:rPr lang="ru-RU" dirty="0" smtClean="0"/>
              <a:t> (</a:t>
            </a:r>
            <a:r>
              <a:rPr lang="en-US" dirty="0" smtClean="0"/>
              <a:t>Swift </a:t>
            </a:r>
            <a:r>
              <a:rPr lang="ru-RU" dirty="0" smtClean="0"/>
              <a:t>для </a:t>
            </a:r>
            <a:r>
              <a:rPr lang="en-US" dirty="0" smtClean="0"/>
              <a:t>iOS, </a:t>
            </a:r>
            <a:r>
              <a:rPr lang="en-US" dirty="0" err="1" smtClean="0"/>
              <a:t>Kotlin</a:t>
            </a:r>
            <a:r>
              <a:rPr lang="en-US" dirty="0" smtClean="0"/>
              <a:t> </a:t>
            </a:r>
            <a:r>
              <a:rPr lang="ru-RU" dirty="0" smtClean="0"/>
              <a:t>для </a:t>
            </a:r>
            <a:r>
              <a:rPr lang="en-US" dirty="0" smtClean="0"/>
              <a:t>Android).</a:t>
            </a:r>
          </a:p>
          <a:p>
            <a:r>
              <a:rPr lang="en-US" dirty="0" smtClean="0"/>
              <a:t>    </a:t>
            </a:r>
            <a:r>
              <a:rPr lang="ru-RU" dirty="0" err="1" smtClean="0"/>
              <a:t>Кросплатформна</a:t>
            </a:r>
            <a:r>
              <a:rPr lang="ru-RU" dirty="0" smtClean="0"/>
              <a:t> </a:t>
            </a:r>
            <a:r>
              <a:rPr lang="ru-RU" dirty="0" err="1" smtClean="0"/>
              <a:t>розробка</a:t>
            </a:r>
            <a:r>
              <a:rPr lang="ru-RU" dirty="0" smtClean="0"/>
              <a:t> (</a:t>
            </a:r>
            <a:r>
              <a:rPr lang="en-US" dirty="0" smtClean="0"/>
              <a:t>Flutter, React Native).</a:t>
            </a:r>
          </a:p>
          <a:p>
            <a:r>
              <a:rPr lang="en-US" dirty="0" smtClean="0"/>
              <a:t>    </a:t>
            </a:r>
            <a:r>
              <a:rPr lang="ru-RU" dirty="0" err="1" smtClean="0"/>
              <a:t>Інструменти</a:t>
            </a:r>
            <a:r>
              <a:rPr lang="ru-RU" dirty="0" smtClean="0"/>
              <a:t> для </a:t>
            </a:r>
            <a:r>
              <a:rPr lang="en-US" dirty="0" smtClean="0"/>
              <a:t>backend (Node.js, Python, Firebase).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02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835389"/>
            <a:ext cx="11978640" cy="26189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Кейси </a:t>
            </a:r>
            <a:r>
              <a:rPr lang="ru-RU" sz="3600" b="1" dirty="0" err="1" smtClean="0"/>
              <a:t>успішного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використання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мобільних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додатків</a:t>
            </a:r>
            <a:r>
              <a:rPr lang="ru-RU" sz="3600" b="1" dirty="0" smtClean="0"/>
              <a:t> для </a:t>
            </a:r>
            <a:r>
              <a:rPr lang="ru-RU" sz="3600" b="1" dirty="0" err="1" smtClean="0"/>
              <a:t>утримання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клієнтів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" y="835389"/>
            <a:ext cx="11782697" cy="57352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sz="3100" dirty="0" smtClean="0"/>
              <a:t>Rose Family: </a:t>
            </a:r>
            <a:r>
              <a:rPr lang="ru-RU" sz="3100" dirty="0" err="1" smtClean="0"/>
              <a:t>Мобільний</a:t>
            </a:r>
            <a:r>
              <a:rPr lang="ru-RU" sz="3100" dirty="0" smtClean="0"/>
              <a:t> </a:t>
            </a:r>
            <a:r>
              <a:rPr lang="ru-RU" sz="3100" dirty="0" err="1" smtClean="0"/>
              <a:t>додаток</a:t>
            </a:r>
            <a:r>
              <a:rPr lang="ru-RU" sz="3100" dirty="0" smtClean="0"/>
              <a:t> для доставки та </a:t>
            </a:r>
            <a:r>
              <a:rPr lang="ru-RU" sz="3100" dirty="0" err="1" smtClean="0"/>
              <a:t>лояльності</a:t>
            </a:r>
            <a:r>
              <a:rPr lang="en-US" sz="3100" dirty="0" smtClean="0"/>
              <a:t> </a:t>
            </a:r>
            <a:r>
              <a:rPr lang="ru-RU" sz="3100" dirty="0" err="1" smtClean="0"/>
              <a:t>Мобільний</a:t>
            </a:r>
            <a:r>
              <a:rPr lang="ru-RU" sz="3100" dirty="0" smtClean="0"/>
              <a:t> </a:t>
            </a:r>
            <a:r>
              <a:rPr lang="ru-RU" sz="3100" dirty="0" err="1" smtClean="0"/>
              <a:t>додаток</a:t>
            </a:r>
            <a:r>
              <a:rPr lang="ru-RU" sz="3100" dirty="0" smtClean="0"/>
              <a:t> </a:t>
            </a:r>
            <a:r>
              <a:rPr lang="en-US" sz="3100" dirty="0" smtClean="0"/>
              <a:t>Rose Family </a:t>
            </a:r>
            <a:r>
              <a:rPr lang="ru-RU" sz="3100" dirty="0" err="1" smtClean="0"/>
              <a:t>був</a:t>
            </a:r>
            <a:r>
              <a:rPr lang="ru-RU" sz="3100" dirty="0" smtClean="0"/>
              <a:t> </a:t>
            </a:r>
            <a:r>
              <a:rPr lang="ru-RU" sz="3100" dirty="0" err="1" smtClean="0"/>
              <a:t>розроблений</a:t>
            </a:r>
            <a:r>
              <a:rPr lang="ru-RU" sz="3100" dirty="0" smtClean="0"/>
              <a:t> для </a:t>
            </a:r>
            <a:r>
              <a:rPr lang="ru-RU" sz="3100" dirty="0" err="1" smtClean="0"/>
              <a:t>покращення</a:t>
            </a:r>
            <a:r>
              <a:rPr lang="ru-RU" sz="3100" dirty="0" smtClean="0"/>
              <a:t> доступу </a:t>
            </a:r>
            <a:r>
              <a:rPr lang="ru-RU" sz="3100" dirty="0" err="1" smtClean="0"/>
              <a:t>клієнтів</a:t>
            </a:r>
            <a:r>
              <a:rPr lang="ru-RU" sz="3100" dirty="0" smtClean="0"/>
              <a:t> до </a:t>
            </a:r>
            <a:r>
              <a:rPr lang="ru-RU" sz="3100" dirty="0" err="1" smtClean="0"/>
              <a:t>послуг</a:t>
            </a:r>
            <a:r>
              <a:rPr lang="ru-RU" sz="3100" dirty="0" smtClean="0"/>
              <a:t> доставки та </a:t>
            </a:r>
            <a:r>
              <a:rPr lang="ru-RU" sz="3100" dirty="0" err="1" smtClean="0"/>
              <a:t>лояльності</a:t>
            </a:r>
            <a:r>
              <a:rPr lang="ru-RU" sz="3100" dirty="0" smtClean="0"/>
              <a:t>. </a:t>
            </a:r>
            <a:r>
              <a:rPr lang="ru-RU" sz="3100" dirty="0" err="1" smtClean="0"/>
              <a:t>Він</a:t>
            </a:r>
            <a:r>
              <a:rPr lang="ru-RU" sz="3100" dirty="0" smtClean="0"/>
              <a:t> </a:t>
            </a:r>
            <a:r>
              <a:rPr lang="ru-RU" sz="3100" dirty="0" err="1" smtClean="0"/>
              <a:t>дозволяє</a:t>
            </a:r>
            <a:r>
              <a:rPr lang="ru-RU" sz="3100" dirty="0" smtClean="0"/>
              <a:t> </a:t>
            </a:r>
            <a:r>
              <a:rPr lang="ru-RU" sz="3100" dirty="0" err="1" smtClean="0"/>
              <a:t>користувачам</a:t>
            </a:r>
            <a:r>
              <a:rPr lang="ru-RU" sz="3100" dirty="0" smtClean="0"/>
              <a:t> </a:t>
            </a:r>
            <a:r>
              <a:rPr lang="ru-RU" sz="3100" dirty="0" err="1" smtClean="0"/>
              <a:t>здійснювати</a:t>
            </a:r>
            <a:r>
              <a:rPr lang="ru-RU" sz="3100" dirty="0" smtClean="0"/>
              <a:t> онлайн-</a:t>
            </a:r>
            <a:r>
              <a:rPr lang="ru-RU" sz="3100" dirty="0" err="1" smtClean="0"/>
              <a:t>замовлення</a:t>
            </a:r>
            <a:r>
              <a:rPr lang="ru-RU" sz="3100" dirty="0" smtClean="0"/>
              <a:t>, </a:t>
            </a:r>
            <a:r>
              <a:rPr lang="ru-RU" sz="3100" dirty="0" err="1" smtClean="0"/>
              <a:t>взаємодіяти</a:t>
            </a:r>
            <a:r>
              <a:rPr lang="ru-RU" sz="3100" dirty="0" smtClean="0"/>
              <a:t> з </a:t>
            </a:r>
            <a:r>
              <a:rPr lang="ru-RU" sz="3100" dirty="0" err="1" smtClean="0"/>
              <a:t>сервісами</a:t>
            </a:r>
            <a:r>
              <a:rPr lang="ru-RU" sz="3100" dirty="0" smtClean="0"/>
              <a:t>, а </a:t>
            </a:r>
            <a:r>
              <a:rPr lang="ru-RU" sz="3100" dirty="0" err="1" smtClean="0"/>
              <a:t>також</a:t>
            </a:r>
            <a:r>
              <a:rPr lang="ru-RU" sz="3100" dirty="0" smtClean="0"/>
              <a:t> </a:t>
            </a:r>
            <a:r>
              <a:rPr lang="ru-RU" sz="3100" dirty="0" err="1" smtClean="0"/>
              <a:t>відслідковувати</a:t>
            </a:r>
            <a:r>
              <a:rPr lang="ru-RU" sz="3100" dirty="0" smtClean="0"/>
              <a:t> </a:t>
            </a:r>
            <a:r>
              <a:rPr lang="ru-RU" sz="3100" dirty="0" err="1" smtClean="0"/>
              <a:t>історію</a:t>
            </a:r>
            <a:r>
              <a:rPr lang="ru-RU" sz="3100" dirty="0" smtClean="0"/>
              <a:t> </a:t>
            </a:r>
            <a:r>
              <a:rPr lang="ru-RU" sz="3100" dirty="0" err="1" smtClean="0"/>
              <a:t>замовлень</a:t>
            </a:r>
            <a:r>
              <a:rPr lang="ru-RU" sz="3100" dirty="0" smtClean="0"/>
              <a:t> і </a:t>
            </a:r>
            <a:r>
              <a:rPr lang="ru-RU" sz="3100" dirty="0" err="1" smtClean="0"/>
              <a:t>нарахування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бонусів</a:t>
            </a:r>
            <a:r>
              <a:rPr lang="ru-RU" sz="3100" dirty="0" smtClean="0"/>
              <a:t>. </a:t>
            </a:r>
            <a:r>
              <a:rPr lang="ru-RU" sz="3100" dirty="0" err="1" smtClean="0"/>
              <a:t>Інтуїтивний</a:t>
            </a:r>
            <a:r>
              <a:rPr lang="ru-RU" sz="3100" dirty="0" smtClean="0"/>
              <a:t> </a:t>
            </a:r>
            <a:r>
              <a:rPr lang="ru-RU" sz="3100" dirty="0" err="1" smtClean="0"/>
              <a:t>інтерфейс</a:t>
            </a:r>
            <a:r>
              <a:rPr lang="ru-RU" sz="3100" dirty="0" smtClean="0"/>
              <a:t> і </a:t>
            </a:r>
            <a:r>
              <a:rPr lang="ru-RU" sz="3100" dirty="0" err="1" smtClean="0"/>
              <a:t>персоналізовані</a:t>
            </a:r>
            <a:r>
              <a:rPr lang="ru-RU" sz="3100" dirty="0" smtClean="0"/>
              <a:t> </a:t>
            </a:r>
            <a:r>
              <a:rPr lang="ru-RU" sz="3100" dirty="0" err="1" smtClean="0"/>
              <a:t>рекомендації</a:t>
            </a:r>
            <a:r>
              <a:rPr lang="ru-RU" sz="3100" dirty="0" smtClean="0"/>
              <a:t> </a:t>
            </a:r>
            <a:r>
              <a:rPr lang="ru-RU" sz="3100" dirty="0" err="1" smtClean="0"/>
              <a:t>дозволяють</a:t>
            </a:r>
            <a:r>
              <a:rPr lang="ru-RU" sz="3100" dirty="0" smtClean="0"/>
              <a:t> </a:t>
            </a:r>
            <a:r>
              <a:rPr lang="ru-RU" sz="3100" dirty="0" err="1" smtClean="0"/>
              <a:t>підвищити</a:t>
            </a:r>
            <a:r>
              <a:rPr lang="ru-RU" sz="3100" dirty="0" smtClean="0"/>
              <a:t> </a:t>
            </a:r>
            <a:r>
              <a:rPr lang="ru-RU" sz="3100" dirty="0" err="1" smtClean="0"/>
              <a:t>залученість</a:t>
            </a:r>
            <a:r>
              <a:rPr lang="ru-RU" sz="3100" dirty="0" smtClean="0"/>
              <a:t> і </a:t>
            </a:r>
            <a:r>
              <a:rPr lang="ru-RU" sz="3100" dirty="0" err="1" smtClean="0"/>
              <a:t>лояльність</a:t>
            </a:r>
            <a:r>
              <a:rPr lang="ru-RU" sz="3100" dirty="0" smtClean="0"/>
              <a:t> </a:t>
            </a:r>
            <a:r>
              <a:rPr lang="ru-RU" sz="3100" dirty="0" err="1" smtClean="0"/>
              <a:t>клієнтів</a:t>
            </a:r>
            <a:r>
              <a:rPr lang="ru-RU" sz="3100" dirty="0" smtClean="0"/>
              <a:t>.</a:t>
            </a:r>
          </a:p>
          <a:p>
            <a:r>
              <a:rPr lang="ru-RU" sz="3100" dirty="0" smtClean="0"/>
              <a:t>2. </a:t>
            </a:r>
            <a:r>
              <a:rPr lang="en-US" sz="3100" dirty="0" smtClean="0"/>
              <a:t>RLS: </a:t>
            </a:r>
            <a:r>
              <a:rPr lang="ru-RU" sz="3100" dirty="0" err="1" smtClean="0"/>
              <a:t>Мобільний</a:t>
            </a:r>
            <a:r>
              <a:rPr lang="ru-RU" sz="3100" dirty="0" smtClean="0"/>
              <a:t> </a:t>
            </a:r>
            <a:r>
              <a:rPr lang="ru-RU" sz="3100" dirty="0" err="1" smtClean="0"/>
              <a:t>додаток</a:t>
            </a:r>
            <a:r>
              <a:rPr lang="ru-RU" sz="3100" dirty="0" smtClean="0"/>
              <a:t> для </a:t>
            </a:r>
            <a:r>
              <a:rPr lang="ru-RU" sz="3100" dirty="0" err="1" smtClean="0"/>
              <a:t>мережі</a:t>
            </a:r>
            <a:r>
              <a:rPr lang="ru-RU" sz="3100" dirty="0" smtClean="0"/>
              <a:t> АЗС</a:t>
            </a:r>
            <a:r>
              <a:rPr lang="en-US" sz="3100" dirty="0" smtClean="0"/>
              <a:t> </a:t>
            </a:r>
            <a:r>
              <a:rPr lang="ru-RU" sz="3100" dirty="0" smtClean="0"/>
              <a:t>Для </a:t>
            </a:r>
            <a:r>
              <a:rPr lang="ru-RU" sz="3100" dirty="0" err="1" smtClean="0"/>
              <a:t>мережі</a:t>
            </a:r>
            <a:r>
              <a:rPr lang="ru-RU" sz="3100" dirty="0" smtClean="0"/>
              <a:t> </a:t>
            </a:r>
            <a:r>
              <a:rPr lang="ru-RU" sz="3100" dirty="0" err="1" smtClean="0"/>
              <a:t>автозаправних</a:t>
            </a:r>
            <a:r>
              <a:rPr lang="ru-RU" sz="3100" dirty="0" smtClean="0"/>
              <a:t> </a:t>
            </a:r>
            <a:r>
              <a:rPr lang="ru-RU" sz="3100" dirty="0" err="1" smtClean="0"/>
              <a:t>станцій</a:t>
            </a:r>
            <a:r>
              <a:rPr lang="ru-RU" sz="3100" dirty="0" smtClean="0"/>
              <a:t> </a:t>
            </a:r>
            <a:r>
              <a:rPr lang="en-US" sz="3100" dirty="0" smtClean="0"/>
              <a:t>RLS </a:t>
            </a:r>
            <a:r>
              <a:rPr lang="ru-RU" sz="3100" dirty="0" err="1" smtClean="0"/>
              <a:t>був</a:t>
            </a:r>
            <a:r>
              <a:rPr lang="ru-RU" sz="3100" dirty="0" smtClean="0"/>
              <a:t> </a:t>
            </a:r>
            <a:r>
              <a:rPr lang="ru-RU" sz="3100" dirty="0" err="1" smtClean="0"/>
              <a:t>створений</a:t>
            </a:r>
            <a:r>
              <a:rPr lang="ru-RU" sz="3100" dirty="0" smtClean="0"/>
              <a:t> </a:t>
            </a:r>
            <a:r>
              <a:rPr lang="ru-RU" sz="3100" dirty="0" err="1" smtClean="0"/>
              <a:t>додаток</a:t>
            </a:r>
            <a:r>
              <a:rPr lang="ru-RU" sz="3100" dirty="0" smtClean="0"/>
              <a:t>, </a:t>
            </a:r>
            <a:r>
              <a:rPr lang="ru-RU" sz="3100" dirty="0" err="1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забезпечує</a:t>
            </a:r>
            <a:r>
              <a:rPr lang="ru-RU" sz="3100" dirty="0" smtClean="0"/>
              <a:t> </a:t>
            </a:r>
            <a:r>
              <a:rPr lang="ru-RU" sz="3100" dirty="0" err="1" smtClean="0"/>
              <a:t>користувачам</a:t>
            </a:r>
            <a:r>
              <a:rPr lang="ru-RU" sz="3100" dirty="0" smtClean="0"/>
              <a:t> </a:t>
            </a:r>
            <a:r>
              <a:rPr lang="ru-RU" sz="3100" dirty="0" err="1" smtClean="0"/>
              <a:t>зручний</a:t>
            </a:r>
            <a:r>
              <a:rPr lang="ru-RU" sz="3100" dirty="0" smtClean="0"/>
              <a:t> доступ до </a:t>
            </a:r>
            <a:r>
              <a:rPr lang="ru-RU" sz="3100" dirty="0" err="1" smtClean="0"/>
              <a:t>розкладу</a:t>
            </a:r>
            <a:r>
              <a:rPr lang="ru-RU" sz="3100" dirty="0" smtClean="0"/>
              <a:t> заправок, </a:t>
            </a:r>
            <a:r>
              <a:rPr lang="ru-RU" sz="3100" dirty="0" err="1" smtClean="0"/>
              <a:t>надає</a:t>
            </a:r>
            <a:r>
              <a:rPr lang="ru-RU" sz="3100" dirty="0" smtClean="0"/>
              <a:t> </a:t>
            </a:r>
            <a:r>
              <a:rPr lang="ru-RU" sz="3100" dirty="0" err="1" smtClean="0"/>
              <a:t>можливість</a:t>
            </a:r>
            <a:r>
              <a:rPr lang="ru-RU" sz="3100" dirty="0" smtClean="0"/>
              <a:t> </a:t>
            </a:r>
            <a:r>
              <a:rPr lang="ru-RU" sz="3100" dirty="0" err="1" smtClean="0"/>
              <a:t>замовлення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пального</a:t>
            </a:r>
            <a:r>
              <a:rPr lang="ru-RU" sz="3100" dirty="0" smtClean="0"/>
              <a:t> та </a:t>
            </a:r>
            <a:r>
              <a:rPr lang="ru-RU" sz="3100" dirty="0" err="1" smtClean="0"/>
              <a:t>моніторингу</a:t>
            </a:r>
            <a:r>
              <a:rPr lang="ru-RU" sz="3100" dirty="0" smtClean="0"/>
              <a:t> </a:t>
            </a:r>
            <a:r>
              <a:rPr lang="ru-RU" sz="3100" dirty="0" err="1" smtClean="0"/>
              <a:t>акцій</a:t>
            </a:r>
            <a:r>
              <a:rPr lang="ru-RU" sz="3100" dirty="0" smtClean="0"/>
              <a:t>. </a:t>
            </a:r>
            <a:r>
              <a:rPr lang="ru-RU" sz="3100" dirty="0" err="1" smtClean="0"/>
              <a:t>Це</a:t>
            </a:r>
            <a:r>
              <a:rPr lang="ru-RU" sz="3100" dirty="0" smtClean="0"/>
              <a:t> </a:t>
            </a:r>
            <a:r>
              <a:rPr lang="ru-RU" sz="3100" dirty="0" err="1" smtClean="0"/>
              <a:t>дозволяє</a:t>
            </a:r>
            <a:r>
              <a:rPr lang="ru-RU" sz="3100" dirty="0" smtClean="0"/>
              <a:t> </a:t>
            </a:r>
            <a:r>
              <a:rPr lang="ru-RU" sz="3100" dirty="0" err="1" smtClean="0"/>
              <a:t>підвищити</a:t>
            </a:r>
            <a:r>
              <a:rPr lang="ru-RU" sz="3100" dirty="0" smtClean="0"/>
              <a:t> </a:t>
            </a:r>
            <a:r>
              <a:rPr lang="ru-RU" sz="3100" dirty="0" err="1" smtClean="0"/>
              <a:t>рівень</a:t>
            </a:r>
            <a:r>
              <a:rPr lang="ru-RU" sz="3100" dirty="0" smtClean="0"/>
              <a:t> </a:t>
            </a:r>
            <a:r>
              <a:rPr lang="ru-RU" sz="3100" dirty="0" err="1" smtClean="0"/>
              <a:t>утримання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клієнтів</a:t>
            </a:r>
            <a:r>
              <a:rPr lang="ru-RU" sz="3100" dirty="0" smtClean="0"/>
              <a:t> через </a:t>
            </a:r>
            <a:r>
              <a:rPr lang="ru-RU" sz="3100" dirty="0" err="1" smtClean="0"/>
              <a:t>безпосереднє</a:t>
            </a:r>
            <a:r>
              <a:rPr lang="ru-RU" sz="3100" dirty="0" smtClean="0"/>
              <a:t> </a:t>
            </a:r>
            <a:r>
              <a:rPr lang="ru-RU" sz="3100" dirty="0" err="1" smtClean="0"/>
              <a:t>сповіщення</a:t>
            </a:r>
            <a:r>
              <a:rPr lang="ru-RU" sz="3100" dirty="0" smtClean="0"/>
              <a:t> про </a:t>
            </a:r>
            <a:r>
              <a:rPr lang="ru-RU" sz="3100" dirty="0" err="1" smtClean="0"/>
              <a:t>знижки</a:t>
            </a:r>
            <a:r>
              <a:rPr lang="ru-RU" sz="3100" dirty="0" smtClean="0"/>
              <a:t> та </a:t>
            </a:r>
            <a:r>
              <a:rPr lang="ru-RU" sz="3100" dirty="0" err="1" smtClean="0"/>
              <a:t>акції</a:t>
            </a:r>
            <a:r>
              <a:rPr lang="ru-RU" sz="3100" dirty="0" smtClean="0"/>
              <a:t>.</a:t>
            </a:r>
          </a:p>
          <a:p>
            <a:r>
              <a:rPr lang="ru-RU" sz="3100" dirty="0" smtClean="0"/>
              <a:t>3. </a:t>
            </a:r>
            <a:r>
              <a:rPr lang="en-US" sz="3100" dirty="0" err="1" smtClean="0"/>
              <a:t>Abonement</a:t>
            </a:r>
            <a:r>
              <a:rPr lang="en-US" sz="3100" dirty="0" smtClean="0"/>
              <a:t>: </a:t>
            </a:r>
            <a:r>
              <a:rPr lang="ru-RU" sz="3100" dirty="0" err="1" smtClean="0"/>
              <a:t>Додаток</a:t>
            </a:r>
            <a:r>
              <a:rPr lang="ru-RU" sz="3100" dirty="0" smtClean="0"/>
              <a:t> для </a:t>
            </a:r>
            <a:r>
              <a:rPr lang="ru-RU" sz="3100" dirty="0" err="1" smtClean="0"/>
              <a:t>фітнес-клубів</a:t>
            </a:r>
            <a:r>
              <a:rPr lang="en-US" sz="3100" dirty="0" smtClean="0"/>
              <a:t>  </a:t>
            </a:r>
            <a:r>
              <a:rPr lang="en-US" sz="3100" dirty="0" err="1" smtClean="0"/>
              <a:t>Abonement</a:t>
            </a:r>
            <a:r>
              <a:rPr lang="en-US" sz="3100" dirty="0" smtClean="0"/>
              <a:t> — </a:t>
            </a:r>
            <a:r>
              <a:rPr lang="ru-RU" sz="3100" dirty="0" err="1" smtClean="0"/>
              <a:t>це</a:t>
            </a:r>
            <a:r>
              <a:rPr lang="ru-RU" sz="3100" dirty="0" smtClean="0"/>
              <a:t> </a:t>
            </a:r>
            <a:r>
              <a:rPr lang="ru-RU" sz="3100" dirty="0" err="1" smtClean="0"/>
              <a:t>мобільний</a:t>
            </a:r>
            <a:r>
              <a:rPr lang="ru-RU" sz="3100" dirty="0" smtClean="0"/>
              <a:t> </a:t>
            </a:r>
            <a:r>
              <a:rPr lang="ru-RU" sz="3100" dirty="0" err="1" smtClean="0"/>
              <a:t>додаток</a:t>
            </a:r>
            <a:r>
              <a:rPr lang="ru-RU" sz="3100" dirty="0" smtClean="0"/>
              <a:t> для </a:t>
            </a:r>
            <a:r>
              <a:rPr lang="ru-RU" sz="3100" dirty="0" err="1" smtClean="0"/>
              <a:t>фітнес-клубів</a:t>
            </a:r>
            <a:r>
              <a:rPr lang="ru-RU" sz="3100" dirty="0" smtClean="0"/>
              <a:t>, </a:t>
            </a:r>
            <a:r>
              <a:rPr lang="ru-RU" sz="3100" dirty="0" err="1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дозволяє</a:t>
            </a:r>
            <a:r>
              <a:rPr lang="ru-RU" sz="3100" dirty="0" smtClean="0"/>
              <a:t> </a:t>
            </a:r>
            <a:r>
              <a:rPr lang="ru-RU" sz="3100" dirty="0" err="1" smtClean="0"/>
              <a:t>клієнтам</a:t>
            </a:r>
            <a:r>
              <a:rPr lang="ru-RU" sz="3100" dirty="0" smtClean="0"/>
              <a:t> легко </a:t>
            </a:r>
            <a:r>
              <a:rPr lang="ru-RU" sz="3100" dirty="0" err="1" smtClean="0"/>
              <a:t>купувати</a:t>
            </a:r>
            <a:r>
              <a:rPr lang="ru-RU" sz="3100" dirty="0" smtClean="0"/>
              <a:t> </a:t>
            </a:r>
            <a:r>
              <a:rPr lang="ru-RU" sz="3100" dirty="0" err="1" smtClean="0"/>
              <a:t>абонементи</a:t>
            </a:r>
            <a:r>
              <a:rPr lang="ru-RU" sz="3100" dirty="0" smtClean="0"/>
              <a:t>, </a:t>
            </a:r>
            <a:r>
              <a:rPr lang="ru-RU" sz="3100" dirty="0" err="1" smtClean="0"/>
              <a:t>записуватись</a:t>
            </a:r>
            <a:r>
              <a:rPr lang="ru-RU" sz="3100" dirty="0" smtClean="0"/>
              <a:t> на </a:t>
            </a:r>
            <a:r>
              <a:rPr lang="ru-RU" sz="3100" dirty="0" err="1" smtClean="0"/>
              <a:t>тренування</a:t>
            </a:r>
            <a:r>
              <a:rPr lang="ru-RU" sz="3100" dirty="0" smtClean="0"/>
              <a:t>, </a:t>
            </a:r>
            <a:r>
              <a:rPr lang="ru-RU" sz="3100" dirty="0" err="1" smtClean="0"/>
              <a:t>слідкувати</a:t>
            </a:r>
            <a:r>
              <a:rPr lang="ru-RU" sz="3100" dirty="0" smtClean="0"/>
              <a:t> за </a:t>
            </a:r>
            <a:r>
              <a:rPr lang="ru-RU" sz="3100" dirty="0" err="1" smtClean="0"/>
              <a:t>своїм</a:t>
            </a:r>
            <a:r>
              <a:rPr lang="ru-RU" sz="3100" dirty="0" smtClean="0"/>
              <a:t> </a:t>
            </a:r>
            <a:r>
              <a:rPr lang="ru-RU" sz="3100" dirty="0" err="1" smtClean="0"/>
              <a:t>прогресом</a:t>
            </a:r>
            <a:r>
              <a:rPr lang="ru-RU" sz="3100" dirty="0" smtClean="0"/>
              <a:t> і </a:t>
            </a:r>
            <a:r>
              <a:rPr lang="ru-RU" sz="3100" dirty="0" err="1" smtClean="0"/>
              <a:t>комунікувати</a:t>
            </a:r>
            <a:r>
              <a:rPr lang="ru-RU" sz="3100" dirty="0" smtClean="0"/>
              <a:t> з тренерами. </a:t>
            </a:r>
            <a:r>
              <a:rPr lang="ru-RU" sz="3100" dirty="0" err="1" smtClean="0"/>
              <a:t>Додаток</a:t>
            </a:r>
            <a:r>
              <a:rPr lang="ru-RU" sz="3100" dirty="0" smtClean="0"/>
              <a:t> </a:t>
            </a:r>
            <a:r>
              <a:rPr lang="ru-RU" sz="3100" dirty="0" err="1" smtClean="0"/>
              <a:t>стимулює</a:t>
            </a:r>
            <a:r>
              <a:rPr lang="ru-RU" sz="3100" dirty="0" smtClean="0"/>
              <a:t> </a:t>
            </a:r>
            <a:r>
              <a:rPr lang="ru-RU" sz="3100" dirty="0" err="1" smtClean="0"/>
              <a:t>користувачів</a:t>
            </a:r>
            <a:r>
              <a:rPr lang="ru-RU" sz="3100" dirty="0" smtClean="0"/>
              <a:t> до </a:t>
            </a:r>
            <a:r>
              <a:rPr lang="ru-RU" sz="3100" dirty="0" err="1" smtClean="0"/>
              <a:t>постійного</a:t>
            </a:r>
            <a:r>
              <a:rPr lang="ru-RU" sz="3100" dirty="0" smtClean="0"/>
              <a:t> </a:t>
            </a:r>
            <a:r>
              <a:rPr lang="ru-RU" sz="3100" dirty="0" err="1" smtClean="0"/>
              <a:t>відвідування</a:t>
            </a:r>
            <a:r>
              <a:rPr lang="ru-RU" sz="3100" dirty="0" smtClean="0"/>
              <a:t>, </a:t>
            </a:r>
            <a:r>
              <a:rPr lang="ru-RU" sz="3100" dirty="0" err="1" smtClean="0"/>
              <a:t>що</a:t>
            </a:r>
            <a:r>
              <a:rPr lang="ru-RU" sz="3100" dirty="0" smtClean="0"/>
              <a:t> позитивно </a:t>
            </a:r>
            <a:r>
              <a:rPr lang="ru-RU" sz="3100" dirty="0" err="1" smtClean="0"/>
              <a:t>впливає</a:t>
            </a:r>
            <a:r>
              <a:rPr lang="ru-RU" sz="3100" dirty="0" smtClean="0"/>
              <a:t> на </a:t>
            </a:r>
            <a:r>
              <a:rPr lang="ru-RU" sz="3100" dirty="0" err="1" smtClean="0"/>
              <a:t>лояльність</a:t>
            </a:r>
            <a:r>
              <a:rPr lang="ru-RU" sz="3100" dirty="0" smtClean="0"/>
              <a:t> та </a:t>
            </a:r>
            <a:r>
              <a:rPr lang="ru-RU" sz="3100" dirty="0" err="1" smtClean="0"/>
              <a:t>утримання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клієнтів</a:t>
            </a:r>
            <a:r>
              <a:rPr lang="ru-RU" sz="3100" dirty="0" smtClean="0"/>
              <a:t>.</a:t>
            </a:r>
          </a:p>
          <a:p>
            <a:endParaRPr lang="ru-RU" sz="3100" dirty="0" smtClean="0"/>
          </a:p>
          <a:p>
            <a:r>
              <a:rPr lang="ru-RU" sz="3100" dirty="0" smtClean="0"/>
              <a:t> 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95150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86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8012"/>
            <a:ext cx="10515600" cy="6439988"/>
          </a:xfrm>
        </p:spPr>
        <p:txBody>
          <a:bodyPr/>
          <a:lstStyle/>
          <a:p>
            <a:r>
              <a:rPr lang="ru-RU" b="1" dirty="0" err="1" smtClean="0"/>
              <a:t>Аналітика</a:t>
            </a:r>
            <a:r>
              <a:rPr lang="ru-RU" b="1" dirty="0" smtClean="0"/>
              <a:t> </a:t>
            </a:r>
            <a:r>
              <a:rPr lang="ru-RU" b="1" dirty="0" err="1" smtClean="0"/>
              <a:t>даних</a:t>
            </a:r>
            <a:r>
              <a:rPr lang="ru-RU" b="1" dirty="0" smtClean="0"/>
              <a:t> </a:t>
            </a:r>
            <a:r>
              <a:rPr lang="ru-RU" b="1" dirty="0" err="1" smtClean="0"/>
              <a:t>дозволяє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Відстежувати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кампаній</a:t>
            </a:r>
            <a:r>
              <a:rPr lang="ru-RU" dirty="0" smtClean="0"/>
              <a:t>: у реальному </a:t>
            </a:r>
            <a:r>
              <a:rPr lang="ru-RU" dirty="0" err="1" smtClean="0"/>
              <a:t>часі</a:t>
            </a:r>
            <a:r>
              <a:rPr lang="ru-RU" dirty="0" smtClean="0"/>
              <a:t>, </a:t>
            </a:r>
            <a:r>
              <a:rPr lang="ru-RU" dirty="0" err="1" smtClean="0"/>
              <a:t>аналізуючи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кліків</a:t>
            </a:r>
            <a:r>
              <a:rPr lang="ru-RU" dirty="0" smtClean="0"/>
              <a:t>, </a:t>
            </a:r>
            <a:r>
              <a:rPr lang="ru-RU" dirty="0" err="1" smtClean="0"/>
              <a:t>конверсій</a:t>
            </a:r>
            <a:r>
              <a:rPr lang="ru-RU" dirty="0" smtClean="0"/>
              <a:t> та </a:t>
            </a:r>
            <a:r>
              <a:rPr lang="ru-RU" dirty="0" err="1" smtClean="0"/>
              <a:t>залученості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Визначати</a:t>
            </a:r>
            <a:r>
              <a:rPr lang="ru-RU" dirty="0" smtClean="0"/>
              <a:t>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: та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покращення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Розуміти</a:t>
            </a:r>
            <a:r>
              <a:rPr lang="ru-RU" dirty="0" smtClean="0"/>
              <a:t> </a:t>
            </a:r>
            <a:r>
              <a:rPr lang="ru-RU" dirty="0" err="1" smtClean="0"/>
              <a:t>поведінкові</a:t>
            </a:r>
            <a:r>
              <a:rPr lang="ru-RU" dirty="0" smtClean="0"/>
              <a:t> характеристики </a:t>
            </a:r>
            <a:r>
              <a:rPr lang="ru-RU" dirty="0" err="1" smtClean="0"/>
              <a:t>цільової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: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точних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кампаній</a:t>
            </a:r>
            <a:r>
              <a:rPr lang="ru-RU" dirty="0" smtClean="0"/>
              <a:t>. </a:t>
            </a:r>
          </a:p>
          <a:p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технології</a:t>
            </a:r>
            <a:r>
              <a:rPr lang="ru-RU" b="1" dirty="0" smtClean="0"/>
              <a:t> </a:t>
            </a:r>
            <a:r>
              <a:rPr lang="ru-RU" b="1" dirty="0" err="1" smtClean="0"/>
              <a:t>Big</a:t>
            </a:r>
            <a:r>
              <a:rPr lang="ru-RU" b="1" dirty="0" smtClean="0"/>
              <a:t> </a:t>
            </a:r>
            <a:r>
              <a:rPr lang="ru-RU" b="1" dirty="0" err="1" smtClean="0"/>
              <a:t>Data</a:t>
            </a:r>
            <a:r>
              <a:rPr lang="ru-RU" b="1" dirty="0" smtClean="0"/>
              <a:t> в маркетингу</a:t>
            </a:r>
          </a:p>
          <a:p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альтернатива </a:t>
            </a:r>
            <a:r>
              <a:rPr lang="ru-RU" dirty="0" err="1" smtClean="0"/>
              <a:t>традиційним</a:t>
            </a:r>
            <a:r>
              <a:rPr lang="ru-RU" dirty="0" smtClean="0"/>
              <a:t> </a:t>
            </a:r>
            <a:r>
              <a:rPr lang="ru-RU" dirty="0" err="1" smtClean="0"/>
              <a:t>інформаційним</a:t>
            </a:r>
            <a:r>
              <a:rPr lang="ru-RU" dirty="0" smtClean="0"/>
              <a:t> базам. Для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й </a:t>
            </a:r>
            <a:r>
              <a:rPr lang="ru-RU" dirty="0" err="1" smtClean="0"/>
              <a:t>ресурси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них: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ru-RU" dirty="0" err="1" smtClean="0"/>
              <a:t>додатки</a:t>
            </a:r>
            <a:r>
              <a:rPr lang="ru-RU" dirty="0" smtClean="0"/>
              <a:t>, </a:t>
            </a:r>
            <a:r>
              <a:rPr lang="ru-RU" dirty="0" err="1" smtClean="0"/>
              <a:t>інтернет</a:t>
            </a:r>
            <a:r>
              <a:rPr lang="ru-RU" dirty="0" smtClean="0"/>
              <a:t>-ЗМІ, </a:t>
            </a:r>
            <a:r>
              <a:rPr lang="ru-RU" dirty="0" err="1" smtClean="0"/>
              <a:t>форуми</a:t>
            </a:r>
            <a:r>
              <a:rPr lang="ru-RU" dirty="0" smtClean="0"/>
              <a:t>,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стільникового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систематизація</a:t>
            </a:r>
            <a:r>
              <a:rPr lang="ru-RU" dirty="0" smtClean="0"/>
              <a:t> за </a:t>
            </a:r>
            <a:r>
              <a:rPr lang="ru-RU" dirty="0" err="1" smtClean="0"/>
              <a:t>заданими</a:t>
            </a:r>
            <a:r>
              <a:rPr lang="ru-RU" dirty="0" smtClean="0"/>
              <a:t> параметрами;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детальний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яку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- </a:t>
            </a:r>
            <a:r>
              <a:rPr lang="ru-RU" dirty="0" err="1" smtClean="0"/>
              <a:t>стратегії</a:t>
            </a:r>
            <a:endParaRPr lang="ru-RU" dirty="0" smtClean="0"/>
          </a:p>
          <a:p>
            <a:endParaRPr lang="ru-RU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6134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45" y="410844"/>
            <a:ext cx="11625943" cy="621202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Етап</a:t>
            </a:r>
            <a:r>
              <a:rPr lang="ru-RU" dirty="0" smtClean="0"/>
              <a:t> 3: </a:t>
            </a:r>
            <a:r>
              <a:rPr lang="ru-RU" dirty="0" err="1" smtClean="0"/>
              <a:t>Прототипування</a:t>
            </a:r>
            <a:r>
              <a:rPr lang="ru-RU" dirty="0" smtClean="0"/>
              <a:t> та дизайн</a:t>
            </a:r>
          </a:p>
          <a:p>
            <a:r>
              <a:rPr lang="ru-RU" b="1" dirty="0" err="1" smtClean="0"/>
              <a:t>Створення</a:t>
            </a:r>
            <a:r>
              <a:rPr lang="ru-RU" b="1" dirty="0" smtClean="0"/>
              <a:t> прототипу</a:t>
            </a:r>
          </a:p>
          <a:p>
            <a:r>
              <a:rPr lang="ru-RU" dirty="0" smtClean="0"/>
              <a:t>Прототип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інтерактивна</a:t>
            </a:r>
            <a:r>
              <a:rPr lang="ru-RU" dirty="0" smtClean="0"/>
              <a:t> модель </a:t>
            </a:r>
            <a:r>
              <a:rPr lang="ru-RU" dirty="0" err="1" smtClean="0"/>
              <a:t>додатку</a:t>
            </a:r>
            <a:r>
              <a:rPr lang="ru-RU" dirty="0" smtClean="0"/>
              <a:t>, яка </a:t>
            </a:r>
            <a:r>
              <a:rPr lang="ru-RU" dirty="0" err="1" smtClean="0"/>
              <a:t>демонструє</a:t>
            </a:r>
            <a:r>
              <a:rPr lang="ru-RU" dirty="0" smtClean="0"/>
              <a:t> структуру, </a:t>
            </a:r>
            <a:r>
              <a:rPr lang="ru-RU" dirty="0" err="1" smtClean="0"/>
              <a:t>навігацію</a:t>
            </a:r>
            <a:r>
              <a:rPr lang="ru-RU" dirty="0" smtClean="0"/>
              <a:t> та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протестувати</a:t>
            </a:r>
            <a:r>
              <a:rPr lang="ru-RU" dirty="0" smtClean="0"/>
              <a:t> </a:t>
            </a:r>
            <a:r>
              <a:rPr lang="ru-RU" dirty="0" err="1" smtClean="0"/>
              <a:t>ідею</a:t>
            </a:r>
            <a:r>
              <a:rPr lang="ru-RU" dirty="0" smtClean="0"/>
              <a:t> та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зв’язок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Інструменти</a:t>
            </a:r>
            <a:r>
              <a:rPr lang="ru-RU" dirty="0" smtClean="0"/>
              <a:t> для </a:t>
            </a:r>
            <a:r>
              <a:rPr lang="ru-RU" dirty="0" err="1" smtClean="0"/>
              <a:t>прототипування</a:t>
            </a:r>
            <a:r>
              <a:rPr lang="ru-RU" dirty="0" smtClean="0"/>
              <a:t>: </a:t>
            </a:r>
            <a:r>
              <a:rPr lang="en-US" dirty="0" err="1" smtClean="0"/>
              <a:t>Figma</a:t>
            </a:r>
            <a:r>
              <a:rPr lang="en-US" dirty="0" smtClean="0"/>
              <a:t>, Adobe XD, </a:t>
            </a:r>
            <a:r>
              <a:rPr lang="en-US" dirty="0" err="1" smtClean="0"/>
              <a:t>InVision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UI/UX-</a:t>
            </a:r>
            <a:r>
              <a:rPr lang="ru-RU" b="1" dirty="0" smtClean="0"/>
              <a:t>дизайн</a:t>
            </a:r>
          </a:p>
          <a:p>
            <a:r>
              <a:rPr lang="en-US" dirty="0" smtClean="0"/>
              <a:t>UI/UX-</a:t>
            </a:r>
            <a:r>
              <a:rPr lang="ru-RU" dirty="0" smtClean="0"/>
              <a:t>дизайн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ключову</a:t>
            </a:r>
            <a:r>
              <a:rPr lang="ru-RU" dirty="0" smtClean="0"/>
              <a:t> роль у </a:t>
            </a:r>
            <a:r>
              <a:rPr lang="ru-RU" dirty="0" err="1" smtClean="0"/>
              <a:t>залученні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. У 2025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популярні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Мінімалістичні</a:t>
            </a:r>
            <a:r>
              <a:rPr lang="ru-RU" dirty="0" smtClean="0"/>
              <a:t> </a:t>
            </a:r>
            <a:r>
              <a:rPr lang="ru-RU" dirty="0" err="1" smtClean="0"/>
              <a:t>інтерфейси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Темні</a:t>
            </a:r>
            <a:r>
              <a:rPr lang="ru-RU" dirty="0" smtClean="0"/>
              <a:t> теми.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Мікроанімації</a:t>
            </a:r>
            <a:r>
              <a:rPr lang="ru-RU" dirty="0" smtClean="0"/>
              <a:t> для </a:t>
            </a:r>
            <a:r>
              <a:rPr lang="ru-RU" dirty="0" err="1" smtClean="0"/>
              <a:t>інтерактивності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Дизайн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екранів</a:t>
            </a:r>
            <a:r>
              <a:rPr lang="ru-RU" dirty="0" smtClean="0"/>
              <a:t>, </a:t>
            </a:r>
            <a:r>
              <a:rPr lang="ru-RU" dirty="0" err="1" smtClean="0"/>
              <a:t>іконок</a:t>
            </a:r>
            <a:r>
              <a:rPr lang="ru-RU" dirty="0" smtClean="0"/>
              <a:t> і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, </a:t>
            </a:r>
            <a:r>
              <a:rPr lang="ru-RU" dirty="0" err="1" smtClean="0"/>
              <a:t>адаптованих</a:t>
            </a:r>
            <a:r>
              <a:rPr lang="ru-RU" dirty="0" smtClean="0"/>
              <a:t> до </a:t>
            </a:r>
            <a:r>
              <a:rPr lang="en-US" dirty="0" smtClean="0"/>
              <a:t>iOS </a:t>
            </a:r>
            <a:r>
              <a:rPr lang="ru-RU" dirty="0" smtClean="0"/>
              <a:t>і </a:t>
            </a:r>
            <a:r>
              <a:rPr lang="en-US" dirty="0" smtClean="0"/>
              <a:t>Android.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43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86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46" y="418012"/>
            <a:ext cx="11249296" cy="616566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Етап</a:t>
            </a:r>
            <a:r>
              <a:rPr lang="ru-RU" dirty="0" smtClean="0"/>
              <a:t> 4: </a:t>
            </a:r>
            <a:r>
              <a:rPr lang="ru-RU" dirty="0" err="1" smtClean="0"/>
              <a:t>Розробка</a:t>
            </a:r>
            <a:endParaRPr lang="ru-RU" dirty="0" smtClean="0"/>
          </a:p>
          <a:p>
            <a:r>
              <a:rPr lang="en-US" b="1" dirty="0" smtClean="0"/>
              <a:t>Frontend-</a:t>
            </a:r>
            <a:r>
              <a:rPr lang="ru-RU" b="1" dirty="0" err="1" smtClean="0"/>
              <a:t>розробка</a:t>
            </a:r>
            <a:endParaRPr lang="ru-RU" b="1" dirty="0" smtClean="0"/>
          </a:p>
          <a:p>
            <a:r>
              <a:rPr lang="en-US" dirty="0" smtClean="0"/>
              <a:t>Frontend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клієнтська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додатку</a:t>
            </a:r>
            <a:r>
              <a:rPr lang="ru-RU" dirty="0" smtClean="0"/>
              <a:t>, з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взаємодіють</a:t>
            </a:r>
            <a:r>
              <a:rPr lang="ru-RU" dirty="0" smtClean="0"/>
              <a:t> </a:t>
            </a:r>
            <a:r>
              <a:rPr lang="ru-RU" dirty="0" err="1" smtClean="0"/>
              <a:t>користувачі</a:t>
            </a:r>
            <a:r>
              <a:rPr lang="ru-RU" dirty="0" smtClean="0"/>
              <a:t>. Вона </a:t>
            </a:r>
            <a:r>
              <a:rPr lang="ru-RU" dirty="0" err="1" smtClean="0"/>
              <a:t>включає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Інтерфейси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Навігацію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Анімації</a:t>
            </a:r>
            <a:r>
              <a:rPr lang="ru-RU" dirty="0" smtClean="0"/>
              <a:t>.</a:t>
            </a:r>
          </a:p>
          <a:p>
            <a:r>
              <a:rPr lang="en-US" b="1" dirty="0" smtClean="0"/>
              <a:t>Backend-</a:t>
            </a:r>
            <a:r>
              <a:rPr lang="ru-RU" b="1" dirty="0" err="1" smtClean="0"/>
              <a:t>розробка</a:t>
            </a:r>
            <a:endParaRPr lang="ru-RU" b="1" dirty="0" smtClean="0"/>
          </a:p>
          <a:p>
            <a:r>
              <a:rPr lang="en-US" dirty="0" smtClean="0"/>
              <a:t>Backend </a:t>
            </a:r>
            <a:r>
              <a:rPr lang="ru-RU" dirty="0" err="1" smtClean="0"/>
              <a:t>відповідає</a:t>
            </a:r>
            <a:r>
              <a:rPr lang="ru-RU" dirty="0" smtClean="0"/>
              <a:t> за </a:t>
            </a:r>
            <a:r>
              <a:rPr lang="ru-RU" dirty="0" err="1" smtClean="0"/>
              <a:t>серверну</a:t>
            </a:r>
            <a:r>
              <a:rPr lang="ru-RU" dirty="0" smtClean="0"/>
              <a:t> </a:t>
            </a:r>
            <a:r>
              <a:rPr lang="ru-RU" dirty="0" err="1" smtClean="0"/>
              <a:t>логіку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Обробка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en-US" dirty="0" smtClean="0"/>
              <a:t>API </a:t>
            </a:r>
            <a:r>
              <a:rPr lang="ru-RU" dirty="0" smtClean="0"/>
              <a:t>для </a:t>
            </a:r>
            <a:r>
              <a:rPr lang="ru-RU" dirty="0" err="1" smtClean="0"/>
              <a:t>зв’язку</a:t>
            </a:r>
            <a:r>
              <a:rPr lang="ru-RU" dirty="0" smtClean="0"/>
              <a:t> з </a:t>
            </a:r>
            <a:r>
              <a:rPr lang="en-US" dirty="0" smtClean="0"/>
              <a:t>frontend.</a:t>
            </a:r>
          </a:p>
          <a:p>
            <a:r>
              <a:rPr lang="en-US" dirty="0" smtClean="0"/>
              <a:t>    </a:t>
            </a:r>
            <a:r>
              <a:rPr lang="ru-RU" dirty="0" err="1" smtClean="0"/>
              <a:t>Інтеграція</a:t>
            </a:r>
            <a:r>
              <a:rPr lang="ru-RU" dirty="0" smtClean="0"/>
              <a:t> з базами </a:t>
            </a:r>
            <a:r>
              <a:rPr lang="ru-RU" dirty="0" err="1" smtClean="0"/>
              <a:t>даних</a:t>
            </a:r>
            <a:r>
              <a:rPr lang="ru-RU" dirty="0" smtClean="0"/>
              <a:t> (</a:t>
            </a:r>
            <a:r>
              <a:rPr lang="en-US" dirty="0" smtClean="0"/>
              <a:t>MongoDB, PostgreSQL).</a:t>
            </a:r>
          </a:p>
          <a:p>
            <a:r>
              <a:rPr lang="ru-RU" b="1" dirty="0" err="1" smtClean="0"/>
              <a:t>Інтеграції</a:t>
            </a:r>
            <a:endParaRPr lang="ru-RU" b="1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додаються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Платіжні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(</a:t>
            </a:r>
            <a:r>
              <a:rPr lang="en-US" dirty="0" smtClean="0"/>
              <a:t>Stripe, PayPal).</a:t>
            </a:r>
          </a:p>
          <a:p>
            <a:r>
              <a:rPr lang="en-US" dirty="0" smtClean="0"/>
              <a:t>    </a:t>
            </a:r>
            <a:r>
              <a:rPr lang="ru-RU" dirty="0" err="1" smtClean="0"/>
              <a:t>Геолокація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en-US" dirty="0" smtClean="0"/>
              <a:t>Push-</a:t>
            </a:r>
            <a:r>
              <a:rPr lang="ru-RU" dirty="0" err="1" smtClean="0"/>
              <a:t>повідомлення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Аналітика</a:t>
            </a:r>
            <a:r>
              <a:rPr lang="ru-RU" dirty="0" smtClean="0"/>
              <a:t> (</a:t>
            </a:r>
            <a:r>
              <a:rPr lang="en-US" dirty="0" smtClean="0"/>
              <a:t>Google Analytics, </a:t>
            </a:r>
            <a:r>
              <a:rPr lang="en-US" dirty="0" err="1" smtClean="0"/>
              <a:t>Mixpanel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8437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765" y="0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339634"/>
            <a:ext cx="11730446" cy="6387737"/>
          </a:xfrm>
        </p:spPr>
        <p:txBody>
          <a:bodyPr/>
          <a:lstStyle/>
          <a:p>
            <a:r>
              <a:rPr lang="ru-RU" dirty="0" smtClean="0"/>
              <a:t>тап 5: </a:t>
            </a:r>
            <a:r>
              <a:rPr lang="ru-RU" dirty="0" err="1" smtClean="0"/>
              <a:t>Тестування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додатку</a:t>
            </a:r>
            <a:r>
              <a:rPr lang="ru-RU" dirty="0" smtClean="0"/>
              <a:t>.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Функціональне</a:t>
            </a:r>
            <a:r>
              <a:rPr lang="ru-RU" dirty="0" smtClean="0"/>
              <a:t> </a:t>
            </a:r>
            <a:r>
              <a:rPr lang="ru-RU" dirty="0" err="1" smtClean="0"/>
              <a:t>тестування</a:t>
            </a:r>
            <a:r>
              <a:rPr lang="ru-RU" dirty="0" smtClean="0"/>
              <a:t>: </a:t>
            </a:r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сумісності</a:t>
            </a:r>
            <a:r>
              <a:rPr lang="ru-RU" dirty="0" smtClean="0"/>
              <a:t>: Робота на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пристроях</a:t>
            </a:r>
            <a:r>
              <a:rPr lang="ru-RU" dirty="0" smtClean="0"/>
              <a:t> і </a:t>
            </a:r>
            <a:r>
              <a:rPr lang="ru-RU" dirty="0" err="1" smtClean="0"/>
              <a:t>версіях</a:t>
            </a:r>
            <a:r>
              <a:rPr lang="ru-RU" dirty="0" smtClean="0"/>
              <a:t> ОС.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: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: </a:t>
            </a:r>
            <a:r>
              <a:rPr lang="ru-RU" dirty="0" err="1" smtClean="0"/>
              <a:t>Швидкість</a:t>
            </a:r>
            <a:r>
              <a:rPr lang="ru-RU" dirty="0" smtClean="0"/>
              <a:t> і </a:t>
            </a:r>
            <a:r>
              <a:rPr lang="ru-RU" dirty="0" err="1" smtClean="0"/>
              <a:t>стабільність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Інструменти</a:t>
            </a:r>
            <a:r>
              <a:rPr lang="ru-RU" dirty="0" smtClean="0"/>
              <a:t>: </a:t>
            </a:r>
            <a:r>
              <a:rPr lang="en-US" dirty="0" err="1" smtClean="0"/>
              <a:t>TestFlight</a:t>
            </a:r>
            <a:r>
              <a:rPr lang="en-US" dirty="0" smtClean="0"/>
              <a:t> (iOS), Firebase Test Lab (Android).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60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09" y="313508"/>
            <a:ext cx="11625942" cy="633548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Етап</a:t>
            </a:r>
            <a:r>
              <a:rPr lang="ru-RU" dirty="0" smtClean="0"/>
              <a:t> 6: </a:t>
            </a:r>
            <a:r>
              <a:rPr lang="ru-RU" dirty="0" err="1" smtClean="0"/>
              <a:t>Публікація</a:t>
            </a:r>
            <a:endParaRPr lang="ru-RU" dirty="0" smtClean="0"/>
          </a:p>
          <a:p>
            <a:r>
              <a:rPr lang="ru-RU" b="1" dirty="0" err="1" smtClean="0"/>
              <a:t>Підготовка</a:t>
            </a:r>
            <a:r>
              <a:rPr lang="ru-RU" b="1" dirty="0" smtClean="0"/>
              <a:t> до запуску</a:t>
            </a:r>
          </a:p>
          <a:p>
            <a:r>
              <a:rPr lang="ru-RU" dirty="0" smtClean="0"/>
              <a:t>Перед </a:t>
            </a:r>
            <a:r>
              <a:rPr lang="ru-RU" dirty="0" err="1" smtClean="0"/>
              <a:t>публікацією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обліковий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у </a:t>
            </a:r>
            <a:r>
              <a:rPr lang="en-US" dirty="0" smtClean="0"/>
              <a:t>App Store ($99/</a:t>
            </a:r>
            <a:r>
              <a:rPr lang="ru-RU" dirty="0" err="1" smtClean="0"/>
              <a:t>рік</a:t>
            </a:r>
            <a:r>
              <a:rPr lang="ru-RU" dirty="0" smtClean="0"/>
              <a:t>) і </a:t>
            </a:r>
            <a:r>
              <a:rPr lang="en-US" dirty="0" smtClean="0"/>
              <a:t>Google Play ($25 </a:t>
            </a:r>
            <a:r>
              <a:rPr lang="ru-RU" dirty="0" smtClean="0"/>
              <a:t>одноразово).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Підготувати</a:t>
            </a:r>
            <a:r>
              <a:rPr lang="ru-RU" dirty="0" smtClean="0"/>
              <a:t> </a:t>
            </a:r>
            <a:r>
              <a:rPr lang="ru-RU" dirty="0" err="1" smtClean="0"/>
              <a:t>іконки</a:t>
            </a:r>
            <a:r>
              <a:rPr lang="ru-RU" dirty="0" smtClean="0"/>
              <a:t>, </a:t>
            </a:r>
            <a:r>
              <a:rPr lang="ru-RU" dirty="0" err="1" smtClean="0"/>
              <a:t>скріншоти</a:t>
            </a:r>
            <a:r>
              <a:rPr lang="ru-RU" dirty="0" smtClean="0"/>
              <a:t>, </a:t>
            </a:r>
            <a:r>
              <a:rPr lang="ru-RU" dirty="0" err="1" smtClean="0"/>
              <a:t>опис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Перевірити</a:t>
            </a:r>
            <a:r>
              <a:rPr lang="ru-RU" dirty="0" smtClean="0"/>
              <a:t> </a:t>
            </a:r>
            <a:r>
              <a:rPr lang="ru-RU" dirty="0" err="1" smtClean="0"/>
              <a:t>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платформ.</a:t>
            </a:r>
          </a:p>
          <a:p>
            <a:r>
              <a:rPr lang="ru-RU" b="1" dirty="0" err="1" smtClean="0"/>
              <a:t>Публікація</a:t>
            </a:r>
            <a:endParaRPr lang="ru-RU" b="1" dirty="0" smtClean="0"/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схвалення</a:t>
            </a:r>
            <a:r>
              <a:rPr lang="ru-RU" dirty="0" smtClean="0"/>
              <a:t> (1–7 </a:t>
            </a:r>
            <a:r>
              <a:rPr lang="ru-RU" dirty="0" err="1" smtClean="0"/>
              <a:t>днів</a:t>
            </a:r>
            <a:r>
              <a:rPr lang="ru-RU" dirty="0" smtClean="0"/>
              <a:t> для </a:t>
            </a:r>
            <a:r>
              <a:rPr lang="en-US" dirty="0" smtClean="0"/>
              <a:t>App Store, </a:t>
            </a:r>
            <a:r>
              <a:rPr lang="ru-RU" dirty="0" err="1" smtClean="0"/>
              <a:t>кілька</a:t>
            </a:r>
            <a:r>
              <a:rPr lang="ru-RU" dirty="0" smtClean="0"/>
              <a:t> годин для </a:t>
            </a:r>
            <a:r>
              <a:rPr lang="en-US" dirty="0" smtClean="0"/>
              <a:t>Google Play) </a:t>
            </a:r>
            <a:r>
              <a:rPr lang="ru-RU" dirty="0" err="1" smtClean="0"/>
              <a:t>додаток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доступним</a:t>
            </a:r>
            <a:r>
              <a:rPr lang="ru-RU" dirty="0" smtClean="0"/>
              <a:t> для </a:t>
            </a:r>
            <a:r>
              <a:rPr lang="ru-RU" dirty="0" err="1" smtClean="0"/>
              <a:t>завантаження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err="1" smtClean="0"/>
              <a:t>Етап</a:t>
            </a:r>
            <a:r>
              <a:rPr lang="ru-RU" dirty="0" smtClean="0"/>
              <a:t> 7: </a:t>
            </a:r>
            <a:r>
              <a:rPr lang="ru-RU" dirty="0" err="1" smtClean="0"/>
              <a:t>Підтримка</a:t>
            </a:r>
            <a:r>
              <a:rPr lang="ru-RU" dirty="0" smtClean="0"/>
              <a:t> та </a:t>
            </a:r>
            <a:r>
              <a:rPr lang="ru-RU" dirty="0" err="1" smtClean="0"/>
              <a:t>оновлення</a:t>
            </a:r>
            <a:endParaRPr lang="ru-RU" dirty="0" smtClean="0"/>
          </a:p>
          <a:p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мобільного</a:t>
            </a:r>
            <a:r>
              <a:rPr lang="ru-RU" dirty="0" smtClean="0"/>
              <a:t> </a:t>
            </a:r>
            <a:r>
              <a:rPr lang="ru-RU" dirty="0" err="1" smtClean="0"/>
              <a:t>додатку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Виправлення</a:t>
            </a:r>
            <a:r>
              <a:rPr lang="ru-RU" dirty="0" smtClean="0"/>
              <a:t> </a:t>
            </a:r>
            <a:r>
              <a:rPr lang="ru-RU" dirty="0" err="1" smtClean="0"/>
              <a:t>помилок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Оновлення</a:t>
            </a:r>
            <a:r>
              <a:rPr lang="ru-RU" dirty="0" smtClean="0"/>
              <a:t> для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версій</a:t>
            </a:r>
            <a:r>
              <a:rPr lang="ru-RU" dirty="0" smtClean="0"/>
              <a:t> </a:t>
            </a:r>
            <a:r>
              <a:rPr lang="en-US" dirty="0" smtClean="0"/>
              <a:t>iOS </a:t>
            </a:r>
            <a:r>
              <a:rPr lang="ru-RU" dirty="0" smtClean="0"/>
              <a:t>і </a:t>
            </a:r>
            <a:r>
              <a:rPr lang="en-US" dirty="0" smtClean="0"/>
              <a:t>Android.</a:t>
            </a:r>
          </a:p>
          <a:p>
            <a:r>
              <a:rPr lang="en-US" dirty="0" smtClean="0"/>
              <a:t>    </a:t>
            </a:r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89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6463" y="-261258"/>
            <a:ext cx="10515600" cy="7060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Виклики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ризики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6571"/>
            <a:ext cx="12192000" cy="6531429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 smtClean="0"/>
              <a:t>Виклики</a:t>
            </a:r>
            <a:endParaRPr lang="ru-RU" b="1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Обсяг</a:t>
            </a:r>
            <a:r>
              <a:rPr lang="ru-RU" dirty="0" smtClean="0"/>
              <a:t> та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(</a:t>
            </a:r>
            <a:r>
              <a:rPr lang="en-US" dirty="0" smtClean="0"/>
              <a:t>Volume &amp; Velocity):</a:t>
            </a:r>
          </a:p>
          <a:p>
            <a:r>
              <a:rPr lang="en-US" dirty="0" smtClean="0"/>
              <a:t>   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обсяги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з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</a:t>
            </a:r>
            <a:r>
              <a:rPr lang="ru-RU" dirty="0" err="1" smtClean="0"/>
              <a:t>надходження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для </a:t>
            </a:r>
            <a:r>
              <a:rPr lang="ru-RU" dirty="0" err="1" smtClean="0"/>
              <a:t>традиційних</a:t>
            </a:r>
            <a:r>
              <a:rPr lang="ru-RU" dirty="0" smtClean="0"/>
              <a:t> систем </a:t>
            </a:r>
            <a:r>
              <a:rPr lang="ru-RU" dirty="0" err="1" smtClean="0"/>
              <a:t>зберігання</a:t>
            </a:r>
            <a:r>
              <a:rPr lang="ru-RU" dirty="0" smtClean="0"/>
              <a:t> та </a:t>
            </a:r>
            <a:r>
              <a:rPr lang="ru-RU" dirty="0" err="1" smtClean="0"/>
              <a:t>обробки</a:t>
            </a:r>
            <a:r>
              <a:rPr lang="ru-RU" dirty="0" smtClean="0"/>
              <a:t>, </a:t>
            </a:r>
            <a:r>
              <a:rPr lang="ru-RU" dirty="0" err="1" smtClean="0"/>
              <a:t>вимагаючи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технологічних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Різноманітність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(</a:t>
            </a:r>
            <a:r>
              <a:rPr lang="en-US" dirty="0" smtClean="0"/>
              <a:t>Variety):</a:t>
            </a:r>
          </a:p>
          <a:p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надходять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форматах (текст, </a:t>
            </a:r>
            <a:r>
              <a:rPr lang="ru-RU" dirty="0" err="1" smtClean="0"/>
              <a:t>зображення</a:t>
            </a:r>
            <a:r>
              <a:rPr lang="ru-RU" dirty="0" smtClean="0"/>
              <a:t>, </a:t>
            </a:r>
            <a:r>
              <a:rPr lang="ru-RU" dirty="0" err="1" smtClean="0"/>
              <a:t>відео</a:t>
            </a:r>
            <a:r>
              <a:rPr lang="ru-RU" dirty="0" smtClean="0"/>
              <a:t>, </a:t>
            </a:r>
            <a:r>
              <a:rPr lang="ru-RU" dirty="0" err="1" smtClean="0"/>
              <a:t>таблиці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ускладнює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стандартизацію</a:t>
            </a:r>
            <a:r>
              <a:rPr lang="ru-RU" dirty="0" smtClean="0"/>
              <a:t> та </a:t>
            </a:r>
            <a:r>
              <a:rPr lang="ru-RU" dirty="0" err="1" smtClean="0"/>
              <a:t>інтеграцію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Якість</a:t>
            </a:r>
            <a:r>
              <a:rPr lang="ru-RU" dirty="0" smtClean="0"/>
              <a:t> та </a:t>
            </a:r>
            <a:r>
              <a:rPr lang="ru-RU" dirty="0" err="1" smtClean="0"/>
              <a:t>достовірність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(</a:t>
            </a:r>
            <a:r>
              <a:rPr lang="en-US" dirty="0" smtClean="0"/>
              <a:t>Veracity):</a:t>
            </a:r>
          </a:p>
          <a:p>
            <a:r>
              <a:rPr lang="ru-RU" dirty="0" err="1" smtClean="0"/>
              <a:t>Недостатня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та </a:t>
            </a:r>
            <a:r>
              <a:rPr lang="ru-RU" dirty="0" err="1" smtClean="0"/>
              <a:t>недостовірність</a:t>
            </a:r>
            <a:r>
              <a:rPr lang="ru-RU" dirty="0" smtClean="0"/>
              <a:t> великих </a:t>
            </a:r>
            <a:r>
              <a:rPr lang="ru-RU" dirty="0" err="1" smtClean="0"/>
              <a:t>масивів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невірних</a:t>
            </a:r>
            <a:r>
              <a:rPr lang="ru-RU" dirty="0" smtClean="0"/>
              <a:t> </a:t>
            </a:r>
            <a:r>
              <a:rPr lang="ru-RU" dirty="0" err="1" smtClean="0"/>
              <a:t>висновків</a:t>
            </a:r>
            <a:r>
              <a:rPr lang="ru-RU" dirty="0" smtClean="0"/>
              <a:t> та </a:t>
            </a:r>
            <a:r>
              <a:rPr lang="ru-RU" dirty="0" err="1" smtClean="0"/>
              <a:t>рішень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Складність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Інтеграція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з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(</a:t>
            </a:r>
            <a:r>
              <a:rPr lang="ru-RU" dirty="0" err="1" smtClean="0"/>
              <a:t>корпоративні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соцмережі</a:t>
            </a:r>
            <a:r>
              <a:rPr lang="ru-RU" dirty="0" smtClean="0"/>
              <a:t>, </a:t>
            </a:r>
            <a:r>
              <a:rPr lang="en-US" dirty="0" err="1" smtClean="0"/>
              <a:t>IoT</a:t>
            </a:r>
            <a:r>
              <a:rPr lang="en-US" dirty="0" smtClean="0"/>
              <a:t>-</a:t>
            </a:r>
            <a:r>
              <a:rPr lang="ru-RU" dirty="0" err="1" smtClean="0"/>
              <a:t>пристрої</a:t>
            </a:r>
            <a:r>
              <a:rPr lang="ru-RU" dirty="0" smtClean="0"/>
              <a:t>) є </a:t>
            </a:r>
            <a:r>
              <a:rPr lang="ru-RU" dirty="0" err="1" smtClean="0"/>
              <a:t>складним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спеціалізованих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Нестача</a:t>
            </a:r>
            <a:r>
              <a:rPr lang="ru-RU" dirty="0" smtClean="0"/>
              <a:t> </a:t>
            </a:r>
            <a:r>
              <a:rPr lang="ru-RU" dirty="0" err="1" smtClean="0"/>
              <a:t>фахівців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роботи</a:t>
            </a:r>
            <a:r>
              <a:rPr lang="ru-RU" dirty="0" smtClean="0"/>
              <a:t> з </a:t>
            </a:r>
            <a:r>
              <a:rPr lang="en-US" dirty="0" smtClean="0"/>
              <a:t>Big Data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вузькоспеціалізовані</a:t>
            </a:r>
            <a:r>
              <a:rPr lang="ru-RU" dirty="0" smtClean="0"/>
              <a:t> </a:t>
            </a:r>
            <a:r>
              <a:rPr lang="ru-RU" dirty="0" err="1" smtClean="0"/>
              <a:t>фахівці</a:t>
            </a:r>
            <a:r>
              <a:rPr lang="ru-RU" dirty="0" smtClean="0"/>
              <a:t> (</a:t>
            </a:r>
            <a:r>
              <a:rPr lang="ru-RU" dirty="0" err="1" smtClean="0"/>
              <a:t>аналітики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інженери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спеціалісти</a:t>
            </a:r>
            <a:r>
              <a:rPr lang="ru-RU" dirty="0" smtClean="0"/>
              <a:t> з машинного </a:t>
            </a:r>
            <a:r>
              <a:rPr lang="ru-RU" dirty="0" err="1" smtClean="0"/>
              <a:t>навчання</a:t>
            </a:r>
            <a:r>
              <a:rPr lang="ru-RU" dirty="0" smtClean="0"/>
              <a:t>), </a:t>
            </a:r>
            <a:r>
              <a:rPr lang="ru-RU" dirty="0" err="1" smtClean="0"/>
              <a:t>яких</a:t>
            </a:r>
            <a:r>
              <a:rPr lang="ru-RU" dirty="0" smtClean="0"/>
              <a:t> на ринку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недостатньо</a:t>
            </a:r>
            <a:r>
              <a:rPr lang="ru-RU" dirty="0" smtClean="0"/>
              <a:t>. </a:t>
            </a:r>
          </a:p>
          <a:p>
            <a:r>
              <a:rPr lang="ru-RU" b="1" dirty="0" err="1" smtClean="0"/>
              <a:t>Ризики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Безпека</a:t>
            </a:r>
            <a:r>
              <a:rPr lang="ru-RU" dirty="0" smtClean="0"/>
              <a:t> та </a:t>
            </a:r>
            <a:r>
              <a:rPr lang="ru-RU" dirty="0" err="1" smtClean="0"/>
              <a:t>конфіденційність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Величезні</a:t>
            </a:r>
            <a:r>
              <a:rPr lang="ru-RU" dirty="0" smtClean="0"/>
              <a:t> </a:t>
            </a:r>
            <a:r>
              <a:rPr lang="ru-RU" dirty="0" err="1" smtClean="0"/>
              <a:t>масиви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особисту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,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витоку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суворого</a:t>
            </a:r>
            <a:r>
              <a:rPr lang="ru-RU" dirty="0" smtClean="0"/>
              <a:t> </a:t>
            </a:r>
            <a:r>
              <a:rPr lang="ru-RU" dirty="0" err="1" smtClean="0"/>
              <a:t>дотримання</a:t>
            </a:r>
            <a:r>
              <a:rPr lang="ru-RU" dirty="0" smtClean="0"/>
              <a:t> норм </a:t>
            </a:r>
            <a:r>
              <a:rPr lang="ru-RU" dirty="0" err="1" smtClean="0"/>
              <a:t>конфіденційності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Впровадження</a:t>
            </a:r>
            <a:r>
              <a:rPr lang="ru-RU" dirty="0" smtClean="0"/>
              <a:t> та </a:t>
            </a: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інфраструктури</a:t>
            </a:r>
            <a:r>
              <a:rPr lang="ru-RU" dirty="0" smtClean="0"/>
              <a:t> для </a:t>
            </a:r>
            <a:r>
              <a:rPr lang="en-US" dirty="0" smtClean="0"/>
              <a:t>Big Data,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персоналу </a:t>
            </a:r>
            <a:r>
              <a:rPr lang="ru-RU" dirty="0" err="1" smtClean="0"/>
              <a:t>вимагають</a:t>
            </a:r>
            <a:r>
              <a:rPr lang="ru-RU" dirty="0" smtClean="0"/>
              <a:t>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вкладень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Неправильна </a:t>
            </a:r>
            <a:r>
              <a:rPr lang="ru-RU" dirty="0" err="1" smtClean="0"/>
              <a:t>інтерпретація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Складність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та </a:t>
            </a:r>
            <a:r>
              <a:rPr lang="ru-RU" dirty="0" err="1" smtClean="0"/>
              <a:t>інтерпретації</a:t>
            </a:r>
            <a:r>
              <a:rPr lang="ru-RU" dirty="0" smtClean="0"/>
              <a:t> великих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помилок</a:t>
            </a:r>
            <a:r>
              <a:rPr lang="ru-RU" dirty="0" smtClean="0"/>
              <a:t> у </a:t>
            </a:r>
            <a:r>
              <a:rPr lang="ru-RU" dirty="0" err="1" smtClean="0"/>
              <a:t>висновках</a:t>
            </a:r>
            <a:r>
              <a:rPr lang="ru-RU" dirty="0" smtClean="0"/>
              <a:t> та </a:t>
            </a:r>
            <a:r>
              <a:rPr lang="ru-RU" dirty="0" err="1" smtClean="0"/>
              <a:t>прийнятті</a:t>
            </a:r>
            <a:r>
              <a:rPr lang="ru-RU" dirty="0" smtClean="0"/>
              <a:t> </a:t>
            </a:r>
            <a:r>
              <a:rPr lang="ru-RU" dirty="0" err="1" smtClean="0"/>
              <a:t>неправильних</a:t>
            </a:r>
            <a:r>
              <a:rPr lang="ru-RU" dirty="0" smtClean="0"/>
              <a:t> </a:t>
            </a:r>
            <a:r>
              <a:rPr lang="ru-RU" dirty="0" err="1" smtClean="0"/>
              <a:t>бізнес-рішень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Перевантаження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Величезні</a:t>
            </a:r>
            <a:r>
              <a:rPr lang="ru-RU" dirty="0" smtClean="0"/>
              <a:t> </a:t>
            </a:r>
            <a:r>
              <a:rPr lang="ru-RU" dirty="0" err="1" smtClean="0"/>
              <a:t>обсяги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перевантажити</a:t>
            </a:r>
            <a:r>
              <a:rPr lang="ru-RU" dirty="0" smtClean="0"/>
              <a:t> </a:t>
            </a:r>
            <a:r>
              <a:rPr lang="ru-RU" dirty="0" err="1" smtClean="0"/>
              <a:t>аналітиків</a:t>
            </a:r>
            <a:r>
              <a:rPr lang="ru-RU" dirty="0" smtClean="0"/>
              <a:t>, </a:t>
            </a:r>
            <a:r>
              <a:rPr lang="ru-RU" dirty="0" err="1" smtClean="0"/>
              <a:t>ускладнюючи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</a:t>
            </a:r>
            <a:r>
              <a:rPr lang="ru-RU" dirty="0" err="1" smtClean="0"/>
              <a:t>цінної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33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6"/>
            <a:ext cx="10515600" cy="719092"/>
          </a:xfrm>
        </p:spPr>
        <p:txBody>
          <a:bodyPr/>
          <a:lstStyle/>
          <a:p>
            <a:r>
              <a:rPr lang="en-US" dirty="0" smtClean="0"/>
              <a:t>•	Netflix – </a:t>
            </a:r>
            <a:r>
              <a:rPr lang="ru-RU" dirty="0" err="1" smtClean="0"/>
              <a:t>рекомендаційна</a:t>
            </a:r>
            <a:r>
              <a:rPr lang="ru-RU" dirty="0" smtClean="0"/>
              <a:t> система.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1338"/>
            <a:ext cx="10515600" cy="619179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•	</a:t>
            </a:r>
            <a:r>
              <a:rPr lang="ru-RU" dirty="0" smtClean="0"/>
              <a:t>Коли </a:t>
            </a:r>
            <a:r>
              <a:rPr lang="ru-RU" dirty="0" err="1" smtClean="0"/>
              <a:t>ви</a:t>
            </a:r>
            <a:r>
              <a:rPr lang="ru-RU" dirty="0" smtClean="0"/>
              <a:t> заходите в </a:t>
            </a:r>
            <a:r>
              <a:rPr lang="ru-RU" dirty="0" err="1" smtClean="0"/>
              <a:t>сервіс</a:t>
            </a:r>
            <a:r>
              <a:rPr lang="ru-RU" dirty="0" smtClean="0"/>
              <a:t> </a:t>
            </a:r>
            <a:r>
              <a:rPr lang="en-US" dirty="0" smtClean="0"/>
              <a:t>Netflix, </a:t>
            </a:r>
            <a:r>
              <a:rPr lang="ru-RU" dirty="0" smtClean="0"/>
              <a:t>наша система </a:t>
            </a:r>
            <a:r>
              <a:rPr lang="ru-RU" dirty="0" err="1" smtClean="0"/>
              <a:t>рекомендацій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вам без </a:t>
            </a:r>
            <a:r>
              <a:rPr lang="ru-RU" dirty="0" err="1" smtClean="0"/>
              <a:t>зусиль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серіал</a:t>
            </a:r>
            <a:r>
              <a:rPr lang="ru-RU" dirty="0" smtClean="0"/>
              <a:t>, </a:t>
            </a:r>
            <a:r>
              <a:rPr lang="ru-RU" dirty="0" err="1" smtClean="0"/>
              <a:t>фільм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гру</a:t>
            </a:r>
            <a:r>
              <a:rPr lang="ru-RU" dirty="0" smtClean="0"/>
              <a:t>. </a:t>
            </a:r>
            <a:r>
              <a:rPr lang="ru-RU" dirty="0" err="1" smtClean="0"/>
              <a:t>Імовірність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виберете</a:t>
            </a:r>
            <a:r>
              <a:rPr lang="ru-RU" dirty="0" smtClean="0"/>
              <a:t> </a:t>
            </a:r>
            <a:r>
              <a:rPr lang="ru-RU" dirty="0" err="1" smtClean="0"/>
              <a:t>конкретне</a:t>
            </a:r>
            <a:r>
              <a:rPr lang="ru-RU" dirty="0" smtClean="0"/>
              <a:t> </a:t>
            </a:r>
            <a:r>
              <a:rPr lang="ru-RU" dirty="0" err="1" smtClean="0"/>
              <a:t>найменування</a:t>
            </a:r>
            <a:r>
              <a:rPr lang="ru-RU" dirty="0" smtClean="0"/>
              <a:t> з каталогу, </a:t>
            </a:r>
            <a:r>
              <a:rPr lang="ru-RU" dirty="0" err="1" smtClean="0"/>
              <a:t>оцінюється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вашої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сервісом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історії</a:t>
            </a:r>
            <a:r>
              <a:rPr lang="ru-RU" dirty="0" smtClean="0"/>
              <a:t> перегляду й </a:t>
            </a:r>
            <a:r>
              <a:rPr lang="ru-RU" dirty="0" err="1" smtClean="0"/>
              <a:t>оцінок</a:t>
            </a:r>
            <a:r>
              <a:rPr lang="ru-RU" dirty="0" smtClean="0"/>
              <a:t>, </a:t>
            </a:r>
            <a:r>
              <a:rPr lang="ru-RU" dirty="0" err="1" smtClean="0"/>
              <a:t>виставлених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відео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</a:t>
            </a:r>
            <a:r>
              <a:rPr lang="ru-RU" dirty="0" err="1" smtClean="0"/>
              <a:t>сервісу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схожими </a:t>
            </a:r>
            <a:r>
              <a:rPr lang="ru-RU" dirty="0" err="1" smtClean="0"/>
              <a:t>уподобаннями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даних</a:t>
            </a:r>
            <a:r>
              <a:rPr lang="ru-RU" dirty="0" smtClean="0"/>
              <a:t> про сам </a:t>
            </a:r>
            <a:r>
              <a:rPr lang="ru-RU" dirty="0" err="1" smtClean="0"/>
              <a:t>фільм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серіал</a:t>
            </a:r>
            <a:r>
              <a:rPr lang="ru-RU" dirty="0" smtClean="0"/>
              <a:t>, як-от жанр, </a:t>
            </a:r>
            <a:r>
              <a:rPr lang="ru-RU" dirty="0" err="1" smtClean="0"/>
              <a:t>категорія</a:t>
            </a:r>
            <a:r>
              <a:rPr lang="ru-RU" dirty="0" smtClean="0"/>
              <a:t>, </a:t>
            </a:r>
            <a:r>
              <a:rPr lang="ru-RU" dirty="0" err="1" smtClean="0"/>
              <a:t>акторський</a:t>
            </a:r>
            <a:r>
              <a:rPr lang="ru-RU" dirty="0" smtClean="0"/>
              <a:t> склад,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випуску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Коли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створюєте</a:t>
            </a:r>
            <a:r>
              <a:rPr lang="ru-RU" dirty="0" smtClean="0"/>
              <a:t> </a:t>
            </a:r>
            <a:r>
              <a:rPr lang="ru-RU" dirty="0" err="1" smtClean="0"/>
              <a:t>обліковий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en-US" dirty="0" smtClean="0"/>
              <a:t>Netflix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додаєте</a:t>
            </a:r>
            <a:r>
              <a:rPr lang="ru-RU" dirty="0" smtClean="0"/>
              <a:t> в уже </a:t>
            </a:r>
            <a:r>
              <a:rPr lang="ru-RU" dirty="0" err="1" smtClean="0"/>
              <a:t>наявний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профіль</a:t>
            </a:r>
            <a:r>
              <a:rPr lang="ru-RU" dirty="0" smtClean="0"/>
              <a:t>, вас </a:t>
            </a:r>
            <a:r>
              <a:rPr lang="ru-RU" dirty="0" err="1" smtClean="0"/>
              <a:t>просять</a:t>
            </a:r>
            <a:r>
              <a:rPr lang="ru-RU" dirty="0" smtClean="0"/>
              <a:t> </a:t>
            </a:r>
            <a:r>
              <a:rPr lang="ru-RU" dirty="0" err="1" smtClean="0"/>
              <a:t>указати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серіалів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вам </a:t>
            </a:r>
            <a:r>
              <a:rPr lang="ru-RU" dirty="0" err="1" smtClean="0"/>
              <a:t>подобаються</a:t>
            </a:r>
            <a:r>
              <a:rPr lang="ru-RU" dirty="0" smtClean="0"/>
              <a:t>.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і буде </a:t>
            </a:r>
            <a:r>
              <a:rPr lang="ru-RU" dirty="0" err="1" smtClean="0"/>
              <a:t>згенеровано</a:t>
            </a:r>
            <a:r>
              <a:rPr lang="ru-RU" dirty="0" smtClean="0"/>
              <a:t> першу </a:t>
            </a:r>
            <a:r>
              <a:rPr lang="ru-RU" dirty="0" err="1" smtClean="0"/>
              <a:t>добірку</a:t>
            </a:r>
            <a:r>
              <a:rPr lang="ru-RU" dirty="0" smtClean="0"/>
              <a:t> </a:t>
            </a:r>
            <a:r>
              <a:rPr lang="ru-RU" dirty="0" err="1" smtClean="0"/>
              <a:t>рекомендованого</a:t>
            </a:r>
            <a:r>
              <a:rPr lang="ru-RU" dirty="0" smtClean="0"/>
              <a:t> контенту.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крок</a:t>
            </a:r>
            <a:r>
              <a:rPr lang="ru-RU" dirty="0" smtClean="0"/>
              <a:t> не є </a:t>
            </a:r>
            <a:r>
              <a:rPr lang="ru-RU" dirty="0" err="1" smtClean="0"/>
              <a:t>обов’язковим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нічого</a:t>
            </a:r>
            <a:r>
              <a:rPr lang="ru-RU" dirty="0" smtClean="0"/>
              <a:t> не </a:t>
            </a:r>
            <a:r>
              <a:rPr lang="ru-RU" dirty="0" err="1" smtClean="0"/>
              <a:t>виберете</a:t>
            </a:r>
            <a:r>
              <a:rPr lang="ru-RU" dirty="0" smtClean="0"/>
              <a:t>, то для початку ми </a:t>
            </a:r>
            <a:r>
              <a:rPr lang="ru-RU" dirty="0" err="1" smtClean="0"/>
              <a:t>запропонуємо</a:t>
            </a:r>
            <a:r>
              <a:rPr lang="ru-RU" dirty="0" smtClean="0"/>
              <a:t> вам </a:t>
            </a:r>
            <a:r>
              <a:rPr lang="ru-RU" dirty="0" err="1" smtClean="0"/>
              <a:t>різноманітну</a:t>
            </a:r>
            <a:r>
              <a:rPr lang="ru-RU" dirty="0" smtClean="0"/>
              <a:t> </a:t>
            </a:r>
            <a:r>
              <a:rPr lang="ru-RU" dirty="0" err="1" smtClean="0"/>
              <a:t>добірку</a:t>
            </a:r>
            <a:r>
              <a:rPr lang="ru-RU" dirty="0" smtClean="0"/>
              <a:t> </a:t>
            </a:r>
            <a:r>
              <a:rPr lang="ru-RU" dirty="0" err="1" smtClean="0"/>
              <a:t>популярних</a:t>
            </a:r>
            <a:r>
              <a:rPr lang="ru-RU" dirty="0" smtClean="0"/>
              <a:t> і </a:t>
            </a:r>
            <a:r>
              <a:rPr lang="ru-RU" dirty="0" err="1" smtClean="0"/>
              <a:t>цікавих</a:t>
            </a:r>
            <a:r>
              <a:rPr lang="ru-RU" dirty="0" smtClean="0"/>
              <a:t> </a:t>
            </a:r>
            <a:r>
              <a:rPr lang="ru-RU" dirty="0" err="1" smtClean="0"/>
              <a:t>відео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Щойно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почнете </a:t>
            </a:r>
            <a:r>
              <a:rPr lang="ru-RU" dirty="0" err="1" smtClean="0"/>
              <a:t>дивитися</a:t>
            </a:r>
            <a:r>
              <a:rPr lang="ru-RU" dirty="0" smtClean="0"/>
              <a:t> </a:t>
            </a:r>
            <a:r>
              <a:rPr lang="ru-RU" dirty="0" err="1" smtClean="0"/>
              <a:t>фільми</a:t>
            </a:r>
            <a:r>
              <a:rPr lang="ru-RU" dirty="0" smtClean="0"/>
              <a:t> й </a:t>
            </a:r>
            <a:r>
              <a:rPr lang="ru-RU" dirty="0" err="1" smtClean="0"/>
              <a:t>серіали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грати</a:t>
            </a:r>
            <a:r>
              <a:rPr lang="ru-RU" dirty="0" smtClean="0"/>
              <a:t> в </a:t>
            </a:r>
            <a:r>
              <a:rPr lang="ru-RU" dirty="0" err="1" smtClean="0"/>
              <a:t>ігри</a:t>
            </a:r>
            <a:r>
              <a:rPr lang="ru-RU" dirty="0" smtClean="0"/>
              <a:t> в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сервісі</a:t>
            </a:r>
            <a:r>
              <a:rPr lang="ru-RU" dirty="0" smtClean="0"/>
              <a:t>,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«</a:t>
            </a:r>
            <a:r>
              <a:rPr lang="ru-RU" dirty="0" err="1" smtClean="0"/>
              <a:t>переважать</a:t>
            </a:r>
            <a:r>
              <a:rPr lang="ru-RU" dirty="0" smtClean="0"/>
              <a:t>»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вибрали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часом </a:t>
            </a:r>
            <a:r>
              <a:rPr lang="ru-RU" dirty="0" err="1" smtClean="0"/>
              <a:t>найменування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вибирали</a:t>
            </a:r>
            <a:r>
              <a:rPr lang="ru-RU" dirty="0" smtClean="0"/>
              <a:t> </a:t>
            </a:r>
            <a:r>
              <a:rPr lang="ru-RU" dirty="0" err="1" smtClean="0"/>
              <a:t>нещодавно</a:t>
            </a:r>
            <a:r>
              <a:rPr lang="ru-RU" dirty="0" smtClean="0"/>
              <a:t>, </a:t>
            </a:r>
            <a:r>
              <a:rPr lang="ru-RU" dirty="0" err="1" smtClean="0"/>
              <a:t>переважатимуть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рекомендацій</a:t>
            </a:r>
            <a:r>
              <a:rPr lang="ru-RU" dirty="0" smtClean="0"/>
              <a:t> усе,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дивилися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грали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027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702" y="0"/>
            <a:ext cx="10515600" cy="653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•	Amazon – </a:t>
            </a:r>
            <a:r>
              <a:rPr lang="ru-RU" dirty="0" err="1" smtClean="0"/>
              <a:t>персоналізація</a:t>
            </a:r>
            <a:r>
              <a:rPr lang="ru-RU" dirty="0" smtClean="0"/>
              <a:t> та </a:t>
            </a:r>
            <a:r>
              <a:rPr lang="ru-RU" dirty="0" err="1" smtClean="0"/>
              <a:t>логістика</a:t>
            </a:r>
            <a:r>
              <a:rPr lang="ru-RU" dirty="0" smtClean="0"/>
              <a:t>. 🚚 🛒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4" y="418012"/>
            <a:ext cx="11105606" cy="64399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Amazon </a:t>
            </a:r>
            <a:r>
              <a:rPr lang="ru-RU" dirty="0" err="1" smtClean="0"/>
              <a:t>використовує</a:t>
            </a:r>
            <a:r>
              <a:rPr lang="ru-RU" dirty="0" smtClean="0"/>
              <a:t> ШІ для </a:t>
            </a:r>
            <a:r>
              <a:rPr lang="ru-RU" dirty="0" err="1" smtClean="0"/>
              <a:t>оптимізації</a:t>
            </a:r>
            <a:r>
              <a:rPr lang="ru-RU" dirty="0" smtClean="0"/>
              <a:t> </a:t>
            </a:r>
            <a:r>
              <a:rPr lang="ru-RU" dirty="0" err="1" smtClean="0"/>
              <a:t>логістичних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завантажувати</a:t>
            </a:r>
            <a:r>
              <a:rPr lang="ru-RU" dirty="0" smtClean="0"/>
              <a:t> </a:t>
            </a:r>
            <a:r>
              <a:rPr lang="ru-RU" dirty="0" err="1" smtClean="0"/>
              <a:t>мільйони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у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:</a:t>
            </a:r>
          </a:p>
          <a:p>
            <a:r>
              <a:rPr lang="en-US" dirty="0" smtClean="0"/>
              <a:t>🔹 </a:t>
            </a:r>
            <a:r>
              <a:rPr lang="ru-RU" dirty="0" err="1" smtClean="0"/>
              <a:t>Роботизовані</a:t>
            </a:r>
            <a:r>
              <a:rPr lang="ru-RU" dirty="0" smtClean="0"/>
              <a:t> </a:t>
            </a:r>
            <a:r>
              <a:rPr lang="ru-RU" dirty="0" err="1" smtClean="0"/>
              <a:t>склади</a:t>
            </a:r>
            <a:r>
              <a:rPr lang="ru-RU" dirty="0" smtClean="0"/>
              <a:t>: </a:t>
            </a:r>
            <a:r>
              <a:rPr lang="en-US" dirty="0" smtClean="0"/>
              <a:t>Amazon </a:t>
            </a:r>
            <a:r>
              <a:rPr lang="ru-RU" dirty="0" err="1" smtClean="0"/>
              <a:t>застосовує</a:t>
            </a:r>
            <a:r>
              <a:rPr lang="ru-RU" dirty="0" smtClean="0"/>
              <a:t> </a:t>
            </a:r>
            <a:r>
              <a:rPr lang="ru-RU" dirty="0" err="1" smtClean="0"/>
              <a:t>роботів</a:t>
            </a:r>
            <a:r>
              <a:rPr lang="ru-RU" dirty="0" smtClean="0"/>
              <a:t> </a:t>
            </a:r>
            <a:r>
              <a:rPr lang="en-US" dirty="0" smtClean="0"/>
              <a:t>Kiva,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переміщати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складів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замовлень</a:t>
            </a:r>
            <a:r>
              <a:rPr lang="ru-RU" dirty="0" smtClean="0"/>
              <a:t> </a:t>
            </a:r>
            <a:r>
              <a:rPr lang="ru-RU" dirty="0" err="1" smtClean="0"/>
              <a:t>збільшується</a:t>
            </a:r>
            <a:r>
              <a:rPr lang="ru-RU" dirty="0" smtClean="0"/>
              <a:t> на 50%.</a:t>
            </a:r>
          </a:p>
          <a:p>
            <a:r>
              <a:rPr lang="en-US" dirty="0" smtClean="0"/>
              <a:t>🔹 </a:t>
            </a:r>
            <a:r>
              <a:rPr lang="ru-RU" dirty="0" err="1" smtClean="0"/>
              <a:t>Прогнозування</a:t>
            </a:r>
            <a:r>
              <a:rPr lang="ru-RU" dirty="0" smtClean="0"/>
              <a:t> </a:t>
            </a:r>
            <a:r>
              <a:rPr lang="ru-RU" dirty="0" err="1" smtClean="0"/>
              <a:t>запиту</a:t>
            </a:r>
            <a:r>
              <a:rPr lang="ru-RU" dirty="0" smtClean="0"/>
              <a:t>: </a:t>
            </a:r>
            <a:r>
              <a:rPr lang="uk-UA" dirty="0" smtClean="0"/>
              <a:t>Ш</a:t>
            </a:r>
            <a:r>
              <a:rPr lang="en-US" dirty="0" smtClean="0"/>
              <a:t>I </a:t>
            </a:r>
            <a:r>
              <a:rPr lang="ru-RU" dirty="0" err="1" smtClean="0"/>
              <a:t>аналізує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покупки, </a:t>
            </a:r>
            <a:r>
              <a:rPr lang="ru-RU" dirty="0" err="1" smtClean="0"/>
              <a:t>сезони</a:t>
            </a:r>
            <a:r>
              <a:rPr lang="ru-RU" dirty="0" smtClean="0"/>
              <a:t> та </a:t>
            </a:r>
            <a:r>
              <a:rPr lang="ru-RU" dirty="0" err="1" smtClean="0"/>
              <a:t>тренди</a:t>
            </a:r>
            <a:r>
              <a:rPr lang="ru-RU" dirty="0" smtClean="0"/>
              <a:t>, </a:t>
            </a:r>
            <a:r>
              <a:rPr lang="ru-RU" dirty="0" err="1" smtClean="0"/>
              <a:t>прогнози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використані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en-US" dirty="0" smtClean="0"/>
              <a:t>Amazon </a:t>
            </a:r>
            <a:r>
              <a:rPr lang="ru-RU" dirty="0" err="1" smtClean="0"/>
              <a:t>заздалегідь</a:t>
            </a:r>
            <a:r>
              <a:rPr lang="ru-RU" dirty="0" smtClean="0"/>
              <a:t> </a:t>
            </a:r>
            <a:r>
              <a:rPr lang="ru-RU" dirty="0" err="1" smtClean="0"/>
              <a:t>розмістити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r>
              <a:rPr lang="ru-RU" dirty="0" smtClean="0"/>
              <a:t> в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підходящих</a:t>
            </a:r>
            <a:r>
              <a:rPr lang="ru-RU" dirty="0" smtClean="0"/>
              <a:t> </a:t>
            </a:r>
            <a:r>
              <a:rPr lang="ru-RU" dirty="0" err="1" smtClean="0"/>
              <a:t>розподільних</a:t>
            </a:r>
            <a:r>
              <a:rPr lang="ru-RU" dirty="0" smtClean="0"/>
              <a:t> центрах.</a:t>
            </a:r>
          </a:p>
          <a:p>
            <a:r>
              <a:rPr lang="ru-RU" dirty="0" err="1" smtClean="0"/>
              <a:t>Персоналізовані</a:t>
            </a:r>
            <a:r>
              <a:rPr lang="ru-RU" dirty="0" smtClean="0"/>
              <a:t> </a:t>
            </a:r>
            <a:r>
              <a:rPr lang="ru-RU" dirty="0" err="1" smtClean="0"/>
              <a:t>рекомендації</a:t>
            </a:r>
            <a:r>
              <a:rPr lang="ru-RU" dirty="0" smtClean="0"/>
              <a:t>: 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en-US" dirty="0" smtClean="0"/>
              <a:t>Amazon, AI-</a:t>
            </a:r>
            <a:r>
              <a:rPr lang="ru-RU" dirty="0" err="1" smtClean="0"/>
              <a:t>алгоритми</a:t>
            </a:r>
            <a:r>
              <a:rPr lang="ru-RU" dirty="0" smtClean="0"/>
              <a:t> </a:t>
            </a:r>
            <a:r>
              <a:rPr lang="ru-RU" dirty="0" err="1" smtClean="0"/>
              <a:t>збільшують</a:t>
            </a:r>
            <a:r>
              <a:rPr lang="ru-RU" dirty="0" smtClean="0"/>
              <a:t> </a:t>
            </a:r>
            <a:r>
              <a:rPr lang="ru-RU" dirty="0" err="1" smtClean="0"/>
              <a:t>конверсію</a:t>
            </a:r>
            <a:r>
              <a:rPr lang="ru-RU" dirty="0" smtClean="0"/>
              <a:t> на 35%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підбору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покупок, </a:t>
            </a:r>
            <a:r>
              <a:rPr lang="ru-RU" dirty="0" err="1" smtClean="0"/>
              <a:t>переглядів</a:t>
            </a:r>
            <a:r>
              <a:rPr lang="ru-RU" dirty="0" smtClean="0"/>
              <a:t> та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🔹 </a:t>
            </a:r>
            <a:r>
              <a:rPr lang="ru-RU" dirty="0" err="1" smtClean="0"/>
              <a:t>Динамічне</a:t>
            </a:r>
            <a:r>
              <a:rPr lang="ru-RU" dirty="0" smtClean="0"/>
              <a:t> </a:t>
            </a:r>
            <a:r>
              <a:rPr lang="ru-RU" dirty="0" err="1" smtClean="0"/>
              <a:t>ціноутворення</a:t>
            </a:r>
            <a:r>
              <a:rPr lang="ru-RU" dirty="0" smtClean="0"/>
              <a:t>: </a:t>
            </a:r>
            <a:r>
              <a:rPr lang="uk-UA" dirty="0" smtClean="0"/>
              <a:t>Ш</a:t>
            </a:r>
            <a:r>
              <a:rPr lang="en-US" dirty="0" smtClean="0"/>
              <a:t>I </a:t>
            </a:r>
            <a:r>
              <a:rPr lang="ru-RU" dirty="0" err="1" smtClean="0"/>
              <a:t>аналізує</a:t>
            </a:r>
            <a:r>
              <a:rPr lang="ru-RU" dirty="0" smtClean="0"/>
              <a:t> </a:t>
            </a:r>
            <a:r>
              <a:rPr lang="ru-RU" dirty="0" err="1" smtClean="0"/>
              <a:t>ринкові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та </a:t>
            </a:r>
            <a:r>
              <a:rPr lang="ru-RU" dirty="0" err="1" smtClean="0"/>
              <a:t>коригує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у </a:t>
            </a:r>
            <a:r>
              <a:rPr lang="ru-RU" dirty="0" err="1" smtClean="0"/>
              <a:t>режимі</a:t>
            </a:r>
            <a:r>
              <a:rPr lang="ru-RU" dirty="0" smtClean="0"/>
              <a:t> реального часу, </a:t>
            </a:r>
            <a:r>
              <a:rPr lang="ru-RU" dirty="0" err="1" smtClean="0"/>
              <a:t>допомагаючи</a:t>
            </a:r>
            <a:r>
              <a:rPr lang="ru-RU" dirty="0" smtClean="0"/>
              <a:t> </a:t>
            </a:r>
            <a:r>
              <a:rPr lang="en-US" dirty="0" smtClean="0"/>
              <a:t>Amazon </a:t>
            </a:r>
            <a:r>
              <a:rPr lang="ru-RU" dirty="0" err="1" smtClean="0"/>
              <a:t>пропонувати</a:t>
            </a:r>
            <a:r>
              <a:rPr lang="ru-RU" dirty="0" smtClean="0"/>
              <a:t> </a:t>
            </a:r>
            <a:r>
              <a:rPr lang="ru-RU" dirty="0" err="1" smtClean="0"/>
              <a:t>конкурентні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🔹 Реклама </a:t>
            </a:r>
            <a:r>
              <a:rPr lang="ru-RU" dirty="0" err="1" smtClean="0"/>
              <a:t>зі</a:t>
            </a:r>
            <a:r>
              <a:rPr lang="ru-RU" dirty="0" smtClean="0"/>
              <a:t> ШІ: </a:t>
            </a:r>
            <a:r>
              <a:rPr lang="en-US" dirty="0" smtClean="0"/>
              <a:t>Amazon </a:t>
            </a:r>
            <a:r>
              <a:rPr lang="ru-RU" dirty="0" err="1" smtClean="0"/>
              <a:t>використовує</a:t>
            </a:r>
            <a:r>
              <a:rPr lang="ru-RU" dirty="0" smtClean="0"/>
              <a:t> ШІ для </a:t>
            </a:r>
            <a:r>
              <a:rPr lang="ru-RU" dirty="0" err="1" smtClean="0"/>
              <a:t>цільової</a:t>
            </a:r>
            <a:r>
              <a:rPr lang="ru-RU" dirty="0" smtClean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ефективними</a:t>
            </a:r>
            <a:r>
              <a:rPr lang="ru-RU" dirty="0" smtClean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30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•	</a:t>
            </a:r>
            <a:r>
              <a:rPr lang="en-US" dirty="0" err="1" smtClean="0"/>
              <a:t>Monobank</a:t>
            </a:r>
            <a:r>
              <a:rPr lang="en-US" dirty="0" smtClean="0"/>
              <a:t> – </a:t>
            </a:r>
            <a:r>
              <a:rPr lang="ru-RU" dirty="0" err="1" smtClean="0"/>
              <a:t>аналітика</a:t>
            </a:r>
            <a:r>
              <a:rPr lang="ru-RU" dirty="0" smtClean="0"/>
              <a:t> </a:t>
            </a:r>
            <a:r>
              <a:rPr lang="ru-RU" dirty="0" err="1" smtClean="0"/>
              <a:t>транзакцій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" y="979714"/>
            <a:ext cx="12048309" cy="5878286"/>
          </a:xfrm>
        </p:spPr>
        <p:txBody>
          <a:bodyPr/>
          <a:lstStyle/>
          <a:p>
            <a:r>
              <a:rPr lang="ru-RU" dirty="0" err="1" smtClean="0"/>
              <a:t>Розділ</a:t>
            </a:r>
            <a:r>
              <a:rPr lang="ru-RU" dirty="0" smtClean="0"/>
              <a:t> статистики в </a:t>
            </a:r>
            <a:r>
              <a:rPr lang="en-US" dirty="0" err="1" smtClean="0"/>
              <a:t>Monobank</a:t>
            </a:r>
            <a:r>
              <a:rPr lang="en-US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 </a:t>
            </a:r>
            <a:r>
              <a:rPr lang="ru-RU" dirty="0" err="1" smtClean="0"/>
              <a:t>детальний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транзакцій</a:t>
            </a:r>
            <a:r>
              <a:rPr lang="ru-RU" dirty="0" smtClean="0"/>
              <a:t> за </a:t>
            </a:r>
            <a:r>
              <a:rPr lang="ru-RU" dirty="0" err="1" smtClean="0"/>
              <a:t>усіма</a:t>
            </a:r>
            <a:r>
              <a:rPr lang="ru-RU" dirty="0" smtClean="0"/>
              <a:t> </a:t>
            </a:r>
            <a:r>
              <a:rPr lang="ru-RU" dirty="0" err="1" smtClean="0"/>
              <a:t>категоріями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. </a:t>
            </a:r>
            <a:r>
              <a:rPr lang="ru-RU" dirty="0" err="1" smtClean="0"/>
              <a:t>Клієнти</a:t>
            </a:r>
            <a:r>
              <a:rPr lang="ru-RU" dirty="0" smtClean="0"/>
              <a:t> банку </a:t>
            </a:r>
            <a:r>
              <a:rPr lang="ru-RU" dirty="0" err="1" smtClean="0"/>
              <a:t>отримають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загальну</a:t>
            </a:r>
            <a:r>
              <a:rPr lang="ru-RU" dirty="0" smtClean="0"/>
              <a:t> </a:t>
            </a:r>
            <a:r>
              <a:rPr lang="ru-RU" dirty="0" err="1" smtClean="0"/>
              <a:t>фінансову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та </a:t>
            </a:r>
            <a:r>
              <a:rPr lang="ru-RU" dirty="0" err="1" smtClean="0"/>
              <a:t>контролювати</a:t>
            </a:r>
            <a:r>
              <a:rPr lang="ru-RU" dirty="0" smtClean="0"/>
              <a:t> </a:t>
            </a:r>
            <a:r>
              <a:rPr lang="ru-RU" dirty="0" err="1" smtClean="0"/>
              <a:t>особистий</a:t>
            </a:r>
            <a:r>
              <a:rPr lang="ru-RU" dirty="0" smtClean="0"/>
              <a:t> бюджет.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2625634"/>
            <a:ext cx="5334000" cy="32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0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33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цифрової</a:t>
            </a:r>
            <a:r>
              <a:rPr lang="ru-RU" dirty="0" smtClean="0"/>
              <a:t> </a:t>
            </a:r>
            <a:r>
              <a:rPr lang="ru-RU" dirty="0" err="1" smtClean="0"/>
              <a:t>аналітики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7464"/>
            <a:ext cx="10515600" cy="593053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Цифрова</a:t>
            </a:r>
            <a:r>
              <a:rPr lang="ru-RU" b="1" dirty="0" smtClean="0"/>
              <a:t> </a:t>
            </a:r>
            <a:r>
              <a:rPr lang="ru-RU" b="1" dirty="0" err="1" smtClean="0"/>
              <a:t>аналітика</a:t>
            </a:r>
            <a:r>
              <a:rPr lang="ru-RU" b="1" dirty="0" smtClean="0"/>
              <a:t> –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процес</a:t>
            </a:r>
            <a:r>
              <a:rPr lang="ru-RU" b="1" dirty="0" smtClean="0"/>
              <a:t> </a:t>
            </a:r>
            <a:r>
              <a:rPr lang="ru-RU" b="1" dirty="0" err="1" smtClean="0"/>
              <a:t>аналізу</a:t>
            </a:r>
            <a:r>
              <a:rPr lang="ru-RU" b="1" dirty="0" smtClean="0"/>
              <a:t> </a:t>
            </a:r>
            <a:r>
              <a:rPr lang="ru-RU" b="1" dirty="0" err="1" smtClean="0"/>
              <a:t>цифрових</a:t>
            </a:r>
            <a:r>
              <a:rPr lang="ru-RU" b="1" dirty="0" smtClean="0"/>
              <a:t> </a:t>
            </a:r>
            <a:r>
              <a:rPr lang="ru-RU" b="1" dirty="0" err="1" smtClean="0"/>
              <a:t>даних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різних</a:t>
            </a:r>
            <a:r>
              <a:rPr lang="ru-RU" b="1" dirty="0" smtClean="0"/>
              <a:t> </a:t>
            </a:r>
            <a:r>
              <a:rPr lang="ru-RU" b="1" dirty="0" err="1" smtClean="0"/>
              <a:t>джерел</a:t>
            </a:r>
            <a:r>
              <a:rPr lang="ru-RU" b="1" dirty="0" smtClean="0"/>
              <a:t>, </a:t>
            </a:r>
            <a:r>
              <a:rPr lang="ru-RU" b="1" dirty="0" err="1" smtClean="0"/>
              <a:t>зокрема</a:t>
            </a:r>
            <a:r>
              <a:rPr lang="ru-RU" b="1" dirty="0" smtClean="0"/>
              <a:t> веб-</a:t>
            </a:r>
            <a:r>
              <a:rPr lang="ru-RU" b="1" dirty="0" err="1" smtClean="0"/>
              <a:t>сайтів</a:t>
            </a:r>
            <a:r>
              <a:rPr lang="ru-RU" b="1" dirty="0" smtClean="0"/>
              <a:t>, </a:t>
            </a:r>
            <a:r>
              <a:rPr lang="ru-RU" b="1" dirty="0" err="1" smtClean="0"/>
              <a:t>мобільних</a:t>
            </a:r>
            <a:r>
              <a:rPr lang="ru-RU" b="1" dirty="0" smtClean="0"/>
              <a:t> </a:t>
            </a:r>
            <a:r>
              <a:rPr lang="ru-RU" b="1" dirty="0" err="1" smtClean="0"/>
              <a:t>додатків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чітке</a:t>
            </a:r>
            <a:r>
              <a:rPr lang="ru-RU" dirty="0" smtClean="0"/>
              <a:t> </a:t>
            </a:r>
            <a:r>
              <a:rPr lang="ru-RU" dirty="0" err="1" smtClean="0"/>
              <a:t>бачення</a:t>
            </a:r>
            <a:r>
              <a:rPr lang="ru-RU" dirty="0" smtClean="0"/>
              <a:t> того, як </a:t>
            </a:r>
            <a:r>
              <a:rPr lang="ru-RU" dirty="0" err="1" smtClean="0"/>
              <a:t>поводяться</a:t>
            </a:r>
            <a:r>
              <a:rPr lang="ru-RU" dirty="0" smtClean="0"/>
              <a:t> </a:t>
            </a:r>
            <a:r>
              <a:rPr lang="ru-RU" dirty="0" err="1" smtClean="0"/>
              <a:t>користувачі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.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цифрової</a:t>
            </a:r>
            <a:r>
              <a:rPr lang="ru-RU" dirty="0" smtClean="0"/>
              <a:t> </a:t>
            </a:r>
            <a:r>
              <a:rPr lang="ru-RU" dirty="0" err="1" smtClean="0"/>
              <a:t>аналітики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 </a:t>
            </a:r>
            <a:r>
              <a:rPr lang="ru-RU" dirty="0" err="1" smtClean="0"/>
              <a:t>сфери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вдосконалення</a:t>
            </a:r>
            <a:endParaRPr lang="ru-RU" dirty="0" smtClean="0"/>
          </a:p>
          <a:p>
            <a:r>
              <a:rPr lang="ru-RU" dirty="0" err="1" smtClean="0"/>
              <a:t>Цифрова</a:t>
            </a:r>
            <a:r>
              <a:rPr lang="ru-RU" dirty="0" smtClean="0"/>
              <a:t> </a:t>
            </a:r>
            <a:r>
              <a:rPr lang="ru-RU" dirty="0" err="1" smtClean="0"/>
              <a:t>аналітика</a:t>
            </a:r>
            <a:r>
              <a:rPr lang="ru-RU" dirty="0" smtClean="0"/>
              <a:t> </a:t>
            </a:r>
            <a:r>
              <a:rPr lang="ru-RU" dirty="0" err="1" smtClean="0"/>
              <a:t>важлива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вона дайте </a:t>
            </a:r>
            <a:r>
              <a:rPr lang="ru-RU" dirty="0" err="1" smtClean="0"/>
              <a:t>зрозуміти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контент </a:t>
            </a:r>
            <a:r>
              <a:rPr lang="ru-RU" dirty="0" err="1" smtClean="0"/>
              <a:t>працює</a:t>
            </a:r>
            <a:r>
              <a:rPr lang="ru-RU" dirty="0" smtClean="0"/>
              <a:t> для </a:t>
            </a:r>
            <a:r>
              <a:rPr lang="ru-RU" dirty="0" err="1" smtClean="0"/>
              <a:t>вашого</a:t>
            </a:r>
            <a:r>
              <a:rPr lang="ru-RU" dirty="0" smtClean="0"/>
              <a:t> бренду, а </a:t>
            </a:r>
            <a:r>
              <a:rPr lang="ru-RU" dirty="0" err="1" smtClean="0"/>
              <a:t>який</a:t>
            </a:r>
            <a:r>
              <a:rPr lang="ru-RU" dirty="0" smtClean="0"/>
              <a:t> – </a:t>
            </a:r>
            <a:r>
              <a:rPr lang="ru-RU" dirty="0" err="1" smtClean="0"/>
              <a:t>ні</a:t>
            </a:r>
            <a:r>
              <a:rPr lang="ru-RU" dirty="0" smtClean="0"/>
              <a:t>. </a:t>
            </a:r>
            <a:r>
              <a:rPr lang="ru-RU" dirty="0" err="1" smtClean="0"/>
              <a:t>Цифрова</a:t>
            </a:r>
            <a:r>
              <a:rPr lang="ru-RU" dirty="0" smtClean="0"/>
              <a:t> </a:t>
            </a:r>
            <a:r>
              <a:rPr lang="ru-RU" dirty="0" err="1" smtClean="0"/>
              <a:t>аналітика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вимірювати</a:t>
            </a:r>
            <a:r>
              <a:rPr lang="ru-RU" dirty="0" smtClean="0"/>
              <a:t> ваш </a:t>
            </a:r>
            <a:r>
              <a:rPr lang="ru-RU" dirty="0" err="1" smtClean="0"/>
              <a:t>успіх</a:t>
            </a:r>
            <a:r>
              <a:rPr lang="ru-RU" dirty="0" smtClean="0"/>
              <a:t> і </a:t>
            </a:r>
            <a:r>
              <a:rPr lang="ru-RU" dirty="0" err="1" smtClean="0"/>
              <a:t>вирішувати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, </a:t>
            </a:r>
            <a:r>
              <a:rPr lang="ru-RU" dirty="0" err="1" smtClean="0"/>
              <a:t>допомагаючи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кращий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і рекламу.</a:t>
            </a:r>
          </a:p>
          <a:p>
            <a:r>
              <a:rPr lang="ru-RU" b="1" dirty="0" err="1" smtClean="0"/>
              <a:t>допомагає</a:t>
            </a:r>
            <a:r>
              <a:rPr lang="ru-RU" b="1" dirty="0" smtClean="0"/>
              <a:t> нам </a:t>
            </a:r>
            <a:r>
              <a:rPr lang="ru-RU" b="1" dirty="0" err="1" smtClean="0"/>
              <a:t>побачити</a:t>
            </a:r>
            <a:r>
              <a:rPr lang="ru-RU" b="1" dirty="0" smtClean="0"/>
              <a:t> статистику та </a:t>
            </a:r>
            <a:r>
              <a:rPr lang="ru-RU" b="1" dirty="0" err="1" smtClean="0"/>
              <a:t>важливі</a:t>
            </a:r>
            <a:r>
              <a:rPr lang="ru-RU" b="1" dirty="0" smtClean="0"/>
              <a:t> </a:t>
            </a:r>
            <a:r>
              <a:rPr lang="ru-RU" b="1" dirty="0" err="1" smtClean="0"/>
              <a:t>дані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ми </a:t>
            </a:r>
            <a:r>
              <a:rPr lang="ru-RU" b="1" dirty="0" err="1" smtClean="0"/>
              <a:t>інакше</a:t>
            </a:r>
            <a:r>
              <a:rPr lang="ru-RU" b="1" dirty="0" smtClean="0"/>
              <a:t> могли б не </a:t>
            </a:r>
            <a:r>
              <a:rPr lang="ru-RU" b="1" dirty="0" err="1" smtClean="0"/>
              <a:t>виявити</a:t>
            </a:r>
            <a:r>
              <a:rPr lang="ru-RU" b="1" dirty="0" smtClean="0"/>
              <a:t>. </a:t>
            </a:r>
          </a:p>
          <a:p>
            <a:r>
              <a:rPr lang="ru-RU" dirty="0" err="1" smtClean="0"/>
              <a:t>Цифрова</a:t>
            </a:r>
            <a:r>
              <a:rPr lang="ru-RU" dirty="0" smtClean="0"/>
              <a:t> </a:t>
            </a:r>
            <a:r>
              <a:rPr lang="ru-RU" dirty="0" err="1" smtClean="0"/>
              <a:t>аналітика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силу </a:t>
            </a:r>
            <a:r>
              <a:rPr lang="ru-RU" dirty="0" err="1" smtClean="0"/>
              <a:t>даних</a:t>
            </a:r>
            <a:r>
              <a:rPr lang="ru-RU" dirty="0" smtClean="0"/>
              <a:t> про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керувати</a:t>
            </a:r>
            <a:r>
              <a:rPr lang="ru-RU" dirty="0" smtClean="0"/>
              <a:t> </a:t>
            </a:r>
            <a:r>
              <a:rPr lang="ru-RU" dirty="0" err="1" smtClean="0"/>
              <a:t>стратегією</a:t>
            </a:r>
            <a:r>
              <a:rPr lang="ru-RU" dirty="0" smtClean="0"/>
              <a:t> продукту та маркетингом. </a:t>
            </a:r>
            <a:r>
              <a:rPr lang="ru-RU" dirty="0" err="1" smtClean="0"/>
              <a:t>Цифрова</a:t>
            </a:r>
            <a:r>
              <a:rPr lang="ru-RU" dirty="0" smtClean="0"/>
              <a:t> </a:t>
            </a:r>
            <a:r>
              <a:rPr lang="ru-RU" dirty="0" err="1" smtClean="0"/>
              <a:t>аналітика</a:t>
            </a:r>
            <a:r>
              <a:rPr lang="ru-RU" dirty="0" smtClean="0"/>
              <a:t> </a:t>
            </a:r>
            <a:r>
              <a:rPr lang="ru-RU" dirty="0" err="1" smtClean="0"/>
              <a:t>збирає</a:t>
            </a:r>
            <a:r>
              <a:rPr lang="ru-RU" dirty="0" smtClean="0"/>
              <a:t> й </a:t>
            </a:r>
            <a:r>
              <a:rPr lang="ru-RU" dirty="0" err="1" smtClean="0"/>
              <a:t>аналізує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продукти</a:t>
            </a:r>
            <a:r>
              <a:rPr lang="ru-RU" dirty="0" smtClean="0"/>
              <a:t> з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інформувати</a:t>
            </a:r>
            <a:r>
              <a:rPr lang="ru-RU" dirty="0" smtClean="0"/>
              <a:t> продукт і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Кінцевою</a:t>
            </a:r>
            <a:r>
              <a:rPr lang="ru-RU" dirty="0" smtClean="0"/>
              <a:t> метою </a:t>
            </a:r>
            <a:r>
              <a:rPr lang="ru-RU" dirty="0" err="1" smtClean="0"/>
              <a:t>аналітики</a:t>
            </a:r>
            <a:r>
              <a:rPr lang="ru-RU" dirty="0" smtClean="0"/>
              <a:t> є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повідомити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зацікавленим</a:t>
            </a:r>
            <a:r>
              <a:rPr lang="ru-RU" dirty="0" smtClean="0"/>
              <a:t> особам,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для </a:t>
            </a:r>
            <a:r>
              <a:rPr lang="ru-RU" dirty="0" err="1" smtClean="0"/>
              <a:t>формулювання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9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703" y="0"/>
            <a:ext cx="10515600" cy="1325563"/>
          </a:xfrm>
        </p:spPr>
        <p:txBody>
          <a:bodyPr/>
          <a:lstStyle/>
          <a:p>
            <a:r>
              <a:rPr lang="ru-RU" dirty="0" err="1" smtClean="0"/>
              <a:t>Навіщо</a:t>
            </a:r>
            <a:r>
              <a:rPr lang="ru-RU" dirty="0" smtClean="0"/>
              <a:t> </a:t>
            </a:r>
            <a:r>
              <a:rPr lang="ru-RU" dirty="0" err="1" smtClean="0"/>
              <a:t>потрібна</a:t>
            </a:r>
            <a:r>
              <a:rPr lang="ru-RU" dirty="0" smtClean="0"/>
              <a:t> </a:t>
            </a:r>
            <a:r>
              <a:rPr lang="ru-RU" dirty="0" err="1" smtClean="0"/>
              <a:t>цифрова</a:t>
            </a:r>
            <a:r>
              <a:rPr lang="ru-RU" dirty="0" smtClean="0"/>
              <a:t> </a:t>
            </a:r>
            <a:r>
              <a:rPr lang="ru-RU" dirty="0" err="1" smtClean="0"/>
              <a:t>аналітика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8902"/>
            <a:ext cx="10515600" cy="593053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трафіку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Розуміння</a:t>
            </a:r>
            <a:r>
              <a:rPr lang="ru-RU" dirty="0" smtClean="0"/>
              <a:t>, </a:t>
            </a:r>
            <a:r>
              <a:rPr lang="ru-RU" dirty="0" err="1" smtClean="0"/>
              <a:t>звідки</a:t>
            </a:r>
            <a:r>
              <a:rPr lang="ru-RU" dirty="0" smtClean="0"/>
              <a:t> </a:t>
            </a:r>
            <a:r>
              <a:rPr lang="ru-RU" dirty="0" err="1" smtClean="0"/>
              <a:t>приходять</a:t>
            </a:r>
            <a:r>
              <a:rPr lang="ru-RU" dirty="0" smtClean="0"/>
              <a:t> </a:t>
            </a:r>
            <a:r>
              <a:rPr lang="ru-RU" dirty="0" err="1" smtClean="0"/>
              <a:t>відвідувачі</a:t>
            </a:r>
            <a:r>
              <a:rPr lang="ru-RU" dirty="0" smtClean="0"/>
              <a:t> на сайт </a:t>
            </a:r>
            <a:r>
              <a:rPr lang="ru-RU" dirty="0" err="1" smtClean="0"/>
              <a:t>чи</a:t>
            </a:r>
            <a:r>
              <a:rPr lang="ru-RU" dirty="0" smtClean="0"/>
              <a:t> в </a:t>
            </a:r>
            <a:r>
              <a:rPr lang="ru-RU" dirty="0" err="1" smtClean="0"/>
              <a:t>додаток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Вивчення</a:t>
            </a:r>
            <a:r>
              <a:rPr lang="ru-RU" dirty="0" smtClean="0"/>
              <a:t> того, як </a:t>
            </a:r>
            <a:r>
              <a:rPr lang="ru-RU" dirty="0" err="1" smtClean="0"/>
              <a:t>користувачі</a:t>
            </a:r>
            <a:r>
              <a:rPr lang="ru-RU" dirty="0" smtClean="0"/>
              <a:t> </a:t>
            </a:r>
            <a:r>
              <a:rPr lang="ru-RU" dirty="0" err="1" smtClean="0"/>
              <a:t>взаємодіють</a:t>
            </a:r>
            <a:r>
              <a:rPr lang="ru-RU" dirty="0" smtClean="0"/>
              <a:t> з </a:t>
            </a:r>
            <a:r>
              <a:rPr lang="ru-RU" dirty="0" err="1" smtClean="0"/>
              <a:t>цифровими</a:t>
            </a:r>
            <a:r>
              <a:rPr lang="ru-RU" dirty="0" smtClean="0"/>
              <a:t> продуктами,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 </a:t>
            </a:r>
            <a:r>
              <a:rPr lang="ru-RU" dirty="0" err="1" smtClean="0"/>
              <a:t>відвідують</a:t>
            </a:r>
            <a:r>
              <a:rPr lang="ru-RU" dirty="0" smtClean="0"/>
              <a:t> та як </a:t>
            </a:r>
            <a:r>
              <a:rPr lang="ru-RU" dirty="0" err="1" smtClean="0"/>
              <a:t>рухаються</a:t>
            </a:r>
            <a:r>
              <a:rPr lang="ru-RU" dirty="0" smtClean="0"/>
              <a:t> по сайту. </a:t>
            </a:r>
          </a:p>
          <a:p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успішності</a:t>
            </a:r>
            <a:r>
              <a:rPr lang="ru-RU" dirty="0" smtClean="0"/>
              <a:t>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кампаній</a:t>
            </a:r>
            <a:r>
              <a:rPr lang="ru-RU" dirty="0" smtClean="0"/>
              <a:t>, </a:t>
            </a:r>
            <a:r>
              <a:rPr lang="ru-RU" dirty="0" err="1" smtClean="0"/>
              <a:t>реклами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активностей. </a:t>
            </a:r>
          </a:p>
          <a:p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проблемних</a:t>
            </a:r>
            <a:r>
              <a:rPr lang="ru-RU" dirty="0" smtClean="0"/>
              <a:t> зон:</a:t>
            </a:r>
          </a:p>
          <a:p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сторінок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труднощі</a:t>
            </a:r>
            <a:r>
              <a:rPr lang="ru-RU" dirty="0" smtClean="0"/>
              <a:t> в </a:t>
            </a:r>
            <a:r>
              <a:rPr lang="ru-RU" dirty="0" err="1" smtClean="0"/>
              <a:t>користувачів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Прогнозування</a:t>
            </a:r>
            <a:r>
              <a:rPr lang="ru-RU" dirty="0" smtClean="0"/>
              <a:t> </a:t>
            </a:r>
            <a:r>
              <a:rPr lang="ru-RU" dirty="0" err="1" smtClean="0"/>
              <a:t>тенденцій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для </a:t>
            </a:r>
            <a:r>
              <a:rPr lang="ru-RU" dirty="0" err="1" smtClean="0"/>
              <a:t>передбачення</a:t>
            </a:r>
            <a:r>
              <a:rPr lang="ru-RU" dirty="0" smtClean="0"/>
              <a:t> </a:t>
            </a:r>
            <a:r>
              <a:rPr lang="ru-RU" dirty="0" err="1" smtClean="0"/>
              <a:t>майбутніх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та </a:t>
            </a:r>
            <a:r>
              <a:rPr lang="ru-RU" dirty="0" err="1" smtClean="0"/>
              <a:t>коригування</a:t>
            </a:r>
            <a:r>
              <a:rPr lang="ru-RU" dirty="0" smtClean="0"/>
              <a:t> </a:t>
            </a:r>
            <a:r>
              <a:rPr lang="ru-RU" dirty="0" err="1" smtClean="0"/>
              <a:t>стратегій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175" y="221387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3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1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•	</a:t>
            </a:r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ru-RU" dirty="0" err="1" smtClean="0"/>
              <a:t>цифрової</a:t>
            </a:r>
            <a:r>
              <a:rPr lang="ru-RU" dirty="0" smtClean="0"/>
              <a:t> </a:t>
            </a:r>
            <a:r>
              <a:rPr lang="ru-RU" dirty="0" err="1" smtClean="0"/>
              <a:t>аналітики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058091"/>
            <a:ext cx="11586754" cy="563009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Google Analytics</a:t>
            </a:r>
          </a:p>
          <a:p>
            <a:r>
              <a:rPr lang="en-US" dirty="0" smtClean="0"/>
              <a:t>Google Analytics </a:t>
            </a:r>
            <a:r>
              <a:rPr lang="ru-RU" dirty="0" smtClean="0"/>
              <a:t>є одним з </a:t>
            </a:r>
            <a:r>
              <a:rPr lang="ru-RU" dirty="0" err="1" smtClean="0"/>
              <a:t>найпопулярніших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для </a:t>
            </a:r>
            <a:r>
              <a:rPr lang="ru-RU" dirty="0" err="1" smtClean="0"/>
              <a:t>відстеження</a:t>
            </a:r>
            <a:r>
              <a:rPr lang="ru-RU" dirty="0" smtClean="0"/>
              <a:t> веб-</a:t>
            </a:r>
            <a:r>
              <a:rPr lang="ru-RU" dirty="0" err="1" smtClean="0"/>
              <a:t>трафіку</a:t>
            </a:r>
            <a:r>
              <a:rPr lang="ru-RU" dirty="0" smtClean="0"/>
              <a:t> та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детальні</a:t>
            </a:r>
            <a:r>
              <a:rPr lang="ru-RU" dirty="0" smtClean="0"/>
              <a:t> </a:t>
            </a:r>
            <a:r>
              <a:rPr lang="ru-RU" dirty="0" err="1" smtClean="0"/>
              <a:t>звіти</a:t>
            </a:r>
            <a:r>
              <a:rPr lang="ru-RU" dirty="0" smtClean="0"/>
              <a:t> про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трафіку</a:t>
            </a:r>
            <a:r>
              <a:rPr lang="ru-RU" dirty="0" smtClean="0"/>
              <a:t>, </a:t>
            </a:r>
            <a:r>
              <a:rPr lang="ru-RU" dirty="0" err="1" smtClean="0"/>
              <a:t>популярні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, час </a:t>
            </a:r>
            <a:r>
              <a:rPr lang="ru-RU" dirty="0" err="1" smtClean="0"/>
              <a:t>перебування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та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.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слабкі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сайту та </a:t>
            </a:r>
            <a:r>
              <a:rPr lang="ru-RU" dirty="0" err="1" smtClean="0"/>
              <a:t>оптимізувати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для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користувацького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.</a:t>
            </a:r>
          </a:p>
          <a:p>
            <a:r>
              <a:rPr lang="en-US" b="1" dirty="0" smtClean="0"/>
              <a:t>SEMrush</a:t>
            </a:r>
          </a:p>
          <a:p>
            <a:endParaRPr lang="en-US" dirty="0" smtClean="0"/>
          </a:p>
          <a:p>
            <a:r>
              <a:rPr lang="en-US" dirty="0" smtClean="0"/>
              <a:t>SEMrush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комплексний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для </a:t>
            </a:r>
            <a:r>
              <a:rPr lang="en-US" dirty="0" smtClean="0"/>
              <a:t>SEO-</a:t>
            </a:r>
            <a:r>
              <a:rPr lang="ru-RU" dirty="0" err="1" smtClean="0"/>
              <a:t>аналітики</a:t>
            </a:r>
            <a:r>
              <a:rPr lang="ru-RU" dirty="0" smtClean="0"/>
              <a:t> та </a:t>
            </a:r>
            <a:r>
              <a:rPr lang="ru-RU" dirty="0" err="1" smtClean="0"/>
              <a:t>моніторингу</a:t>
            </a:r>
            <a:r>
              <a:rPr lang="ru-RU" dirty="0" smtClean="0"/>
              <a:t> </a:t>
            </a:r>
            <a:r>
              <a:rPr lang="ru-RU" dirty="0" err="1" smtClean="0"/>
              <a:t>інтернет-активності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відстежувати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сайту в </a:t>
            </a:r>
            <a:r>
              <a:rPr lang="ru-RU" dirty="0" err="1" smtClean="0"/>
              <a:t>пошукових</a:t>
            </a:r>
            <a:r>
              <a:rPr lang="ru-RU" dirty="0" smtClean="0"/>
              <a:t> системах,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, </a:t>
            </a:r>
            <a:r>
              <a:rPr lang="ru-RU" dirty="0" err="1" smtClean="0"/>
              <a:t>шукати</a:t>
            </a:r>
            <a:r>
              <a:rPr lang="ru-RU" dirty="0" smtClean="0"/>
              <a:t> </a:t>
            </a:r>
            <a:r>
              <a:rPr lang="ru-RU" dirty="0" err="1" smtClean="0"/>
              <a:t>ключові</a:t>
            </a:r>
            <a:r>
              <a:rPr lang="ru-RU" dirty="0" smtClean="0"/>
              <a:t> слова та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. </a:t>
            </a:r>
            <a:r>
              <a:rPr lang="en-US" dirty="0" smtClean="0"/>
              <a:t>SEMrush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для </a:t>
            </a:r>
            <a:r>
              <a:rPr lang="ru-RU" dirty="0" err="1" smtClean="0"/>
              <a:t>аналізу</a:t>
            </a:r>
            <a:r>
              <a:rPr lang="ru-RU" dirty="0" smtClean="0"/>
              <a:t> контенту та </a:t>
            </a:r>
            <a:r>
              <a:rPr lang="ru-RU" dirty="0" err="1" smtClean="0"/>
              <a:t>відстеження</a:t>
            </a:r>
            <a:r>
              <a:rPr lang="ru-RU" dirty="0" smtClean="0"/>
              <a:t> </a:t>
            </a:r>
            <a:r>
              <a:rPr lang="ru-RU" dirty="0" err="1" smtClean="0"/>
              <a:t>зворотних</a:t>
            </a:r>
            <a:r>
              <a:rPr lang="ru-RU" dirty="0" smtClean="0"/>
              <a:t> </a:t>
            </a:r>
            <a:r>
              <a:rPr lang="ru-RU" dirty="0" err="1" smtClean="0"/>
              <a:t>посилань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0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0143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Ahrefs</a:t>
            </a:r>
            <a:r>
              <a:rPr lang="en-US" b="1" dirty="0" smtClean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ще</a:t>
            </a:r>
            <a:r>
              <a:rPr lang="ru-RU" dirty="0" smtClean="0"/>
              <a:t> одним </a:t>
            </a:r>
            <a:r>
              <a:rPr lang="ru-RU" dirty="0" err="1" smtClean="0"/>
              <a:t>потужним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 для </a:t>
            </a:r>
            <a:r>
              <a:rPr lang="en-US" dirty="0" smtClean="0"/>
              <a:t>SEO </a:t>
            </a:r>
            <a:r>
              <a:rPr lang="ru-RU" dirty="0" smtClean="0"/>
              <a:t>та </a:t>
            </a:r>
            <a:r>
              <a:rPr lang="ru-RU" dirty="0" err="1" smtClean="0"/>
              <a:t>моніторингу</a:t>
            </a:r>
            <a:r>
              <a:rPr lang="ru-RU" dirty="0" smtClean="0"/>
              <a:t> </a:t>
            </a:r>
            <a:r>
              <a:rPr lang="ru-RU" dirty="0" err="1" smtClean="0"/>
              <a:t>інтернет-активності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спеціалізується</a:t>
            </a:r>
            <a:r>
              <a:rPr lang="ru-RU" dirty="0" smtClean="0"/>
              <a:t> на </a:t>
            </a:r>
            <a:r>
              <a:rPr lang="ru-RU" dirty="0" err="1" smtClean="0"/>
              <a:t>аналізі</a:t>
            </a:r>
            <a:r>
              <a:rPr lang="ru-RU" dirty="0" smtClean="0"/>
              <a:t> </a:t>
            </a:r>
            <a:r>
              <a:rPr lang="ru-RU" dirty="0" err="1" smtClean="0"/>
              <a:t>зворотних</a:t>
            </a:r>
            <a:r>
              <a:rPr lang="ru-RU" dirty="0" smtClean="0"/>
              <a:t> </a:t>
            </a:r>
            <a:r>
              <a:rPr lang="ru-RU" dirty="0" err="1" smtClean="0"/>
              <a:t>посилань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та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посилань</a:t>
            </a:r>
            <a:r>
              <a:rPr lang="ru-RU" dirty="0" smtClean="0"/>
              <a:t> на ваш сайт. </a:t>
            </a:r>
            <a:r>
              <a:rPr lang="en-US" dirty="0" err="1" smtClean="0"/>
              <a:t>Ahrefs</a:t>
            </a:r>
            <a:r>
              <a:rPr lang="en-US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для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ключових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, </a:t>
            </a:r>
            <a:r>
              <a:rPr lang="ru-RU" dirty="0" err="1" smtClean="0"/>
              <a:t>відстеження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та </a:t>
            </a:r>
            <a:r>
              <a:rPr lang="ru-RU" dirty="0" err="1" smtClean="0"/>
              <a:t>аналізу</a:t>
            </a:r>
            <a:r>
              <a:rPr lang="ru-RU" dirty="0" smtClean="0"/>
              <a:t> контенту.</a:t>
            </a:r>
          </a:p>
          <a:p>
            <a:r>
              <a:rPr lang="en-US" b="1" dirty="0" err="1" smtClean="0"/>
              <a:t>Hootsuite</a:t>
            </a:r>
            <a:r>
              <a:rPr lang="en-US" b="1" dirty="0" smtClean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популярним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 для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соціальними</a:t>
            </a:r>
            <a:r>
              <a:rPr lang="ru-RU" dirty="0" smtClean="0"/>
              <a:t> мережами та </a:t>
            </a:r>
            <a:r>
              <a:rPr lang="ru-RU" dirty="0" err="1" smtClean="0"/>
              <a:t>моніторингу</a:t>
            </a:r>
            <a:r>
              <a:rPr lang="ru-RU" dirty="0" smtClean="0"/>
              <a:t> </a:t>
            </a:r>
            <a:r>
              <a:rPr lang="ru-RU" dirty="0" err="1" smtClean="0"/>
              <a:t>інтернет-активності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планувати</a:t>
            </a:r>
            <a:r>
              <a:rPr lang="ru-RU" dirty="0" smtClean="0"/>
              <a:t> та </a:t>
            </a:r>
            <a:r>
              <a:rPr lang="ru-RU" dirty="0" err="1" smtClean="0"/>
              <a:t>публікувати</a:t>
            </a:r>
            <a:r>
              <a:rPr lang="ru-RU" dirty="0" smtClean="0"/>
              <a:t> </a:t>
            </a:r>
            <a:r>
              <a:rPr lang="ru-RU" dirty="0" err="1" smtClean="0"/>
              <a:t>пости</a:t>
            </a:r>
            <a:r>
              <a:rPr lang="ru-RU" dirty="0" smtClean="0"/>
              <a:t>, </a:t>
            </a:r>
            <a:r>
              <a:rPr lang="ru-RU" dirty="0" err="1" smtClean="0"/>
              <a:t>відстежувати</a:t>
            </a:r>
            <a:r>
              <a:rPr lang="ru-RU" dirty="0" smtClean="0"/>
              <a:t> </a:t>
            </a:r>
            <a:r>
              <a:rPr lang="ru-RU" dirty="0" err="1" smtClean="0"/>
              <a:t>взаємодію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,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кампаній</a:t>
            </a:r>
            <a:r>
              <a:rPr lang="ru-RU" dirty="0" smtClean="0"/>
              <a:t> та </a:t>
            </a:r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 smtClean="0"/>
              <a:t>звіти</a:t>
            </a:r>
            <a:r>
              <a:rPr lang="ru-RU" dirty="0" smtClean="0"/>
              <a:t>. </a:t>
            </a:r>
            <a:r>
              <a:rPr lang="en-US" dirty="0" err="1" smtClean="0"/>
              <a:t>Hootsuite</a:t>
            </a:r>
            <a:r>
              <a:rPr lang="en-US" dirty="0" smtClean="0"/>
              <a:t> </a:t>
            </a:r>
            <a:r>
              <a:rPr lang="ru-RU" dirty="0" err="1" smtClean="0"/>
              <a:t>підтримує</a:t>
            </a:r>
            <a:r>
              <a:rPr lang="ru-RU" dirty="0" smtClean="0"/>
              <a:t> роботу з </a:t>
            </a:r>
            <a:r>
              <a:rPr lang="ru-RU" dirty="0" err="1" smtClean="0"/>
              <a:t>багатьма</a:t>
            </a:r>
            <a:r>
              <a:rPr lang="ru-RU" dirty="0" smtClean="0"/>
              <a:t> </a:t>
            </a:r>
            <a:r>
              <a:rPr lang="ru-RU" dirty="0" err="1" smtClean="0"/>
              <a:t>соціальними</a:t>
            </a:r>
            <a:r>
              <a:rPr lang="ru-RU" dirty="0" smtClean="0"/>
              <a:t> платформами, такими як </a:t>
            </a:r>
            <a:r>
              <a:rPr lang="en-US" dirty="0" smtClean="0"/>
              <a:t>Facebook, </a:t>
            </a:r>
            <a:r>
              <a:rPr lang="uk-UA" dirty="0"/>
              <a:t>Х</a:t>
            </a:r>
            <a:r>
              <a:rPr lang="en-US" dirty="0" smtClean="0"/>
              <a:t>, LinkedIn </a:t>
            </a:r>
            <a:r>
              <a:rPr lang="ru-RU" dirty="0" smtClean="0"/>
              <a:t>та </a:t>
            </a:r>
            <a:r>
              <a:rPr lang="en-US" dirty="0" smtClean="0"/>
              <a:t>Instagram.</a:t>
            </a:r>
            <a:endParaRPr lang="uk-UA" dirty="0" smtClean="0"/>
          </a:p>
          <a:p>
            <a:r>
              <a:rPr lang="en-US" b="1" dirty="0" err="1" smtClean="0"/>
              <a:t>BuzzSumo</a:t>
            </a:r>
            <a:r>
              <a:rPr lang="en-US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виявляти</a:t>
            </a:r>
            <a:r>
              <a:rPr lang="ru-RU" dirty="0" smtClean="0"/>
              <a:t> </a:t>
            </a:r>
            <a:r>
              <a:rPr lang="ru-RU" dirty="0" err="1" smtClean="0"/>
              <a:t>популярний</a:t>
            </a:r>
            <a:r>
              <a:rPr lang="ru-RU" dirty="0" smtClean="0"/>
              <a:t> контент та </a:t>
            </a:r>
            <a:r>
              <a:rPr lang="ru-RU" dirty="0" err="1" smtClean="0"/>
              <a:t>відстежувати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в </a:t>
            </a:r>
            <a:r>
              <a:rPr lang="ru-RU" dirty="0" err="1" smtClean="0"/>
              <a:t>інтернеті</a:t>
            </a:r>
            <a:r>
              <a:rPr lang="ru-RU" dirty="0" smtClean="0"/>
              <a:t>.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знаходити</a:t>
            </a:r>
            <a:r>
              <a:rPr lang="ru-RU" dirty="0" smtClean="0"/>
              <a:t> </a:t>
            </a:r>
            <a:r>
              <a:rPr lang="ru-RU" dirty="0" err="1" smtClean="0"/>
              <a:t>найпопулярніші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, </a:t>
            </a:r>
            <a:r>
              <a:rPr lang="ru-RU" dirty="0" err="1" smtClean="0"/>
              <a:t>відео</a:t>
            </a:r>
            <a:r>
              <a:rPr lang="ru-RU" dirty="0" smtClean="0"/>
              <a:t> та </a:t>
            </a:r>
            <a:r>
              <a:rPr lang="ru-RU" dirty="0" err="1" smtClean="0"/>
              <a:t>пости</a:t>
            </a:r>
            <a:r>
              <a:rPr lang="ru-RU" dirty="0" smtClean="0"/>
              <a:t> за </a:t>
            </a:r>
            <a:r>
              <a:rPr lang="ru-RU" dirty="0" err="1" smtClean="0"/>
              <a:t>певними</a:t>
            </a:r>
            <a:r>
              <a:rPr lang="ru-RU" dirty="0" smtClean="0"/>
              <a:t> </a:t>
            </a:r>
            <a:r>
              <a:rPr lang="ru-RU" dirty="0" err="1" smtClean="0"/>
              <a:t>ключовими</a:t>
            </a:r>
            <a:r>
              <a:rPr lang="ru-RU" dirty="0" smtClean="0"/>
              <a:t> словами,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взаємодію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та </a:t>
            </a:r>
            <a:r>
              <a:rPr lang="ru-RU" dirty="0" err="1" smtClean="0"/>
              <a:t>виявляти</a:t>
            </a:r>
            <a:r>
              <a:rPr lang="ru-RU" dirty="0" smtClean="0"/>
              <a:t> </a:t>
            </a:r>
            <a:r>
              <a:rPr lang="ru-RU" dirty="0" err="1" smtClean="0"/>
              <a:t>інфлюенсерів</a:t>
            </a:r>
            <a:r>
              <a:rPr lang="ru-RU" dirty="0" smtClean="0"/>
              <a:t> у </a:t>
            </a:r>
            <a:r>
              <a:rPr lang="ru-RU" dirty="0" err="1" smtClean="0"/>
              <a:t>вашій</a:t>
            </a:r>
            <a:r>
              <a:rPr lang="ru-RU" dirty="0" smtClean="0"/>
              <a:t> </a:t>
            </a:r>
            <a:r>
              <a:rPr lang="ru-RU" dirty="0" err="1" smtClean="0"/>
              <a:t>ніші</a:t>
            </a:r>
            <a:r>
              <a:rPr lang="ru-RU" dirty="0" smtClean="0"/>
              <a:t>. </a:t>
            </a:r>
            <a:r>
              <a:rPr lang="en-US" dirty="0" err="1" smtClean="0"/>
              <a:t>BuzzSumo</a:t>
            </a:r>
            <a:r>
              <a:rPr lang="en-US" dirty="0" smtClean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корисним</a:t>
            </a:r>
            <a:r>
              <a:rPr lang="ru-RU" dirty="0" smtClean="0"/>
              <a:t> для </a:t>
            </a:r>
            <a:r>
              <a:rPr lang="ru-RU" dirty="0" err="1" smtClean="0"/>
              <a:t>планування</a:t>
            </a:r>
            <a:r>
              <a:rPr lang="ru-RU" dirty="0" smtClean="0"/>
              <a:t> контент-</a:t>
            </a:r>
            <a:r>
              <a:rPr lang="ru-RU" dirty="0" err="1" smtClean="0"/>
              <a:t>стратегії</a:t>
            </a:r>
            <a:r>
              <a:rPr lang="ru-RU" dirty="0" smtClean="0"/>
              <a:t> та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існуючого</a:t>
            </a:r>
            <a:r>
              <a:rPr lang="ru-RU" dirty="0" smtClean="0"/>
              <a:t> контенту.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0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14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8274"/>
            <a:ext cx="10515600" cy="5486400"/>
          </a:xfrm>
        </p:spPr>
        <p:txBody>
          <a:bodyPr>
            <a:normAutofit/>
          </a:bodyPr>
          <a:lstStyle/>
          <a:p>
            <a:r>
              <a:rPr lang="ru-RU" b="1" dirty="0" smtClean="0"/>
              <a:t>1)</a:t>
            </a:r>
            <a:r>
              <a:rPr lang="ru-RU" b="1" dirty="0" err="1" smtClean="0"/>
              <a:t>Сегментація</a:t>
            </a:r>
            <a:r>
              <a:rPr lang="ru-RU" dirty="0" smtClean="0"/>
              <a:t>. </a:t>
            </a:r>
            <a:r>
              <a:rPr lang="ru-RU" dirty="0" err="1" smtClean="0"/>
              <a:t>Проаналізувавши</a:t>
            </a:r>
            <a:r>
              <a:rPr lang="ru-RU" dirty="0" smtClean="0"/>
              <a:t> характеристики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їхні</a:t>
            </a:r>
            <a:r>
              <a:rPr lang="ru-RU" dirty="0" smtClean="0"/>
              <a:t> покупки й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«</a:t>
            </a:r>
            <a:r>
              <a:rPr lang="ru-RU" dirty="0" err="1" smtClean="0"/>
              <a:t>болі</a:t>
            </a:r>
            <a:r>
              <a:rPr lang="ru-RU" dirty="0" smtClean="0"/>
              <a:t>» та </a:t>
            </a:r>
            <a:r>
              <a:rPr lang="ru-RU" dirty="0" err="1" smtClean="0"/>
              <a:t>мотивацію</a:t>
            </a:r>
            <a:r>
              <a:rPr lang="ru-RU" dirty="0" smtClean="0"/>
              <a:t> кожного сегмента. А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налаштувати</a:t>
            </a:r>
            <a:r>
              <a:rPr lang="ru-RU" dirty="0" smtClean="0"/>
              <a:t> </a:t>
            </a:r>
            <a:r>
              <a:rPr lang="ru-RU" dirty="0" err="1" smtClean="0"/>
              <a:t>таргетовані</a:t>
            </a:r>
            <a:r>
              <a:rPr lang="ru-RU" dirty="0" smtClean="0"/>
              <a:t> </a:t>
            </a:r>
            <a:r>
              <a:rPr lang="ru-RU" dirty="0" err="1" smtClean="0"/>
              <a:t>розсилки</a:t>
            </a:r>
            <a:r>
              <a:rPr lang="ru-RU" dirty="0" smtClean="0"/>
              <a:t> з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пропозиціями</a:t>
            </a:r>
            <a:r>
              <a:rPr lang="ru-RU" dirty="0" smtClean="0"/>
              <a:t> для </a:t>
            </a:r>
            <a:r>
              <a:rPr lang="ru-RU" dirty="0" err="1" smtClean="0"/>
              <a:t>підгруп</a:t>
            </a:r>
            <a:r>
              <a:rPr lang="ru-RU" dirty="0" smtClean="0"/>
              <a:t> </a:t>
            </a:r>
            <a:r>
              <a:rPr lang="ru-RU" dirty="0" err="1" smtClean="0"/>
              <a:t>поштою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dirty="0" smtClean="0"/>
              <a:t>SMS</a:t>
            </a:r>
            <a:endParaRPr lang="uk-UA" dirty="0" smtClean="0"/>
          </a:p>
          <a:p>
            <a:r>
              <a:rPr lang="ru-RU" b="1" dirty="0" smtClean="0"/>
              <a:t>2)</a:t>
            </a:r>
            <a:r>
              <a:rPr lang="ru-RU" b="1" dirty="0" err="1" smtClean="0"/>
              <a:t>Збільшення</a:t>
            </a:r>
            <a:r>
              <a:rPr lang="ru-RU" b="1" dirty="0" smtClean="0"/>
              <a:t> </a:t>
            </a:r>
            <a:r>
              <a:rPr lang="ru-RU" b="1" dirty="0" err="1" smtClean="0"/>
              <a:t>лояльності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клієнтів</a:t>
            </a:r>
            <a:r>
              <a:rPr lang="ru-RU" b="1" dirty="0" smtClean="0"/>
              <a:t> </a:t>
            </a:r>
            <a:r>
              <a:rPr lang="ru-RU" dirty="0" err="1" smtClean="0"/>
              <a:t>Клієнтам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відчувати</a:t>
            </a:r>
            <a:r>
              <a:rPr lang="ru-RU" dirty="0" smtClean="0"/>
              <a:t> </a:t>
            </a:r>
            <a:r>
              <a:rPr lang="ru-RU" dirty="0" err="1" smtClean="0"/>
              <a:t>турботу</a:t>
            </a:r>
            <a:r>
              <a:rPr lang="ru-RU" dirty="0" smtClean="0"/>
              <a:t> з боку </a:t>
            </a:r>
            <a:r>
              <a:rPr lang="ru-RU" dirty="0" err="1" smtClean="0"/>
              <a:t>бізнесу</a:t>
            </a:r>
            <a:r>
              <a:rPr lang="ru-RU" dirty="0" smtClean="0"/>
              <a:t>. </a:t>
            </a:r>
            <a:r>
              <a:rPr lang="ru-RU" dirty="0" err="1" smtClean="0"/>
              <a:t>Варто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збільшувати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, а і </a:t>
            </a:r>
            <a:r>
              <a:rPr lang="ru-RU" dirty="0" err="1" smtClean="0"/>
              <a:t>дбати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наявних</a:t>
            </a:r>
            <a:r>
              <a:rPr lang="ru-RU" dirty="0" smtClean="0"/>
              <a:t>. </a:t>
            </a:r>
            <a:r>
              <a:rPr lang="ru-RU" dirty="0" err="1" smtClean="0"/>
              <a:t>Аналізуйте</a:t>
            </a:r>
            <a:r>
              <a:rPr lang="ru-RU" dirty="0" smtClean="0"/>
              <a:t> </a:t>
            </a:r>
            <a:r>
              <a:rPr lang="ru-RU" dirty="0" err="1" smtClean="0"/>
              <a:t>поточні</a:t>
            </a:r>
            <a:r>
              <a:rPr lang="ru-RU" dirty="0" smtClean="0"/>
              <a:t> </a:t>
            </a:r>
            <a:r>
              <a:rPr lang="ru-RU" dirty="0" err="1" smtClean="0"/>
              <a:t>продажі</a:t>
            </a:r>
            <a:r>
              <a:rPr lang="ru-RU" dirty="0" smtClean="0"/>
              <a:t> й </a:t>
            </a:r>
            <a:r>
              <a:rPr lang="ru-RU" dirty="0" err="1" smtClean="0"/>
              <a:t>вказуйте</a:t>
            </a:r>
            <a:r>
              <a:rPr lang="ru-RU" dirty="0" smtClean="0"/>
              <a:t> </a:t>
            </a:r>
            <a:r>
              <a:rPr lang="ru-RU" dirty="0" err="1" smtClean="0"/>
              <a:t>ходові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купував</a:t>
            </a:r>
            <a:r>
              <a:rPr lang="ru-RU" dirty="0" smtClean="0"/>
              <a:t> </a:t>
            </a:r>
            <a:r>
              <a:rPr lang="ru-RU" dirty="0" err="1" smtClean="0"/>
              <a:t>схожі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, </a:t>
            </a:r>
            <a:r>
              <a:rPr lang="ru-RU" dirty="0" err="1" smtClean="0"/>
              <a:t>ймовірно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зацікавить</a:t>
            </a:r>
            <a:r>
              <a:rPr lang="ru-RU" dirty="0" smtClean="0"/>
              <a:t> </a:t>
            </a:r>
            <a:r>
              <a:rPr lang="ru-RU" dirty="0" err="1" smtClean="0"/>
              <a:t>аналогічний</a:t>
            </a:r>
            <a:r>
              <a:rPr lang="ru-RU" dirty="0" smtClean="0"/>
              <a:t> продукт. </a:t>
            </a:r>
            <a:r>
              <a:rPr lang="ru-RU" dirty="0" err="1" smtClean="0"/>
              <a:t>Налаштуйте</a:t>
            </a:r>
            <a:r>
              <a:rPr lang="ru-RU" dirty="0" smtClean="0"/>
              <a:t> </a:t>
            </a:r>
            <a:r>
              <a:rPr lang="ru-RU" dirty="0" err="1" smtClean="0"/>
              <a:t>таргетовану</a:t>
            </a:r>
            <a:r>
              <a:rPr lang="ru-RU" dirty="0" smtClean="0"/>
              <a:t> рекламу з </a:t>
            </a:r>
            <a:r>
              <a:rPr lang="ru-RU" dirty="0" err="1" smtClean="0"/>
              <a:t>позиціями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попит, і </a:t>
            </a:r>
            <a:r>
              <a:rPr lang="ru-RU" dirty="0" err="1" smtClean="0"/>
              <a:t>зробіть</a:t>
            </a:r>
            <a:r>
              <a:rPr lang="ru-RU" dirty="0" smtClean="0"/>
              <a:t> </a:t>
            </a:r>
            <a:r>
              <a:rPr lang="ru-RU" dirty="0" err="1" smtClean="0"/>
              <a:t>авторозсилку</a:t>
            </a:r>
            <a:r>
              <a:rPr lang="ru-RU" dirty="0" smtClean="0"/>
              <a:t>, </a:t>
            </a:r>
            <a:r>
              <a:rPr lang="ru-RU" dirty="0" err="1" smtClean="0"/>
              <a:t>присвячену</a:t>
            </a:r>
            <a:r>
              <a:rPr lang="ru-RU" dirty="0" smtClean="0"/>
              <a:t> </a:t>
            </a:r>
            <a:r>
              <a:rPr lang="ru-RU" dirty="0" err="1" smtClean="0"/>
              <a:t>певним</a:t>
            </a:r>
            <a:r>
              <a:rPr lang="ru-RU" dirty="0" smtClean="0"/>
              <a:t> </a:t>
            </a:r>
            <a:r>
              <a:rPr lang="ru-RU" dirty="0" err="1" smtClean="0"/>
              <a:t>подіям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покупкам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3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619179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3)</a:t>
            </a:r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нової</a:t>
            </a:r>
            <a:r>
              <a:rPr lang="ru-RU" b="1" dirty="0" smtClean="0"/>
              <a:t> </a:t>
            </a:r>
            <a:r>
              <a:rPr lang="ru-RU" b="1" dirty="0" err="1" smtClean="0"/>
              <a:t>продукції</a:t>
            </a:r>
            <a:r>
              <a:rPr lang="ru-RU" b="1" dirty="0" smtClean="0"/>
              <a:t>  </a:t>
            </a:r>
            <a:r>
              <a:rPr lang="ru-RU" dirty="0" err="1" smtClean="0"/>
              <a:t>Завдяки</a:t>
            </a:r>
            <a:r>
              <a:rPr lang="ru-RU" dirty="0" smtClean="0"/>
              <a:t> предикативному </a:t>
            </a:r>
            <a:r>
              <a:rPr lang="ru-RU" dirty="0" err="1" smtClean="0"/>
              <a:t>аналізу</a:t>
            </a:r>
            <a:r>
              <a:rPr lang="ru-RU" dirty="0" smtClean="0"/>
              <a:t> Великих </a:t>
            </a:r>
            <a:r>
              <a:rPr lang="ru-RU" dirty="0" err="1" smtClean="0"/>
              <a:t>даних</a:t>
            </a:r>
            <a:r>
              <a:rPr lang="ru-RU" dirty="0" smtClean="0"/>
              <a:t> легко </a:t>
            </a:r>
            <a:r>
              <a:rPr lang="ru-RU" dirty="0" err="1" smtClean="0"/>
              <a:t>відстежити</a:t>
            </a:r>
            <a:r>
              <a:rPr lang="ru-RU" dirty="0" smtClean="0"/>
              <a:t> </a:t>
            </a:r>
            <a:r>
              <a:rPr lang="ru-RU" dirty="0" err="1" smtClean="0"/>
              <a:t>минулі</a:t>
            </a:r>
            <a:r>
              <a:rPr lang="ru-RU" dirty="0" smtClean="0"/>
              <a:t>, </a:t>
            </a:r>
            <a:r>
              <a:rPr lang="ru-RU" dirty="0" err="1" smtClean="0"/>
              <a:t>поточні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 та </a:t>
            </a:r>
            <a:r>
              <a:rPr lang="ru-RU" dirty="0" err="1" smtClean="0"/>
              <a:t>зробити</a:t>
            </a:r>
            <a:r>
              <a:rPr lang="ru-RU" dirty="0" smtClean="0"/>
              <a:t> прогноз на </a:t>
            </a:r>
            <a:r>
              <a:rPr lang="ru-RU" dirty="0" err="1" smtClean="0"/>
              <a:t>найближчі</a:t>
            </a:r>
            <a:r>
              <a:rPr lang="ru-RU" dirty="0" smtClean="0"/>
              <a:t> роки.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брендів</a:t>
            </a:r>
            <a:r>
              <a:rPr lang="ru-RU" dirty="0" smtClean="0"/>
              <a:t> </a:t>
            </a:r>
            <a:r>
              <a:rPr lang="ru-RU" dirty="0" err="1" smtClean="0"/>
              <a:t>ділиться</a:t>
            </a:r>
            <a:r>
              <a:rPr lang="ru-RU" dirty="0" smtClean="0"/>
              <a:t> на </a:t>
            </a:r>
            <a:r>
              <a:rPr lang="ru-RU" dirty="0" err="1" smtClean="0"/>
              <a:t>популярні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приносять</a:t>
            </a:r>
            <a:r>
              <a:rPr lang="ru-RU" dirty="0" smtClean="0"/>
              <a:t>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, і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популярні</a:t>
            </a:r>
            <a:r>
              <a:rPr lang="ru-RU" dirty="0" smtClean="0"/>
              <a:t>. Так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визначите</a:t>
            </a:r>
            <a:r>
              <a:rPr lang="ru-RU" dirty="0" smtClean="0"/>
              <a:t>, на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ставку й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розширювати</a:t>
            </a:r>
            <a:r>
              <a:rPr lang="ru-RU" dirty="0" smtClean="0"/>
              <a:t> </a:t>
            </a:r>
            <a:r>
              <a:rPr lang="ru-RU" dirty="0" err="1" smtClean="0"/>
              <a:t>продуктову</a:t>
            </a:r>
            <a:r>
              <a:rPr lang="ru-RU" dirty="0" smtClean="0"/>
              <a:t> </a:t>
            </a:r>
            <a:r>
              <a:rPr lang="ru-RU" dirty="0" err="1" smtClean="0"/>
              <a:t>лінійку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4)</a:t>
            </a:r>
            <a:r>
              <a:rPr lang="ru-RU" b="1" dirty="0" err="1" smtClean="0"/>
              <a:t>Скорочення</a:t>
            </a:r>
            <a:r>
              <a:rPr lang="ru-RU" b="1" dirty="0" smtClean="0"/>
              <a:t> </a:t>
            </a:r>
            <a:r>
              <a:rPr lang="ru-RU" b="1" dirty="0" err="1" smtClean="0"/>
              <a:t>відтоку</a:t>
            </a:r>
            <a:r>
              <a:rPr lang="ru-RU" b="1" dirty="0" smtClean="0"/>
              <a:t> </a:t>
            </a:r>
            <a:r>
              <a:rPr lang="ru-RU" b="1" dirty="0" err="1" smtClean="0"/>
              <a:t>клієнтів</a:t>
            </a:r>
            <a:r>
              <a:rPr lang="ru-RU" b="1" dirty="0" smtClean="0"/>
              <a:t> </a:t>
            </a:r>
            <a:r>
              <a:rPr lang="ru-RU" dirty="0" err="1" smtClean="0"/>
              <a:t>Предикативний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піти</a:t>
            </a:r>
            <a:r>
              <a:rPr lang="ru-RU" dirty="0" smtClean="0"/>
              <a:t>. Люди стали «</a:t>
            </a:r>
            <a:r>
              <a:rPr lang="ru-RU" dirty="0" err="1" smtClean="0"/>
              <a:t>холодними</a:t>
            </a:r>
            <a:r>
              <a:rPr lang="ru-RU" dirty="0" smtClean="0"/>
              <a:t>», </a:t>
            </a:r>
            <a:r>
              <a:rPr lang="ru-RU" dirty="0" err="1" smtClean="0"/>
              <a:t>рідко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покупки, не </a:t>
            </a:r>
            <a:r>
              <a:rPr lang="ru-RU" dirty="0" err="1" smtClean="0"/>
              <a:t>виявляють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 в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мережах і не </a:t>
            </a:r>
            <a:r>
              <a:rPr lang="ru-RU" dirty="0" err="1" smtClean="0"/>
              <a:t>читають</a:t>
            </a:r>
            <a:r>
              <a:rPr lang="ru-RU" dirty="0" smtClean="0"/>
              <a:t> </a:t>
            </a:r>
            <a:r>
              <a:rPr lang="ru-RU" dirty="0" err="1" smtClean="0"/>
              <a:t>розсилки</a:t>
            </a:r>
            <a:r>
              <a:rPr lang="ru-RU" dirty="0" smtClean="0"/>
              <a:t>.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маркетологів</a:t>
            </a:r>
            <a:r>
              <a:rPr lang="ru-RU" dirty="0" smtClean="0"/>
              <a:t> — «</a:t>
            </a:r>
            <a:r>
              <a:rPr lang="ru-RU" dirty="0" err="1" smtClean="0"/>
              <a:t>прогріти</a:t>
            </a:r>
            <a:r>
              <a:rPr lang="ru-RU" dirty="0" smtClean="0"/>
              <a:t>» </a:t>
            </a:r>
            <a:r>
              <a:rPr lang="ru-RU" dirty="0" err="1" smtClean="0"/>
              <a:t>клієнтів</a:t>
            </a:r>
            <a:r>
              <a:rPr lang="ru-RU" dirty="0" smtClean="0"/>
              <a:t> і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постійними</a:t>
            </a:r>
            <a:r>
              <a:rPr lang="ru-RU" dirty="0" smtClean="0"/>
              <a:t> </a:t>
            </a:r>
            <a:r>
              <a:rPr lang="ru-RU" dirty="0" err="1" smtClean="0"/>
              <a:t>покупцями</a:t>
            </a:r>
            <a:r>
              <a:rPr lang="ru-RU" dirty="0" smtClean="0"/>
              <a:t>. </a:t>
            </a:r>
            <a:r>
              <a:rPr lang="ru-RU" dirty="0" err="1" smtClean="0"/>
              <a:t>Покажіть</a:t>
            </a:r>
            <a:r>
              <a:rPr lang="ru-RU" dirty="0" smtClean="0"/>
              <a:t> людям,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цінні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запропонуйте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бонуси</a:t>
            </a:r>
            <a:r>
              <a:rPr lang="ru-RU" dirty="0" smtClean="0"/>
              <a:t>, </a:t>
            </a:r>
            <a:r>
              <a:rPr lang="ru-RU" dirty="0" err="1" smtClean="0"/>
              <a:t>акції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знижку</a:t>
            </a:r>
            <a:r>
              <a:rPr lang="ru-RU" dirty="0" smtClean="0"/>
              <a:t> для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5)</a:t>
            </a:r>
            <a:r>
              <a:rPr lang="ru-RU" b="1" dirty="0" err="1" smtClean="0"/>
              <a:t>Прогнозування</a:t>
            </a:r>
            <a:r>
              <a:rPr lang="ru-RU" b="1" dirty="0" smtClean="0"/>
              <a:t> </a:t>
            </a:r>
            <a:r>
              <a:rPr lang="ru-RU" b="1" dirty="0" err="1" smtClean="0"/>
              <a:t>прибутку</a:t>
            </a:r>
            <a:r>
              <a:rPr lang="ru-RU" b="1" dirty="0" smtClean="0"/>
              <a:t> </a:t>
            </a:r>
            <a:r>
              <a:rPr lang="ru-RU" dirty="0" err="1" smtClean="0"/>
              <a:t>Визначивши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середнього</a:t>
            </a:r>
            <a:r>
              <a:rPr lang="ru-RU" dirty="0" smtClean="0"/>
              <a:t> чека,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розрахувати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кожного нового </a:t>
            </a:r>
            <a:r>
              <a:rPr lang="ru-RU" dirty="0" err="1" smtClean="0"/>
              <a:t>покупця</a:t>
            </a:r>
            <a:r>
              <a:rPr lang="ru-RU" dirty="0" smtClean="0"/>
              <a:t> і </a:t>
            </a:r>
            <a:r>
              <a:rPr lang="ru-RU" dirty="0" err="1" smtClean="0"/>
              <a:t>визначити</a:t>
            </a:r>
            <a:r>
              <a:rPr lang="ru-RU" dirty="0" smtClean="0"/>
              <a:t>, у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приплив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домогтися</a:t>
            </a:r>
            <a:r>
              <a:rPr lang="ru-RU" dirty="0" smtClean="0"/>
              <a:t> </a:t>
            </a:r>
            <a:r>
              <a:rPr lang="ru-RU" dirty="0" err="1" smtClean="0"/>
              <a:t>бажаного</a:t>
            </a:r>
            <a:r>
              <a:rPr lang="ru-RU" dirty="0" smtClean="0"/>
              <a:t> </a:t>
            </a:r>
            <a:r>
              <a:rPr lang="ru-RU" dirty="0" err="1" smtClean="0"/>
              <a:t>фінансового</a:t>
            </a:r>
            <a:r>
              <a:rPr lang="ru-RU" dirty="0" smtClean="0"/>
              <a:t> результату. На </a:t>
            </a:r>
            <a:r>
              <a:rPr lang="ru-RU" dirty="0" err="1" smtClean="0"/>
              <a:t>підставі</a:t>
            </a:r>
            <a:r>
              <a:rPr lang="ru-RU" dirty="0" smtClean="0"/>
              <a:t> Великих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простіше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маркетингові</a:t>
            </a:r>
            <a:r>
              <a:rPr lang="ru-RU" dirty="0" smtClean="0"/>
              <a:t> заходи та </a:t>
            </a:r>
            <a:r>
              <a:rPr lang="ru-RU" dirty="0" err="1" smtClean="0"/>
              <a:t>складати</a:t>
            </a:r>
            <a:r>
              <a:rPr lang="ru-RU" dirty="0" smtClean="0"/>
              <a:t> план </a:t>
            </a:r>
            <a:r>
              <a:rPr lang="ru-RU" dirty="0" err="1" smtClean="0"/>
              <a:t>продажів</a:t>
            </a:r>
            <a:r>
              <a:rPr lang="ru-RU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94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3829</Words>
  <Application>Microsoft Office PowerPoint</Application>
  <PresentationFormat>Широкоэкранный</PresentationFormat>
  <Paragraphs>236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MS Gothic</vt:lpstr>
      <vt:lpstr>Arial</vt:lpstr>
      <vt:lpstr>Calibri</vt:lpstr>
      <vt:lpstr>Calibri Light</vt:lpstr>
      <vt:lpstr>Times New Roman</vt:lpstr>
      <vt:lpstr>Тема Office</vt:lpstr>
      <vt:lpstr>Цифрова аналітика та Big Data у маркетингу </vt:lpstr>
      <vt:lpstr>Вступ</vt:lpstr>
      <vt:lpstr>Презентация PowerPoint</vt:lpstr>
      <vt:lpstr>Поняття цифрової аналітики</vt:lpstr>
      <vt:lpstr>Навіщо потрібна цифрова аналітика?</vt:lpstr>
      <vt:lpstr>• Інструменти цифрової аналітики</vt:lpstr>
      <vt:lpstr>Презентация PowerPoint</vt:lpstr>
      <vt:lpstr>Використання Big Data</vt:lpstr>
      <vt:lpstr>Презентация PowerPoint</vt:lpstr>
      <vt:lpstr>Презентация PowerPoint</vt:lpstr>
      <vt:lpstr>Приклад застосування Big Data в маркетингу </vt:lpstr>
      <vt:lpstr>Характеристики Big Data </vt:lpstr>
      <vt:lpstr>Презентация PowerPoint</vt:lpstr>
      <vt:lpstr>Джерела даних</vt:lpstr>
      <vt:lpstr>Презентация PowerPoint</vt:lpstr>
      <vt:lpstr>Презентация PowerPoint</vt:lpstr>
      <vt:lpstr>Презентация PowerPoint</vt:lpstr>
      <vt:lpstr>Презентация PowerPoint</vt:lpstr>
      <vt:lpstr> Quintly</vt:lpstr>
      <vt:lpstr> Followerwonk</vt:lpstr>
      <vt:lpstr> Tailwind</vt:lpstr>
      <vt:lpstr> Cyfe</vt:lpstr>
      <vt:lpstr>Klout</vt:lpstr>
      <vt:lpstr> IBM Watson Personality Insights</vt:lpstr>
      <vt:lpstr>Ключові переваги мобільного додатка для утримання клієнтів </vt:lpstr>
      <vt:lpstr>Презентация PowerPoint</vt:lpstr>
      <vt:lpstr>Етапи створення мобільного додатку</vt:lpstr>
      <vt:lpstr>Презентация PowerPoint</vt:lpstr>
      <vt:lpstr>Кейси успішного використання мобільних додатків для утримання клієнтів   </vt:lpstr>
      <vt:lpstr>Презентация PowerPoint</vt:lpstr>
      <vt:lpstr>Презентация PowerPoint</vt:lpstr>
      <vt:lpstr>Презентация PowerPoint</vt:lpstr>
      <vt:lpstr>Презентация PowerPoint</vt:lpstr>
      <vt:lpstr>Виклики та ризики</vt:lpstr>
      <vt:lpstr>• Netflix – рекомендаційна система.</vt:lpstr>
      <vt:lpstr>• Amazon – персоналізація та логістика. 🚚 🛒</vt:lpstr>
      <vt:lpstr>• Monobank – аналітика транзакцій.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 аналітика та Big Data у маркетингу</dc:title>
  <dc:creator>Valeria Tymoshyk</dc:creator>
  <cp:lastModifiedBy>Valeria Tymoshyk</cp:lastModifiedBy>
  <cp:revision>16</cp:revision>
  <dcterms:created xsi:type="dcterms:W3CDTF">2025-09-23T14:52:02Z</dcterms:created>
  <dcterms:modified xsi:type="dcterms:W3CDTF">2025-09-23T17:08:26Z</dcterms:modified>
</cp:coreProperties>
</file>