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D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1" autoAdjust="0"/>
    <p:restoredTop sz="94660"/>
  </p:normalViewPr>
  <p:slideViewPr>
    <p:cSldViewPr snapToGrid="0">
      <p:cViewPr>
        <p:scale>
          <a:sx n="72" d="100"/>
          <a:sy n="72" d="100"/>
        </p:scale>
        <p:origin x="-1320" y="-7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17BD9-FE61-420E-8F48-67DB8C42880F}" type="datetimeFigureOut">
              <a:rPr lang="x-none" smtClean="0"/>
              <a:pPr/>
              <a:t>2025-04-03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5521F-5DF8-416B-B6FE-33876C05932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7998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5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97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7278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921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3444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1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860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80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916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6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679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19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16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970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303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66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F97C1-9614-4B39-974F-3B9B49849869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21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krstat.gov.ua/" TargetMode="External"/><Relationship Id="rId2" Type="http://schemas.openxmlformats.org/officeDocument/2006/relationships/hyperlink" Target="http://zakon.rada.gov.ua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oodcalculators.com/marginal-utility-calculator" TargetMode="External"/><Relationship Id="rId4" Type="http://schemas.openxmlformats.org/officeDocument/2006/relationships/hyperlink" Target="http://www.me.gov.u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2836" y="415636"/>
            <a:ext cx="8783782" cy="1373408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algn="ctr"/>
            <a:r>
              <a:rPr lang="uk-UA" sz="32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   МАРКЕТИНГ</a:t>
            </a:r>
            <a:r>
              <a:rPr lang="ru-RU" sz="32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</a:br>
            <a:endParaRPr lang="ru-RU" sz="3200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67408" y="2636580"/>
            <a:ext cx="8759687" cy="3366656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uk-UA" sz="32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Викладач: </a:t>
            </a:r>
          </a:p>
          <a:p>
            <a:pPr algn="ctr"/>
            <a:r>
              <a:rPr lang="uk-UA" sz="2400" b="1" i="1" dirty="0">
                <a:solidFill>
                  <a:srgbClr val="C00000"/>
                </a:solidFill>
                <a:latin typeface="Cambria" pitchFamily="18" charset="0"/>
              </a:rPr>
              <a:t>ОГЛОБЛІНА ВІКТОРІЯ ОЛЕКСАНДРІВНА</a:t>
            </a:r>
            <a:endParaRPr lang="ru-RU" sz="2400" b="1" i="1" dirty="0">
              <a:solidFill>
                <a:srgbClr val="C00000"/>
              </a:solidFill>
              <a:latin typeface="Cambria" pitchFamily="18" charset="0"/>
            </a:endParaRPr>
          </a:p>
          <a:p>
            <a:pPr algn="just">
              <a:spcBef>
                <a:spcPts val="0"/>
              </a:spcBef>
            </a:pPr>
            <a:endParaRPr lang="uk-UA" sz="2400" b="1" i="1" dirty="0">
              <a:solidFill>
                <a:schemeClr val="accent2">
                  <a:lumMod val="75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457200" indent="-457200" algn="ctr"/>
            <a:r>
              <a:rPr lang="uk-UA" sz="2000" b="1" i="1" dirty="0" err="1">
                <a:solidFill>
                  <a:schemeClr val="tx1"/>
                </a:solidFill>
                <a:latin typeface="Cambria" pitchFamily="18" charset="0"/>
              </a:rPr>
              <a:t>к.е.н</a:t>
            </a:r>
            <a:r>
              <a:rPr lang="uk-UA" sz="2000" b="1" i="1" dirty="0">
                <a:solidFill>
                  <a:schemeClr val="tx1"/>
                </a:solidFill>
                <a:latin typeface="Cambria" pitchFamily="18" charset="0"/>
              </a:rPr>
              <a:t>., доцент кафедри </a:t>
            </a:r>
            <a:endParaRPr lang="uk-UA" sz="2000" b="1" i="1" dirty="0" smtClean="0">
              <a:solidFill>
                <a:schemeClr val="tx1"/>
              </a:solidFill>
              <a:latin typeface="Cambria" pitchFamily="18" charset="0"/>
            </a:endParaRPr>
          </a:p>
          <a:p>
            <a:pPr marL="457200" indent="-457200" algn="ctr"/>
            <a:r>
              <a:rPr lang="uk-UA" sz="2000" b="1" i="1" dirty="0" smtClean="0">
                <a:solidFill>
                  <a:schemeClr val="tx1"/>
                </a:solidFill>
                <a:latin typeface="Cambria" pitchFamily="18" charset="0"/>
              </a:rPr>
              <a:t>інформаційної </a:t>
            </a:r>
            <a:r>
              <a:rPr lang="uk-UA" sz="2000" b="1" i="1" dirty="0">
                <a:solidFill>
                  <a:schemeClr val="tx1"/>
                </a:solidFill>
                <a:latin typeface="Cambria" pitchFamily="18" charset="0"/>
              </a:rPr>
              <a:t>економіки, підприємництва   та фінансів</a:t>
            </a:r>
          </a:p>
          <a:p>
            <a:pPr marL="457200" indent="-457200" algn="ctr"/>
            <a:r>
              <a:rPr lang="uk-UA" sz="2000" b="1" i="1" dirty="0">
                <a:solidFill>
                  <a:schemeClr val="tx1"/>
                </a:solidFill>
                <a:latin typeface="Cambria" pitchFamily="18" charset="0"/>
              </a:rPr>
              <a:t>Інженерного навчально-наукового інституту ім. Ю.М. Потебні Запорізького національного університету</a:t>
            </a:r>
            <a:endParaRPr lang="ru-RU" sz="2000" b="1" i="1" dirty="0">
              <a:solidFill>
                <a:schemeClr val="tx1"/>
              </a:solidFill>
              <a:latin typeface="Cambria" pitchFamily="18" charset="0"/>
            </a:endParaRPr>
          </a:p>
          <a:p>
            <a:pPr algn="l">
              <a:spcBef>
                <a:spcPts val="0"/>
              </a:spcBef>
            </a:pPr>
            <a:endParaRPr lang="x-none" sz="2400" i="1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44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>
            <a:extLst>
              <a:ext uri="{FF2B5EF4-FFF2-40B4-BE49-F238E27FC236}">
                <a16:creationId xmlns:a16="http://schemas.microsoft.com/office/drawing/2014/main" xmlns="" id="{CC3D2C69-7154-4132-B0AE-DE1001374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8" y="1139687"/>
            <a:ext cx="8958470" cy="455875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buNone/>
              <a:defRPr/>
            </a:pPr>
            <a:endParaRPr lang="uk-UA" altLang="ru-RU" sz="2000" b="1" i="1" dirty="0" smtClean="0">
              <a:solidFill>
                <a:srgbClr val="C00000"/>
              </a:solidFill>
            </a:endParaRPr>
          </a:p>
          <a:p>
            <a:pPr algn="ctr">
              <a:buNone/>
              <a:defRPr/>
            </a:pPr>
            <a:r>
              <a:rPr lang="uk-UA" altLang="ru-RU" sz="2800" b="1" i="1" dirty="0" smtClean="0">
                <a:solidFill>
                  <a:srgbClr val="C00000"/>
                </a:solidFill>
              </a:rPr>
              <a:t>  </a:t>
            </a:r>
            <a:r>
              <a:rPr lang="uk-UA" altLang="ru-RU" sz="2800" b="1" i="1" dirty="0" smtClean="0">
                <a:solidFill>
                  <a:srgbClr val="C00000"/>
                </a:solidFill>
                <a:latin typeface="Cambria" pitchFamily="18" charset="0"/>
              </a:rPr>
              <a:t>МЕТА КУРСУ</a:t>
            </a:r>
          </a:p>
          <a:p>
            <a:pPr algn="ctr">
              <a:buNone/>
            </a:pPr>
            <a:endParaRPr lang="uk-UA" altLang="ru-RU" sz="2400" b="1" i="1" dirty="0">
              <a:solidFill>
                <a:srgbClr val="C00000"/>
              </a:solidFill>
              <a:latin typeface="Cambria" pitchFamily="18" charset="0"/>
            </a:endParaRPr>
          </a:p>
          <a:p>
            <a:pPr algn="just">
              <a:buNone/>
            </a:pPr>
            <a:r>
              <a:rPr lang="uk-UA" sz="2400" i="1" dirty="0" smtClean="0">
                <a:solidFill>
                  <a:schemeClr val="tx1"/>
                </a:solidFill>
              </a:rPr>
              <a:t>    </a:t>
            </a:r>
            <a:r>
              <a:rPr lang="uk-UA" sz="2400" i="1" dirty="0" smtClean="0">
                <a:solidFill>
                  <a:schemeClr val="tx1"/>
                </a:solidFill>
              </a:rPr>
              <a:t>формування у студентів системи глибоких теоретичних знань щодо базових категорій маркетингу, методологічних аспектів організації маркетингової діяльності та її пріоритетів у сучасних умовах. </a:t>
            </a:r>
          </a:p>
          <a:p>
            <a:pPr algn="just">
              <a:buNone/>
            </a:pPr>
            <a:endParaRPr lang="ru-RU" sz="2400" i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x-none" sz="2200" b="1" i="1" dirty="0">
              <a:solidFill>
                <a:srgbClr val="002060"/>
              </a:solidFill>
              <a:effectLst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uk-UA" sz="2200" i="1" dirty="0">
              <a:effectLst/>
              <a:latin typeface="Cambria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x-none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18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3453" y="665018"/>
            <a:ext cx="9337965" cy="5735782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b="1" i="1" dirty="0" smtClean="0">
                <a:solidFill>
                  <a:srgbClr val="C00000"/>
                </a:solidFill>
                <a:latin typeface="Cambria" pitchFamily="18" charset="0"/>
              </a:rPr>
              <a:t>ПРОГРАМНІ КОМПЕТЕНТНОСТІ: </a:t>
            </a:r>
          </a:p>
          <a:p>
            <a:pPr marL="0" indent="0" algn="just">
              <a:buNone/>
            </a:pPr>
            <a:endParaRPr lang="uk-UA" sz="2400" b="1" i="1" dirty="0" smtClean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uk-UA" sz="2400" b="1" i="1" dirty="0" smtClean="0">
                <a:solidFill>
                  <a:schemeClr val="accent1"/>
                </a:solidFill>
              </a:rPr>
              <a:t>Загальні </a:t>
            </a:r>
            <a:r>
              <a:rPr lang="uk-UA" sz="2400" b="1" i="1" dirty="0">
                <a:solidFill>
                  <a:schemeClr val="accent1"/>
                </a:solidFill>
              </a:rPr>
              <a:t>компетентності</a:t>
            </a:r>
            <a:r>
              <a:rPr lang="uk-UA" sz="2400" b="1" dirty="0">
                <a:solidFill>
                  <a:schemeClr val="accent1"/>
                </a:solidFill>
              </a:rPr>
              <a:t> (ЗК):</a:t>
            </a:r>
            <a:endParaRPr lang="ru-RU" sz="2400" b="1" dirty="0">
              <a:solidFill>
                <a:schemeClr val="accent1"/>
              </a:solidFill>
            </a:endParaRPr>
          </a:p>
          <a:p>
            <a:r>
              <a:rPr lang="uk-UA" sz="2400" i="1" dirty="0" smtClean="0">
                <a:solidFill>
                  <a:schemeClr val="tx1"/>
                </a:solidFill>
              </a:rPr>
              <a:t>ЗК 06. Здатність проведення досліджень на відповідному рівні.</a:t>
            </a:r>
            <a:endParaRPr lang="ru-RU" sz="2400" i="1" dirty="0" smtClean="0">
              <a:solidFill>
                <a:schemeClr val="tx1"/>
              </a:solidFill>
            </a:endParaRPr>
          </a:p>
          <a:p>
            <a:r>
              <a:rPr lang="uk-UA" sz="2400" i="1" dirty="0" smtClean="0">
                <a:solidFill>
                  <a:schemeClr val="tx1"/>
                </a:solidFill>
              </a:rPr>
              <a:t>ЗК10. Здатність працювати у команді.</a:t>
            </a:r>
            <a:endParaRPr lang="ru-RU" sz="2400" i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uk-UA" sz="2400" b="1" i="1" dirty="0" smtClean="0">
                <a:solidFill>
                  <a:schemeClr val="accent1"/>
                </a:solidFill>
              </a:rPr>
              <a:t>Спеціальні </a:t>
            </a:r>
            <a:r>
              <a:rPr lang="uk-UA" sz="2400" b="1" i="1" dirty="0">
                <a:solidFill>
                  <a:schemeClr val="accent1"/>
                </a:solidFill>
              </a:rPr>
              <a:t>компетентності</a:t>
            </a:r>
            <a:r>
              <a:rPr lang="uk-UA" sz="2400" b="1" dirty="0">
                <a:solidFill>
                  <a:schemeClr val="accent1"/>
                </a:solidFill>
              </a:rPr>
              <a:t> (СК):</a:t>
            </a:r>
            <a:endParaRPr lang="ru-RU" sz="2400" b="1" dirty="0">
              <a:solidFill>
                <a:schemeClr val="accent1"/>
              </a:solidFill>
            </a:endParaRPr>
          </a:p>
          <a:p>
            <a:r>
              <a:rPr lang="uk-UA" sz="2400" i="1" dirty="0" smtClean="0">
                <a:solidFill>
                  <a:schemeClr val="tx1"/>
                </a:solidFill>
              </a:rPr>
              <a:t>СК01. Здатність досліджувати тенденції розвитку економіки за допомогою інструментарію </a:t>
            </a:r>
            <a:r>
              <a:rPr lang="uk-UA" sz="2400" i="1" dirty="0" err="1" smtClean="0">
                <a:solidFill>
                  <a:schemeClr val="tx1"/>
                </a:solidFill>
              </a:rPr>
              <a:t>макро</a:t>
            </a:r>
            <a:r>
              <a:rPr lang="uk-UA" sz="2400" i="1" dirty="0" smtClean="0">
                <a:solidFill>
                  <a:schemeClr val="tx1"/>
                </a:solidFill>
              </a:rPr>
              <a:t>- та мікроекономічного аналізу, оцінювати сучасні економічні явища.</a:t>
            </a:r>
            <a:endParaRPr lang="ru-RU" sz="2400" i="1" dirty="0" smtClean="0">
              <a:solidFill>
                <a:schemeClr val="tx1"/>
              </a:solidFill>
            </a:endParaRPr>
          </a:p>
          <a:p>
            <a:r>
              <a:rPr lang="uk-UA" sz="2400" i="1" dirty="0" smtClean="0">
                <a:solidFill>
                  <a:schemeClr val="tx1"/>
                </a:solidFill>
              </a:rPr>
              <a:t>СК09. Здатність здійснювати ефективні комунікації.</a:t>
            </a:r>
            <a:endParaRPr lang="ru-RU" sz="2400" i="1" dirty="0" smtClean="0">
              <a:solidFill>
                <a:schemeClr val="tx1"/>
              </a:solidFill>
            </a:endParaRPr>
          </a:p>
          <a:p>
            <a:pPr marL="0" lvl="0" indent="0" algn="just">
              <a:buNone/>
            </a:pPr>
            <a:endParaRPr lang="ru-RU" sz="2400" b="1" i="1" dirty="0" smtClean="0">
              <a:solidFill>
                <a:schemeClr val="tx1"/>
              </a:solidFill>
            </a:endParaRPr>
          </a:p>
          <a:p>
            <a:pPr lvl="0"/>
            <a:endParaRPr lang="ru-RU" sz="2400" b="1" i="1" dirty="0">
              <a:solidFill>
                <a:schemeClr val="tx1"/>
              </a:solidFill>
            </a:endParaRPr>
          </a:p>
          <a:p>
            <a:pPr algn="just"/>
            <a:endParaRPr lang="ru-RU" sz="2400" i="1" dirty="0">
              <a:solidFill>
                <a:srgbClr val="002060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6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854" y="1662545"/>
            <a:ext cx="9199419" cy="4544526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/>
            <a:r>
              <a:rPr lang="uk-UA" sz="2400" i="1" dirty="0">
                <a:solidFill>
                  <a:schemeClr val="tx1"/>
                </a:solidFill>
              </a:rPr>
              <a:t>Теоретичні засади маркетингу</a:t>
            </a:r>
            <a:r>
              <a:rPr lang="ru-RU" sz="2400" i="1" dirty="0" smtClean="0">
                <a:solidFill>
                  <a:schemeClr val="tx1"/>
                </a:solidFill>
              </a:rPr>
              <a:t>.</a:t>
            </a:r>
            <a:endParaRPr lang="uk-UA" sz="2400" b="1" i="1" dirty="0">
              <a:solidFill>
                <a:schemeClr val="tx1"/>
              </a:solidFill>
            </a:endParaRPr>
          </a:p>
          <a:p>
            <a:pPr algn="just"/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r>
              <a:rPr lang="uk-UA" sz="2400" i="1" dirty="0" smtClean="0">
                <a:solidFill>
                  <a:schemeClr val="tx1"/>
                </a:solidFill>
              </a:rPr>
              <a:t>Маркетингові дослідження</a:t>
            </a:r>
            <a:r>
              <a:rPr lang="uk-UA" sz="2400" b="1" i="1" dirty="0" smtClean="0">
                <a:solidFill>
                  <a:schemeClr val="tx1"/>
                </a:solidFill>
              </a:rPr>
              <a:t>.</a:t>
            </a:r>
          </a:p>
          <a:p>
            <a:pPr lvl="0" algn="just"/>
            <a:r>
              <a:rPr lang="uk-UA" sz="2400" i="1" dirty="0" smtClean="0">
                <a:solidFill>
                  <a:schemeClr val="tx1"/>
                </a:solidFill>
              </a:rPr>
              <a:t>Комплексне </a:t>
            </a:r>
            <a:r>
              <a:rPr lang="uk-UA" sz="2400" i="1" dirty="0">
                <a:solidFill>
                  <a:schemeClr val="tx1"/>
                </a:solidFill>
              </a:rPr>
              <a:t>вивчення ринку в системі маркетингу</a:t>
            </a:r>
            <a:r>
              <a:rPr lang="uk-UA" sz="2400" b="1" i="1" dirty="0" smtClean="0">
                <a:solidFill>
                  <a:schemeClr val="tx1"/>
                </a:solidFill>
              </a:rPr>
              <a:t>.</a:t>
            </a:r>
            <a:endParaRPr lang="ru-RU" sz="2400" b="1" i="1" dirty="0" smtClean="0">
              <a:solidFill>
                <a:schemeClr val="tx1"/>
              </a:solidFill>
            </a:endParaRPr>
          </a:p>
          <a:p>
            <a:pPr algn="just"/>
            <a:r>
              <a:rPr lang="uk-UA" sz="2400" i="1" dirty="0">
                <a:solidFill>
                  <a:schemeClr val="tx1"/>
                </a:solidFill>
              </a:rPr>
              <a:t>Маркетингова товарна політика</a:t>
            </a:r>
            <a:r>
              <a:rPr lang="uk-UA" sz="2400" b="1" i="1" dirty="0" smtClean="0">
                <a:solidFill>
                  <a:schemeClr val="tx1"/>
                </a:solidFill>
              </a:rPr>
              <a:t>.</a:t>
            </a:r>
            <a:endParaRPr lang="uk-UA" sz="2400" b="1" i="1" dirty="0">
              <a:solidFill>
                <a:schemeClr val="tx1"/>
              </a:solidFill>
            </a:endParaRPr>
          </a:p>
          <a:p>
            <a:pPr algn="just"/>
            <a:r>
              <a:rPr lang="uk-UA" sz="2400" i="1" dirty="0">
                <a:solidFill>
                  <a:schemeClr val="tx1"/>
                </a:solidFill>
              </a:rPr>
              <a:t>Маркетингова цінова політика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uk-UA" altLang="ru-RU" sz="2400" b="1" i="1" dirty="0" smtClean="0">
              <a:solidFill>
                <a:schemeClr val="tx1"/>
              </a:solidFill>
            </a:endParaRPr>
          </a:p>
          <a:p>
            <a:pPr algn="just"/>
            <a:r>
              <a:rPr lang="uk-UA" sz="2400" i="1" dirty="0">
                <a:solidFill>
                  <a:schemeClr val="tx1"/>
                </a:solidFill>
              </a:rPr>
              <a:t>Маркетингова політика розподілу</a:t>
            </a:r>
            <a:r>
              <a:rPr lang="uk-UA" sz="2400" b="1" i="1" dirty="0" smtClean="0">
                <a:solidFill>
                  <a:schemeClr val="tx1"/>
                </a:solidFill>
              </a:rPr>
              <a:t>.</a:t>
            </a:r>
            <a:endParaRPr lang="uk-UA" sz="2400" b="1" i="1" dirty="0">
              <a:solidFill>
                <a:schemeClr val="tx1"/>
              </a:solidFill>
            </a:endParaRPr>
          </a:p>
          <a:p>
            <a:pPr algn="just"/>
            <a:r>
              <a:rPr lang="uk-UA" sz="2400" i="1" dirty="0">
                <a:solidFill>
                  <a:schemeClr val="tx1"/>
                </a:solidFill>
              </a:rPr>
              <a:t>Маркетингова логістика</a:t>
            </a:r>
            <a:r>
              <a:rPr lang="uk-UA" sz="2400" i="1" dirty="0" smtClean="0">
                <a:solidFill>
                  <a:schemeClr val="tx1"/>
                </a:solidFill>
              </a:rPr>
              <a:t>.</a:t>
            </a:r>
            <a:endParaRPr lang="uk-UA" sz="2400" i="1" dirty="0" smtClean="0">
              <a:solidFill>
                <a:schemeClr val="tx1"/>
              </a:solidFill>
            </a:endParaRPr>
          </a:p>
          <a:p>
            <a:pPr algn="just"/>
            <a:r>
              <a:rPr lang="uk-UA" sz="2400" i="1" dirty="0">
                <a:solidFill>
                  <a:schemeClr val="tx1"/>
                </a:solidFill>
              </a:rPr>
              <a:t>Маркетингова комунікаційна політика</a:t>
            </a:r>
            <a:r>
              <a:rPr lang="uk-UA" sz="2400" i="1" dirty="0" smtClean="0">
                <a:solidFill>
                  <a:schemeClr val="tx1"/>
                </a:solidFill>
              </a:rPr>
              <a:t>.</a:t>
            </a:r>
            <a:endParaRPr lang="uk-UA" sz="2400" i="1" dirty="0" smtClean="0">
              <a:solidFill>
                <a:schemeClr val="tx1"/>
              </a:solidFill>
            </a:endParaRPr>
          </a:p>
          <a:p>
            <a:pPr algn="just"/>
            <a:r>
              <a:rPr lang="uk-UA" sz="2400" i="1" dirty="0">
                <a:solidFill>
                  <a:schemeClr val="tx1"/>
                </a:solidFill>
              </a:rPr>
              <a:t>Маркетингове планування. Маркетингові стратегії</a:t>
            </a:r>
            <a:r>
              <a:rPr lang="uk-UA" altLang="ru-RU" sz="2400" b="1" i="1" dirty="0" smtClean="0">
                <a:solidFill>
                  <a:schemeClr val="tx1"/>
                </a:solidFill>
              </a:rPr>
              <a:t>.</a:t>
            </a:r>
            <a:endParaRPr lang="uk-UA" altLang="ru-RU" sz="2400" b="1" i="1" dirty="0" smtClean="0">
              <a:solidFill>
                <a:schemeClr val="tx1"/>
              </a:solidFill>
            </a:endParaRPr>
          </a:p>
          <a:p>
            <a:pPr algn="just"/>
            <a:r>
              <a:rPr lang="uk-UA" sz="2400" i="1" dirty="0" smtClean="0">
                <a:solidFill>
                  <a:schemeClr val="tx1"/>
                </a:solidFill>
              </a:rPr>
              <a:t>Планування та прогнозування діяльності підприємства.</a:t>
            </a:r>
            <a:endParaRPr lang="uk-UA" altLang="ru-RU" sz="2400" b="1" i="1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  <a:buNone/>
            </a:pPr>
            <a:endParaRPr lang="uk-UA" sz="2000" i="1" dirty="0">
              <a:solidFill>
                <a:schemeClr val="tx1"/>
              </a:solidFill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000" i="1" dirty="0">
              <a:solidFill>
                <a:schemeClr val="tx1"/>
              </a:solidFill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x-none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C6FB0BB8-7B58-4245-AF72-4FBE4F69B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672" y="228599"/>
            <a:ext cx="8936183" cy="100445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uk-UA" sz="2000" b="1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uk-UA" sz="2000" b="1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uk-UA" sz="28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ЗМІСТ ДИСЦИПЛІНИ:</a:t>
            </a:r>
            <a:r>
              <a:rPr lang="x-none" sz="28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x-none" sz="28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x-none" sz="2800" b="1" i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34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1551709"/>
            <a:ext cx="9421091" cy="4696926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lvl="0" algn="just"/>
            <a:r>
              <a:rPr lang="uk-UA" sz="2400" i="1" dirty="0" smtClean="0">
                <a:solidFill>
                  <a:schemeClr val="tx1"/>
                </a:solidFill>
              </a:rPr>
              <a:t>Офіційний сайт Законодавство України URL: </a:t>
            </a:r>
            <a:r>
              <a:rPr lang="uk-UA" sz="2400" i="1" dirty="0" smtClean="0">
                <a:solidFill>
                  <a:schemeClr val="tx1"/>
                </a:solidFill>
                <a:hlinkClick r:id="rId2"/>
              </a:rPr>
              <a:t>http://zakon.rada.gov.ua</a:t>
            </a:r>
            <a:endParaRPr lang="ru-RU" sz="2400" i="1" dirty="0" smtClean="0">
              <a:solidFill>
                <a:schemeClr val="tx1"/>
              </a:solidFill>
            </a:endParaRPr>
          </a:p>
          <a:p>
            <a:pPr lvl="0" algn="just"/>
            <a:r>
              <a:rPr lang="uk-UA" sz="2400" i="1" dirty="0" smtClean="0">
                <a:solidFill>
                  <a:schemeClr val="tx1"/>
                </a:solidFill>
              </a:rPr>
              <a:t>Державна служба статистики України: офіційний веб-сайт. URL: </a:t>
            </a:r>
            <a:r>
              <a:rPr lang="uk-UA" sz="2400" i="1" dirty="0" smtClean="0">
                <a:solidFill>
                  <a:schemeClr val="tx1"/>
                </a:solidFill>
                <a:hlinkClick r:id="rId3"/>
              </a:rPr>
              <a:t>http://</a:t>
            </a:r>
            <a:r>
              <a:rPr lang="pl-PL" sz="2400" i="1" dirty="0" smtClean="0">
                <a:solidFill>
                  <a:schemeClr val="tx1"/>
                </a:solidFill>
                <a:hlinkClick r:id="rId3"/>
              </a:rPr>
              <a:t>www</a:t>
            </a:r>
            <a:r>
              <a:rPr lang="uk-UA" sz="2400" i="1" dirty="0" smtClean="0">
                <a:solidFill>
                  <a:schemeClr val="tx1"/>
                </a:solidFill>
                <a:hlinkClick r:id="rId3"/>
              </a:rPr>
              <a:t>.</a:t>
            </a:r>
            <a:r>
              <a:rPr lang="pl-PL" sz="2400" i="1" dirty="0" smtClean="0">
                <a:solidFill>
                  <a:schemeClr val="tx1"/>
                </a:solidFill>
                <a:hlinkClick r:id="rId3"/>
              </a:rPr>
              <a:t>ukrstat</a:t>
            </a:r>
            <a:r>
              <a:rPr lang="uk-UA" sz="2400" i="1" dirty="0" smtClean="0">
                <a:solidFill>
                  <a:schemeClr val="tx1"/>
                </a:solidFill>
                <a:hlinkClick r:id="rId3"/>
              </a:rPr>
              <a:t>.gov.ua</a:t>
            </a:r>
            <a:r>
              <a:rPr lang="uk-UA" sz="2400" i="1" dirty="0" smtClean="0">
                <a:solidFill>
                  <a:schemeClr val="tx1"/>
                </a:solidFill>
              </a:rPr>
              <a:t> </a:t>
            </a:r>
            <a:endParaRPr lang="ru-RU" sz="2400" i="1" dirty="0" smtClean="0">
              <a:solidFill>
                <a:schemeClr val="tx1"/>
              </a:solidFill>
            </a:endParaRPr>
          </a:p>
          <a:p>
            <a:pPr lvl="0" algn="just"/>
            <a:r>
              <a:rPr lang="uk-UA" sz="2400" i="1" dirty="0" smtClean="0">
                <a:solidFill>
                  <a:schemeClr val="tx1"/>
                </a:solidFill>
              </a:rPr>
              <a:t>Міністерство економіки України: офіційний веб-сайт. URL: </a:t>
            </a:r>
            <a:r>
              <a:rPr lang="uk-UA" sz="2400" i="1" dirty="0" smtClean="0">
                <a:solidFill>
                  <a:schemeClr val="tx1"/>
                </a:solidFill>
                <a:hlinkClick r:id="rId4"/>
              </a:rPr>
              <a:t>www.me.gov.ua</a:t>
            </a:r>
            <a:endParaRPr lang="ru-RU" sz="2400" i="1" dirty="0" smtClean="0">
              <a:solidFill>
                <a:schemeClr val="tx1"/>
              </a:solidFill>
            </a:endParaRPr>
          </a:p>
          <a:p>
            <a:pPr lvl="0" algn="just"/>
            <a:r>
              <a:rPr lang="uk-UA" sz="2400" i="1" dirty="0" err="1" smtClean="0">
                <a:solidFill>
                  <a:schemeClr val="tx1"/>
                </a:solidFill>
              </a:rPr>
              <a:t>Mathematics</a:t>
            </a:r>
            <a:r>
              <a:rPr lang="uk-UA" sz="2400" i="1" dirty="0" smtClean="0">
                <a:solidFill>
                  <a:schemeClr val="tx1"/>
                </a:solidFill>
              </a:rPr>
              <a:t> </a:t>
            </a:r>
            <a:r>
              <a:rPr lang="uk-UA" sz="2400" i="1" dirty="0" err="1" smtClean="0">
                <a:solidFill>
                  <a:schemeClr val="tx1"/>
                </a:solidFill>
              </a:rPr>
              <a:t>Statistics</a:t>
            </a:r>
            <a:r>
              <a:rPr lang="uk-UA" sz="2400" i="1" dirty="0" smtClean="0">
                <a:solidFill>
                  <a:schemeClr val="tx1"/>
                </a:solidFill>
              </a:rPr>
              <a:t> </a:t>
            </a:r>
            <a:r>
              <a:rPr lang="uk-UA" sz="2400" i="1" dirty="0" err="1" smtClean="0">
                <a:solidFill>
                  <a:schemeClr val="tx1"/>
                </a:solidFill>
              </a:rPr>
              <a:t>and</a:t>
            </a:r>
            <a:r>
              <a:rPr lang="uk-UA" sz="2400" i="1" dirty="0" smtClean="0">
                <a:solidFill>
                  <a:schemeClr val="tx1"/>
                </a:solidFill>
              </a:rPr>
              <a:t> </a:t>
            </a:r>
            <a:r>
              <a:rPr lang="uk-UA" sz="2400" i="1" dirty="0" err="1" smtClean="0">
                <a:solidFill>
                  <a:schemeClr val="tx1"/>
                </a:solidFill>
              </a:rPr>
              <a:t>Analysis</a:t>
            </a:r>
            <a:r>
              <a:rPr lang="uk-UA" sz="2400" i="1" dirty="0" smtClean="0">
                <a:solidFill>
                  <a:schemeClr val="tx1"/>
                </a:solidFill>
              </a:rPr>
              <a:t> </a:t>
            </a:r>
            <a:r>
              <a:rPr lang="uk-UA" sz="2400" i="1" dirty="0" err="1" smtClean="0">
                <a:solidFill>
                  <a:schemeClr val="tx1"/>
                </a:solidFill>
              </a:rPr>
              <a:t>Calculators</a:t>
            </a:r>
            <a:r>
              <a:rPr lang="uk-UA" sz="2400" i="1" dirty="0" smtClean="0">
                <a:solidFill>
                  <a:schemeClr val="tx1"/>
                </a:solidFill>
              </a:rPr>
              <a:t>// </a:t>
            </a:r>
            <a:r>
              <a:rPr lang="uk-UA" sz="2400" i="1" dirty="0" err="1" smtClean="0">
                <a:solidFill>
                  <a:schemeClr val="tx1"/>
                </a:solidFill>
              </a:rPr>
              <a:t>Good</a:t>
            </a:r>
            <a:r>
              <a:rPr lang="uk-UA" sz="2400" i="1" dirty="0" smtClean="0">
                <a:solidFill>
                  <a:schemeClr val="tx1"/>
                </a:solidFill>
              </a:rPr>
              <a:t> </a:t>
            </a:r>
            <a:r>
              <a:rPr lang="uk-UA" sz="2400" i="1" dirty="0" err="1" smtClean="0">
                <a:solidFill>
                  <a:schemeClr val="tx1"/>
                </a:solidFill>
              </a:rPr>
              <a:t>calculators</a:t>
            </a:r>
            <a:r>
              <a:rPr lang="uk-UA" sz="2400" i="1" dirty="0" smtClean="0">
                <a:solidFill>
                  <a:schemeClr val="tx1"/>
                </a:solidFill>
              </a:rPr>
              <a:t>: веб-сайт. URL: </a:t>
            </a:r>
            <a:r>
              <a:rPr lang="uk-UA" sz="2400" i="1" dirty="0" smtClean="0">
                <a:solidFill>
                  <a:schemeClr val="tx1"/>
                </a:solidFill>
                <a:hlinkClick r:id="rId5"/>
              </a:rPr>
              <a:t>https://goodcalculators.com/marginal-utility-calculator</a:t>
            </a:r>
            <a:endParaRPr lang="ru-RU" sz="2400" i="1" dirty="0" smtClean="0">
              <a:solidFill>
                <a:schemeClr val="tx1"/>
              </a:solidFill>
            </a:endParaRPr>
          </a:p>
          <a:p>
            <a:pPr lvl="0" algn="just"/>
            <a:r>
              <a:rPr lang="uk-UA" sz="2400" i="1" dirty="0" err="1" smtClean="0">
                <a:solidFill>
                  <a:schemeClr val="tx1"/>
                </a:solidFill>
              </a:rPr>
              <a:t>Price</a:t>
            </a:r>
            <a:r>
              <a:rPr lang="uk-UA" sz="2400" i="1" dirty="0" smtClean="0">
                <a:solidFill>
                  <a:schemeClr val="tx1"/>
                </a:solidFill>
              </a:rPr>
              <a:t> </a:t>
            </a:r>
            <a:r>
              <a:rPr lang="uk-UA" sz="2400" i="1" dirty="0" err="1" smtClean="0">
                <a:solidFill>
                  <a:schemeClr val="tx1"/>
                </a:solidFill>
              </a:rPr>
              <a:t>Elasticity</a:t>
            </a:r>
            <a:r>
              <a:rPr lang="uk-UA" sz="2400" i="1" dirty="0" smtClean="0">
                <a:solidFill>
                  <a:schemeClr val="tx1"/>
                </a:solidFill>
              </a:rPr>
              <a:t> </a:t>
            </a:r>
            <a:r>
              <a:rPr lang="uk-UA" sz="2400" i="1" dirty="0" err="1" smtClean="0">
                <a:solidFill>
                  <a:schemeClr val="tx1"/>
                </a:solidFill>
              </a:rPr>
              <a:t>of</a:t>
            </a:r>
            <a:r>
              <a:rPr lang="uk-UA" sz="2400" i="1" dirty="0" smtClean="0">
                <a:solidFill>
                  <a:schemeClr val="tx1"/>
                </a:solidFill>
              </a:rPr>
              <a:t> </a:t>
            </a:r>
            <a:r>
              <a:rPr lang="uk-UA" sz="2400" i="1" dirty="0" err="1" smtClean="0">
                <a:solidFill>
                  <a:schemeClr val="tx1"/>
                </a:solidFill>
              </a:rPr>
              <a:t>Demand</a:t>
            </a:r>
            <a:r>
              <a:rPr lang="uk-UA" sz="2400" i="1" dirty="0" smtClean="0">
                <a:solidFill>
                  <a:schemeClr val="tx1"/>
                </a:solidFill>
              </a:rPr>
              <a:t> (PED) </a:t>
            </a:r>
            <a:r>
              <a:rPr lang="uk-UA" sz="2400" i="1" dirty="0" err="1" smtClean="0">
                <a:solidFill>
                  <a:schemeClr val="tx1"/>
                </a:solidFill>
              </a:rPr>
              <a:t>Calculator</a:t>
            </a:r>
            <a:r>
              <a:rPr lang="uk-UA" sz="2400" i="1" dirty="0" smtClean="0">
                <a:solidFill>
                  <a:schemeClr val="tx1"/>
                </a:solidFill>
              </a:rPr>
              <a:t> // </a:t>
            </a:r>
            <a:r>
              <a:rPr lang="uk-UA" sz="2400" i="1" dirty="0" err="1" smtClean="0">
                <a:solidFill>
                  <a:schemeClr val="tx1"/>
                </a:solidFill>
              </a:rPr>
              <a:t>Good</a:t>
            </a:r>
            <a:r>
              <a:rPr lang="uk-UA" sz="2400" i="1" dirty="0" smtClean="0">
                <a:solidFill>
                  <a:schemeClr val="tx1"/>
                </a:solidFill>
              </a:rPr>
              <a:t> </a:t>
            </a:r>
            <a:r>
              <a:rPr lang="uk-UA" sz="2400" i="1" dirty="0" err="1" smtClean="0">
                <a:solidFill>
                  <a:schemeClr val="tx1"/>
                </a:solidFill>
              </a:rPr>
              <a:t>calculators</a:t>
            </a:r>
            <a:r>
              <a:rPr lang="uk-UA" sz="2400" i="1" dirty="0" smtClean="0">
                <a:solidFill>
                  <a:schemeClr val="tx1"/>
                </a:solidFill>
              </a:rPr>
              <a:t>: веб-сайт. URL: https://goodcalculators.com/price-elasticity-of-demand-calculator</a:t>
            </a:r>
            <a:endParaRPr lang="ru-RU" sz="2400" i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uk-UA" sz="2400" i="1" dirty="0">
                <a:solidFill>
                  <a:schemeClr val="tx1"/>
                </a:solidFill>
              </a:rPr>
              <a:t> </a:t>
            </a:r>
            <a:endParaRPr lang="ru-RU" sz="2400" i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x-none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C6FB0BB8-7B58-4245-AF72-4FBE4F69B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8364" y="228600"/>
            <a:ext cx="8839200" cy="100445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uk-UA" sz="2000" b="1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uk-UA" sz="2000" b="1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uk-UA" sz="28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БАЗОВІ ІНФОРМАЦІЙНІ РЕСУРСИ:</a:t>
            </a:r>
            <a:r>
              <a:rPr lang="x-none" sz="28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x-none" sz="28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x-none" sz="2800" b="1" i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91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2682</TotalTime>
  <Words>229</Words>
  <Application>Microsoft Office PowerPoint</Application>
  <PresentationFormat>Произвольный</PresentationFormat>
  <Paragraphs>46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    МАРКЕТИНГ </vt:lpstr>
      <vt:lpstr>Презентация PowerPoint</vt:lpstr>
      <vt:lpstr>Презентация PowerPoint</vt:lpstr>
      <vt:lpstr> ЗМІСТ ДИСЦИПЛІНИ: </vt:lpstr>
      <vt:lpstr> БАЗОВІ ІНФОРМАЦІЙНІ РЕСУРСИ: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ПІДПРИЄМНИЦЬКІ РИЗИКИ ВТРАТИ ФІНАНСОВОЇ БЕЗПЕКИ ПРОМИСЛОВИМИ ПІДПРИЄМСТВАМИ УКРАЇНИ</dc:title>
  <dc:creator>Buh</dc:creator>
  <cp:lastModifiedBy>user</cp:lastModifiedBy>
  <cp:revision>176</cp:revision>
  <dcterms:created xsi:type="dcterms:W3CDTF">2019-11-02T14:16:53Z</dcterms:created>
  <dcterms:modified xsi:type="dcterms:W3CDTF">2025-04-03T10:53:04Z</dcterms:modified>
</cp:coreProperties>
</file>