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8" r:id="rId10"/>
    <p:sldId id="257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9110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8D48-C6D3-491A-BC59-0E994B12E0C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44DC-7B8F-4931-B8AF-7A1EE6F6E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42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pic>
        <p:nvPicPr>
          <p:cNvPr id="30" name="Picture 2" descr="C:\Users\Anna\Desktop\Чкан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40"/>
            <a:ext cx="2499827" cy="14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B1BC66-5DFE-45F1-A417-543FB946543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18110-CC43-4270-A0D8-368EF7EFA7A0}" type="slidenum">
              <a:rPr lang="uk-UA" smtClean="0"/>
              <a:t>‹#›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" y="5444408"/>
            <a:ext cx="25003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266429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Тема 7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800" dirty="0"/>
              <a:t>Ефективність менеджменту. Відповідальність бізнесу.</a:t>
            </a:r>
            <a:endParaRPr lang="uk-UA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Чкан </a:t>
            </a:r>
            <a:r>
              <a:rPr lang="uk-UA" dirty="0" err="1" smtClean="0"/>
              <a:t>А.С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pPr algn="ctr"/>
            <a:r>
              <a:rPr lang="uk-UA" dirty="0"/>
              <a:t>фінансовий план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280920" cy="194421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uk-UA" dirty="0" smtClean="0"/>
              <a:t>найважливіший </a:t>
            </a:r>
            <a:r>
              <a:rPr lang="uk-UA" dirty="0"/>
              <a:t>розділ бізнес-плану, що підбиває достовірні підсумки його здійснення, де повинні визначатися як інвестиційні, так і виробничі витрати, а тому включає ряд підрозділів, таких, наприклад, як план по прибутку, руху грошових потоків, аналіз беззбитковості, рентабельності й </a:t>
            </a:r>
            <a:r>
              <a:rPr lang="uk-UA" dirty="0" smtClean="0"/>
              <a:t>окупності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15529"/>
              </p:ext>
            </p:extLst>
          </p:nvPr>
        </p:nvGraphicFramePr>
        <p:xfrm>
          <a:off x="179512" y="3127120"/>
          <a:ext cx="8147248" cy="26550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607419"/>
                <a:gridCol w="1539829"/>
              </a:tblGrid>
              <a:tr h="38448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Сума, грн.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48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Виручка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реалізації продукції, грн.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48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Собівартість продукції, грн.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57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Чистий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дохід, грн. (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 –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Витрати на сплату податків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Чистий прибуток/збиток (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4)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48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 Рентабельність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1640" y="2736503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altLang="uk-UA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Звіт доходів та витрат діяльності підприємства</a:t>
            </a:r>
            <a:endParaRPr lang="uk-UA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10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620688"/>
                <a:ext cx="7467600" cy="1143000"/>
              </a:xfrm>
            </p:spPr>
            <p:txBody>
              <a:bodyPr/>
              <a:lstStyle/>
              <a:p>
                <a:r>
                  <a:rPr lang="uk-UA" dirty="0" smtClean="0"/>
                  <a:t>Рентабельність=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Прибуток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Собівартість</m:t>
                        </m:r>
                      </m:den>
                    </m:f>
                    <m:r>
                      <a:rPr lang="uk-UA" b="0" i="1" smtClean="0">
                        <a:latin typeface="Cambria Math"/>
                      </a:rPr>
                      <m:t>∗100%</m:t>
                    </m:r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620688"/>
                <a:ext cx="7467600" cy="1143000"/>
              </a:xfrm>
              <a:blipFill rotWithShape="1">
                <a:blip r:embed="rId2"/>
                <a:stretch>
                  <a:fillRect l="-1878" b="-69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83568" y="2924944"/>
                <a:ext cx="7467600" cy="1143000"/>
              </a:xfrm>
              <a:prstGeom prst="rect">
                <a:avLst/>
              </a:prstGeom>
            </p:spPr>
            <p:txBody>
              <a:bodyPr vert="horz" anchor="b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000" b="0" kern="1200" cap="sm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uk-UA" dirty="0" smtClean="0"/>
                  <a:t>Рентабельність=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 smtClean="0">
                            <a:latin typeface="Cambria Math"/>
                          </a:rPr>
                          <m:t>Прибуток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Загальні витрати</m:t>
                        </m:r>
                      </m:den>
                    </m:f>
                    <m:r>
                      <a:rPr lang="uk-UA" i="1" smtClean="0">
                        <a:latin typeface="Cambria Math"/>
                      </a:rPr>
                      <m:t>∗100%</m:t>
                    </m:r>
                  </m:oMath>
                </a14:m>
                <a:endParaRPr lang="uk-UA" dirty="0"/>
              </a:p>
            </p:txBody>
          </p:sp>
        </mc:Choice>
        <mc:Fallback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24944"/>
                <a:ext cx="7467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1878" b="-69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6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pPr algn="ctr"/>
            <a:r>
              <a:rPr lang="uk-UA" b="1" i="1" dirty="0"/>
              <a:t>Соціальна відповідальність бізнесу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/>
              <a:t>це </a:t>
            </a:r>
            <a:r>
              <a:rPr lang="uk-UA" i="1" dirty="0"/>
              <a:t>практика ведення бізнесової діяльності, що передбачає врахування інтересів суспільства й довкілля для максимізації прибутку та збільшення частки на ринку</a:t>
            </a:r>
            <a:r>
              <a:rPr lang="uk-UA" i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385" y="2636912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i="1" dirty="0" err="1" smtClean="0"/>
              <a:t>СВБ</a:t>
            </a:r>
            <a:r>
              <a:rPr lang="uk-UA" i="1" dirty="0" smtClean="0"/>
              <a:t> </a:t>
            </a:r>
            <a:r>
              <a:rPr lang="uk-UA" i="1" dirty="0"/>
              <a:t>покриває як соціальні, так і екологічні аспекти - це внесок бізнесу у досягнення цілей сталого розвитку, який передбачає збалансованість економічних, соціальних та екологічних цілей суспільства, інтеграцію ї</a:t>
            </a:r>
            <a:r>
              <a:rPr lang="uk-UA" i="1" dirty="0" smtClean="0"/>
              <a:t>х </a:t>
            </a:r>
            <a:r>
              <a:rPr lang="uk-UA" i="1" dirty="0"/>
              <a:t>у взаємовигідні приписи та </a:t>
            </a:r>
            <a:r>
              <a:rPr lang="uk-UA" i="1" dirty="0" smtClean="0"/>
              <a:t>підходи</a:t>
            </a:r>
          </a:p>
          <a:p>
            <a:pPr marL="342900" indent="-342900">
              <a:buAutoNum type="arabicParenR"/>
            </a:pPr>
            <a:r>
              <a:rPr lang="uk-UA" i="1" dirty="0" err="1" smtClean="0"/>
              <a:t>СВБ</a:t>
            </a:r>
            <a:r>
              <a:rPr lang="uk-UA" i="1" dirty="0" smtClean="0"/>
              <a:t> </a:t>
            </a:r>
            <a:r>
              <a:rPr lang="uk-UA" i="1" dirty="0"/>
              <a:t>не є і не повинна бути відділена від бізнес-стратегії компанії - це не надбудова чи додаток до бізнесу, а спосіб покращити ефективність роботи </a:t>
            </a:r>
            <a:r>
              <a:rPr lang="uk-UA" i="1" dirty="0" smtClean="0"/>
              <a:t>компанії </a:t>
            </a:r>
            <a:r>
              <a:rPr lang="uk-UA" i="1" dirty="0"/>
              <a:t>як у короткостроковому, так і довготривалому періодах </a:t>
            </a:r>
            <a:endParaRPr lang="uk-UA" i="1" dirty="0" smtClean="0"/>
          </a:p>
          <a:p>
            <a:pPr marL="342900" indent="-342900">
              <a:buAutoNum type="arabicParenR"/>
            </a:pPr>
            <a:r>
              <a:rPr lang="uk-UA" i="1" dirty="0" smtClean="0"/>
              <a:t>Соціальна </a:t>
            </a:r>
            <a:r>
              <a:rPr lang="uk-UA" i="1" dirty="0"/>
              <a:t>відповідальність є </a:t>
            </a:r>
            <a:r>
              <a:rPr lang="uk-UA" i="1" dirty="0" smtClean="0"/>
              <a:t>добровільною</a:t>
            </a:r>
          </a:p>
          <a:p>
            <a:pPr marL="342900" indent="-342900">
              <a:buAutoNum type="arabicParenR"/>
            </a:pPr>
            <a:r>
              <a:rPr lang="uk-UA" i="1" dirty="0" smtClean="0"/>
              <a:t>Для </a:t>
            </a:r>
            <a:r>
              <a:rPr lang="uk-UA" i="1" dirty="0"/>
              <a:t>реалізації </a:t>
            </a:r>
            <a:r>
              <a:rPr lang="uk-UA" i="1" dirty="0" err="1"/>
              <a:t>СВБ</a:t>
            </a:r>
            <a:r>
              <a:rPr lang="uk-UA" i="1" dirty="0"/>
              <a:t> важливо як компанії взаємодіють з внутрішніми та зовнішніми групами впливу (працівниками, клієнтами, громадами, громадськими організаціями, державними структурами тощо).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7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Важливість </a:t>
            </a:r>
            <a:r>
              <a:rPr lang="uk-UA" dirty="0" err="1" smtClean="0"/>
              <a:t>СВБ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746014"/>
              </p:ext>
            </p:extLst>
          </p:nvPr>
        </p:nvGraphicFramePr>
        <p:xfrm>
          <a:off x="179512" y="764704"/>
          <a:ext cx="8496944" cy="541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Для бізнесу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Для суспільства</a:t>
                      </a:r>
                      <a:endParaRPr lang="uk-UA" dirty="0"/>
                    </a:p>
                  </a:txBody>
                  <a:tcPr/>
                </a:tc>
              </a:tr>
              <a:tr h="2377440">
                <a:tc rowSpan="3">
                  <a:txBody>
                    <a:bodyPr/>
                    <a:lstStyle/>
                    <a:p>
                      <a:pPr algn="ctr"/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 низки конкурентних переваг :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ширший доступ до капіталу та ринку,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більші обсяги продажів та прибутків,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покращені процеси прийняття рішень та управління ризиками,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економія операційних витрат,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 продуктивності та якості,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ефективна база людських ресурсів,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міцна репутація,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більша лояльність покупців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впровадження концепції </a:t>
                      </a:r>
                      <a:r>
                        <a:rPr kumimoji="0" lang="uk-UA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СВБ</a:t>
                      </a: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забезпечує підвищення рівня життя громадян, рівня екологічної безпеки, ефективності і бережливого використання природних ресурсів, сприяє співпраці бізнесу з місцевою спільнотою</a:t>
                      </a:r>
                      <a:endParaRPr lang="uk-UA" dirty="0"/>
                    </a:p>
                  </a:txBody>
                  <a:tcPr/>
                </a:tc>
              </a:tr>
              <a:tr h="37666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Для держави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887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 </a:t>
                      </a:r>
                      <a:r>
                        <a:rPr kumimoji="0" lang="uk-UA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СВБ</a:t>
                      </a: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сприяє розбудові партнерства між приватним та державним секторами в межах реалізації загальнодержавних та регіональних стратегій соціально-економічного розвитку (зокрема, стратегії енергозбереження, інноваційного розвитку тощо)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7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580926"/>
          </a:xfrm>
        </p:spPr>
        <p:txBody>
          <a:bodyPr/>
          <a:lstStyle/>
          <a:p>
            <a:pPr algn="ctr"/>
            <a:r>
              <a:rPr lang="uk-UA" i="1" dirty="0"/>
              <a:t>Здійснення доброчинної діяльності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1" y="692696"/>
            <a:ext cx="8591841" cy="1944216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/>
              <a:t>компанії </a:t>
            </a:r>
            <a:r>
              <a:rPr lang="uk-UA" i="1" dirty="0"/>
              <a:t>надають спонсорські внески на соціальні проекти (культурні, спортивні, освітні тощо) на добровільній основі. Із зростанням доброчинної діяльності компанії визначають стратегію такої діяльності (стратегічне благодійництво). 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9"/>
          <a:stretch/>
        </p:blipFill>
        <p:spPr bwMode="auto">
          <a:xfrm>
            <a:off x="107504" y="2564904"/>
            <a:ext cx="8712968" cy="43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Розподіл витрат за напрямками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841990" cy="502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4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580926"/>
          </a:xfrm>
        </p:spPr>
        <p:txBody>
          <a:bodyPr/>
          <a:lstStyle/>
          <a:p>
            <a:pPr algn="ctr"/>
            <a:r>
              <a:rPr lang="uk-UA" dirty="0" smtClean="0"/>
              <a:t>ПАТ Запоріжсталь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5"/>
            <a:ext cx="4032448" cy="41764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Основні напрямки соціальної політики підприємства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постійне </a:t>
            </a:r>
            <a:r>
              <a:rPr lang="uk-UA" dirty="0"/>
              <a:t>підвищення рівня життя працівників підприємства,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створення </a:t>
            </a:r>
            <a:r>
              <a:rPr lang="uk-UA" dirty="0"/>
              <a:t>умов для повноцінної праці і відпочинку,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адресна </a:t>
            </a:r>
            <a:r>
              <a:rPr lang="uk-UA" dirty="0"/>
              <a:t>та благодійна допомога малозабезпеченим та нужденним,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якісне </a:t>
            </a:r>
            <a:r>
              <a:rPr lang="uk-UA" dirty="0"/>
              <a:t>медичне обслуговування.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25699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МК «</a:t>
            </a:r>
            <a:r>
              <a:rPr lang="ru-RU" dirty="0" err="1"/>
              <a:t>Запоріжсталь</a:t>
            </a:r>
            <a:r>
              <a:rPr lang="ru-RU" dirty="0"/>
              <a:t>» - </a:t>
            </a:r>
            <a:endParaRPr lang="ru-RU" dirty="0" smtClean="0"/>
          </a:p>
          <a:p>
            <a:pPr algn="ctr"/>
            <a:r>
              <a:rPr lang="ru-RU" dirty="0" err="1" smtClean="0"/>
              <a:t>турбота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ветеранів</a:t>
            </a:r>
            <a:r>
              <a:rPr lang="ru-RU" dirty="0"/>
              <a:t> </a:t>
            </a:r>
            <a:r>
              <a:rPr lang="ru-RU" dirty="0" err="1"/>
              <a:t>комбінату</a:t>
            </a:r>
            <a:r>
              <a:rPr lang="ru-RU" dirty="0"/>
              <a:t>. 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7" t="13636" r="39715" b="20508"/>
          <a:stretch/>
        </p:blipFill>
        <p:spPr bwMode="auto">
          <a:xfrm>
            <a:off x="4211960" y="836712"/>
            <a:ext cx="4130820" cy="58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2" t="19423" r="36209" b="9423"/>
          <a:stretch/>
        </p:blipFill>
        <p:spPr bwMode="auto">
          <a:xfrm>
            <a:off x="5220072" y="42632"/>
            <a:ext cx="3601329" cy="52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15057" r="67357" b="80208"/>
          <a:stretch/>
        </p:blipFill>
        <p:spPr bwMode="auto">
          <a:xfrm>
            <a:off x="107504" y="27321"/>
            <a:ext cx="2872612" cy="6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www.zaporizhstal.com/wp-content/uploads/2018/05/dnipro-1024x771.jpg.pagespeed.ce.YLlsxTnzO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7" y="2645155"/>
            <a:ext cx="49731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18359" r="17203" b="15429"/>
          <a:stretch/>
        </p:blipFill>
        <p:spPr bwMode="auto">
          <a:xfrm>
            <a:off x="179512" y="188640"/>
            <a:ext cx="874395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1" y="1700808"/>
            <a:ext cx="8356286" cy="46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iVBORw0KGgoAAAANSUhEUgAAAJcAAACXCAMAAAAvQTlLAAAAgVBMVEX///8bSpYVR5UAOI/X3OgAPpEANI3o6/IAO5AAMowLQ5Pr7vQ1Wp7i5/D09vq4wti+x9tadKoAI4jHy91GYaErUZlJZqOCkruHmb8rVZujq8pSbqdkfK9zgrIALovN1OMAKYmSn8OvudN1iLUAGoWXpseksc1Ya6YAB4E4TJdBWJ29+7PuAAAJnUlEQVR4nO1c2baiOhCFQBiCBFQQFQTBVvue///Ay5BAgAT1GNTVy/2EjNuiUrMqyhdffPEvAr+bABfeKTnk7rtZDJGFGkIIptt3E+lDB0itYXwUMbwhtFT1uH43GQZZSmmpaPNuMgy2VstLBc672XRIEMPrg9bkl9dj+PJ6DF9eDwA7zhIwvNbOBwQWjpcnYcqIS1W1MMm9txpXXMQqggiofYBynxoX75JaFgEbqSIgA5yyd7AKEBwKaiA2iIL1i4WWxfY0KUItjV8pM7xE4hc4eJ1o+TKRXQDsS6Wv+aAvSYj2L2FlHiz2waWWhfGC3ROEpWaxPOHBnJ+WrrIxoGUs9xnu23tHyfZLgyVvqfrctArmLSEYbs1ae0Z+CJvbkBEaAMW8tParlhZINxe6m+sfL5u0O3k1q5Ll3TuE4aVbaHy/jS9qt0CsfD5a52OnWCd2+YviCXzq1Ox4novWRWs1C/XNpTjOyTpLp12UWeCv6BPsZBAuTMRfzsGgR1b+HLR0lb4S7TQ8NhkXnqiYwRzmAqv02en4fUSMAwAjv3Oh2ThS5fukiC5Fg6O/6+k6wJlKzIpk0yooLY60SmHG7Yu0eQFEKzFLtn2lrnmsWzV0GosJJEJ1DCC5tE5EgYRRS9Y8GPFpV5FRcwMoOOF30Ik0gC1SXKchbomMJ6ZxJJC5JhMiLktogcwbvBSfKChM5NFyidqig/CUm7yUA3mTqby8lyqHJjY/t3lhjaqoLFp6KLZcFLf0q8SZOiRZGkaiGxCwXrHM/lnoDS+YD/az1ING9aVFPCEgz2T2RddNH805YDfYnTDCyRvuIJRDKyNRl9btcv+DYABq7we70ar7NlTDjnJySmJT2QW+6Sdqkzh264+YGzm2Ff80sjC6N+Iep4gMwLgA3SCKKiOsyMj72XQ67BsTPIYAScuCar4q40WS6BkxDjl7hBdrjKPGEEqJqEnMBz1m32qKyACsSfPIvWSEYcQCWKwpagO9e3gx1znUEj6vYJjcqhc4mbt7qkw17F5CS8I463leZrP2Bl7tYk1xYQA2PQrE0x6fL6SQFt7QeWh3Cmyg4qTxlj6/IL1m7WmDwLy4T8OGPodcZnjKsyBmwh60YVtTNA17QGBt86T4G5BgIh0GJ3cJbJQO6Hyt+AW2kM9LUe8QmDGMuwkv+Hx3XsjLvy2wcY77Al5t6iWGNZoNkMfrLFzZ61sC46Qp1Oo8Xwuj65GToQU3BGaPA3lf2nqcuJM+bfR5meLEt3wQVCN4IcBhUmCIk/dEIm19GLjxj4A3RjIpMMT7JiQ4OUqIJ0hKYfEOJhNxvsHzzSQ4GdfuHgcxBxZP9Lr4RXILTkTAUlJu4oggdwlFIoEBlSeuC8nKZWS2JPbl10xcES/IfTRZKPD5cKKUfRObgh23DrMVGFfI0yC3ydxBKKVCcSX5I/dLkkcNoXENOonlwFUGLeqJUMA9mvPeJFhw5xSIg5DghSqQCJ9NuBng0ZiCKlokJN2WEd3XIEVwQU33Mk5yBRWbE7lPLIdWW7vnOZYyol6MBGZwq/TU2Emr4TukcgL55vAy1DB05Zpz4hzAj7QZGdoONfjp1XBJQq5AaFFDYoOUFtQE+btn97WLu3AxSaCAhFy7BTEVqsWNf5nuUIVhSteA9r0kGYkGrW7zp3k9VsMQt3GwJsZGYNl+i8KmFoC7JtkkF/Ko61QHbckNtSVtXIU89WAKddwYBoe0bSWtqUCgt+JIOMRw10jmeQXcxY/SO8lF29rkWaeMPphXa8bXtqk6w9jJgd7cGk4DVKBJLscnOEl7pbjv9Xt01gCq41DMbRq29tiQuO3QCYpnGQVz2rk9FI7zvzWyIDTGQb1HVV4FcKYhzW6CAqyi8TO8/DKSoxMd22vmG7bS24eo8Oee30usf9qFCI4zzoDpnYsG6eZWkTRjB63kxPQiuFrnChFaTjHL2OFIpM08Ne0smQQIpWCv89YY1i+AHU7WlrPPJeMDO7kKNHW5HQzP4vV2qbJ1dGAfXjEr6qu9ABVAewXj6Fx4nleco9ha2f1BYKjOMl81hp4chyE9gpZmGIZmjaa4wTGZfRizhb8x7ut3AGPzImE1wHvrjk4M0Kz9y6fdL1drussNretME4XTwH6yMnjZdiUpZKwS/32/p/AOATIGc/gAGig4yCglPQMnK05BujqmRoX0uEqDqMg+5rdzbuaX9svP3A/4LcwXH4kjZHAjtnJX9Vl2mf0Aq9qyZhiZJWACGHBrUsVt8u+qO0NqubtX8KonaEy3D7M0CmYNrLgGjxc2O3QfS5vRbLh0o4XT7XFw88WwPowgh7w2AxNepvDL3aIEWAt4+fXhGmFeBUTV1u6kmHF9AGJl051RHToobkC2gzjJy8DDPOeFP80rQL25s6q0ENfjaKmQV3dF1ZH17HrroJiL+sAfrOx69yxv6YbdCBvUcmXtnc6+yeMFNE0ztKxfpFGbgkiT2tpiXu3ZNa/6JFTyam61wkq/FouWg/q/XWTeab92ObxAWFRwXsoLWAhWwQkAZu5eBkUM0oNb0M+08EgafQ/wKi+p2mkcXtV7VNuTIOGFwiJbn6rnG9jxhokpkdcC93iBIG42HuB1vV6DPZfXMrheSb9pUZ50qnmBwCnik1n1mHndRD4v5JPR5rt5tXVfDq8KzeyQ1cxfVbyMbFvkXmQuEWeyQcjLUzztMV6Lh3iV57t/XYxX+/I5vMFwyquvX7PzAiCoeLmr3J/kFfq+X+uePF7O9HvU9GR90XP9hLi8SFUPVGHnf8/w6usX2OzznTrFCy3N8yJxq1kUsbzU9ta/5hVuo6j6zS9tg9K8ScRLRXHmuufKgoj1/nleZeIBYTVh5Q06gEJeKrKNtNnLiWOk8arPfohXC97QBeVV/d/Mz3t4ATCm1fJaJsny9BSvyg8xvKjruckLabysk+8ff8NrEwSLdcsr3AS3eWmGnRoxt2Yr0d7jOvik9gvr0/aruqbwvLXJD8Xf5Ieay7mMPoDXRNby6bzo50/hRdbjLtNLuHfxQgfdDell5m/jr7vkVa7rEuB0F6/qXHKVCnJqJyr/GEWObF71C7qTl9pNI1vb1n7VhQF3Dl7obl7dV8lZP1T9LPnLSw4v+BivldbhmJQGwK62Uk8p6iNpXFJNq60/Ja8/GgvQ8PLSdo9hlLzqk9KkfLhRbf1tHh7VtyN/sOCi+pAxwUtn4bafseKMd+H+yZU8Sl69vcx1ZD+J+czmUxNp0UvEtJ5BDEQTmO9FYFhWKv237M/DK4ri8o5/F/rii38K/wN9xrmp4QzC3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data:image/png;base64,iVBORw0KGgoAAAANSUhEUgAAAJcAAACXCAMAAAAvQTlLAAAAgVBMVEX///8bSpYVR5UAOI/X3OgAPpEANI3o6/IAO5AAMowLQ5Pr7vQ1Wp7i5/D09vq4wti+x9tadKoAI4jHy91GYaErUZlJZqOCkruHmb8rVZujq8pSbqdkfK9zgrIALovN1OMAKYmSn8OvudN1iLUAGoWXpseksc1Ya6YAB4E4TJdBWJ29+7PuAAAJnUlEQVR4nO1c2baiOhCFQBiCBFQQFQTBVvue///Ay5BAgAT1GNTVy/2EjNuiUrMqyhdffPEvAr+bABfeKTnk7rtZDJGFGkIIptt3E+lDB0itYXwUMbwhtFT1uH43GQZZSmmpaPNuMgy2VstLBc672XRIEMPrg9bkl9dj+PJ6DF9eDwA7zhIwvNbOBwQWjpcnYcqIS1W1MMm9txpXXMQqggiofYBynxoX75JaFgEbqSIgA5yyd7AKEBwKaiA2iIL1i4WWxfY0KUItjV8pM7xE4hc4eJ1o+TKRXQDsS6Wv+aAvSYj2L2FlHiz2waWWhfGC3ROEpWaxPOHBnJ+WrrIxoGUs9xnu23tHyfZLgyVvqfrctArmLSEYbs1ae0Z+CJvbkBEaAMW8tParlhZINxe6m+sfL5u0O3k1q5Ll3TuE4aVbaHy/jS9qt0CsfD5a52OnWCd2+YviCXzq1Ox4novWRWs1C/XNpTjOyTpLp12UWeCv6BPsZBAuTMRfzsGgR1b+HLR0lb4S7TQ8NhkXnqiYwRzmAqv02en4fUSMAwAjv3Oh2ThS5fukiC5Fg6O/6+k6wJlKzIpk0yooLY60SmHG7Yu0eQFEKzFLtn2lrnmsWzV0GosJJEJ1DCC5tE5EgYRRS9Y8GPFpV5FRcwMoOOF30Ik0gC1SXKchbomMJ6ZxJJC5JhMiLktogcwbvBSfKChM5NFyidqig/CUm7yUA3mTqby8lyqHJjY/t3lhjaqoLFp6KLZcFLf0q8SZOiRZGkaiGxCwXrHM/lnoDS+YD/az1ING9aVFPCEgz2T2RddNH805YDfYnTDCyRvuIJRDKyNRl9btcv+DYABq7we70ar7NlTDjnJySmJT2QW+6Sdqkzh264+YGzm2Ff80sjC6N+Iep4gMwLgA3SCKKiOsyMj72XQ67BsTPIYAScuCar4q40WS6BkxDjl7hBdrjKPGEEqJqEnMBz1m32qKyACsSfPIvWSEYcQCWKwpagO9e3gx1znUEj6vYJjcqhc4mbt7qkw17F5CS8I463leZrP2Bl7tYk1xYQA2PQrE0x6fL6SQFt7QeWh3Cmyg4qTxlj6/IL1m7WmDwLy4T8OGPodcZnjKsyBmwh60YVtTNA17QGBt86T4G5BgIh0GJ3cJbJQO6Hyt+AW2kM9LUe8QmDGMuwkv+Hx3XsjLvy2wcY77Al5t6iWGNZoNkMfrLFzZ61sC46Qp1Oo8Xwuj65GToQU3BGaPA3lf2nqcuJM+bfR5meLEt3wQVCN4IcBhUmCIk/dEIm19GLjxj4A3RjIpMMT7JiQ4OUqIJ0hKYfEOJhNxvsHzzSQ4GdfuHgcxBxZP9Lr4RXILTkTAUlJu4oggdwlFIoEBlSeuC8nKZWS2JPbl10xcES/IfTRZKPD5cKKUfRObgh23DrMVGFfI0yC3ydxBKKVCcSX5I/dLkkcNoXENOonlwFUGLeqJUMA9mvPeJFhw5xSIg5DghSqQCJ9NuBng0ZiCKlokJN2WEd3XIEVwQU33Mk5yBRWbE7lPLIdWW7vnOZYyol6MBGZwq/TU2Emr4TukcgL55vAy1DB05Zpz4hzAj7QZGdoONfjp1XBJQq5AaFFDYoOUFtQE+btn97WLu3AxSaCAhFy7BTEVqsWNf5nuUIVhSteA9r0kGYkGrW7zp3k9VsMQt3GwJsZGYNl+i8KmFoC7JtkkF/Ko61QHbckNtSVtXIU89WAKddwYBoe0bSWtqUCgt+JIOMRw10jmeQXcxY/SO8lF29rkWaeMPphXa8bXtqk6w9jJgd7cGk4DVKBJLscnOEl7pbjv9Xt01gCq41DMbRq29tiQuO3QCYpnGQVz2rk9FI7zvzWyIDTGQb1HVV4FcKYhzW6CAqyi8TO8/DKSoxMd22vmG7bS24eo8Oee30usf9qFCI4zzoDpnYsG6eZWkTRjB63kxPQiuFrnChFaTjHL2OFIpM08Ne0smQQIpWCv89YY1i+AHU7WlrPPJeMDO7kKNHW5HQzP4vV2qbJ1dGAfXjEr6qu9ABVAewXj6Fx4nleco9ha2f1BYKjOMl81hp4chyE9gpZmGIZmjaa4wTGZfRizhb8x7ut3AGPzImE1wHvrjk4M0Kz9y6fdL1drussNretME4XTwH6yMnjZdiUpZKwS/32/p/AOATIGc/gAGig4yCglPQMnK05BujqmRoX0uEqDqMg+5rdzbuaX9svP3A/4LcwXH4kjZHAjtnJX9Vl2mf0Aq9qyZhiZJWACGHBrUsVt8u+qO0NqubtX8KonaEy3D7M0CmYNrLgGjxc2O3QfS5vRbLh0o4XT7XFw88WwPowgh7w2AxNepvDL3aIEWAt4+fXhGmFeBUTV1u6kmHF9AGJl051RHToobkC2gzjJy8DDPOeFP80rQL25s6q0ENfjaKmQV3dF1ZH17HrroJiL+sAfrOx69yxv6YbdCBvUcmXtnc6+yeMFNE0ztKxfpFGbgkiT2tpiXu3ZNa/6JFTyam61wkq/FouWg/q/XWTeab92ObxAWFRwXsoLWAhWwQkAZu5eBkUM0oNb0M+08EgafQ/wKi+p2mkcXtV7VNuTIOGFwiJbn6rnG9jxhokpkdcC93iBIG42HuB1vV6DPZfXMrheSb9pUZ50qnmBwCnik1n1mHndRD4v5JPR5rt5tXVfDq8KzeyQ1cxfVbyMbFvkXmQuEWeyQcjLUzztMV6Lh3iV57t/XYxX+/I5vMFwyquvX7PzAiCoeLmr3J/kFfq+X+uePF7O9HvU9GR90XP9hLi8SFUPVGHnf8/w6usX2OzznTrFCy3N8yJxq1kUsbzU9ta/5hVuo6j6zS9tg9K8ScRLRXHmuufKgoj1/nleZeIBYTVh5Q06gEJeKrKNtNnLiWOk8arPfohXC97QBeVV/d/Mz3t4ATCm1fJaJsny9BSvyg8xvKjruckLabysk+8ff8NrEwSLdcsr3AS3eWmGnRoxt2Yr0d7jOvik9gvr0/aruqbwvLXJD8Xf5Ieay7mMPoDXRNby6bzo50/hRdbjLtNLuHfxQgfdDell5m/jr7vkVa7rEuB0F6/qXHKVCnJqJyr/GEWObF71C7qTl9pNI1vb1n7VhQF3Dl7obl7dV8lZP1T9LPnLSw4v+BivldbhmJQGwK62Uk8p6iNpXFJNq60/Ja8/GgvQ8PLSdo9hlLzqk9KkfLhRbf1tHh7VtyN/sOCi+pAxwUtn4bafseKMd+H+yZU8Sl69vcx1ZD+J+czmUxNp0UvEtJ5BDEQTmO9FYFhWKv237M/DK4ri8o5/F/rii38K/wN9xrmp4QzC3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111846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84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1431</TotalTime>
  <Words>460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Тема 7   Ефективність менеджменту. Відповідальність бізнесу.</vt:lpstr>
      <vt:lpstr>Соціальна відповідальність бізнесу </vt:lpstr>
      <vt:lpstr>Важливість СВБ</vt:lpstr>
      <vt:lpstr>Здійснення доброчинної діяльності </vt:lpstr>
      <vt:lpstr>Розподіл витрат за напрямками</vt:lpstr>
      <vt:lpstr>ПАТ Запоріжсталь</vt:lpstr>
      <vt:lpstr>Презентация PowerPoint</vt:lpstr>
      <vt:lpstr>Презентация PowerPoint</vt:lpstr>
      <vt:lpstr>Презентация PowerPoint</vt:lpstr>
      <vt:lpstr>фінансовий план </vt:lpstr>
      <vt:lpstr>Рентабельність=Прибуток/Собівартість∗100%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  Управління витратами підприємства</dc:title>
  <dc:creator>Anna</dc:creator>
  <cp:lastModifiedBy>Anna</cp:lastModifiedBy>
  <cp:revision>91</cp:revision>
  <dcterms:created xsi:type="dcterms:W3CDTF">2016-10-03T06:25:43Z</dcterms:created>
  <dcterms:modified xsi:type="dcterms:W3CDTF">2020-09-11T06:20:26Z</dcterms:modified>
</cp:coreProperties>
</file>