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7" r:id="rId4"/>
    <p:sldId id="267" r:id="rId5"/>
    <p:sldId id="258" r:id="rId6"/>
    <p:sldId id="263" r:id="rId7"/>
    <p:sldId id="264" r:id="rId8"/>
    <p:sldId id="259" r:id="rId9"/>
    <p:sldId id="265" r:id="rId10"/>
    <p:sldId id="260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970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116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700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355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50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254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214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8207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0879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1662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5543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FA3EE76-9229-400A-AE61-B4DECE1C31E2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E29E0BD-3D98-4FF7-B9D4-32BFD3E823C1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93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9DED11-CA9C-40A8-88FB-BA4A29937E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1364" y="2090057"/>
            <a:ext cx="9144000" cy="3052763"/>
          </a:xfrm>
        </p:spPr>
        <p:txBody>
          <a:bodyPr>
            <a:normAutofit fontScale="90000"/>
          </a:bodyPr>
          <a:lstStyle/>
          <a:p>
            <a:r>
              <a:rPr lang="ru-RU" b="1" i="0" dirty="0" err="1">
                <a:solidFill>
                  <a:srgbClr val="3A454B"/>
                </a:solidFill>
                <a:effectLst/>
                <a:latin typeface="Roboto" panose="02000000000000000000" pitchFamily="2" charset="0"/>
              </a:rPr>
              <a:t>Аналітика</a:t>
            </a:r>
            <a:r>
              <a:rPr lang="ru-RU" b="1" i="0" dirty="0">
                <a:solidFill>
                  <a:srgbClr val="3A454B"/>
                </a:solidFill>
                <a:effectLst/>
                <a:latin typeface="Roboto" panose="02000000000000000000" pitchFamily="2" charset="0"/>
              </a:rPr>
              <a:t> сайту та </a:t>
            </a:r>
            <a:r>
              <a:rPr lang="ru-RU" b="1" i="0" dirty="0" err="1">
                <a:solidFill>
                  <a:srgbClr val="3A454B"/>
                </a:solidFill>
                <a:effectLst/>
                <a:latin typeface="Roboto" panose="02000000000000000000" pitchFamily="2" charset="0"/>
              </a:rPr>
              <a:t>сторінок</a:t>
            </a:r>
            <a:r>
              <a:rPr lang="ru-RU" b="1" i="0" dirty="0">
                <a:solidFill>
                  <a:srgbClr val="3A454B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1" i="0" dirty="0" err="1">
                <a:solidFill>
                  <a:srgbClr val="3A454B"/>
                </a:solidFill>
                <a:effectLst/>
                <a:latin typeface="Roboto" panose="02000000000000000000" pitchFamily="2" charset="0"/>
              </a:rPr>
              <a:t>соціальних</a:t>
            </a:r>
            <a:r>
              <a:rPr lang="ru-RU" b="1" i="0" dirty="0">
                <a:solidFill>
                  <a:srgbClr val="3A454B"/>
                </a:solidFill>
                <a:effectLst/>
                <a:latin typeface="Roboto" panose="02000000000000000000" pitchFamily="2" charset="0"/>
              </a:rPr>
              <a:t> мережах</a:t>
            </a:r>
            <a:br>
              <a:rPr lang="ru-RU" b="1" i="0" dirty="0">
                <a:solidFill>
                  <a:srgbClr val="3A454B"/>
                </a:solidFill>
                <a:effectLst/>
                <a:latin typeface="Roboto" panose="02000000000000000000" pitchFamily="2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382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897C96-DCE4-4AF3-9B16-82A84176A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9248"/>
            <a:ext cx="9875520" cy="1448111"/>
          </a:xfrm>
        </p:spPr>
        <p:txBody>
          <a:bodyPr>
            <a:normAutofit fontScale="90000"/>
          </a:bodyPr>
          <a:lstStyle/>
          <a:p>
            <a:br>
              <a:rPr lang="uk-UA" dirty="0">
                <a:solidFill>
                  <a:srgbClr val="32363B"/>
                </a:solidFill>
                <a:latin typeface="charter"/>
              </a:rPr>
            </a:br>
            <a:br>
              <a:rPr lang="uk-UA" dirty="0">
                <a:solidFill>
                  <a:srgbClr val="32363B"/>
                </a:solidFill>
                <a:latin typeface="charter"/>
              </a:rPr>
            </a:br>
            <a:r>
              <a:rPr lang="uk-UA" dirty="0">
                <a:solidFill>
                  <a:srgbClr val="32363B"/>
                </a:solidFill>
                <a:latin typeface="charter"/>
              </a:rPr>
              <a:t>А</a:t>
            </a:r>
            <a:r>
              <a:rPr lang="uk-UA" b="0" i="0" dirty="0">
                <a:solidFill>
                  <a:srgbClr val="32363B"/>
                </a:solidFill>
                <a:effectLst/>
                <a:latin typeface="charter"/>
              </a:rPr>
              <a:t>наліз соцмереж передбачає врахування таких показників:</a:t>
            </a:r>
            <a:br>
              <a:rPr lang="uk-UA" b="0" i="0" dirty="0">
                <a:solidFill>
                  <a:srgbClr val="32363B"/>
                </a:solidFill>
                <a:effectLst/>
                <a:latin typeface="charter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045A1C-C4A6-4473-A1F8-7D645573D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0" i="0" dirty="0">
                <a:solidFill>
                  <a:srgbClr val="32363B"/>
                </a:solidFill>
                <a:effectLst/>
                <a:latin typeface="charter"/>
              </a:rPr>
              <a:t>Охоплення контенту – показують, скільки користувачів в цілому бачать ваші публікації, якими статтями частіше діляться з іншими.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32363B"/>
                </a:solidFill>
                <a:effectLst/>
                <a:latin typeface="charter"/>
              </a:rPr>
              <a:t>Трафік – кількість унікальних користувачів, які приходять в співтовариство і, через нього, на сайт компанії. ефективні публікації – це ті, які залучають новий трафік, тобто користувачів, які ще не є учасниками вашої спільноти.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32363B"/>
                </a:solidFill>
                <a:effectLst/>
                <a:latin typeface="charter"/>
              </a:rPr>
              <a:t>Залученість і конверсія визначаються діями, які здійснюють користувачі. Аналіз соцмереж допомагає виявити, які публікації найчастіше спонукають користувачів робити покупки, підписуватися на розсилки або здійснювати інші необхідні вам дії.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00483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D373BE-EE14-45FC-9A48-21ABDAEAD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Аналітика </a:t>
            </a:r>
            <a:r>
              <a:rPr lang="uk-UA" b="1" dirty="0" err="1"/>
              <a:t>соц</a:t>
            </a:r>
            <a:r>
              <a:rPr lang="uk-UA" b="1" dirty="0"/>
              <a:t> мереж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BF22A2A-01EF-4DB5-888A-917899C4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https://cases.media/article/4-servisi-dlya-analitiki-socmerezh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53496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4280FA-18E1-46AB-8C6B-103B31FF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Демонстрація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4BE3CF-8025-43BB-9667-A1FE03B41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https://sitechecker.pro/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637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7550C13D-1F5B-4D16-AE2D-3CA6BCDB85EB}"/>
              </a:ext>
            </a:extLst>
          </p:cNvPr>
          <p:cNvSpPr/>
          <p:nvPr/>
        </p:nvSpPr>
        <p:spPr>
          <a:xfrm>
            <a:off x="1996751" y="1987420"/>
            <a:ext cx="7156580" cy="3013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АНАЛ</a:t>
            </a:r>
            <a:r>
              <a:rPr lang="uk-UA" sz="5400" dirty="0"/>
              <a:t>ІТИКА</a:t>
            </a:r>
          </a:p>
        </p:txBody>
      </p:sp>
    </p:spTree>
    <p:extLst>
      <p:ext uri="{BB962C8B-B14F-4D97-AF65-F5344CB8AC3E}">
        <p14:creationId xmlns:p14="http://schemas.microsoft.com/office/powerpoint/2010/main" val="244972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86D4134-B203-4FAD-8DD8-894E43473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b="0" i="0" dirty="0">
                <a:solidFill>
                  <a:srgbClr val="32363B"/>
                </a:solidFill>
                <a:effectLst/>
                <a:latin typeface="charter"/>
              </a:rPr>
              <a:t>Інструменти веб-аналітики </a:t>
            </a:r>
            <a:r>
              <a:rPr lang="uk-UA" b="0" i="0" dirty="0">
                <a:solidFill>
                  <a:srgbClr val="32363B"/>
                </a:solidFill>
                <a:effectLst/>
                <a:latin typeface="charter"/>
              </a:rPr>
              <a:t>– це комплекс засобів, які дозволяють отримувати максимально детальну інформацію про стан сайту: відстежувати кількість відвідувачів, їх дії на різних сторінках сайту, час, який вони витрачають на перегляд сторінок, і інші показники.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6436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50F598-DF5D-49E4-92CF-78D7B4609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Що тримаємо в голові?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1817596-D8BF-4F59-B683-0B1DBBDC3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Правило «Чим більше людей прийшло через </a:t>
            </a:r>
            <a:r>
              <a:rPr lang="uk-UA" dirty="0" err="1"/>
              <a:t>масфоловінг</a:t>
            </a:r>
            <a:r>
              <a:rPr lang="uk-UA" dirty="0"/>
              <a:t>, тим якість аудиторії менша».</a:t>
            </a:r>
          </a:p>
          <a:p>
            <a:r>
              <a:rPr lang="uk-UA" dirty="0"/>
              <a:t>2. Оцінка одного </a:t>
            </a:r>
            <a:r>
              <a:rPr lang="uk-UA" dirty="0" err="1"/>
              <a:t>ліда</a:t>
            </a:r>
            <a:r>
              <a:rPr lang="uk-UA" dirty="0"/>
              <a:t> та власне клієнта (загальний бюджет на рекламу ділимо на кількість замовників).</a:t>
            </a:r>
          </a:p>
          <a:p>
            <a:r>
              <a:rPr lang="uk-UA" dirty="0"/>
              <a:t>3. Оцінюємо себе і конкурентів. Постійно.</a:t>
            </a:r>
          </a:p>
          <a:p>
            <a:r>
              <a:rPr lang="uk-UA" dirty="0"/>
              <a:t>4. Проводимо аналітику паралельно на різних ресурсах.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3603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8AF5E3-0192-462F-87C7-CB2696BA2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Навіщо проводити веб-аналітику?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A7C8E8-4B29-45DD-A9C5-7120999BC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32363B"/>
                </a:solidFill>
                <a:latin typeface="charter"/>
              </a:rPr>
              <a:t>З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робити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сайт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більш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ефективним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–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змінити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дизайн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або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контент так,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щоб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користувачі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довше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затримувалися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на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сайті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.</a:t>
            </a:r>
          </a:p>
          <a:p>
            <a:r>
              <a:rPr lang="ru-RU" dirty="0" err="1">
                <a:solidFill>
                  <a:srgbClr val="32363B"/>
                </a:solidFill>
                <a:latin typeface="charter"/>
              </a:rPr>
              <a:t>З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більшити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відсоток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відвідувачів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,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які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в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підсумку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роблять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покупку.</a:t>
            </a:r>
          </a:p>
          <a:p>
            <a:r>
              <a:rPr lang="ru-RU" dirty="0" err="1">
                <a:solidFill>
                  <a:srgbClr val="32363B"/>
                </a:solidFill>
                <a:latin typeface="charter"/>
              </a:rPr>
              <a:t>О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цінити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,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наскільки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виправдані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вкладення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в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ті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чи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інші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засоби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 </a:t>
            </a:r>
            <a:r>
              <a:rPr lang="ru-RU" b="0" i="0" dirty="0" err="1">
                <a:solidFill>
                  <a:srgbClr val="32363B"/>
                </a:solidFill>
                <a:effectLst/>
                <a:latin typeface="charter"/>
              </a:rPr>
              <a:t>просування</a:t>
            </a:r>
            <a:r>
              <a:rPr lang="ru-RU" b="0" i="0" dirty="0">
                <a:solidFill>
                  <a:srgbClr val="32363B"/>
                </a:solidFill>
                <a:effectLst/>
                <a:latin typeface="charter"/>
              </a:rPr>
              <a:t>.</a:t>
            </a:r>
          </a:p>
          <a:p>
            <a:r>
              <a:rPr lang="ru-RU" dirty="0" err="1">
                <a:solidFill>
                  <a:srgbClr val="32363B"/>
                </a:solidFill>
                <a:latin typeface="charter"/>
              </a:rPr>
              <a:t>Побачити</a:t>
            </a:r>
            <a:r>
              <a:rPr lang="ru-RU" dirty="0">
                <a:solidFill>
                  <a:srgbClr val="32363B"/>
                </a:solidFill>
                <a:latin typeface="charter"/>
              </a:rPr>
              <a:t> </a:t>
            </a:r>
            <a:r>
              <a:rPr lang="ru-RU" dirty="0" err="1">
                <a:solidFill>
                  <a:srgbClr val="32363B"/>
                </a:solidFill>
                <a:latin typeface="charter"/>
              </a:rPr>
              <a:t>проблемні</a:t>
            </a:r>
            <a:r>
              <a:rPr lang="ru-RU" dirty="0">
                <a:solidFill>
                  <a:srgbClr val="32363B"/>
                </a:solidFill>
                <a:latin typeface="charter"/>
              </a:rPr>
              <a:t> </a:t>
            </a:r>
            <a:r>
              <a:rPr lang="ru-RU" dirty="0" err="1">
                <a:solidFill>
                  <a:srgbClr val="32363B"/>
                </a:solidFill>
                <a:latin typeface="charter"/>
              </a:rPr>
              <a:t>сторінки</a:t>
            </a:r>
            <a:r>
              <a:rPr lang="ru-RU" dirty="0">
                <a:solidFill>
                  <a:srgbClr val="32363B"/>
                </a:solidFill>
                <a:latin typeface="charter"/>
              </a:rPr>
              <a:t>, </a:t>
            </a:r>
            <a:r>
              <a:rPr lang="ru-RU" dirty="0" err="1">
                <a:solidFill>
                  <a:srgbClr val="32363B"/>
                </a:solidFill>
                <a:latin typeface="charter"/>
              </a:rPr>
              <a:t>доопрацювати</a:t>
            </a:r>
            <a:r>
              <a:rPr lang="ru-RU" dirty="0">
                <a:solidFill>
                  <a:srgbClr val="32363B"/>
                </a:solidFill>
                <a:latin typeface="charter"/>
              </a:rPr>
              <a:t> </a:t>
            </a:r>
            <a:r>
              <a:rPr lang="ru-RU" dirty="0" err="1">
                <a:solidFill>
                  <a:srgbClr val="32363B"/>
                </a:solidFill>
                <a:latin typeface="charter"/>
              </a:rPr>
              <a:t>їх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116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F1169-CF43-40DA-B0C9-7937312BC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Хто проводить аналітику?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A80C24-14AA-43CE-B894-9653EDACE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Аналітик.</a:t>
            </a:r>
          </a:p>
          <a:p>
            <a:r>
              <a:rPr lang="uk-UA" dirty="0"/>
              <a:t>2. Фахівець </a:t>
            </a:r>
            <a:r>
              <a:rPr lang="en-US" dirty="0"/>
              <a:t>SEO</a:t>
            </a:r>
            <a:r>
              <a:rPr lang="uk-UA" dirty="0"/>
              <a:t>, </a:t>
            </a:r>
            <a:r>
              <a:rPr lang="en-US" dirty="0"/>
              <a:t>SMM</a:t>
            </a:r>
            <a:r>
              <a:rPr lang="uk-UA" dirty="0"/>
              <a:t>.</a:t>
            </a:r>
          </a:p>
          <a:p>
            <a:r>
              <a:rPr lang="uk-UA" dirty="0"/>
              <a:t>3. Власник.</a:t>
            </a:r>
          </a:p>
          <a:p>
            <a:r>
              <a:rPr lang="uk-UA" dirty="0"/>
              <a:t>4. Маркетолог.</a:t>
            </a:r>
          </a:p>
        </p:txBody>
      </p:sp>
    </p:spTree>
    <p:extLst>
      <p:ext uri="{BB962C8B-B14F-4D97-AF65-F5344CB8AC3E}">
        <p14:creationId xmlns:p14="http://schemas.microsoft.com/office/powerpoint/2010/main" val="2830044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46A12A-2388-4C7D-9570-A3195363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Коли проводити аналітику?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359F3B-6511-4DD1-8723-57859D765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Через 1-2 тижні з моменту запуску.</a:t>
            </a:r>
          </a:p>
          <a:p>
            <a:r>
              <a:rPr lang="uk-UA" dirty="0"/>
              <a:t>2. Після попереднього моніторингу та внесення правок.</a:t>
            </a:r>
          </a:p>
          <a:p>
            <a:r>
              <a:rPr lang="uk-UA" dirty="0"/>
              <a:t>3. Після переформатування стратегії, зміни діяльності.</a:t>
            </a:r>
          </a:p>
          <a:p>
            <a:r>
              <a:rPr lang="uk-UA" dirty="0"/>
              <a:t>4. Як вийшли на ринок конкуренти.</a:t>
            </a:r>
          </a:p>
          <a:p>
            <a:r>
              <a:rPr lang="uk-UA" dirty="0"/>
              <a:t>5. Коли впали продажі / реакції / коментарі.</a:t>
            </a:r>
          </a:p>
        </p:txBody>
      </p:sp>
    </p:spTree>
    <p:extLst>
      <p:ext uri="{BB962C8B-B14F-4D97-AF65-F5344CB8AC3E}">
        <p14:creationId xmlns:p14="http://schemas.microsoft.com/office/powerpoint/2010/main" val="3931958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10ED74-94BA-46DA-84F6-7B7033817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Лічильники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41F7BA-D0CB-4A80-B979-809AC9C0E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uk-UA" b="0" i="0" dirty="0">
                <a:solidFill>
                  <a:srgbClr val="32363B"/>
                </a:solidFill>
                <a:effectLst/>
                <a:latin typeface="charter"/>
              </a:rPr>
              <a:t>Одним з основних інструментів веб-аналітики є лічильники статистики. З їх допомогою вимірюють статистику відвідуваності сайту і його окремих сторінок. Нерідко використовуються кілька лічильників, оскільки їх функціонал в деталях може відрізнятися. У російськомовному сегменті інтернету найчастіше зустрічаються: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32363B"/>
                </a:solidFill>
                <a:effectLst/>
                <a:latin typeface="charter"/>
              </a:rPr>
              <a:t>Liveinternet</a:t>
            </a:r>
            <a:r>
              <a:rPr lang="en-US" b="0" i="0" dirty="0">
                <a:solidFill>
                  <a:srgbClr val="32363B"/>
                </a:solidFill>
                <a:effectLst/>
                <a:latin typeface="charter"/>
              </a:rPr>
              <a:t>;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32363B"/>
                </a:solidFill>
                <a:effectLst/>
                <a:latin typeface="charter"/>
              </a:rPr>
              <a:t>Лічильник </a:t>
            </a:r>
            <a:r>
              <a:rPr lang="en-US" b="0" i="0" dirty="0" err="1">
                <a:solidFill>
                  <a:srgbClr val="32363B"/>
                </a:solidFill>
                <a:effectLst/>
                <a:latin typeface="charter"/>
              </a:rPr>
              <a:t>GoogleAnalytics</a:t>
            </a:r>
            <a:endParaRPr lang="en-US" b="0" i="0" dirty="0">
              <a:solidFill>
                <a:srgbClr val="32363B"/>
              </a:solidFill>
              <a:effectLst/>
              <a:latin typeface="charter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793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55FC9-438A-4383-B7A7-FF20336AF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Детально про метрики (що саме аналізується?)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5D41C10-5D71-4F86-991D-F1BF51A14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https://www.youtube.com/watch?v=b24zYp5mkIM&amp;ab_channel=%D0%9F%D1%80%D0%BE%D1%81%D1%82%D0%BE%D0%BF%D1%80%D0%BE%D0%BC%D0%B0%D1%80%D0%BA%D0%B5%D1%82%D0%B8%D0%BD%D0%B3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020148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</TotalTime>
  <Words>482</Words>
  <Application>Microsoft Office PowerPoint</Application>
  <PresentationFormat>Широкий екран</PresentationFormat>
  <Paragraphs>38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charter</vt:lpstr>
      <vt:lpstr>Roboto</vt:lpstr>
      <vt:lpstr>Ретроспектива</vt:lpstr>
      <vt:lpstr>Аналітика сайту та сторінок в соціальних мережах </vt:lpstr>
      <vt:lpstr>Презентація PowerPoint</vt:lpstr>
      <vt:lpstr>Презентація PowerPoint</vt:lpstr>
      <vt:lpstr>Що тримаємо в голові?</vt:lpstr>
      <vt:lpstr>Навіщо проводити веб-аналітику?</vt:lpstr>
      <vt:lpstr>Хто проводить аналітику?</vt:lpstr>
      <vt:lpstr>Коли проводити аналітику?</vt:lpstr>
      <vt:lpstr>Лічильники</vt:lpstr>
      <vt:lpstr>Детально про метрики (що саме аналізується?)</vt:lpstr>
      <vt:lpstr>  Аналіз соцмереж передбачає врахування таких показників: </vt:lpstr>
      <vt:lpstr>Аналітика соц мереж</vt:lpstr>
      <vt:lpstr>Демонстрація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Аналітика сайту та сторінок в соціальних мережах </dc:title>
  <dc:creator>Слава</dc:creator>
  <cp:lastModifiedBy>Слава</cp:lastModifiedBy>
  <cp:revision>7</cp:revision>
  <dcterms:created xsi:type="dcterms:W3CDTF">2024-03-12T14:02:54Z</dcterms:created>
  <dcterms:modified xsi:type="dcterms:W3CDTF">2024-03-19T13:43:25Z</dcterms:modified>
</cp:coreProperties>
</file>