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ter" panose="02000503000000020004" pitchFamily="2" charset="0"/>
      <p:regular r:id="rId13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9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16142"/>
            <a:ext cx="7556421" cy="2046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Робота з предметною зйомкою для фото-відео контенту: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793790" y="3860483"/>
            <a:ext cx="7556421" cy="1364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Підходи, Кейси, Особливості</a:t>
            </a:r>
            <a:endParaRPr lang="en-US" sz="4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662" y="599837"/>
            <a:ext cx="7696676" cy="1243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Висновок: Предметна Зйомка — Мистецтво і Наука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23662" y="2114907"/>
            <a:ext cx="76966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Предметна зйомка — це не просто фіксація об'єкта, а ключ до успішного комерційного контенту, який продає і надихає. Це баланс між технічною точністю та творчим баченням.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723662" y="3187065"/>
            <a:ext cx="723662" cy="1360289"/>
          </a:xfrm>
          <a:prstGeom prst="roundRect">
            <a:avLst>
              <a:gd name="adj" fmla="val 36004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62" y="3697605"/>
            <a:ext cx="271343" cy="33920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28180" y="3367921"/>
            <a:ext cx="2487811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Поєднання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1628180" y="3787378"/>
            <a:ext cx="6792158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Поєднуйте техніку, творчість і відповідальність для досягнення ідеального результату.</a:t>
            </a:r>
            <a:endParaRPr lang="en-US" sz="1400" dirty="0"/>
          </a:p>
        </p:txBody>
      </p:sp>
      <p:sp>
        <p:nvSpPr>
          <p:cNvPr id="9" name="Shape 5"/>
          <p:cNvSpPr/>
          <p:nvPr/>
        </p:nvSpPr>
        <p:spPr>
          <a:xfrm>
            <a:off x="723662" y="4728210"/>
            <a:ext cx="723662" cy="1360289"/>
          </a:xfrm>
          <a:prstGeom prst="roundRect">
            <a:avLst>
              <a:gd name="adj" fmla="val 36004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62" y="5238750"/>
            <a:ext cx="271343" cy="33920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628180" y="4909066"/>
            <a:ext cx="2487811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Нові Горизонти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1628180" y="5328523"/>
            <a:ext cx="6792158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Відкривайте нові формати та інструменти, створюючи унікальні історії через предмети.</a:t>
            </a:r>
            <a:endParaRPr lang="en-US" sz="1400" dirty="0"/>
          </a:p>
        </p:txBody>
      </p:sp>
      <p:sp>
        <p:nvSpPr>
          <p:cNvPr id="13" name="Shape 8"/>
          <p:cNvSpPr/>
          <p:nvPr/>
        </p:nvSpPr>
        <p:spPr>
          <a:xfrm>
            <a:off x="723662" y="6269355"/>
            <a:ext cx="723662" cy="1360289"/>
          </a:xfrm>
          <a:prstGeom prst="roundRect">
            <a:avLst>
              <a:gd name="adj" fmla="val 36004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62" y="6779895"/>
            <a:ext cx="271343" cy="339209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628180" y="6450211"/>
            <a:ext cx="2512457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Комерційний Успіх</a:t>
            </a:r>
            <a:endParaRPr lang="en-US" sz="1950" dirty="0"/>
          </a:p>
        </p:txBody>
      </p:sp>
      <p:sp>
        <p:nvSpPr>
          <p:cNvPr id="16" name="Text 10"/>
          <p:cNvSpPr/>
          <p:nvPr/>
        </p:nvSpPr>
        <p:spPr>
          <a:xfrm>
            <a:off x="1628180" y="6869668"/>
            <a:ext cx="6792158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Якісний контент безпосередньо впливає на лояльність клієнтів та обсяги продажів.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20973"/>
            <a:ext cx="8160425" cy="682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Що таке предметна зйомка?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93790" y="2200037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Предметна зйомка, або </a:t>
            </a: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фотографія продукту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є невід'ємною частиною комерційного маркетингу. Вона охоплює зйомку будь-яких об’єктів, які пропонуються для продажу чи реклами: від мініатюрної косметики та ювелірних виробів до великогабаритної техніки та автомобілів.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673554"/>
            <a:ext cx="4215289" cy="2130147"/>
          </a:xfrm>
          <a:prstGeom prst="roundRect">
            <a:avLst>
              <a:gd name="adj" fmla="val 5151"/>
            </a:avLst>
          </a:prstGeom>
          <a:solidFill>
            <a:srgbClr val="FDFAF7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3650694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6237C8"/>
          </a:solidFill>
          <a:ln/>
        </p:spPr>
      </p:sp>
      <p:sp>
        <p:nvSpPr>
          <p:cNvPr id="6" name="Shape 4"/>
          <p:cNvSpPr/>
          <p:nvPr/>
        </p:nvSpPr>
        <p:spPr>
          <a:xfrm>
            <a:off x="2603778" y="3375898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6237C8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372" y="3524726"/>
            <a:ext cx="238125" cy="29765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5008" y="4169688"/>
            <a:ext cx="273248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Каталожна зйомка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15008" y="4629864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Чітке зображення продукту на нейтральному фоні для веб-сайтів та друкованих каталогів.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5207437" y="3673554"/>
            <a:ext cx="4215408" cy="2130147"/>
          </a:xfrm>
          <a:prstGeom prst="roundRect">
            <a:avLst>
              <a:gd name="adj" fmla="val 5151"/>
            </a:avLst>
          </a:prstGeom>
          <a:solidFill>
            <a:srgbClr val="FDFAF7"/>
          </a:solidFill>
          <a:ln/>
        </p:spPr>
      </p:sp>
      <p:sp>
        <p:nvSpPr>
          <p:cNvPr id="11" name="Shape 8"/>
          <p:cNvSpPr/>
          <p:nvPr/>
        </p:nvSpPr>
        <p:spPr>
          <a:xfrm>
            <a:off x="5207437" y="3650694"/>
            <a:ext cx="4215408" cy="91440"/>
          </a:xfrm>
          <a:prstGeom prst="roundRect">
            <a:avLst>
              <a:gd name="adj" fmla="val 91163"/>
            </a:avLst>
          </a:prstGeom>
          <a:solidFill>
            <a:srgbClr val="6237C8"/>
          </a:solidFill>
          <a:ln/>
        </p:spPr>
      </p:sp>
      <p:sp>
        <p:nvSpPr>
          <p:cNvPr id="12" name="Shape 9"/>
          <p:cNvSpPr/>
          <p:nvPr/>
        </p:nvSpPr>
        <p:spPr>
          <a:xfrm>
            <a:off x="7017425" y="3375898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6237C8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018" y="3524726"/>
            <a:ext cx="238125" cy="29765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28655" y="4169688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Ювелірні вироби</a:t>
            </a:r>
            <a:endParaRPr lang="en-US" sz="2100" dirty="0"/>
          </a:p>
        </p:txBody>
      </p:sp>
      <p:sp>
        <p:nvSpPr>
          <p:cNvPr id="15" name="Text 11"/>
          <p:cNvSpPr/>
          <p:nvPr/>
        </p:nvSpPr>
        <p:spPr>
          <a:xfrm>
            <a:off x="5428655" y="4629864"/>
            <a:ext cx="377297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Фокус на блиску, формі та деталях, часто вимагає макрозйомки та спеціального освітлення.</a:t>
            </a:r>
            <a:endParaRPr lang="en-US" sz="1550" dirty="0"/>
          </a:p>
        </p:txBody>
      </p:sp>
      <p:sp>
        <p:nvSpPr>
          <p:cNvPr id="16" name="Shape 12"/>
          <p:cNvSpPr/>
          <p:nvPr/>
        </p:nvSpPr>
        <p:spPr>
          <a:xfrm>
            <a:off x="9621203" y="3673554"/>
            <a:ext cx="4215289" cy="2130147"/>
          </a:xfrm>
          <a:prstGeom prst="roundRect">
            <a:avLst>
              <a:gd name="adj" fmla="val 5151"/>
            </a:avLst>
          </a:prstGeom>
          <a:solidFill>
            <a:srgbClr val="FDFAF7"/>
          </a:solidFill>
          <a:ln/>
        </p:spPr>
      </p:sp>
      <p:sp>
        <p:nvSpPr>
          <p:cNvPr id="17" name="Shape 13"/>
          <p:cNvSpPr/>
          <p:nvPr/>
        </p:nvSpPr>
        <p:spPr>
          <a:xfrm>
            <a:off x="9621203" y="3650694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6237C8"/>
          </a:solidFill>
          <a:ln/>
        </p:spPr>
      </p:sp>
      <p:sp>
        <p:nvSpPr>
          <p:cNvPr id="18" name="Shape 14"/>
          <p:cNvSpPr/>
          <p:nvPr/>
        </p:nvSpPr>
        <p:spPr>
          <a:xfrm>
            <a:off x="11431191" y="3375898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6237C8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784" y="3524726"/>
            <a:ext cx="238125" cy="29765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842421" y="4169688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Фуд-фотографія</a:t>
            </a:r>
            <a:endParaRPr lang="en-US" sz="2100" dirty="0"/>
          </a:p>
        </p:txBody>
      </p:sp>
      <p:sp>
        <p:nvSpPr>
          <p:cNvPr id="21" name="Text 16"/>
          <p:cNvSpPr/>
          <p:nvPr/>
        </p:nvSpPr>
        <p:spPr>
          <a:xfrm>
            <a:off x="9842421" y="4629864"/>
            <a:ext cx="3772853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Передача свіжості, текстури та апетитності страв для меню та реклами.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1091446" y="6250186"/>
            <a:ext cx="127451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Піонер жанру, </a:t>
            </a: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Ірвінг Пенн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задав тренди у 1940-х роках, перетворивши звичайні предмети на витвори мистецтва, підкреслюючи їхню форму та текстуру.</a:t>
            </a:r>
            <a:endParaRPr lang="en-US" sz="1550" dirty="0"/>
          </a:p>
        </p:txBody>
      </p:sp>
      <p:sp>
        <p:nvSpPr>
          <p:cNvPr id="23" name="Shape 18"/>
          <p:cNvSpPr/>
          <p:nvPr/>
        </p:nvSpPr>
        <p:spPr>
          <a:xfrm>
            <a:off x="793790" y="6026944"/>
            <a:ext cx="22860" cy="1081564"/>
          </a:xfrm>
          <a:prstGeom prst="rect">
            <a:avLst/>
          </a:prstGeom>
          <a:solidFill>
            <a:srgbClr val="6237C8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5569" y="512564"/>
            <a:ext cx="10375583" cy="640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Технічні основи: Обладнання та Світло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45569" y="1526024"/>
            <a:ext cx="13139261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Якість предметної зйомки на 80% залежить від правильного освітлення та відповідного об'єктива. Інвестиції у професійне обладнання швидко окупаються, забезпечуючи чіткість і глибину зображення.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59" y="2512695"/>
            <a:ext cx="279559" cy="34944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51240" y="2541865"/>
            <a:ext cx="2562820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Макрооб’єктиви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351240" y="3048595"/>
            <a:ext cx="3128724" cy="1789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Об’єктиви з фокусною відстанню 50 мм і вище є </a:t>
            </a:r>
            <a:r>
              <a:rPr lang="en-US" sz="14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must-have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для роботи з малими предметами, оскільки вони забезпечують мінімальну дисторсію та високу різкість деталей.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41" y="2512695"/>
            <a:ext cx="279559" cy="3494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18522" y="2541865"/>
            <a:ext cx="2562820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Студійне Світло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5318522" y="3048595"/>
            <a:ext cx="3128724" cy="20877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Використовуйте спалах зі </a:t>
            </a:r>
            <a:r>
              <a:rPr lang="en-US" sz="14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софтбоксом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або парасолькою для м’якого, рівномірного освітлення. Для запобігання зайвих відблисків незамінними будуть відбивачі (рефлектори) та чорні прапори.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59" y="5479971"/>
            <a:ext cx="279559" cy="34944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351240" y="5509141"/>
            <a:ext cx="3201829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Допоміжні Інструменти</a:t>
            </a:r>
            <a:endParaRPr lang="en-US" sz="2000" dirty="0"/>
          </a:p>
        </p:txBody>
      </p:sp>
      <p:sp>
        <p:nvSpPr>
          <p:cNvPr id="12" name="Text 7"/>
          <p:cNvSpPr/>
          <p:nvPr/>
        </p:nvSpPr>
        <p:spPr>
          <a:xfrm>
            <a:off x="1351240" y="6015871"/>
            <a:ext cx="7096006" cy="894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«Третя рука» або спеціальні затискачі для фіксації предметів, стиснене повітря для миттєвого очищення від пилу, а також різнокаліберні рукавички для уникнення відбитків пальців на глянцевих поверхнях.</a:t>
            </a:r>
            <a:endParaRPr lang="en-US" sz="14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447" y="2541865"/>
            <a:ext cx="4982885" cy="4982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82911"/>
            <a:ext cx="11584900" cy="682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Особливості Зйомки: Від Пилу до Ретуші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93790" y="2461974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Предметна зйомка вимагає хірургічної точності на етапі підготовки та зйомки, щоб мінімізувати час, витрачений на пост-продакшн.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002756"/>
            <a:ext cx="13042821" cy="2459831"/>
          </a:xfrm>
          <a:prstGeom prst="roundRect">
            <a:avLst>
              <a:gd name="adj" fmla="val 338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010376"/>
            <a:ext cx="4342448" cy="2444591"/>
          </a:xfrm>
          <a:prstGeom prst="roundRect">
            <a:avLst>
              <a:gd name="adj" fmla="val 3410"/>
            </a:avLst>
          </a:prstGeom>
          <a:solidFill>
            <a:srgbClr val="E0D7F4"/>
          </a:solidFill>
          <a:ln/>
        </p:spPr>
      </p:sp>
      <p:sp>
        <p:nvSpPr>
          <p:cNvPr id="6" name="Text 4"/>
          <p:cNvSpPr/>
          <p:nvPr/>
        </p:nvSpPr>
        <p:spPr>
          <a:xfrm>
            <a:off x="999768" y="3208734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Пилова загроза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999768" y="3668911"/>
            <a:ext cx="394573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Пил — головний ворог, особливо при макрозйомці. Критична чистота не лише предмету, а й всієї студії та об’єктива.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143857" y="3010376"/>
            <a:ext cx="4342567" cy="2444591"/>
          </a:xfrm>
          <a:prstGeom prst="rect">
            <a:avLst/>
          </a:prstGeom>
          <a:solidFill>
            <a:srgbClr val="E0D7F4"/>
          </a:solidFill>
          <a:ln/>
        </p:spPr>
      </p:sp>
      <p:sp>
        <p:nvSpPr>
          <p:cNvPr id="9" name="Shape 7"/>
          <p:cNvSpPr/>
          <p:nvPr/>
        </p:nvSpPr>
        <p:spPr>
          <a:xfrm>
            <a:off x="5143857" y="3010376"/>
            <a:ext cx="22860" cy="2444591"/>
          </a:xfrm>
          <a:prstGeom prst="roundRect">
            <a:avLst>
              <a:gd name="adj" fmla="val 364651"/>
            </a:avLst>
          </a:prstGeom>
          <a:solidFill>
            <a:srgbClr val="C6BDDA"/>
          </a:solidFill>
          <a:ln/>
        </p:spPr>
      </p:sp>
      <p:sp>
        <p:nvSpPr>
          <p:cNvPr id="10" name="Text 8"/>
          <p:cNvSpPr/>
          <p:nvPr/>
        </p:nvSpPr>
        <p:spPr>
          <a:xfrm>
            <a:off x="5342215" y="3208734"/>
            <a:ext cx="3003590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Динаміка vs. Статика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5342215" y="3668911"/>
            <a:ext cx="3945850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Іміджеві зйомки часто вимагають рухливості фотографа та креативних ракурсів, тоді як каталожна зйомка завжди виконується зі штатива для абсолютної ідентичності кадрів.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486424" y="3010376"/>
            <a:ext cx="4342567" cy="2444591"/>
          </a:xfrm>
          <a:prstGeom prst="rect">
            <a:avLst/>
          </a:prstGeom>
          <a:solidFill>
            <a:srgbClr val="E0D7F4"/>
          </a:solidFill>
          <a:ln/>
        </p:spPr>
      </p:sp>
      <p:sp>
        <p:nvSpPr>
          <p:cNvPr id="13" name="Shape 11"/>
          <p:cNvSpPr/>
          <p:nvPr/>
        </p:nvSpPr>
        <p:spPr>
          <a:xfrm>
            <a:off x="9486424" y="3010376"/>
            <a:ext cx="22860" cy="2444591"/>
          </a:xfrm>
          <a:prstGeom prst="roundRect">
            <a:avLst>
              <a:gd name="adj" fmla="val 364651"/>
            </a:avLst>
          </a:prstGeom>
          <a:solidFill>
            <a:srgbClr val="C6BDDA"/>
          </a:solidFill>
          <a:ln/>
        </p:spPr>
      </p:sp>
      <p:sp>
        <p:nvSpPr>
          <p:cNvPr id="14" name="Text 12"/>
          <p:cNvSpPr/>
          <p:nvPr/>
        </p:nvSpPr>
        <p:spPr>
          <a:xfrm>
            <a:off x="9684782" y="3208734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Принципи ретуші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9684782" y="3668911"/>
            <a:ext cx="394585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Завжди дотримуйтесь </a:t>
            </a: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чесної ретуші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виправляйте недоліки, але не створюйте ілюзій. Продукт на фото має максимально відповідати реальності.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793790" y="5685830"/>
            <a:ext cx="13042821" cy="1160740"/>
          </a:xfrm>
          <a:prstGeom prst="roundRect">
            <a:avLst>
              <a:gd name="adj" fmla="val 7182"/>
            </a:avLst>
          </a:prstGeom>
          <a:solidFill>
            <a:srgbClr val="D0C3EE"/>
          </a:solidFill>
          <a:ln/>
        </p:spPr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988725"/>
            <a:ext cx="248007" cy="198358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1438513" y="5933718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 глянцевих об'єктів (скло, хром) використовуйте поляризаційні фільтри, щоб зменшити небажані відблиски та посилити насиченість кольору.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6039" y="617339"/>
            <a:ext cx="7800856" cy="598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Підходи до Композиції та Фону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696039" y="1563410"/>
            <a:ext cx="13238321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Вибір композиції та фону визначає, чи буде знімок продавати чи просто демонструвати продукт. Існує два основні, але діаметрально протилежні підходи.</a:t>
            </a:r>
            <a:endParaRPr lang="en-US" sz="1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95" y="2429947"/>
            <a:ext cx="3053953" cy="2088237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733" y="2429947"/>
            <a:ext cx="3053953" cy="2088237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696039" y="4827746"/>
            <a:ext cx="6532126" cy="2031683"/>
          </a:xfrm>
          <a:prstGeom prst="roundRect">
            <a:avLst>
              <a:gd name="adj" fmla="val 5401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673179" y="4827746"/>
            <a:ext cx="91440" cy="2031683"/>
          </a:xfrm>
          <a:prstGeom prst="roundRect">
            <a:avLst>
              <a:gd name="adj" fmla="val 79933"/>
            </a:avLst>
          </a:prstGeom>
          <a:solidFill>
            <a:srgbClr val="6237C8"/>
          </a:solidFill>
          <a:ln/>
        </p:spPr>
      </p:sp>
      <p:sp>
        <p:nvSpPr>
          <p:cNvPr id="8" name="Text 4"/>
          <p:cNvSpPr/>
          <p:nvPr/>
        </p:nvSpPr>
        <p:spPr>
          <a:xfrm>
            <a:off x="961430" y="5024557"/>
            <a:ext cx="2871311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Іміджева Зйомка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961430" y="5487829"/>
            <a:ext cx="6069925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Мета: Створити емоційний зв'язок та підкреслити </a:t>
            </a: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брендову естетику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961430" y="6105644"/>
            <a:ext cx="6069925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Композиція: Креативний фон, використання реквізиту, нестандартні ракурси та глибина різкості.</a:t>
            </a:r>
            <a:endParaRPr lang="en-US" sz="1350" dirty="0"/>
          </a:p>
        </p:txBody>
      </p:sp>
      <p:sp>
        <p:nvSpPr>
          <p:cNvPr id="11" name="Shape 7"/>
          <p:cNvSpPr/>
          <p:nvPr/>
        </p:nvSpPr>
        <p:spPr>
          <a:xfrm>
            <a:off x="7402116" y="4827746"/>
            <a:ext cx="6532245" cy="2031683"/>
          </a:xfrm>
          <a:prstGeom prst="roundRect">
            <a:avLst>
              <a:gd name="adj" fmla="val 5401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7379256" y="4827746"/>
            <a:ext cx="91440" cy="2031683"/>
          </a:xfrm>
          <a:prstGeom prst="roundRect">
            <a:avLst>
              <a:gd name="adj" fmla="val 79933"/>
            </a:avLst>
          </a:prstGeom>
          <a:solidFill>
            <a:srgbClr val="6237C8"/>
          </a:solidFill>
          <a:ln/>
        </p:spPr>
      </p:sp>
      <p:sp>
        <p:nvSpPr>
          <p:cNvPr id="13" name="Text 9"/>
          <p:cNvSpPr/>
          <p:nvPr/>
        </p:nvSpPr>
        <p:spPr>
          <a:xfrm>
            <a:off x="7667506" y="5024557"/>
            <a:ext cx="4339233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Каталожна Зйомка (Пекшот)</a:t>
            </a:r>
            <a:endParaRPr lang="en-US" sz="2250" dirty="0"/>
          </a:p>
        </p:txBody>
      </p:sp>
      <p:sp>
        <p:nvSpPr>
          <p:cNvPr id="14" name="Text 10"/>
          <p:cNvSpPr/>
          <p:nvPr/>
        </p:nvSpPr>
        <p:spPr>
          <a:xfrm>
            <a:off x="7667506" y="5487829"/>
            <a:ext cx="6070044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Мета: Надати максимально чітке та нейтральне уявлення про продукт.</a:t>
            </a:r>
            <a:endParaRPr lang="en-US" sz="1350" dirty="0"/>
          </a:p>
        </p:txBody>
      </p:sp>
      <p:sp>
        <p:nvSpPr>
          <p:cNvPr id="15" name="Text 11"/>
          <p:cNvSpPr/>
          <p:nvPr/>
        </p:nvSpPr>
        <p:spPr>
          <a:xfrm>
            <a:off x="7667506" y="6105644"/>
            <a:ext cx="6070044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Композиція: Нейтральний, найчастіше білий, фон, стандартні ракурси (спереду, збоку, згори) для повної демонстрації форми.</a:t>
            </a:r>
            <a:endParaRPr lang="en-US" sz="1350" dirty="0"/>
          </a:p>
        </p:txBody>
      </p:sp>
      <p:sp>
        <p:nvSpPr>
          <p:cNvPr id="16" name="Text 12"/>
          <p:cNvSpPr/>
          <p:nvPr/>
        </p:nvSpPr>
        <p:spPr>
          <a:xfrm>
            <a:off x="696039" y="7055168"/>
            <a:ext cx="13238321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Використання кольорових паперових фонів або мінімалістичних текстурних поверхонь допомагає підкреслити колір та форму продукту без відволікання уваги.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0290" y="448435"/>
            <a:ext cx="12466320" cy="682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Кейси Успішних Проектів та Нішеві Вимоги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1082039" y="1130663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Успіх у предметній зйомці часто залежить від розуміння специфіки конкретної ніші та вміння адаптувати свій стиль до вимог бренду.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999905"/>
            <a:ext cx="372689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Косметика та Парфумерія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793790" y="4460081"/>
            <a:ext cx="41821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Простота форм і текстур полегшує зйомку, але вимагає уваги до відображень. Слідкуйте за тим, щоб етикетки були ідеально рівними та читабельними.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5223986" y="3999905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Фуд-фотографія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5223986" y="4460081"/>
            <a:ext cx="418230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 жанр, який вимагає глибокого занурення у текстури, кольори та свіжість продукту. Використовуйте натуральне або імітоване природне світло, щоб підкреслити апетитність.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654302" y="3999905"/>
            <a:ext cx="3203019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Співпраця з Брендами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9654302" y="4460081"/>
            <a:ext cx="418230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Прикладом може слугувати робота таких майстрів, як </a:t>
            </a:r>
            <a:r>
              <a:rPr lang="en-US" sz="15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Любов Гиренко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чиї знімки прикрашають кампанії для Maybelline, Unilever, та публікуються у Harper’s Bazaar та Vogue.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4124" y="422196"/>
            <a:ext cx="10628709" cy="527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Відео для Предметної Зйомки: Нові Можливості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614124" y="1256943"/>
            <a:ext cx="13402151" cy="245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Відеоконтент став критично важливим для e-commerce, дозволяючи продемонструвати об'єкт з усіх боків, показати текстуру або процес використання.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14124" y="1828800"/>
            <a:ext cx="6139339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Професійна Якість з Мобільним Обладнанням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614124" y="2298978"/>
            <a:ext cx="6513790" cy="49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Сучасні смартфони (наприклад, iPhone) у поєднанні з професійними аксесуарами, як-от </a:t>
            </a:r>
            <a:r>
              <a:rPr lang="en-US" sz="12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SmallRig</a:t>
            </a: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дозволяють досягти студійної якості.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14124" y="2844165"/>
            <a:ext cx="6513790" cy="49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Можливості: зйомка в </a:t>
            </a:r>
            <a:r>
              <a:rPr lang="en-US" sz="12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4K 120fps slow motion</a:t>
            </a: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розширені режими стабілізації та макрозйомки.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14124" y="3389352"/>
            <a:ext cx="6513790" cy="49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00"/>
              </a:lnSpc>
              <a:buSzPct val="100000"/>
              <a:buChar char="•"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Мобільні кейси з кріпленнями для мікрофонів, додаткового світла та штативів перетворюють смартфон на професійний інструмент.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4124" y="4018955"/>
            <a:ext cx="6513790" cy="49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Використовуйте відео для демонстрації функціональності продукту, що неможливо передати статичним фото.</a:t>
            </a:r>
            <a:endParaRPr lang="en-US" sz="12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938" y="1715810"/>
            <a:ext cx="6513790" cy="6513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3969"/>
            <a:ext cx="9911596" cy="682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Правові та Етичні Аспекти Зйомки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93790" y="235303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Професійна діяльність у сфері контенту вимагає не лише технічної майстерності, але й дотримання юридичних та етичних норм. Незнання закону не звільняє від відповідальності.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211354"/>
            <a:ext cx="4215289" cy="3744278"/>
          </a:xfrm>
          <a:prstGeom prst="roundRect">
            <a:avLst>
              <a:gd name="adj" fmla="val 2226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16650" y="3234214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0D7F4"/>
          </a:solidFill>
          <a:ln/>
        </p:spPr>
      </p:sp>
      <p:sp>
        <p:nvSpPr>
          <p:cNvPr id="6" name="Text 4"/>
          <p:cNvSpPr/>
          <p:nvPr/>
        </p:nvSpPr>
        <p:spPr>
          <a:xfrm>
            <a:off x="2752606" y="334196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015008" y="4027884"/>
            <a:ext cx="3772853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Згода на Зйомку та Публікацію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1015008" y="4829175"/>
            <a:ext cx="377285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Особливо важливо при роботі з моделями чи масовкою (наприклад, при зйомці предметів у руках). Завжди оформлюйте письмову згоду, особливо якщо залучені діти.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207437" y="3211354"/>
            <a:ext cx="4215408" cy="3744278"/>
          </a:xfrm>
          <a:prstGeom prst="roundRect">
            <a:avLst>
              <a:gd name="adj" fmla="val 2226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230297" y="3234214"/>
            <a:ext cx="4169688" cy="595313"/>
          </a:xfrm>
          <a:prstGeom prst="roundRect">
            <a:avLst>
              <a:gd name="adj" fmla="val 9395"/>
            </a:avLst>
          </a:prstGeom>
          <a:solidFill>
            <a:srgbClr val="E0D7F4"/>
          </a:solidFill>
          <a:ln/>
        </p:spPr>
      </p:sp>
      <p:sp>
        <p:nvSpPr>
          <p:cNvPr id="11" name="Text 9"/>
          <p:cNvSpPr/>
          <p:nvPr/>
        </p:nvSpPr>
        <p:spPr>
          <a:xfrm>
            <a:off x="7166253" y="334196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5428655" y="4027884"/>
            <a:ext cx="3772972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Законодавство про Приватність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5428655" y="4829175"/>
            <a:ext cx="3772972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Законодавство України, як і міжнародні норми, захищає право на приватність. Переконайтеся, що на знімках випадково не потрапили приватні об'єкти чи особи, які не давали згоди.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9621203" y="3211354"/>
            <a:ext cx="4215289" cy="3744278"/>
          </a:xfrm>
          <a:prstGeom prst="roundRect">
            <a:avLst>
              <a:gd name="adj" fmla="val 2226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9644063" y="3234214"/>
            <a:ext cx="4169569" cy="595313"/>
          </a:xfrm>
          <a:prstGeom prst="roundRect">
            <a:avLst>
              <a:gd name="adj" fmla="val 9395"/>
            </a:avLst>
          </a:prstGeom>
          <a:solidFill>
            <a:srgbClr val="E0D7F4"/>
          </a:solidFill>
          <a:ln/>
        </p:spPr>
      </p:sp>
      <p:sp>
        <p:nvSpPr>
          <p:cNvPr id="16" name="Text 14"/>
          <p:cNvSpPr/>
          <p:nvPr/>
        </p:nvSpPr>
        <p:spPr>
          <a:xfrm>
            <a:off x="11580019" y="334196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9842421" y="4027884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Етичні Норми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9842421" y="4488061"/>
            <a:ext cx="377285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Проявляйте повагу до клієнта та його продукту. Уникайте будь-яких порушень авторських прав чи приватності, навіть якщо це здається несуттєвим.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2405"/>
            <a:ext cx="12300704" cy="682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Поради для Успіху: Від Брифу до Портфоліо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93790" y="222146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Незалежно від вашого рівня, дотримання чітких етапів роботи гарантує задоволення клієнта та високу якість кінцевого результату.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1091446" y="3556040"/>
            <a:ext cx="3917513" cy="198358"/>
          </a:xfrm>
          <a:prstGeom prst="roundRect">
            <a:avLst>
              <a:gd name="adj" fmla="val 42025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93790" y="3357563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8" y="3469243"/>
            <a:ext cx="297656" cy="37207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2148" y="4151233"/>
            <a:ext cx="2960846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Чіткий Бриф Клієнта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992148" y="4611410"/>
            <a:ext cx="381857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початку проекту детально визначте цілі, бажаний стиль, формат зйомки (кількість фото/відео) та референси. Це запобігатиме непорозумінням.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5505093" y="3258383"/>
            <a:ext cx="3917633" cy="198358"/>
          </a:xfrm>
          <a:prstGeom prst="roundRect">
            <a:avLst>
              <a:gd name="adj" fmla="val 42025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207437" y="3059906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65" y="3171587"/>
            <a:ext cx="297656" cy="37207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05795" y="3853577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Креативний Підхід</a:t>
            </a:r>
            <a:endParaRPr lang="en-US" sz="2100" dirty="0"/>
          </a:p>
        </p:txBody>
      </p:sp>
      <p:sp>
        <p:nvSpPr>
          <p:cNvPr id="13" name="Text 9"/>
          <p:cNvSpPr/>
          <p:nvPr/>
        </p:nvSpPr>
        <p:spPr>
          <a:xfrm>
            <a:off x="5405795" y="4313753"/>
            <a:ext cx="3818692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Інвестуйте в якісне обладнання, але ніколи не забувайте про креативність. Навіть найкраща камера не замінить оригінальну ідею та унікальну композицію.</a:t>
            </a:r>
            <a:endParaRPr lang="en-US" sz="1550" dirty="0"/>
          </a:p>
        </p:txBody>
      </p:sp>
      <p:sp>
        <p:nvSpPr>
          <p:cNvPr id="14" name="Shape 10"/>
          <p:cNvSpPr/>
          <p:nvPr/>
        </p:nvSpPr>
        <p:spPr>
          <a:xfrm>
            <a:off x="9918859" y="2960727"/>
            <a:ext cx="3917513" cy="198358"/>
          </a:xfrm>
          <a:prstGeom prst="roundRect">
            <a:avLst>
              <a:gd name="adj" fmla="val 42025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621203" y="2762250"/>
            <a:ext cx="595313" cy="595313"/>
          </a:xfrm>
          <a:prstGeom prst="roundRect">
            <a:avLst>
              <a:gd name="adj" fmla="val 768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031" y="2873931"/>
            <a:ext cx="297656" cy="37207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19561" y="3555921"/>
            <a:ext cx="2738676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Постійна Практика</a:t>
            </a:r>
            <a:endParaRPr lang="en-US" sz="2100" dirty="0"/>
          </a:p>
        </p:txBody>
      </p:sp>
      <p:sp>
        <p:nvSpPr>
          <p:cNvPr id="18" name="Text 13"/>
          <p:cNvSpPr/>
          <p:nvPr/>
        </p:nvSpPr>
        <p:spPr>
          <a:xfrm>
            <a:off x="9819561" y="4016097"/>
            <a:ext cx="381857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Практикуйтеся на різних предметах: глянцевих, матових, прозорих. Експериментуйте з освітленням (жорстким, м'яким) та композиційними схемами.</a:t>
            </a:r>
            <a:endParaRPr lang="en-US" sz="1550" dirty="0"/>
          </a:p>
        </p:txBody>
      </p:sp>
      <p:sp>
        <p:nvSpPr>
          <p:cNvPr id="19" name="Text 14"/>
          <p:cNvSpPr/>
          <p:nvPr/>
        </p:nvSpPr>
        <p:spPr>
          <a:xfrm>
            <a:off x="1091446" y="6546294"/>
            <a:ext cx="1274516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Визначте свій унікальний стиль, який зробить ваші роботи впізнаваними серед конкурентів.</a:t>
            </a:r>
            <a:endParaRPr lang="en-US" sz="1550" dirty="0"/>
          </a:p>
        </p:txBody>
      </p:sp>
      <p:sp>
        <p:nvSpPr>
          <p:cNvPr id="20" name="Shape 15"/>
          <p:cNvSpPr/>
          <p:nvPr/>
        </p:nvSpPr>
        <p:spPr>
          <a:xfrm>
            <a:off x="793790" y="6323052"/>
            <a:ext cx="22860" cy="764024"/>
          </a:xfrm>
          <a:prstGeom prst="rect">
            <a:avLst/>
          </a:prstGeom>
          <a:solidFill>
            <a:srgbClr val="6237C8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1017</Words>
  <Application>Microsoft Macintosh PowerPoint</Application>
  <PresentationFormat>Произвольный</PresentationFormat>
  <Paragraphs>90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Inter</vt:lpstr>
      <vt:lpstr>Petrona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Виктория Малтиз</cp:lastModifiedBy>
  <cp:revision>2</cp:revision>
  <dcterms:created xsi:type="dcterms:W3CDTF">2025-10-09T09:23:47Z</dcterms:created>
  <dcterms:modified xsi:type="dcterms:W3CDTF">2025-10-09T09:26:14Z</dcterms:modified>
</cp:coreProperties>
</file>