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94"/>
  </p:notesMasterIdLst>
  <p:sldIdLst>
    <p:sldId id="256" r:id="rId2"/>
    <p:sldId id="257" r:id="rId3"/>
    <p:sldId id="258" r:id="rId4"/>
    <p:sldId id="265" r:id="rId5"/>
    <p:sldId id="328" r:id="rId6"/>
    <p:sldId id="329" r:id="rId7"/>
    <p:sldId id="330" r:id="rId8"/>
    <p:sldId id="331" r:id="rId9"/>
    <p:sldId id="267" r:id="rId10"/>
    <p:sldId id="266" r:id="rId11"/>
    <p:sldId id="268" r:id="rId12"/>
    <p:sldId id="269" r:id="rId13"/>
    <p:sldId id="270" r:id="rId14"/>
    <p:sldId id="271" r:id="rId15"/>
    <p:sldId id="272" r:id="rId16"/>
    <p:sldId id="273" r:id="rId17"/>
    <p:sldId id="320" r:id="rId18"/>
    <p:sldId id="274" r:id="rId19"/>
    <p:sldId id="321" r:id="rId20"/>
    <p:sldId id="322" r:id="rId21"/>
    <p:sldId id="275" r:id="rId22"/>
    <p:sldId id="276" r:id="rId23"/>
    <p:sldId id="277" r:id="rId24"/>
    <p:sldId id="327" r:id="rId25"/>
    <p:sldId id="278" r:id="rId26"/>
    <p:sldId id="279" r:id="rId27"/>
    <p:sldId id="280" r:id="rId28"/>
    <p:sldId id="340" r:id="rId29"/>
    <p:sldId id="342" r:id="rId30"/>
    <p:sldId id="341" r:id="rId31"/>
    <p:sldId id="343" r:id="rId32"/>
    <p:sldId id="344" r:id="rId33"/>
    <p:sldId id="345" r:id="rId34"/>
    <p:sldId id="346" r:id="rId35"/>
    <p:sldId id="347" r:id="rId36"/>
    <p:sldId id="281" r:id="rId37"/>
    <p:sldId id="332" r:id="rId38"/>
    <p:sldId id="338" r:id="rId39"/>
    <p:sldId id="334" r:id="rId40"/>
    <p:sldId id="335" r:id="rId41"/>
    <p:sldId id="336" r:id="rId42"/>
    <p:sldId id="339" r:id="rId43"/>
    <p:sldId id="337" r:id="rId44"/>
    <p:sldId id="333"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23" r:id="rId68"/>
    <p:sldId id="349" r:id="rId69"/>
    <p:sldId id="348" r:id="rId70"/>
    <p:sldId id="324" r:id="rId71"/>
    <p:sldId id="350" r:id="rId72"/>
    <p:sldId id="351" r:id="rId73"/>
    <p:sldId id="352" r:id="rId74"/>
    <p:sldId id="304" r:id="rId75"/>
    <p:sldId id="305" r:id="rId76"/>
    <p:sldId id="306" r:id="rId77"/>
    <p:sldId id="307" r:id="rId78"/>
    <p:sldId id="308" r:id="rId79"/>
    <p:sldId id="318" r:id="rId80"/>
    <p:sldId id="325" r:id="rId81"/>
    <p:sldId id="326" r:id="rId82"/>
    <p:sldId id="309" r:id="rId83"/>
    <p:sldId id="310" r:id="rId84"/>
    <p:sldId id="311" r:id="rId85"/>
    <p:sldId id="312" r:id="rId86"/>
    <p:sldId id="313" r:id="rId87"/>
    <p:sldId id="314" r:id="rId88"/>
    <p:sldId id="315" r:id="rId89"/>
    <p:sldId id="316" r:id="rId90"/>
    <p:sldId id="317" r:id="rId91"/>
    <p:sldId id="319" r:id="rId92"/>
    <p:sldId id="353" r:id="rId9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5"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DE823-087E-484D-9A71-A2B21B35F906}" type="datetimeFigureOut">
              <a:rPr lang="ru-RU" smtClean="0"/>
              <a:t>04.09.2023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A3B9E-C8E9-4347-A227-8DB7EA679C6A}" type="slidenum">
              <a:rPr lang="ru-RU" smtClean="0"/>
              <a:t>‹№›</a:t>
            </a:fld>
            <a:endParaRPr lang="ru-RU"/>
          </a:p>
        </p:txBody>
      </p:sp>
    </p:spTree>
    <p:extLst>
      <p:ext uri="{BB962C8B-B14F-4D97-AF65-F5344CB8AC3E}">
        <p14:creationId xmlns:p14="http://schemas.microsoft.com/office/powerpoint/2010/main" val="114277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9A3B9E-C8E9-4347-A227-8DB7EA679C6A}" type="slidenum">
              <a:rPr lang="ru-RU" smtClean="0"/>
              <a:t>20</a:t>
            </a:fld>
            <a:endParaRPr lang="ru-RU"/>
          </a:p>
        </p:txBody>
      </p:sp>
    </p:spTree>
    <p:extLst>
      <p:ext uri="{BB962C8B-B14F-4D97-AF65-F5344CB8AC3E}">
        <p14:creationId xmlns:p14="http://schemas.microsoft.com/office/powerpoint/2010/main" val="17734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1"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1" y="3869635"/>
            <a:ext cx="8767860" cy="1388165"/>
          </a:xfrm>
        </p:spPr>
        <p:txBody>
          <a:bodyPr>
            <a:normAutofit/>
          </a:bodyPr>
          <a:lstStyle>
            <a:lvl1pPr marL="0" indent="0" algn="ctr">
              <a:buNone/>
              <a:defRPr sz="2201">
                <a:solidFill>
                  <a:srgbClr val="FFFFFF"/>
                </a:solidFill>
              </a:defRPr>
            </a:lvl1pPr>
            <a:lvl2pPr marL="457206" indent="0" algn="ctr">
              <a:buNone/>
              <a:defRPr sz="2201"/>
            </a:lvl2pPr>
            <a:lvl3pPr marL="914411" indent="0" algn="ctr">
              <a:buNone/>
              <a:defRPr sz="2201"/>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626609A-208D-4C6D-9D53-000386121947}" type="datetimeFigureOut">
              <a:rPr lang="ru-RU" smtClean="0"/>
              <a:t>04.09.2023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7F0ECD-F644-4F09-A59C-366BBBA1F5BD}" type="slidenum">
              <a:rPr lang="ru-RU" smtClean="0"/>
              <a:t>‹№›</a:t>
            </a:fld>
            <a:endParaRPr lang="ru-RU"/>
          </a:p>
        </p:txBody>
      </p:sp>
      <p:cxnSp>
        <p:nvCxnSpPr>
          <p:cNvPr id="8" name="Straight Connector 7"/>
          <p:cNvCxnSpPr/>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21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6609A-208D-4C6D-9D53-000386121947}" type="datetimeFigureOut">
              <a:rPr lang="ru-RU" smtClean="0"/>
              <a:t>04.09.2023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42024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2999"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6609A-208D-4C6D-9D53-000386121947}" type="datetimeFigureOut">
              <a:rPr lang="ru-RU" smtClean="0"/>
              <a:t>04.09.2023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21674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6609A-208D-4C6D-9D53-000386121947}" type="datetimeFigureOut">
              <a:rPr lang="ru-RU" smtClean="0"/>
              <a:t>04.09.2023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181280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6"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7" cy="1363806"/>
          </a:xfrm>
        </p:spPr>
        <p:txBody>
          <a:bodyPr anchor="t">
            <a:normAutofit/>
          </a:bodyPr>
          <a:lstStyle>
            <a:lvl1pPr marL="0" indent="0" algn="ctr">
              <a:buNone/>
              <a:defRPr sz="2201">
                <a:solidFill>
                  <a:schemeClr val="accent1"/>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26609A-208D-4C6D-9D53-000386121947}" type="datetimeFigureOut">
              <a:rPr lang="ru-RU" smtClean="0"/>
              <a:t>04.09.2023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F0ECD-F644-4F09-A59C-366BBBA1F5BD}" type="slidenum">
              <a:rPr lang="ru-RU" smtClean="0"/>
              <a:t>‹№›</a:t>
            </a:fld>
            <a:endParaRPr lang="ru-RU"/>
          </a:p>
        </p:txBody>
      </p:sp>
      <p:cxnSp>
        <p:nvCxnSpPr>
          <p:cNvPr id="7" name="Straight Connector 6"/>
          <p:cNvCxnSpPr/>
          <p:nvPr/>
        </p:nvCxnSpPr>
        <p:spPr>
          <a:xfrm>
            <a:off x="1981201" y="4020408"/>
            <a:ext cx="822960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0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1" y="2057399"/>
            <a:ext cx="4754880" cy="402336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26609A-208D-4C6D-9D53-000386121947}" type="datetimeFigureOut">
              <a:rPr lang="ru-RU" smtClean="0"/>
              <a:t>04.09.2023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180924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1" y="2001511"/>
            <a:ext cx="4754880" cy="777240"/>
          </a:xfrm>
        </p:spPr>
        <p:txBody>
          <a:bodyPr anchor="ctr"/>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u-RU"/>
              <a:t>Образец текста</a:t>
            </a:r>
          </a:p>
        </p:txBody>
      </p:sp>
      <p:sp>
        <p:nvSpPr>
          <p:cNvPr id="4" name="Content Placeholder 3"/>
          <p:cNvSpPr>
            <a:spLocks noGrp="1"/>
          </p:cNvSpPr>
          <p:nvPr>
            <p:ph sz="half" idx="2"/>
          </p:nvPr>
        </p:nvSpPr>
        <p:spPr>
          <a:xfrm>
            <a:off x="1143001" y="2721483"/>
            <a:ext cx="4754880" cy="338328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6609A-208D-4C6D-9D53-000386121947}" type="datetimeFigureOut">
              <a:rPr lang="ru-RU" smtClean="0"/>
              <a:t>04.09.2023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26284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26609A-208D-4C6D-9D53-000386121947}" type="datetimeFigureOut">
              <a:rPr lang="ru-RU" smtClean="0"/>
              <a:t>04.09.2023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294258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6609A-208D-4C6D-9D53-000386121947}" type="datetimeFigureOut">
              <a:rPr lang="ru-RU" smtClean="0"/>
              <a:t>04.09.2023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94773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2"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2" y="2834640"/>
            <a:ext cx="3931920" cy="3017520"/>
          </a:xfrm>
        </p:spPr>
        <p:txBody>
          <a:bodyPr>
            <a:normAutofit/>
          </a:bodyPr>
          <a:lstStyle>
            <a:lvl1pPr marL="0" indent="0">
              <a:lnSpc>
                <a:spcPct val="100000"/>
              </a:lnSpc>
              <a:spcBef>
                <a:spcPts val="1001"/>
              </a:spcBef>
              <a:buNone/>
              <a:defRPr sz="17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26609A-208D-4C6D-9D53-000386121947}" type="datetimeFigureOut">
              <a:rPr lang="ru-RU" smtClean="0"/>
              <a:t>04.09.2023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199089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2"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9" y="1069847"/>
            <a:ext cx="6099049" cy="4800600"/>
          </a:xfrm>
        </p:spPr>
        <p:txBody>
          <a:bodyPr lIns="274320" tIns="182880" anchor="t">
            <a:normAutofit/>
          </a:bodyPr>
          <a:lstStyle>
            <a:lvl1pPr marL="0" indent="0">
              <a:buNone/>
              <a:defRPr sz="28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2" y="2834640"/>
            <a:ext cx="3931920" cy="2880360"/>
          </a:xfrm>
        </p:spPr>
        <p:txBody>
          <a:bodyPr>
            <a:normAutofit/>
          </a:bodyPr>
          <a:lstStyle>
            <a:lvl1pPr marL="0" indent="0">
              <a:lnSpc>
                <a:spcPct val="100000"/>
              </a:lnSpc>
              <a:spcBef>
                <a:spcPts val="1001"/>
              </a:spcBef>
              <a:buNone/>
              <a:defRPr sz="17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26609A-208D-4C6D-9D53-000386121947}" type="datetimeFigureOut">
              <a:rPr lang="ru-RU" smtClean="0"/>
              <a:t>04.09.2023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7F0ECD-F644-4F09-A59C-366BBBA1F5BD}" type="slidenum">
              <a:rPr lang="ru-RU" smtClean="0"/>
              <a:t>‹№›</a:t>
            </a:fld>
            <a:endParaRPr lang="ru-RU"/>
          </a:p>
        </p:txBody>
      </p:sp>
    </p:spTree>
    <p:extLst>
      <p:ext uri="{BB962C8B-B14F-4D97-AF65-F5344CB8AC3E}">
        <p14:creationId xmlns:p14="http://schemas.microsoft.com/office/powerpoint/2010/main" val="3555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1"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1"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5" y="6223829"/>
            <a:ext cx="2329074" cy="365125"/>
          </a:xfrm>
          <a:prstGeom prst="rect">
            <a:avLst/>
          </a:prstGeom>
        </p:spPr>
        <p:txBody>
          <a:bodyPr vert="horz" lIns="91440" tIns="45720" rIns="91440" bIns="45720" rtlCol="0" anchor="ctr"/>
          <a:lstStyle>
            <a:lvl1pPr algn="l">
              <a:defRPr sz="1200">
                <a:solidFill>
                  <a:schemeClr val="accent1"/>
                </a:solidFill>
              </a:defRPr>
            </a:lvl1pPr>
          </a:lstStyle>
          <a:p>
            <a:fld id="{5626609A-208D-4C6D-9D53-000386121947}" type="datetimeFigureOut">
              <a:rPr lang="ru-RU" smtClean="0"/>
              <a:t>04.09.2023</a:t>
            </a:fld>
            <a:endParaRPr lang="ru-RU"/>
          </a:p>
        </p:txBody>
      </p:sp>
      <p:sp>
        <p:nvSpPr>
          <p:cNvPr id="5" name="Footer Placeholder 4"/>
          <p:cNvSpPr>
            <a:spLocks noGrp="1"/>
          </p:cNvSpPr>
          <p:nvPr>
            <p:ph type="ftr" sz="quarter" idx="3"/>
          </p:nvPr>
        </p:nvSpPr>
        <p:spPr>
          <a:xfrm>
            <a:off x="3949149" y="6223829"/>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2" y="6223829"/>
            <a:ext cx="1706217" cy="365125"/>
          </a:xfrm>
          <a:prstGeom prst="rect">
            <a:avLst/>
          </a:prstGeom>
        </p:spPr>
        <p:txBody>
          <a:bodyPr vert="horz" lIns="91440" tIns="45720" rIns="91440" bIns="45720" rtlCol="0" anchor="ctr"/>
          <a:lstStyle>
            <a:lvl1pPr algn="r">
              <a:defRPr sz="1200">
                <a:solidFill>
                  <a:schemeClr val="accent1"/>
                </a:solidFill>
              </a:defRPr>
            </a:lvl1pPr>
          </a:lstStyle>
          <a:p>
            <a:fld id="{5E7F0ECD-F644-4F09-A59C-366BBBA1F5BD}" type="slidenum">
              <a:rPr lang="ru-RU" smtClean="0"/>
              <a:t>‹№›</a:t>
            </a:fld>
            <a:endParaRPr lang="ru-RU"/>
          </a:p>
        </p:txBody>
      </p:sp>
    </p:spTree>
    <p:extLst>
      <p:ext uri="{BB962C8B-B14F-4D97-AF65-F5344CB8AC3E}">
        <p14:creationId xmlns:p14="http://schemas.microsoft.com/office/powerpoint/2010/main" val="2761830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11"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4" indent="-182882" algn="l" defTabSz="914411" rtl="0" eaLnBrk="1" latinLnBrk="0" hangingPunct="1">
        <a:lnSpc>
          <a:spcPct val="90000"/>
        </a:lnSpc>
        <a:spcBef>
          <a:spcPts val="1401"/>
        </a:spcBef>
        <a:buClr>
          <a:schemeClr val="accent1"/>
        </a:buClr>
        <a:buSzPct val="80000"/>
        <a:buFont typeface="Corbel" pitchFamily="34" charset="0"/>
        <a:buChar char="•"/>
        <a:defRPr sz="2201" kern="1200">
          <a:solidFill>
            <a:schemeClr val="accent1"/>
          </a:solidFill>
          <a:latin typeface="+mn-lt"/>
          <a:ea typeface="+mn-ea"/>
          <a:cs typeface="+mn-cs"/>
        </a:defRPr>
      </a:lvl1pPr>
      <a:lvl2pPr marL="457206" indent="-182882" algn="l" defTabSz="914411" rtl="0" eaLnBrk="1" latinLnBrk="0" hangingPunct="1">
        <a:lnSpc>
          <a:spcPct val="90000"/>
        </a:lnSpc>
        <a:spcBef>
          <a:spcPts val="201"/>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9" indent="-182882" algn="l" defTabSz="914411" rtl="0" eaLnBrk="1" latinLnBrk="0" hangingPunct="1">
        <a:lnSpc>
          <a:spcPct val="90000"/>
        </a:lnSpc>
        <a:spcBef>
          <a:spcPts val="201"/>
        </a:spcBef>
        <a:spcAft>
          <a:spcPts val="400"/>
        </a:spcAft>
        <a:buClr>
          <a:schemeClr val="accent1"/>
        </a:buClr>
        <a:buSzPct val="80000"/>
        <a:buFont typeface="Corbel" pitchFamily="34" charset="0"/>
        <a:buChar char="•"/>
        <a:defRPr sz="1801" kern="1200">
          <a:solidFill>
            <a:schemeClr val="accent1"/>
          </a:solidFill>
          <a:latin typeface="+mn-lt"/>
          <a:ea typeface="+mn-ea"/>
          <a:cs typeface="+mn-cs"/>
        </a:defRPr>
      </a:lvl3pPr>
      <a:lvl4pPr marL="1005853" indent="-182882"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76" indent="-182882"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20"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24"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28"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31"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w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8.bin"/><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image" Target="../media/image25.wmf"/><Relationship Id="rId17" Type="http://schemas.openxmlformats.org/officeDocument/2006/relationships/image" Target="../media/image28.png"/><Relationship Id="rId2" Type="http://schemas.openxmlformats.org/officeDocument/2006/relationships/oleObject" Target="../embeddings/oleObject3.bin"/><Relationship Id="rId16"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21.wmf"/><Relationship Id="rId15" Type="http://schemas.openxmlformats.org/officeDocument/2006/relationships/oleObject" Target="../embeddings/oleObject9.bin"/><Relationship Id="rId10" Type="http://schemas.openxmlformats.org/officeDocument/2006/relationships/image" Target="../media/image24.png"/><Relationship Id="rId4" Type="http://schemas.openxmlformats.org/officeDocument/2006/relationships/oleObject" Target="../embeddings/oleObject4.bin"/><Relationship Id="rId9" Type="http://schemas.openxmlformats.org/officeDocument/2006/relationships/image" Target="../media/image23.wmf"/><Relationship Id="rId1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oleObject" Target="../embeddings/oleObject12.bin"/><Relationship Id="rId4" Type="http://schemas.openxmlformats.org/officeDocument/2006/relationships/image" Target="../media/image61.wmf"/></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wmf"/><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65.wmf"/><Relationship Id="rId4" Type="http://schemas.openxmlformats.org/officeDocument/2006/relationships/oleObject" Target="../embeddings/oleObject13.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6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17.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77.wmf"/></Relationships>
</file>

<file path=ppt/slides/_rels/slide7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8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a:t>Мікроелектронні</a:t>
            </a:r>
            <a:r>
              <a:rPr lang="ru-RU" dirty="0"/>
              <a:t> ІНФОРМАЦІЙНІ СИСТЕМИ</a:t>
            </a:r>
          </a:p>
        </p:txBody>
      </p:sp>
      <p:sp>
        <p:nvSpPr>
          <p:cNvPr id="3" name="Подзаголовок 2"/>
          <p:cNvSpPr>
            <a:spLocks noGrp="1"/>
          </p:cNvSpPr>
          <p:nvPr>
            <p:ph type="subTitle" idx="1"/>
          </p:nvPr>
        </p:nvSpPr>
        <p:spPr/>
        <p:txBody>
          <a:bodyPr>
            <a:normAutofit fontScale="62500" lnSpcReduction="20000"/>
          </a:bodyPr>
          <a:lstStyle/>
          <a:p>
            <a:endParaRPr lang="ru-RU" sz="4000" dirty="0"/>
          </a:p>
          <a:p>
            <a:r>
              <a:rPr lang="uk-UA" sz="4000" dirty="0"/>
              <a:t>Лекція 1. Елементна </a:t>
            </a:r>
            <a:r>
              <a:rPr lang="uk-UA" sz="4000" dirty="0" err="1"/>
              <a:t>база,м</a:t>
            </a:r>
            <a:r>
              <a:rPr lang="uk-UA" sz="4000" kern="0" dirty="0" err="1">
                <a:effectLst/>
                <a:latin typeface="Times New Roman" panose="02020603050405020304" pitchFamily="18" charset="0"/>
                <a:ea typeface="Times New Roman" panose="02020603050405020304" pitchFamily="18" charset="0"/>
              </a:rPr>
              <a:t>етоди</a:t>
            </a:r>
            <a:r>
              <a:rPr lang="uk-UA" sz="4000" kern="0" dirty="0">
                <a:effectLst/>
                <a:latin typeface="Times New Roman" panose="02020603050405020304" pitchFamily="18" charset="0"/>
                <a:ea typeface="Times New Roman" panose="02020603050405020304" pitchFamily="18" charset="0"/>
              </a:rPr>
              <a:t> </a:t>
            </a:r>
            <a:r>
              <a:rPr lang="uk-UA" sz="4000" b="1" kern="0" dirty="0">
                <a:effectLst/>
                <a:latin typeface="Times New Roman" panose="02020603050405020304" pitchFamily="18" charset="0"/>
                <a:ea typeface="Times New Roman" panose="02020603050405020304" pitchFamily="18" charset="0"/>
              </a:rPr>
              <a:t> </a:t>
            </a:r>
            <a:r>
              <a:rPr lang="ru-UA" sz="4000" kern="0" dirty="0" err="1">
                <a:effectLst/>
                <a:latin typeface="Times New Roman" panose="02020603050405020304" pitchFamily="18" charset="0"/>
                <a:ea typeface="Times New Roman" panose="02020603050405020304" pitchFamily="18" charset="0"/>
              </a:rPr>
              <a:t>моделювання</a:t>
            </a:r>
            <a:r>
              <a:rPr lang="ru-UA" sz="4000" kern="0" dirty="0">
                <a:effectLst/>
                <a:latin typeface="Times New Roman" panose="02020603050405020304" pitchFamily="18" charset="0"/>
                <a:ea typeface="Times New Roman" panose="02020603050405020304" pitchFamily="18" charset="0"/>
              </a:rPr>
              <a:t>, </a:t>
            </a:r>
            <a:r>
              <a:rPr lang="ru-UA" sz="4000" kern="0" dirty="0" err="1">
                <a:effectLst/>
                <a:latin typeface="Times New Roman" panose="02020603050405020304" pitchFamily="18" charset="0"/>
                <a:ea typeface="Times New Roman" panose="02020603050405020304" pitchFamily="18" charset="0"/>
              </a:rPr>
              <a:t>принципи</a:t>
            </a:r>
            <a:r>
              <a:rPr lang="ru-UA" sz="4000" kern="0" dirty="0">
                <a:effectLst/>
                <a:latin typeface="Times New Roman" panose="02020603050405020304" pitchFamily="18" charset="0"/>
                <a:ea typeface="Times New Roman" panose="02020603050405020304" pitchFamily="18" charset="0"/>
              </a:rPr>
              <a:t> </a:t>
            </a:r>
            <a:r>
              <a:rPr lang="ru-UA" sz="4000" kern="0" dirty="0" err="1">
                <a:effectLst/>
                <a:latin typeface="Times New Roman" panose="02020603050405020304" pitchFamily="18" charset="0"/>
                <a:ea typeface="Times New Roman" panose="02020603050405020304" pitchFamily="18" charset="0"/>
              </a:rPr>
              <a:t>організації</a:t>
            </a:r>
            <a:r>
              <a:rPr lang="ru-UA" sz="4000" kern="0" dirty="0">
                <a:effectLst/>
                <a:latin typeface="Times New Roman" panose="02020603050405020304" pitchFamily="18" charset="0"/>
                <a:ea typeface="Times New Roman" panose="02020603050405020304" pitchFamily="18" charset="0"/>
              </a:rPr>
              <a:t> та </a:t>
            </a:r>
            <a:r>
              <a:rPr lang="ru-UA" sz="4000" kern="0" dirty="0" err="1">
                <a:effectLst/>
                <a:latin typeface="Times New Roman" panose="02020603050405020304" pitchFamily="18" charset="0"/>
                <a:ea typeface="Times New Roman" panose="02020603050405020304" pitchFamily="18" charset="0"/>
              </a:rPr>
              <a:t>функціонування</a:t>
            </a:r>
            <a:r>
              <a:rPr lang="uk-UA" sz="4000" kern="0" dirty="0">
                <a:effectLst/>
                <a:latin typeface="Times New Roman" panose="02020603050405020304" pitchFamily="18" charset="0"/>
                <a:ea typeface="Times New Roman" panose="02020603050405020304" pitchFamily="18" charset="0"/>
              </a:rPr>
              <a:t>,</a:t>
            </a:r>
            <a:r>
              <a:rPr lang="uk-UA" sz="4000" dirty="0"/>
              <a:t> поняття та терміни</a:t>
            </a:r>
          </a:p>
        </p:txBody>
      </p:sp>
    </p:spTree>
    <p:extLst>
      <p:ext uri="{BB962C8B-B14F-4D97-AF65-F5344CB8AC3E}">
        <p14:creationId xmlns:p14="http://schemas.microsoft.com/office/powerpoint/2010/main" val="399781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886" y="164171"/>
            <a:ext cx="11117178" cy="6370975"/>
          </a:xfrm>
          <a:prstGeom prst="rect">
            <a:avLst/>
          </a:prstGeom>
        </p:spPr>
        <p:txBody>
          <a:bodyPr wrap="square">
            <a:spAutoFit/>
          </a:bodyPr>
          <a:lstStyle/>
          <a:p>
            <a:pPr algn="just"/>
            <a:r>
              <a:rPr lang="uk-UA" sz="2400" b="1" dirty="0"/>
              <a:t>Інтегральні мікросхеми (ІМС) </a:t>
            </a:r>
            <a:r>
              <a:rPr lang="uk-UA" sz="2400" dirty="0"/>
              <a:t>-  мікроелектронні вироби, які виконують функцію оброблення сигналу і (або) накопичення інформації і мають високу щільність розміщення неподільно виконаних і електрично з'єднаних елементів, компонентів і кристалів, які щодо вимог до випробувань, приймання, постачання і експлуатації розглядаються як неподільні. </a:t>
            </a:r>
          </a:p>
          <a:p>
            <a:pPr algn="just"/>
            <a:r>
              <a:rPr lang="uk-UA" sz="2400" b="1" dirty="0"/>
              <a:t>Елемент ІМС </a:t>
            </a:r>
            <a:r>
              <a:rPr lang="uk-UA" sz="2400" dirty="0"/>
              <a:t>-  </a:t>
            </a:r>
            <a:r>
              <a:rPr lang="uk-UA" sz="2400" dirty="0" err="1"/>
              <a:t>конструктивно</a:t>
            </a:r>
            <a:r>
              <a:rPr lang="uk-UA" sz="2400" dirty="0"/>
              <a:t> виділена і невіддільно від кристала сформована частина ІМС, яка реалізує функцію одного з </a:t>
            </a:r>
            <a:r>
              <a:rPr lang="uk-UA" sz="2400" dirty="0" err="1"/>
              <a:t>електрорадіоелементів</a:t>
            </a:r>
            <a:r>
              <a:rPr lang="uk-UA" sz="2400" dirty="0"/>
              <a:t> (наприклад, діода, транзистора, резистора, конденсатора) і щодо вимог до випробувань, приймання, постачання і експлуатації не може розглядатись як самостійний виріб, тому його не можна випробовувати, упаковувати та експлуатувати. </a:t>
            </a:r>
          </a:p>
          <a:p>
            <a:pPr algn="just"/>
            <a:r>
              <a:rPr lang="uk-UA" sz="2400" b="1" dirty="0"/>
              <a:t>Компонент ІМС </a:t>
            </a:r>
            <a:r>
              <a:rPr lang="uk-UA" sz="2400" dirty="0"/>
              <a:t>– частина ІМС, що реалізує функцію одного з </a:t>
            </a:r>
            <a:r>
              <a:rPr lang="uk-UA" sz="2400" dirty="0" err="1"/>
              <a:t>електрорадіоделементів</a:t>
            </a:r>
            <a:r>
              <a:rPr lang="uk-UA" sz="2400" dirty="0"/>
              <a:t> і щодо вимог до випробувань, приймання, постачання та експлуатації може бути виділена як самостійний виріб.</a:t>
            </a:r>
          </a:p>
          <a:p>
            <a:pPr algn="just"/>
            <a:r>
              <a:rPr lang="uk-UA" sz="2400" dirty="0"/>
              <a:t> </a:t>
            </a:r>
            <a:r>
              <a:rPr lang="uk-UA" sz="2400" b="1" dirty="0"/>
              <a:t>Базовий кристал ІМС </a:t>
            </a:r>
            <a:r>
              <a:rPr lang="uk-UA" sz="2400" dirty="0"/>
              <a:t>– </a:t>
            </a:r>
            <a:r>
              <a:rPr lang="uk-UA" sz="2400" dirty="0" err="1"/>
              <a:t>конструктивно</a:t>
            </a:r>
            <a:r>
              <a:rPr lang="uk-UA" sz="2400" dirty="0"/>
              <a:t> виділена частина напівпровідникової пластини з певним набором сформованих елементів, електрично з'єднаних і (або) не з'єднаних між собою, яка використовується для створення ІМС за допомогою виготовлення </a:t>
            </a:r>
            <a:r>
              <a:rPr lang="uk-UA" sz="2400" dirty="0" err="1"/>
              <a:t>міжелементних</a:t>
            </a:r>
            <a:r>
              <a:rPr lang="uk-UA" sz="2400" dirty="0"/>
              <a:t> з'єднань. </a:t>
            </a:r>
          </a:p>
        </p:txBody>
      </p:sp>
    </p:spTree>
    <p:extLst>
      <p:ext uri="{BB962C8B-B14F-4D97-AF65-F5344CB8AC3E}">
        <p14:creationId xmlns:p14="http://schemas.microsoft.com/office/powerpoint/2010/main" val="44523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632" y="462079"/>
            <a:ext cx="11405938" cy="2308324"/>
          </a:xfrm>
          <a:prstGeom prst="rect">
            <a:avLst/>
          </a:prstGeom>
        </p:spPr>
        <p:txBody>
          <a:bodyPr wrap="square">
            <a:spAutoFit/>
          </a:bodyPr>
          <a:lstStyle/>
          <a:p>
            <a:pPr algn="just"/>
            <a:r>
              <a:rPr lang="uk-UA" sz="2400" b="1" dirty="0"/>
              <a:t>Напівпровідниковою інтегральною мікросхемою (НІМС) </a:t>
            </a:r>
            <a:r>
              <a:rPr lang="uk-UA" sz="2400" dirty="0"/>
              <a:t>називається ІМС, усі елементи і </a:t>
            </a:r>
            <a:r>
              <a:rPr lang="uk-UA" sz="2400" dirty="0" err="1"/>
              <a:t>міжелементні</a:t>
            </a:r>
            <a:r>
              <a:rPr lang="uk-UA" sz="2400" dirty="0"/>
              <a:t> з’єднання якої виконані в об’ємі або на поверхні напівпровідника. Напівпровідникова інтегральна мікросхема найчастіше являє собою кристал кремнію, в поверхневому шарі якого за допомогою методів напівпровідникової технології сформовані області, які еквівалентні елементам електричної схеми, та з’єднання між ними.</a:t>
            </a:r>
          </a:p>
        </p:txBody>
      </p:sp>
      <p:pic>
        <p:nvPicPr>
          <p:cNvPr id="3" name="Picture 2" descr="http://player.myshared.ru/24/1272155/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611" y="2438400"/>
            <a:ext cx="5438273" cy="40787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208298" y="2438400"/>
            <a:ext cx="5558586" cy="12352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 name="Прямоугольник 4"/>
          <p:cNvSpPr/>
          <p:nvPr/>
        </p:nvSpPr>
        <p:spPr>
          <a:xfrm>
            <a:off x="10427368" y="5951621"/>
            <a:ext cx="1339516" cy="5654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6" name="Picture 3" descr="C:\Users\Администратор\Desktop\images.jpeg"/>
          <p:cNvPicPr>
            <a:picLocks noChangeAspect="1" noChangeArrowheads="1"/>
          </p:cNvPicPr>
          <p:nvPr/>
        </p:nvPicPr>
        <p:blipFill>
          <a:blip r:embed="rId3" cstate="print"/>
          <a:srcRect/>
          <a:stretch>
            <a:fillRect/>
          </a:stretch>
        </p:blipFill>
        <p:spPr bwMode="auto">
          <a:xfrm>
            <a:off x="1482770" y="2915652"/>
            <a:ext cx="5087767" cy="3601453"/>
          </a:xfrm>
          <a:prstGeom prst="rect">
            <a:avLst/>
          </a:prstGeom>
          <a:noFill/>
        </p:spPr>
      </p:pic>
    </p:spTree>
    <p:extLst>
      <p:ext uri="{BB962C8B-B14F-4D97-AF65-F5344CB8AC3E}">
        <p14:creationId xmlns:p14="http://schemas.microsoft.com/office/powerpoint/2010/main" val="73713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842" y="578659"/>
            <a:ext cx="11534273" cy="3046988"/>
          </a:xfrm>
          <a:prstGeom prst="rect">
            <a:avLst/>
          </a:prstGeom>
        </p:spPr>
        <p:txBody>
          <a:bodyPr wrap="square">
            <a:spAutoFit/>
          </a:bodyPr>
          <a:lstStyle/>
          <a:p>
            <a:pPr lvl="1"/>
            <a:r>
              <a:rPr lang="uk-UA" sz="2400" b="1" dirty="0"/>
              <a:t>Плівковою інтегральною мікросхемою (ПІМС)</a:t>
            </a:r>
            <a:r>
              <a:rPr lang="uk-UA" sz="2400" dirty="0"/>
              <a:t> називається ІМС, усі елементи і </a:t>
            </a:r>
            <a:r>
              <a:rPr lang="uk-UA" sz="2400" dirty="0" err="1"/>
              <a:t>міжелементні</a:t>
            </a:r>
            <a:r>
              <a:rPr lang="uk-UA" sz="2400" dirty="0"/>
              <a:t> з’єднання якої виконані у вигляді плівок : </a:t>
            </a:r>
          </a:p>
          <a:p>
            <a:pPr marL="800100" lvl="1" indent="-342900">
              <a:buFont typeface="Arial" panose="020B0604020202020204" pitchFamily="34" charset="0"/>
              <a:buChar char="•"/>
            </a:pPr>
            <a:r>
              <a:rPr lang="uk-UA" altLang="ru-RU" sz="2400" dirty="0" err="1"/>
              <a:t>товстоплівкова</a:t>
            </a:r>
            <a:r>
              <a:rPr lang="uk-UA" altLang="ru-RU" sz="2400" dirty="0"/>
              <a:t> інтегральна схема;</a:t>
            </a:r>
          </a:p>
          <a:p>
            <a:pPr marL="800100" lvl="1" indent="-342900">
              <a:buFont typeface="Arial" panose="020B0604020202020204" pitchFamily="34" charset="0"/>
              <a:buChar char="•"/>
            </a:pPr>
            <a:r>
              <a:rPr lang="uk-UA" altLang="ru-RU" sz="2400" dirty="0" err="1"/>
              <a:t>тонкоплівкова</a:t>
            </a:r>
            <a:r>
              <a:rPr lang="uk-UA" altLang="ru-RU" sz="2400" dirty="0"/>
              <a:t> інтегральна схема.</a:t>
            </a:r>
          </a:p>
          <a:p>
            <a:pPr marL="0" lvl="1" algn="just"/>
            <a:r>
              <a:rPr lang="uk-UA" sz="2400" dirty="0"/>
              <a:t>	Плівкові ІМС мають підкладку (плату) з діелектрика (скло, кераміка й ін.).  Підкладки являють собою діелектричні пластинки товщиною 0,5-1,0 мм, ретельно відшліфовані і відполіровані.</a:t>
            </a:r>
          </a:p>
          <a:p>
            <a:pPr algn="just"/>
            <a:endParaRPr lang="uk-UA" sz="2400" dirty="0"/>
          </a:p>
        </p:txBody>
      </p:sp>
      <p:pic>
        <p:nvPicPr>
          <p:cNvPr id="4" name="Picture 3" descr="C:\Users\Администратор\Desktop\yak-polagoditi-procesor.jpg"/>
          <p:cNvPicPr>
            <a:picLocks noChangeAspect="1" noChangeArrowheads="1"/>
          </p:cNvPicPr>
          <p:nvPr/>
        </p:nvPicPr>
        <p:blipFill>
          <a:blip r:embed="rId2" cstate="print"/>
          <a:srcRect/>
          <a:stretch>
            <a:fillRect/>
          </a:stretch>
        </p:blipFill>
        <p:spPr bwMode="auto">
          <a:xfrm>
            <a:off x="5723959" y="3037916"/>
            <a:ext cx="4783620" cy="3374951"/>
          </a:xfrm>
          <a:prstGeom prst="rect">
            <a:avLst/>
          </a:prstGeom>
          <a:noFill/>
        </p:spPr>
      </p:pic>
    </p:spTree>
    <p:extLst>
      <p:ext uri="{BB962C8B-B14F-4D97-AF65-F5344CB8AC3E}">
        <p14:creationId xmlns:p14="http://schemas.microsoft.com/office/powerpoint/2010/main" val="254705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053" y="794680"/>
            <a:ext cx="5983705" cy="4524315"/>
          </a:xfrm>
          <a:prstGeom prst="rect">
            <a:avLst/>
          </a:prstGeom>
        </p:spPr>
        <p:txBody>
          <a:bodyPr wrap="square">
            <a:spAutoFit/>
          </a:bodyPr>
          <a:lstStyle/>
          <a:p>
            <a:pPr algn="just"/>
            <a:r>
              <a:rPr lang="uk-UA" sz="2400" b="1" dirty="0"/>
              <a:t>Гібридною інтегральною мікросхемою (ГІМС) </a:t>
            </a:r>
            <a:r>
              <a:rPr lang="uk-UA" sz="2400" dirty="0"/>
              <a:t>називається ІМС, у якої пасивні елементи плівкові, а активні начіпні. Начіпні елементи - це мініатюрні, найчастіше </a:t>
            </a:r>
            <a:r>
              <a:rPr lang="uk-UA" sz="2400" dirty="0" err="1"/>
              <a:t>безкорпусні</a:t>
            </a:r>
            <a:r>
              <a:rPr lang="uk-UA" sz="2400" dirty="0"/>
              <a:t> діоди і транзистори, що являють собою самостійні елементи, які приклеюються (навішуються) у відповідних місцях до підкладки і з'єднуються тонкими провідниками з плівковими елементами схеми. Гібридні ІМС застосовуються як частини підсилювальних каскадів. </a:t>
            </a:r>
          </a:p>
        </p:txBody>
      </p:sp>
      <p:pic>
        <p:nvPicPr>
          <p:cNvPr id="3" name="Picture 3" descr="C:\Users\Администратор\Desktop\Гибридная_микросхема.jpg"/>
          <p:cNvPicPr>
            <a:picLocks noChangeAspect="1" noChangeArrowheads="1"/>
          </p:cNvPicPr>
          <p:nvPr/>
        </p:nvPicPr>
        <p:blipFill>
          <a:blip r:embed="rId2" cstate="print"/>
          <a:srcRect/>
          <a:stretch>
            <a:fillRect/>
          </a:stretch>
        </p:blipFill>
        <p:spPr bwMode="auto">
          <a:xfrm>
            <a:off x="6512515" y="1046070"/>
            <a:ext cx="5328592" cy="4098917"/>
          </a:xfrm>
          <a:prstGeom prst="rect">
            <a:avLst/>
          </a:prstGeom>
          <a:noFill/>
        </p:spPr>
      </p:pic>
    </p:spTree>
    <p:extLst>
      <p:ext uri="{BB962C8B-B14F-4D97-AF65-F5344CB8AC3E}">
        <p14:creationId xmlns:p14="http://schemas.microsoft.com/office/powerpoint/2010/main" val="130628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5221" y="488285"/>
            <a:ext cx="11309683" cy="2014284"/>
          </a:xfrm>
          <a:prstGeom prst="rect">
            <a:avLst/>
          </a:prstGeom>
        </p:spPr>
        <p:txBody>
          <a:bodyPr wrap="square">
            <a:spAutoFit/>
          </a:bodyPr>
          <a:lstStyle/>
          <a:p>
            <a:pPr algn="just"/>
            <a:r>
              <a:rPr lang="uk-UA" sz="2400" b="1" dirty="0"/>
              <a:t>Велика ІМС (ВІС) </a:t>
            </a:r>
            <a:r>
              <a:rPr lang="uk-UA" sz="2400" dirty="0"/>
              <a:t>– це мікросхема, яка містить понад 1000 елементів і (або) компонентів для цифрових та понад 500 – для аналогових ІМС. У ВІС застосовуються багатошарові структури з декількома підкладками, які розміщені паралельно одна одній у кілька поверхів. Така система з’єднання елементів називається багаторівневим або багатошаровим розведенням. </a:t>
            </a:r>
          </a:p>
        </p:txBody>
      </p:sp>
      <p:pic>
        <p:nvPicPr>
          <p:cNvPr id="2050" name="Picture 2" descr="Картинки по запросу велика ынтегральна схема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565" y="2502569"/>
            <a:ext cx="5825288" cy="389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0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1263" y="660465"/>
            <a:ext cx="5277853" cy="5632311"/>
          </a:xfrm>
          <a:prstGeom prst="rect">
            <a:avLst/>
          </a:prstGeom>
        </p:spPr>
        <p:txBody>
          <a:bodyPr wrap="square">
            <a:spAutoFit/>
          </a:bodyPr>
          <a:lstStyle/>
          <a:p>
            <a:pPr algn="just"/>
            <a:r>
              <a:rPr lang="uk-UA" sz="2400" b="1" dirty="0"/>
              <a:t>Надвелика ІМС (НВІС) </a:t>
            </a:r>
            <a:r>
              <a:rPr lang="uk-UA" sz="2400" dirty="0"/>
              <a:t>–містить понад 100 тис. Елементів і (або) компонентів для цифрових ІМС із нерегулярною структурою побудови і понад 10 тис. – для аналогових ІМС. До цифрових ІМС із регулярною структурою побудови належать схеми запам'ятовувальних пристроїв. Великі та надвеликі ІМС є складними мікросхемами, в яких реалізуються блоки і навіть цілі системи. З цих причин вони не мають широкої універсальності й призначені переважно для конкретних типів апаратури. </a:t>
            </a:r>
          </a:p>
        </p:txBody>
      </p:sp>
      <p:pic>
        <p:nvPicPr>
          <p:cNvPr id="3" name="Picture 2" descr="C:\Users\Администратор\Desktop\sbridge.jpg"/>
          <p:cNvPicPr>
            <a:picLocks noChangeAspect="1" noChangeArrowheads="1"/>
          </p:cNvPicPr>
          <p:nvPr/>
        </p:nvPicPr>
        <p:blipFill>
          <a:blip r:embed="rId2" cstate="print"/>
          <a:srcRect/>
          <a:stretch>
            <a:fillRect/>
          </a:stretch>
        </p:blipFill>
        <p:spPr bwMode="auto">
          <a:xfrm>
            <a:off x="6067183" y="997349"/>
            <a:ext cx="5868144" cy="4245235"/>
          </a:xfrm>
          <a:prstGeom prst="rect">
            <a:avLst/>
          </a:prstGeom>
          <a:noFill/>
        </p:spPr>
      </p:pic>
    </p:spTree>
    <p:extLst>
      <p:ext uri="{BB962C8B-B14F-4D97-AF65-F5344CB8AC3E}">
        <p14:creationId xmlns:p14="http://schemas.microsoft.com/office/powerpoint/2010/main" val="47828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1685" y="826765"/>
            <a:ext cx="6096000" cy="4893647"/>
          </a:xfrm>
          <a:prstGeom prst="rect">
            <a:avLst/>
          </a:prstGeom>
        </p:spPr>
        <p:txBody>
          <a:bodyPr>
            <a:spAutoFit/>
          </a:bodyPr>
          <a:lstStyle/>
          <a:p>
            <a:pPr algn="just"/>
            <a:r>
              <a:rPr lang="uk-UA" sz="2400" b="1" dirty="0"/>
              <a:t>Гібридна ВІС (ГВІС) </a:t>
            </a:r>
            <a:r>
              <a:rPr lang="uk-UA" sz="2400" dirty="0"/>
              <a:t>– це мікроелектронний пристрій високого ступеня інтегрованості, при виготовленні якого компонують плівкову багатошарову комутаційну плату на діелектричній підкладці і </a:t>
            </a:r>
            <a:r>
              <a:rPr lang="uk-UA" sz="2400" dirty="0" err="1"/>
              <a:t>безкорпусні</a:t>
            </a:r>
            <a:r>
              <a:rPr lang="uk-UA" sz="2400" dirty="0"/>
              <a:t> дискретні компоненти та ІМС, виготовлені окремо. Гібридний спосіб створення ВІС є універсальним, оскільки він поєднує переваги плівкової на напівпровідникової технологій, забезпечує можливість використання ІМС, що розрізняються як за функціональним призначенням, так і за конструктивним виконанням. </a:t>
            </a:r>
          </a:p>
        </p:txBody>
      </p:sp>
      <p:pic>
        <p:nvPicPr>
          <p:cNvPr id="3074" name="Picture 2" descr="Картинки по запросу гібридна велика интегральна схема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975" y="1307336"/>
            <a:ext cx="42862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6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234" y="547020"/>
            <a:ext cx="8856456" cy="34635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36525" y="3457303"/>
            <a:ext cx="10619873" cy="310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456" tIns="596712" rIns="444360" bIns="6474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ru-RU" dirty="0">
                <a:latin typeface="Times New Roman" panose="02020603050405020304" pitchFamily="18" charset="0"/>
                <a:ea typeface="Times New Roman" panose="02020603050405020304" pitchFamily="18" charset="0"/>
                <a:cs typeface="Times New Roman" panose="02020603050405020304" pitchFamily="18" charset="0"/>
              </a:rPr>
              <a:t>                         </a:t>
            </a:r>
            <a:r>
              <a:rPr lang="uk-UA" altLang="ru-RU" sz="2400" dirty="0">
                <a:ea typeface="Times New Roman" panose="02020603050405020304" pitchFamily="18" charset="0"/>
                <a:cs typeface="Times New Roman" panose="02020603050405020304" pitchFamily="18" charset="0"/>
              </a:rPr>
              <a:t>Кремнієва ІМС                               </a:t>
            </a:r>
            <a:r>
              <a:rPr lang="ru-RU" altLang="ru-RU" sz="2400" dirty="0" err="1">
                <a:ea typeface="Times New Roman" panose="02020603050405020304" pitchFamily="18" charset="0"/>
                <a:cs typeface="Times New Roman" panose="02020603050405020304" pitchFamily="18" charset="0"/>
              </a:rPr>
              <a:t>Тополо</a:t>
            </a:r>
            <a:r>
              <a:rPr lang="uk-UA" altLang="ru-RU" sz="2400" dirty="0" err="1">
                <a:ea typeface="Times New Roman" panose="02020603050405020304" pitchFamily="18" charset="0"/>
                <a:cs typeface="Times New Roman" panose="02020603050405020304" pitchFamily="18" charset="0"/>
              </a:rPr>
              <a:t>гія</a:t>
            </a:r>
            <a:r>
              <a:rPr lang="uk-UA" altLang="ru-RU" sz="2400" dirty="0">
                <a:ea typeface="Times New Roman" panose="02020603050405020304" pitchFamily="18" charset="0"/>
                <a:cs typeface="Times New Roman" panose="02020603050405020304" pitchFamily="18" charset="0"/>
              </a:rPr>
              <a:t>  ІМС 140УД14</a:t>
            </a:r>
            <a:r>
              <a:rPr lang="ru-RU" altLang="ru-RU" sz="2400" dirty="0">
                <a:ea typeface="Times New Roman" panose="02020603050405020304" pitchFamily="18" charset="0"/>
                <a:cs typeface="Times New Roman" panose="02020603050405020304" pitchFamily="18" charset="0"/>
              </a:rPr>
              <a:t>.</a:t>
            </a:r>
            <a:endParaRPr lang="ru-RU" altLang="ru-RU" sz="2400" dirty="0">
              <a:ea typeface="Times New Roman" panose="02020603050405020304" pitchFamily="18" charset="0"/>
            </a:endParaRPr>
          </a:p>
          <a:p>
            <a:pPr lvl="0" eaLnBrk="0" fontAlgn="base" hangingPunct="0">
              <a:spcBef>
                <a:spcPct val="0"/>
              </a:spcBef>
              <a:spcAft>
                <a:spcPct val="0"/>
              </a:spcAft>
            </a:pPr>
            <a:endParaRPr lang="uk-UA" altLang="ru-RU" sz="2400" dirty="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uk-UA" altLang="ru-RU" sz="2400" b="1" dirty="0">
                <a:ea typeface="Times New Roman" panose="02020603050405020304" pitchFamily="18" charset="0"/>
                <a:cs typeface="Times New Roman" panose="02020603050405020304" pitchFamily="18" charset="0"/>
              </a:rPr>
              <a:t>Топологія інтегральної мікросхеми- </a:t>
            </a:r>
            <a:r>
              <a:rPr lang="uk-UA" altLang="ru-RU" sz="2400" dirty="0">
                <a:ea typeface="Times New Roman" panose="02020603050405020304" pitchFamily="18" charset="0"/>
                <a:cs typeface="Times New Roman" panose="02020603050405020304" pitchFamily="18" charset="0"/>
              </a:rPr>
              <a:t>зафіксоване на матеріальному носії просторово-геометричне розташування сукупності елементів ІМС та </a:t>
            </a:r>
            <a:r>
              <a:rPr lang="uk-UA" altLang="ru-RU" sz="2400" dirty="0" err="1">
                <a:ea typeface="Times New Roman" panose="02020603050405020304" pitchFamily="18" charset="0"/>
                <a:cs typeface="Times New Roman" panose="02020603050405020304" pitchFamily="18" charset="0"/>
              </a:rPr>
              <a:t>зв'язків</a:t>
            </a:r>
            <a:r>
              <a:rPr lang="uk-UA" altLang="ru-RU" sz="2400" dirty="0">
                <a:ea typeface="Times New Roman" panose="02020603050405020304" pitchFamily="18" charset="0"/>
                <a:cs typeface="Times New Roman" panose="02020603050405020304" pitchFamily="18" charset="0"/>
              </a:rPr>
              <a:t> між ними. </a:t>
            </a:r>
            <a:endParaRPr kumimoji="0" lang="uk-UA" altLang="ru-RU" sz="2400" i="0" u="none" strike="noStrike" cap="none" normalizeH="0" baseline="0" dirty="0">
              <a:ln>
                <a:noFill/>
              </a:ln>
              <a:effectLst/>
            </a:endParaRPr>
          </a:p>
        </p:txBody>
      </p:sp>
    </p:spTree>
    <p:extLst>
      <p:ext uri="{BB962C8B-B14F-4D97-AF65-F5344CB8AC3E}">
        <p14:creationId xmlns:p14="http://schemas.microsoft.com/office/powerpoint/2010/main" val="32909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a:grpSpLocks/>
          </p:cNvGrpSpPr>
          <p:nvPr/>
        </p:nvGrpSpPr>
        <p:grpSpPr bwMode="auto">
          <a:xfrm>
            <a:off x="5225545" y="465221"/>
            <a:ext cx="6645613" cy="5171467"/>
            <a:chOff x="1409" y="-4663"/>
            <a:chExt cx="6355" cy="4900"/>
          </a:xfrm>
        </p:grpSpPr>
        <p:sp>
          <p:nvSpPr>
            <p:cNvPr id="4" name="Rectangle 279"/>
            <p:cNvSpPr>
              <a:spLocks noChangeArrowheads="1"/>
            </p:cNvSpPr>
            <p:nvPr/>
          </p:nvSpPr>
          <p:spPr bwMode="auto">
            <a:xfrm>
              <a:off x="1548" y="-4543"/>
              <a:ext cx="6216" cy="47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pic>
          <p:nvPicPr>
            <p:cNvPr id="5" name="Picture 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4615"/>
              <a:ext cx="38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77"/>
            <p:cNvSpPr>
              <a:spLocks/>
            </p:cNvSpPr>
            <p:nvPr/>
          </p:nvSpPr>
          <p:spPr bwMode="auto">
            <a:xfrm>
              <a:off x="1428" y="-4663"/>
              <a:ext cx="438" cy="334"/>
            </a:xfrm>
            <a:custGeom>
              <a:avLst/>
              <a:gdLst>
                <a:gd name="T0" fmla="+- 0 1865 1428"/>
                <a:gd name="T1" fmla="*/ T0 w 438"/>
                <a:gd name="T2" fmla="+- 0 -4663 -4663"/>
                <a:gd name="T3" fmla="*/ -4663 h 334"/>
                <a:gd name="T4" fmla="+- 0 1816 1428"/>
                <a:gd name="T5" fmla="*/ T4 w 438"/>
                <a:gd name="T6" fmla="+- 0 -4663 -4663"/>
                <a:gd name="T7" fmla="*/ -4663 h 334"/>
                <a:gd name="T8" fmla="+- 0 1428 1428"/>
                <a:gd name="T9" fmla="*/ T8 w 438"/>
                <a:gd name="T10" fmla="+- 0 -4367 -4663"/>
                <a:gd name="T11" fmla="*/ -4367 h 334"/>
                <a:gd name="T12" fmla="+- 0 1428 1428"/>
                <a:gd name="T13" fmla="*/ T12 w 438"/>
                <a:gd name="T14" fmla="+- 0 -4329 -4663"/>
                <a:gd name="T15" fmla="*/ -4329 h 334"/>
                <a:gd name="T16" fmla="+- 0 1865 1428"/>
                <a:gd name="T17" fmla="*/ T16 w 438"/>
                <a:gd name="T18" fmla="+- 0 -4663 -4663"/>
                <a:gd name="T19" fmla="*/ -4663 h 334"/>
              </a:gdLst>
              <a:ahLst/>
              <a:cxnLst>
                <a:cxn ang="0">
                  <a:pos x="T1" y="T3"/>
                </a:cxn>
                <a:cxn ang="0">
                  <a:pos x="T5" y="T7"/>
                </a:cxn>
                <a:cxn ang="0">
                  <a:pos x="T9" y="T11"/>
                </a:cxn>
                <a:cxn ang="0">
                  <a:pos x="T13" y="T15"/>
                </a:cxn>
                <a:cxn ang="0">
                  <a:pos x="T17" y="T19"/>
                </a:cxn>
              </a:cxnLst>
              <a:rect l="0" t="0" r="r" b="b"/>
              <a:pathLst>
                <a:path w="438" h="334">
                  <a:moveTo>
                    <a:pt x="437" y="0"/>
                  </a:moveTo>
                  <a:lnTo>
                    <a:pt x="388" y="0"/>
                  </a:lnTo>
                  <a:lnTo>
                    <a:pt x="0" y="296"/>
                  </a:lnTo>
                  <a:lnTo>
                    <a:pt x="0" y="334"/>
                  </a:lnTo>
                  <a:lnTo>
                    <a:pt x="437" y="0"/>
                  </a:lnTo>
                  <a:close/>
                </a:path>
              </a:pathLst>
            </a:custGeom>
            <a:solidFill>
              <a:srgbClr val="1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 name="Freeform 276"/>
            <p:cNvSpPr>
              <a:spLocks/>
            </p:cNvSpPr>
            <p:nvPr/>
          </p:nvSpPr>
          <p:spPr bwMode="auto">
            <a:xfrm>
              <a:off x="1428" y="-4663"/>
              <a:ext cx="486" cy="371"/>
            </a:xfrm>
            <a:custGeom>
              <a:avLst/>
              <a:gdLst>
                <a:gd name="T0" fmla="+- 0 1914 1428"/>
                <a:gd name="T1" fmla="*/ T0 w 486"/>
                <a:gd name="T2" fmla="+- 0 -4663 -4663"/>
                <a:gd name="T3" fmla="*/ -4663 h 371"/>
                <a:gd name="T4" fmla="+- 0 1865 1428"/>
                <a:gd name="T5" fmla="*/ T4 w 486"/>
                <a:gd name="T6" fmla="+- 0 -4663 -4663"/>
                <a:gd name="T7" fmla="*/ -4663 h 371"/>
                <a:gd name="T8" fmla="+- 0 1428 1428"/>
                <a:gd name="T9" fmla="*/ T8 w 486"/>
                <a:gd name="T10" fmla="+- 0 -4329 -4663"/>
                <a:gd name="T11" fmla="*/ -4329 h 371"/>
                <a:gd name="T12" fmla="+- 0 1428 1428"/>
                <a:gd name="T13" fmla="*/ T12 w 486"/>
                <a:gd name="T14" fmla="+- 0 -4292 -4663"/>
                <a:gd name="T15" fmla="*/ -4292 h 371"/>
                <a:gd name="T16" fmla="+- 0 1914 1428"/>
                <a:gd name="T17" fmla="*/ T16 w 486"/>
                <a:gd name="T18" fmla="+- 0 -4663 -4663"/>
                <a:gd name="T19" fmla="*/ -4663 h 371"/>
              </a:gdLst>
              <a:ahLst/>
              <a:cxnLst>
                <a:cxn ang="0">
                  <a:pos x="T1" y="T3"/>
                </a:cxn>
                <a:cxn ang="0">
                  <a:pos x="T5" y="T7"/>
                </a:cxn>
                <a:cxn ang="0">
                  <a:pos x="T9" y="T11"/>
                </a:cxn>
                <a:cxn ang="0">
                  <a:pos x="T13" y="T15"/>
                </a:cxn>
                <a:cxn ang="0">
                  <a:pos x="T17" y="T19"/>
                </a:cxn>
              </a:cxnLst>
              <a:rect l="0" t="0" r="r" b="b"/>
              <a:pathLst>
                <a:path w="486" h="371">
                  <a:moveTo>
                    <a:pt x="486" y="0"/>
                  </a:moveTo>
                  <a:lnTo>
                    <a:pt x="437" y="0"/>
                  </a:lnTo>
                  <a:lnTo>
                    <a:pt x="0" y="334"/>
                  </a:lnTo>
                  <a:lnTo>
                    <a:pt x="0" y="371"/>
                  </a:lnTo>
                  <a:lnTo>
                    <a:pt x="486" y="0"/>
                  </a:lnTo>
                  <a:close/>
                </a:path>
              </a:pathLst>
            </a:custGeom>
            <a:solidFill>
              <a:srgbClr val="1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 name="Freeform 275"/>
            <p:cNvSpPr>
              <a:spLocks/>
            </p:cNvSpPr>
            <p:nvPr/>
          </p:nvSpPr>
          <p:spPr bwMode="auto">
            <a:xfrm>
              <a:off x="1428" y="-4663"/>
              <a:ext cx="535" cy="408"/>
            </a:xfrm>
            <a:custGeom>
              <a:avLst/>
              <a:gdLst>
                <a:gd name="T0" fmla="+- 0 1963 1428"/>
                <a:gd name="T1" fmla="*/ T0 w 535"/>
                <a:gd name="T2" fmla="+- 0 -4663 -4663"/>
                <a:gd name="T3" fmla="*/ -4663 h 408"/>
                <a:gd name="T4" fmla="+- 0 1914 1428"/>
                <a:gd name="T5" fmla="*/ T4 w 535"/>
                <a:gd name="T6" fmla="+- 0 -4663 -4663"/>
                <a:gd name="T7" fmla="*/ -4663 h 408"/>
                <a:gd name="T8" fmla="+- 0 1428 1428"/>
                <a:gd name="T9" fmla="*/ T8 w 535"/>
                <a:gd name="T10" fmla="+- 0 -4292 -4663"/>
                <a:gd name="T11" fmla="*/ -4292 h 408"/>
                <a:gd name="T12" fmla="+- 0 1428 1428"/>
                <a:gd name="T13" fmla="*/ T12 w 535"/>
                <a:gd name="T14" fmla="+- 0 -4255 -4663"/>
                <a:gd name="T15" fmla="*/ -4255 h 408"/>
                <a:gd name="T16" fmla="+- 0 1963 1428"/>
                <a:gd name="T17" fmla="*/ T16 w 535"/>
                <a:gd name="T18" fmla="+- 0 -4663 -4663"/>
                <a:gd name="T19" fmla="*/ -4663 h 408"/>
              </a:gdLst>
              <a:ahLst/>
              <a:cxnLst>
                <a:cxn ang="0">
                  <a:pos x="T1" y="T3"/>
                </a:cxn>
                <a:cxn ang="0">
                  <a:pos x="T5" y="T7"/>
                </a:cxn>
                <a:cxn ang="0">
                  <a:pos x="T9" y="T11"/>
                </a:cxn>
                <a:cxn ang="0">
                  <a:pos x="T13" y="T15"/>
                </a:cxn>
                <a:cxn ang="0">
                  <a:pos x="T17" y="T19"/>
                </a:cxn>
              </a:cxnLst>
              <a:rect l="0" t="0" r="r" b="b"/>
              <a:pathLst>
                <a:path w="535" h="408">
                  <a:moveTo>
                    <a:pt x="535" y="0"/>
                  </a:moveTo>
                  <a:lnTo>
                    <a:pt x="486" y="0"/>
                  </a:lnTo>
                  <a:lnTo>
                    <a:pt x="0" y="371"/>
                  </a:lnTo>
                  <a:lnTo>
                    <a:pt x="0" y="408"/>
                  </a:lnTo>
                  <a:lnTo>
                    <a:pt x="535" y="0"/>
                  </a:lnTo>
                  <a:close/>
                </a:path>
              </a:pathLst>
            </a:custGeom>
            <a:solidFill>
              <a:srgbClr val="1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 name="Freeform 274"/>
            <p:cNvSpPr>
              <a:spLocks/>
            </p:cNvSpPr>
            <p:nvPr/>
          </p:nvSpPr>
          <p:spPr bwMode="auto">
            <a:xfrm>
              <a:off x="1428" y="-4663"/>
              <a:ext cx="584" cy="446"/>
            </a:xfrm>
            <a:custGeom>
              <a:avLst/>
              <a:gdLst>
                <a:gd name="T0" fmla="+- 0 2011 1428"/>
                <a:gd name="T1" fmla="*/ T0 w 584"/>
                <a:gd name="T2" fmla="+- 0 -4663 -4663"/>
                <a:gd name="T3" fmla="*/ -4663 h 446"/>
                <a:gd name="T4" fmla="+- 0 1963 1428"/>
                <a:gd name="T5" fmla="*/ T4 w 584"/>
                <a:gd name="T6" fmla="+- 0 -4663 -4663"/>
                <a:gd name="T7" fmla="*/ -4663 h 446"/>
                <a:gd name="T8" fmla="+- 0 1428 1428"/>
                <a:gd name="T9" fmla="*/ T8 w 584"/>
                <a:gd name="T10" fmla="+- 0 -4255 -4663"/>
                <a:gd name="T11" fmla="*/ -4255 h 446"/>
                <a:gd name="T12" fmla="+- 0 1428 1428"/>
                <a:gd name="T13" fmla="*/ T12 w 584"/>
                <a:gd name="T14" fmla="+- 0 -4218 -4663"/>
                <a:gd name="T15" fmla="*/ -4218 h 446"/>
                <a:gd name="T16" fmla="+- 0 2011 1428"/>
                <a:gd name="T17" fmla="*/ T16 w 584"/>
                <a:gd name="T18" fmla="+- 0 -4663 -4663"/>
                <a:gd name="T19" fmla="*/ -4663 h 446"/>
              </a:gdLst>
              <a:ahLst/>
              <a:cxnLst>
                <a:cxn ang="0">
                  <a:pos x="T1" y="T3"/>
                </a:cxn>
                <a:cxn ang="0">
                  <a:pos x="T5" y="T7"/>
                </a:cxn>
                <a:cxn ang="0">
                  <a:pos x="T9" y="T11"/>
                </a:cxn>
                <a:cxn ang="0">
                  <a:pos x="T13" y="T15"/>
                </a:cxn>
                <a:cxn ang="0">
                  <a:pos x="T17" y="T19"/>
                </a:cxn>
              </a:cxnLst>
              <a:rect l="0" t="0" r="r" b="b"/>
              <a:pathLst>
                <a:path w="584" h="446">
                  <a:moveTo>
                    <a:pt x="583" y="0"/>
                  </a:moveTo>
                  <a:lnTo>
                    <a:pt x="535" y="0"/>
                  </a:lnTo>
                  <a:lnTo>
                    <a:pt x="0" y="408"/>
                  </a:lnTo>
                  <a:lnTo>
                    <a:pt x="0" y="445"/>
                  </a:lnTo>
                  <a:lnTo>
                    <a:pt x="583" y="0"/>
                  </a:lnTo>
                  <a:close/>
                </a:path>
              </a:pathLst>
            </a:custGeom>
            <a:solidFill>
              <a:srgbClr val="1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 name="Freeform 273"/>
            <p:cNvSpPr>
              <a:spLocks/>
            </p:cNvSpPr>
            <p:nvPr/>
          </p:nvSpPr>
          <p:spPr bwMode="auto">
            <a:xfrm>
              <a:off x="1428" y="-4663"/>
              <a:ext cx="631" cy="482"/>
            </a:xfrm>
            <a:custGeom>
              <a:avLst/>
              <a:gdLst>
                <a:gd name="T0" fmla="+- 0 2059 1428"/>
                <a:gd name="T1" fmla="*/ T0 w 631"/>
                <a:gd name="T2" fmla="+- 0 -4663 -4663"/>
                <a:gd name="T3" fmla="*/ -4663 h 482"/>
                <a:gd name="T4" fmla="+- 0 2011 1428"/>
                <a:gd name="T5" fmla="*/ T4 w 631"/>
                <a:gd name="T6" fmla="+- 0 -4663 -4663"/>
                <a:gd name="T7" fmla="*/ -4663 h 482"/>
                <a:gd name="T8" fmla="+- 0 1428 1428"/>
                <a:gd name="T9" fmla="*/ T8 w 631"/>
                <a:gd name="T10" fmla="+- 0 -4218 -4663"/>
                <a:gd name="T11" fmla="*/ -4218 h 482"/>
                <a:gd name="T12" fmla="+- 0 1428 1428"/>
                <a:gd name="T13" fmla="*/ T12 w 631"/>
                <a:gd name="T14" fmla="+- 0 -4182 -4663"/>
                <a:gd name="T15" fmla="*/ -4182 h 482"/>
                <a:gd name="T16" fmla="+- 0 2059 1428"/>
                <a:gd name="T17" fmla="*/ T16 w 631"/>
                <a:gd name="T18" fmla="+- 0 -4663 -4663"/>
                <a:gd name="T19" fmla="*/ -4663 h 482"/>
              </a:gdLst>
              <a:ahLst/>
              <a:cxnLst>
                <a:cxn ang="0">
                  <a:pos x="T1" y="T3"/>
                </a:cxn>
                <a:cxn ang="0">
                  <a:pos x="T5" y="T7"/>
                </a:cxn>
                <a:cxn ang="0">
                  <a:pos x="T9" y="T11"/>
                </a:cxn>
                <a:cxn ang="0">
                  <a:pos x="T13" y="T15"/>
                </a:cxn>
                <a:cxn ang="0">
                  <a:pos x="T17" y="T19"/>
                </a:cxn>
              </a:cxnLst>
              <a:rect l="0" t="0" r="r" b="b"/>
              <a:pathLst>
                <a:path w="631" h="482">
                  <a:moveTo>
                    <a:pt x="631" y="0"/>
                  </a:moveTo>
                  <a:lnTo>
                    <a:pt x="583" y="0"/>
                  </a:lnTo>
                  <a:lnTo>
                    <a:pt x="0" y="445"/>
                  </a:lnTo>
                  <a:lnTo>
                    <a:pt x="0" y="481"/>
                  </a:lnTo>
                  <a:lnTo>
                    <a:pt x="631" y="0"/>
                  </a:lnTo>
                  <a:close/>
                </a:path>
              </a:pathLst>
            </a:custGeom>
            <a:solidFill>
              <a:srgbClr val="1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 name="Freeform 272"/>
            <p:cNvSpPr>
              <a:spLocks/>
            </p:cNvSpPr>
            <p:nvPr/>
          </p:nvSpPr>
          <p:spPr bwMode="auto">
            <a:xfrm>
              <a:off x="1428" y="-4663"/>
              <a:ext cx="680" cy="519"/>
            </a:xfrm>
            <a:custGeom>
              <a:avLst/>
              <a:gdLst>
                <a:gd name="T0" fmla="+- 0 2107 1428"/>
                <a:gd name="T1" fmla="*/ T0 w 680"/>
                <a:gd name="T2" fmla="+- 0 -4663 -4663"/>
                <a:gd name="T3" fmla="*/ -4663 h 519"/>
                <a:gd name="T4" fmla="+- 0 2059 1428"/>
                <a:gd name="T5" fmla="*/ T4 w 680"/>
                <a:gd name="T6" fmla="+- 0 -4663 -4663"/>
                <a:gd name="T7" fmla="*/ -4663 h 519"/>
                <a:gd name="T8" fmla="+- 0 1428 1428"/>
                <a:gd name="T9" fmla="*/ T8 w 680"/>
                <a:gd name="T10" fmla="+- 0 -4182 -4663"/>
                <a:gd name="T11" fmla="*/ -4182 h 519"/>
                <a:gd name="T12" fmla="+- 0 1428 1428"/>
                <a:gd name="T13" fmla="*/ T12 w 680"/>
                <a:gd name="T14" fmla="+- 0 -4145 -4663"/>
                <a:gd name="T15" fmla="*/ -4145 h 519"/>
                <a:gd name="T16" fmla="+- 0 2107 1428"/>
                <a:gd name="T17" fmla="*/ T16 w 680"/>
                <a:gd name="T18" fmla="+- 0 -4663 -4663"/>
                <a:gd name="T19" fmla="*/ -4663 h 519"/>
              </a:gdLst>
              <a:ahLst/>
              <a:cxnLst>
                <a:cxn ang="0">
                  <a:pos x="T1" y="T3"/>
                </a:cxn>
                <a:cxn ang="0">
                  <a:pos x="T5" y="T7"/>
                </a:cxn>
                <a:cxn ang="0">
                  <a:pos x="T9" y="T11"/>
                </a:cxn>
                <a:cxn ang="0">
                  <a:pos x="T13" y="T15"/>
                </a:cxn>
                <a:cxn ang="0">
                  <a:pos x="T17" y="T19"/>
                </a:cxn>
              </a:cxnLst>
              <a:rect l="0" t="0" r="r" b="b"/>
              <a:pathLst>
                <a:path w="680" h="519">
                  <a:moveTo>
                    <a:pt x="679" y="0"/>
                  </a:moveTo>
                  <a:lnTo>
                    <a:pt x="631" y="0"/>
                  </a:lnTo>
                  <a:lnTo>
                    <a:pt x="0" y="481"/>
                  </a:lnTo>
                  <a:lnTo>
                    <a:pt x="0" y="518"/>
                  </a:lnTo>
                  <a:lnTo>
                    <a:pt x="679" y="0"/>
                  </a:lnTo>
                  <a:close/>
                </a:path>
              </a:pathLst>
            </a:custGeom>
            <a:solidFill>
              <a:srgbClr val="1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 name="Freeform 271"/>
            <p:cNvSpPr>
              <a:spLocks/>
            </p:cNvSpPr>
            <p:nvPr/>
          </p:nvSpPr>
          <p:spPr bwMode="auto">
            <a:xfrm>
              <a:off x="1428" y="-4663"/>
              <a:ext cx="729" cy="556"/>
            </a:xfrm>
            <a:custGeom>
              <a:avLst/>
              <a:gdLst>
                <a:gd name="T0" fmla="+- 0 2156 1428"/>
                <a:gd name="T1" fmla="*/ T0 w 729"/>
                <a:gd name="T2" fmla="+- 0 -4663 -4663"/>
                <a:gd name="T3" fmla="*/ -4663 h 556"/>
                <a:gd name="T4" fmla="+- 0 2107 1428"/>
                <a:gd name="T5" fmla="*/ T4 w 729"/>
                <a:gd name="T6" fmla="+- 0 -4663 -4663"/>
                <a:gd name="T7" fmla="*/ -4663 h 556"/>
                <a:gd name="T8" fmla="+- 0 1428 1428"/>
                <a:gd name="T9" fmla="*/ T8 w 729"/>
                <a:gd name="T10" fmla="+- 0 -4145 -4663"/>
                <a:gd name="T11" fmla="*/ -4145 h 556"/>
                <a:gd name="T12" fmla="+- 0 1428 1428"/>
                <a:gd name="T13" fmla="*/ T12 w 729"/>
                <a:gd name="T14" fmla="+- 0 -4107 -4663"/>
                <a:gd name="T15" fmla="*/ -4107 h 556"/>
                <a:gd name="T16" fmla="+- 0 2156 1428"/>
                <a:gd name="T17" fmla="*/ T16 w 729"/>
                <a:gd name="T18" fmla="+- 0 -4663 -4663"/>
                <a:gd name="T19" fmla="*/ -4663 h 556"/>
              </a:gdLst>
              <a:ahLst/>
              <a:cxnLst>
                <a:cxn ang="0">
                  <a:pos x="T1" y="T3"/>
                </a:cxn>
                <a:cxn ang="0">
                  <a:pos x="T5" y="T7"/>
                </a:cxn>
                <a:cxn ang="0">
                  <a:pos x="T9" y="T11"/>
                </a:cxn>
                <a:cxn ang="0">
                  <a:pos x="T13" y="T15"/>
                </a:cxn>
                <a:cxn ang="0">
                  <a:pos x="T17" y="T19"/>
                </a:cxn>
              </a:cxnLst>
              <a:rect l="0" t="0" r="r" b="b"/>
              <a:pathLst>
                <a:path w="729" h="556">
                  <a:moveTo>
                    <a:pt x="728" y="0"/>
                  </a:moveTo>
                  <a:lnTo>
                    <a:pt x="679" y="0"/>
                  </a:lnTo>
                  <a:lnTo>
                    <a:pt x="0" y="518"/>
                  </a:lnTo>
                  <a:lnTo>
                    <a:pt x="0" y="556"/>
                  </a:lnTo>
                  <a:lnTo>
                    <a:pt x="728" y="0"/>
                  </a:lnTo>
                  <a:close/>
                </a:path>
              </a:pathLst>
            </a:custGeom>
            <a:solidFill>
              <a:srgbClr val="1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 name="Freeform 270"/>
            <p:cNvSpPr>
              <a:spLocks/>
            </p:cNvSpPr>
            <p:nvPr/>
          </p:nvSpPr>
          <p:spPr bwMode="auto">
            <a:xfrm>
              <a:off x="1428" y="-4663"/>
              <a:ext cx="777" cy="593"/>
            </a:xfrm>
            <a:custGeom>
              <a:avLst/>
              <a:gdLst>
                <a:gd name="T0" fmla="+- 0 2205 1428"/>
                <a:gd name="T1" fmla="*/ T0 w 777"/>
                <a:gd name="T2" fmla="+- 0 -4663 -4663"/>
                <a:gd name="T3" fmla="*/ -4663 h 593"/>
                <a:gd name="T4" fmla="+- 0 2156 1428"/>
                <a:gd name="T5" fmla="*/ T4 w 777"/>
                <a:gd name="T6" fmla="+- 0 -4663 -4663"/>
                <a:gd name="T7" fmla="*/ -4663 h 593"/>
                <a:gd name="T8" fmla="+- 0 1428 1428"/>
                <a:gd name="T9" fmla="*/ T8 w 777"/>
                <a:gd name="T10" fmla="+- 0 -4107 -4663"/>
                <a:gd name="T11" fmla="*/ -4107 h 593"/>
                <a:gd name="T12" fmla="+- 0 1428 1428"/>
                <a:gd name="T13" fmla="*/ T12 w 777"/>
                <a:gd name="T14" fmla="+- 0 -4070 -4663"/>
                <a:gd name="T15" fmla="*/ -4070 h 593"/>
                <a:gd name="T16" fmla="+- 0 2205 1428"/>
                <a:gd name="T17" fmla="*/ T16 w 777"/>
                <a:gd name="T18" fmla="+- 0 -4663 -4663"/>
                <a:gd name="T19" fmla="*/ -4663 h 593"/>
              </a:gdLst>
              <a:ahLst/>
              <a:cxnLst>
                <a:cxn ang="0">
                  <a:pos x="T1" y="T3"/>
                </a:cxn>
                <a:cxn ang="0">
                  <a:pos x="T5" y="T7"/>
                </a:cxn>
                <a:cxn ang="0">
                  <a:pos x="T9" y="T11"/>
                </a:cxn>
                <a:cxn ang="0">
                  <a:pos x="T13" y="T15"/>
                </a:cxn>
                <a:cxn ang="0">
                  <a:pos x="T17" y="T19"/>
                </a:cxn>
              </a:cxnLst>
              <a:rect l="0" t="0" r="r" b="b"/>
              <a:pathLst>
                <a:path w="777" h="593">
                  <a:moveTo>
                    <a:pt x="777" y="0"/>
                  </a:moveTo>
                  <a:lnTo>
                    <a:pt x="728" y="0"/>
                  </a:lnTo>
                  <a:lnTo>
                    <a:pt x="0" y="556"/>
                  </a:lnTo>
                  <a:lnTo>
                    <a:pt x="0" y="593"/>
                  </a:lnTo>
                  <a:lnTo>
                    <a:pt x="777" y="0"/>
                  </a:lnTo>
                  <a:close/>
                </a:path>
              </a:pathLst>
            </a:custGeom>
            <a:solidFill>
              <a:srgbClr val="2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 name="Freeform 269"/>
            <p:cNvSpPr>
              <a:spLocks/>
            </p:cNvSpPr>
            <p:nvPr/>
          </p:nvSpPr>
          <p:spPr bwMode="auto">
            <a:xfrm>
              <a:off x="1428" y="-4663"/>
              <a:ext cx="826" cy="630"/>
            </a:xfrm>
            <a:custGeom>
              <a:avLst/>
              <a:gdLst>
                <a:gd name="T0" fmla="+- 0 2254 1428"/>
                <a:gd name="T1" fmla="*/ T0 w 826"/>
                <a:gd name="T2" fmla="+- 0 -4663 -4663"/>
                <a:gd name="T3" fmla="*/ -4663 h 630"/>
                <a:gd name="T4" fmla="+- 0 2205 1428"/>
                <a:gd name="T5" fmla="*/ T4 w 826"/>
                <a:gd name="T6" fmla="+- 0 -4663 -4663"/>
                <a:gd name="T7" fmla="*/ -4663 h 630"/>
                <a:gd name="T8" fmla="+- 0 1428 1428"/>
                <a:gd name="T9" fmla="*/ T8 w 826"/>
                <a:gd name="T10" fmla="+- 0 -4070 -4663"/>
                <a:gd name="T11" fmla="*/ -4070 h 630"/>
                <a:gd name="T12" fmla="+- 0 1428 1428"/>
                <a:gd name="T13" fmla="*/ T12 w 826"/>
                <a:gd name="T14" fmla="+- 0 -4033 -4663"/>
                <a:gd name="T15" fmla="*/ -4033 h 630"/>
                <a:gd name="T16" fmla="+- 0 2254 1428"/>
                <a:gd name="T17" fmla="*/ T16 w 826"/>
                <a:gd name="T18" fmla="+- 0 -4663 -4663"/>
                <a:gd name="T19" fmla="*/ -4663 h 630"/>
              </a:gdLst>
              <a:ahLst/>
              <a:cxnLst>
                <a:cxn ang="0">
                  <a:pos x="T1" y="T3"/>
                </a:cxn>
                <a:cxn ang="0">
                  <a:pos x="T5" y="T7"/>
                </a:cxn>
                <a:cxn ang="0">
                  <a:pos x="T9" y="T11"/>
                </a:cxn>
                <a:cxn ang="0">
                  <a:pos x="T13" y="T15"/>
                </a:cxn>
                <a:cxn ang="0">
                  <a:pos x="T17" y="T19"/>
                </a:cxn>
              </a:cxnLst>
              <a:rect l="0" t="0" r="r" b="b"/>
              <a:pathLst>
                <a:path w="826" h="630">
                  <a:moveTo>
                    <a:pt x="826" y="0"/>
                  </a:moveTo>
                  <a:lnTo>
                    <a:pt x="777" y="0"/>
                  </a:lnTo>
                  <a:lnTo>
                    <a:pt x="0" y="593"/>
                  </a:lnTo>
                  <a:lnTo>
                    <a:pt x="0" y="630"/>
                  </a:lnTo>
                  <a:lnTo>
                    <a:pt x="826" y="0"/>
                  </a:lnTo>
                  <a:close/>
                </a:path>
              </a:pathLst>
            </a:custGeom>
            <a:solidFill>
              <a:srgbClr val="2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 name="Freeform 268"/>
            <p:cNvSpPr>
              <a:spLocks/>
            </p:cNvSpPr>
            <p:nvPr/>
          </p:nvSpPr>
          <p:spPr bwMode="auto">
            <a:xfrm>
              <a:off x="1428" y="-4663"/>
              <a:ext cx="875" cy="668"/>
            </a:xfrm>
            <a:custGeom>
              <a:avLst/>
              <a:gdLst>
                <a:gd name="T0" fmla="+- 0 2302 1428"/>
                <a:gd name="T1" fmla="*/ T0 w 875"/>
                <a:gd name="T2" fmla="+- 0 -4663 -4663"/>
                <a:gd name="T3" fmla="*/ -4663 h 668"/>
                <a:gd name="T4" fmla="+- 0 2254 1428"/>
                <a:gd name="T5" fmla="*/ T4 w 875"/>
                <a:gd name="T6" fmla="+- 0 -4663 -4663"/>
                <a:gd name="T7" fmla="*/ -4663 h 668"/>
                <a:gd name="T8" fmla="+- 0 1428 1428"/>
                <a:gd name="T9" fmla="*/ T8 w 875"/>
                <a:gd name="T10" fmla="+- 0 -4033 -4663"/>
                <a:gd name="T11" fmla="*/ -4033 h 668"/>
                <a:gd name="T12" fmla="+- 0 1428 1428"/>
                <a:gd name="T13" fmla="*/ T12 w 875"/>
                <a:gd name="T14" fmla="+- 0 -3996 -4663"/>
                <a:gd name="T15" fmla="*/ -3996 h 668"/>
                <a:gd name="T16" fmla="+- 0 2302 1428"/>
                <a:gd name="T17" fmla="*/ T16 w 875"/>
                <a:gd name="T18" fmla="+- 0 -4663 -4663"/>
                <a:gd name="T19" fmla="*/ -4663 h 668"/>
              </a:gdLst>
              <a:ahLst/>
              <a:cxnLst>
                <a:cxn ang="0">
                  <a:pos x="T1" y="T3"/>
                </a:cxn>
                <a:cxn ang="0">
                  <a:pos x="T5" y="T7"/>
                </a:cxn>
                <a:cxn ang="0">
                  <a:pos x="T9" y="T11"/>
                </a:cxn>
                <a:cxn ang="0">
                  <a:pos x="T13" y="T15"/>
                </a:cxn>
                <a:cxn ang="0">
                  <a:pos x="T17" y="T19"/>
                </a:cxn>
              </a:cxnLst>
              <a:rect l="0" t="0" r="r" b="b"/>
              <a:pathLst>
                <a:path w="875" h="668">
                  <a:moveTo>
                    <a:pt x="874" y="0"/>
                  </a:moveTo>
                  <a:lnTo>
                    <a:pt x="826" y="0"/>
                  </a:lnTo>
                  <a:lnTo>
                    <a:pt x="0" y="630"/>
                  </a:lnTo>
                  <a:lnTo>
                    <a:pt x="0" y="667"/>
                  </a:lnTo>
                  <a:lnTo>
                    <a:pt x="874" y="0"/>
                  </a:lnTo>
                  <a:close/>
                </a:path>
              </a:pathLst>
            </a:custGeom>
            <a:solidFill>
              <a:srgbClr val="2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 name="Freeform 267"/>
            <p:cNvSpPr>
              <a:spLocks/>
            </p:cNvSpPr>
            <p:nvPr/>
          </p:nvSpPr>
          <p:spPr bwMode="auto">
            <a:xfrm>
              <a:off x="1428" y="-4663"/>
              <a:ext cx="924" cy="705"/>
            </a:xfrm>
            <a:custGeom>
              <a:avLst/>
              <a:gdLst>
                <a:gd name="T0" fmla="+- 0 2351 1428"/>
                <a:gd name="T1" fmla="*/ T0 w 924"/>
                <a:gd name="T2" fmla="+- 0 -4663 -4663"/>
                <a:gd name="T3" fmla="*/ -4663 h 705"/>
                <a:gd name="T4" fmla="+- 0 2302 1428"/>
                <a:gd name="T5" fmla="*/ T4 w 924"/>
                <a:gd name="T6" fmla="+- 0 -4663 -4663"/>
                <a:gd name="T7" fmla="*/ -4663 h 705"/>
                <a:gd name="T8" fmla="+- 0 1428 1428"/>
                <a:gd name="T9" fmla="*/ T8 w 924"/>
                <a:gd name="T10" fmla="+- 0 -3996 -4663"/>
                <a:gd name="T11" fmla="*/ -3996 h 705"/>
                <a:gd name="T12" fmla="+- 0 1428 1428"/>
                <a:gd name="T13" fmla="*/ T12 w 924"/>
                <a:gd name="T14" fmla="+- 0 -3959 -4663"/>
                <a:gd name="T15" fmla="*/ -3959 h 705"/>
                <a:gd name="T16" fmla="+- 0 2351 1428"/>
                <a:gd name="T17" fmla="*/ T16 w 924"/>
                <a:gd name="T18" fmla="+- 0 -4663 -4663"/>
                <a:gd name="T19" fmla="*/ -4663 h 705"/>
              </a:gdLst>
              <a:ahLst/>
              <a:cxnLst>
                <a:cxn ang="0">
                  <a:pos x="T1" y="T3"/>
                </a:cxn>
                <a:cxn ang="0">
                  <a:pos x="T5" y="T7"/>
                </a:cxn>
                <a:cxn ang="0">
                  <a:pos x="T9" y="T11"/>
                </a:cxn>
                <a:cxn ang="0">
                  <a:pos x="T13" y="T15"/>
                </a:cxn>
                <a:cxn ang="0">
                  <a:pos x="T17" y="T19"/>
                </a:cxn>
              </a:cxnLst>
              <a:rect l="0" t="0" r="r" b="b"/>
              <a:pathLst>
                <a:path w="924" h="705">
                  <a:moveTo>
                    <a:pt x="923" y="0"/>
                  </a:moveTo>
                  <a:lnTo>
                    <a:pt x="874" y="0"/>
                  </a:lnTo>
                  <a:lnTo>
                    <a:pt x="0" y="667"/>
                  </a:lnTo>
                  <a:lnTo>
                    <a:pt x="0" y="704"/>
                  </a:lnTo>
                  <a:lnTo>
                    <a:pt x="923" y="0"/>
                  </a:lnTo>
                  <a:close/>
                </a:path>
              </a:pathLst>
            </a:custGeom>
            <a:solidFill>
              <a:srgbClr val="2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 name="Freeform 266"/>
            <p:cNvSpPr>
              <a:spLocks/>
            </p:cNvSpPr>
            <p:nvPr/>
          </p:nvSpPr>
          <p:spPr bwMode="auto">
            <a:xfrm>
              <a:off x="1428" y="-4663"/>
              <a:ext cx="972" cy="742"/>
            </a:xfrm>
            <a:custGeom>
              <a:avLst/>
              <a:gdLst>
                <a:gd name="T0" fmla="+- 0 2400 1428"/>
                <a:gd name="T1" fmla="*/ T0 w 972"/>
                <a:gd name="T2" fmla="+- 0 -4663 -4663"/>
                <a:gd name="T3" fmla="*/ -4663 h 742"/>
                <a:gd name="T4" fmla="+- 0 2351 1428"/>
                <a:gd name="T5" fmla="*/ T4 w 972"/>
                <a:gd name="T6" fmla="+- 0 -4663 -4663"/>
                <a:gd name="T7" fmla="*/ -4663 h 742"/>
                <a:gd name="T8" fmla="+- 0 1428 1428"/>
                <a:gd name="T9" fmla="*/ T8 w 972"/>
                <a:gd name="T10" fmla="+- 0 -3959 -4663"/>
                <a:gd name="T11" fmla="*/ -3959 h 742"/>
                <a:gd name="T12" fmla="+- 0 1428 1428"/>
                <a:gd name="T13" fmla="*/ T12 w 972"/>
                <a:gd name="T14" fmla="+- 0 -3921 -4663"/>
                <a:gd name="T15" fmla="*/ -3921 h 742"/>
                <a:gd name="T16" fmla="+- 0 2400 1428"/>
                <a:gd name="T17" fmla="*/ T16 w 972"/>
                <a:gd name="T18" fmla="+- 0 -4663 -4663"/>
                <a:gd name="T19" fmla="*/ -4663 h 742"/>
              </a:gdLst>
              <a:ahLst/>
              <a:cxnLst>
                <a:cxn ang="0">
                  <a:pos x="T1" y="T3"/>
                </a:cxn>
                <a:cxn ang="0">
                  <a:pos x="T5" y="T7"/>
                </a:cxn>
                <a:cxn ang="0">
                  <a:pos x="T9" y="T11"/>
                </a:cxn>
                <a:cxn ang="0">
                  <a:pos x="T13" y="T15"/>
                </a:cxn>
                <a:cxn ang="0">
                  <a:pos x="T17" y="T19"/>
                </a:cxn>
              </a:cxnLst>
              <a:rect l="0" t="0" r="r" b="b"/>
              <a:pathLst>
                <a:path w="972" h="742">
                  <a:moveTo>
                    <a:pt x="972" y="0"/>
                  </a:moveTo>
                  <a:lnTo>
                    <a:pt x="923" y="0"/>
                  </a:lnTo>
                  <a:lnTo>
                    <a:pt x="0" y="704"/>
                  </a:lnTo>
                  <a:lnTo>
                    <a:pt x="0" y="742"/>
                  </a:lnTo>
                  <a:lnTo>
                    <a:pt x="972" y="0"/>
                  </a:lnTo>
                  <a:close/>
                </a:path>
              </a:pathLst>
            </a:custGeom>
            <a:solidFill>
              <a:srgbClr val="2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 name="Freeform 265"/>
            <p:cNvSpPr>
              <a:spLocks/>
            </p:cNvSpPr>
            <p:nvPr/>
          </p:nvSpPr>
          <p:spPr bwMode="auto">
            <a:xfrm>
              <a:off x="1428" y="-4663"/>
              <a:ext cx="1021" cy="779"/>
            </a:xfrm>
            <a:custGeom>
              <a:avLst/>
              <a:gdLst>
                <a:gd name="T0" fmla="+- 0 2449 1428"/>
                <a:gd name="T1" fmla="*/ T0 w 1021"/>
                <a:gd name="T2" fmla="+- 0 -4663 -4663"/>
                <a:gd name="T3" fmla="*/ -4663 h 779"/>
                <a:gd name="T4" fmla="+- 0 2400 1428"/>
                <a:gd name="T5" fmla="*/ T4 w 1021"/>
                <a:gd name="T6" fmla="+- 0 -4663 -4663"/>
                <a:gd name="T7" fmla="*/ -4663 h 779"/>
                <a:gd name="T8" fmla="+- 0 1428 1428"/>
                <a:gd name="T9" fmla="*/ T8 w 1021"/>
                <a:gd name="T10" fmla="+- 0 -3921 -4663"/>
                <a:gd name="T11" fmla="*/ -3921 h 779"/>
                <a:gd name="T12" fmla="+- 0 1428 1428"/>
                <a:gd name="T13" fmla="*/ T12 w 1021"/>
                <a:gd name="T14" fmla="+- 0 -3884 -4663"/>
                <a:gd name="T15" fmla="*/ -3884 h 779"/>
                <a:gd name="T16" fmla="+- 0 2449 1428"/>
                <a:gd name="T17" fmla="*/ T16 w 1021"/>
                <a:gd name="T18" fmla="+- 0 -4663 -4663"/>
                <a:gd name="T19" fmla="*/ -4663 h 779"/>
              </a:gdLst>
              <a:ahLst/>
              <a:cxnLst>
                <a:cxn ang="0">
                  <a:pos x="T1" y="T3"/>
                </a:cxn>
                <a:cxn ang="0">
                  <a:pos x="T5" y="T7"/>
                </a:cxn>
                <a:cxn ang="0">
                  <a:pos x="T9" y="T11"/>
                </a:cxn>
                <a:cxn ang="0">
                  <a:pos x="T13" y="T15"/>
                </a:cxn>
                <a:cxn ang="0">
                  <a:pos x="T17" y="T19"/>
                </a:cxn>
              </a:cxnLst>
              <a:rect l="0" t="0" r="r" b="b"/>
              <a:pathLst>
                <a:path w="1021" h="779">
                  <a:moveTo>
                    <a:pt x="1021" y="0"/>
                  </a:moveTo>
                  <a:lnTo>
                    <a:pt x="972" y="0"/>
                  </a:lnTo>
                  <a:lnTo>
                    <a:pt x="0" y="742"/>
                  </a:lnTo>
                  <a:lnTo>
                    <a:pt x="0" y="779"/>
                  </a:lnTo>
                  <a:lnTo>
                    <a:pt x="1021" y="0"/>
                  </a:lnTo>
                  <a:close/>
                </a:path>
              </a:pathLst>
            </a:custGeom>
            <a:solidFill>
              <a:srgbClr val="2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 name="Freeform 264"/>
            <p:cNvSpPr>
              <a:spLocks/>
            </p:cNvSpPr>
            <p:nvPr/>
          </p:nvSpPr>
          <p:spPr bwMode="auto">
            <a:xfrm>
              <a:off x="1428" y="-4663"/>
              <a:ext cx="1068" cy="815"/>
            </a:xfrm>
            <a:custGeom>
              <a:avLst/>
              <a:gdLst>
                <a:gd name="T0" fmla="+- 0 2496 1428"/>
                <a:gd name="T1" fmla="*/ T0 w 1068"/>
                <a:gd name="T2" fmla="+- 0 -4663 -4663"/>
                <a:gd name="T3" fmla="*/ -4663 h 815"/>
                <a:gd name="T4" fmla="+- 0 2449 1428"/>
                <a:gd name="T5" fmla="*/ T4 w 1068"/>
                <a:gd name="T6" fmla="+- 0 -4663 -4663"/>
                <a:gd name="T7" fmla="*/ -4663 h 815"/>
                <a:gd name="T8" fmla="+- 0 1428 1428"/>
                <a:gd name="T9" fmla="*/ T8 w 1068"/>
                <a:gd name="T10" fmla="+- 0 -3884 -4663"/>
                <a:gd name="T11" fmla="*/ -3884 h 815"/>
                <a:gd name="T12" fmla="+- 0 1428 1428"/>
                <a:gd name="T13" fmla="*/ T12 w 1068"/>
                <a:gd name="T14" fmla="+- 0 -3848 -4663"/>
                <a:gd name="T15" fmla="*/ -3848 h 815"/>
                <a:gd name="T16" fmla="+- 0 2496 1428"/>
                <a:gd name="T17" fmla="*/ T16 w 1068"/>
                <a:gd name="T18" fmla="+- 0 -4663 -4663"/>
                <a:gd name="T19" fmla="*/ -4663 h 815"/>
              </a:gdLst>
              <a:ahLst/>
              <a:cxnLst>
                <a:cxn ang="0">
                  <a:pos x="T1" y="T3"/>
                </a:cxn>
                <a:cxn ang="0">
                  <a:pos x="T5" y="T7"/>
                </a:cxn>
                <a:cxn ang="0">
                  <a:pos x="T9" y="T11"/>
                </a:cxn>
                <a:cxn ang="0">
                  <a:pos x="T13" y="T15"/>
                </a:cxn>
                <a:cxn ang="0">
                  <a:pos x="T17" y="T19"/>
                </a:cxn>
              </a:cxnLst>
              <a:rect l="0" t="0" r="r" b="b"/>
              <a:pathLst>
                <a:path w="1068" h="815">
                  <a:moveTo>
                    <a:pt x="1068" y="0"/>
                  </a:moveTo>
                  <a:lnTo>
                    <a:pt x="1021" y="0"/>
                  </a:lnTo>
                  <a:lnTo>
                    <a:pt x="0" y="779"/>
                  </a:lnTo>
                  <a:lnTo>
                    <a:pt x="0" y="815"/>
                  </a:lnTo>
                  <a:lnTo>
                    <a:pt x="1068" y="0"/>
                  </a:lnTo>
                  <a:close/>
                </a:path>
              </a:pathLst>
            </a:custGeom>
            <a:solidFill>
              <a:srgbClr val="2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0" name="Freeform 263"/>
            <p:cNvSpPr>
              <a:spLocks/>
            </p:cNvSpPr>
            <p:nvPr/>
          </p:nvSpPr>
          <p:spPr bwMode="auto">
            <a:xfrm>
              <a:off x="1428" y="-4663"/>
              <a:ext cx="1117" cy="852"/>
            </a:xfrm>
            <a:custGeom>
              <a:avLst/>
              <a:gdLst>
                <a:gd name="T0" fmla="+- 0 2544 1428"/>
                <a:gd name="T1" fmla="*/ T0 w 1117"/>
                <a:gd name="T2" fmla="+- 0 -4663 -4663"/>
                <a:gd name="T3" fmla="*/ -4663 h 852"/>
                <a:gd name="T4" fmla="+- 0 2496 1428"/>
                <a:gd name="T5" fmla="*/ T4 w 1117"/>
                <a:gd name="T6" fmla="+- 0 -4663 -4663"/>
                <a:gd name="T7" fmla="*/ -4663 h 852"/>
                <a:gd name="T8" fmla="+- 0 1428 1428"/>
                <a:gd name="T9" fmla="*/ T8 w 1117"/>
                <a:gd name="T10" fmla="+- 0 -3848 -4663"/>
                <a:gd name="T11" fmla="*/ -3848 h 852"/>
                <a:gd name="T12" fmla="+- 0 1428 1428"/>
                <a:gd name="T13" fmla="*/ T12 w 1117"/>
                <a:gd name="T14" fmla="+- 0 -3811 -4663"/>
                <a:gd name="T15" fmla="*/ -3811 h 852"/>
                <a:gd name="T16" fmla="+- 0 2544 1428"/>
                <a:gd name="T17" fmla="*/ T16 w 1117"/>
                <a:gd name="T18" fmla="+- 0 -4663 -4663"/>
                <a:gd name="T19" fmla="*/ -4663 h 852"/>
              </a:gdLst>
              <a:ahLst/>
              <a:cxnLst>
                <a:cxn ang="0">
                  <a:pos x="T1" y="T3"/>
                </a:cxn>
                <a:cxn ang="0">
                  <a:pos x="T5" y="T7"/>
                </a:cxn>
                <a:cxn ang="0">
                  <a:pos x="T9" y="T11"/>
                </a:cxn>
                <a:cxn ang="0">
                  <a:pos x="T13" y="T15"/>
                </a:cxn>
                <a:cxn ang="0">
                  <a:pos x="T17" y="T19"/>
                </a:cxn>
              </a:cxnLst>
              <a:rect l="0" t="0" r="r" b="b"/>
              <a:pathLst>
                <a:path w="1117" h="852">
                  <a:moveTo>
                    <a:pt x="1116" y="0"/>
                  </a:moveTo>
                  <a:lnTo>
                    <a:pt x="1068" y="0"/>
                  </a:lnTo>
                  <a:lnTo>
                    <a:pt x="0" y="815"/>
                  </a:lnTo>
                  <a:lnTo>
                    <a:pt x="0" y="852"/>
                  </a:lnTo>
                  <a:lnTo>
                    <a:pt x="1116" y="0"/>
                  </a:lnTo>
                  <a:close/>
                </a:path>
              </a:pathLst>
            </a:custGeom>
            <a:solidFill>
              <a:srgbClr val="2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1" name="Freeform 262"/>
            <p:cNvSpPr>
              <a:spLocks/>
            </p:cNvSpPr>
            <p:nvPr/>
          </p:nvSpPr>
          <p:spPr bwMode="auto">
            <a:xfrm>
              <a:off x="1428" y="-4663"/>
              <a:ext cx="1166" cy="890"/>
            </a:xfrm>
            <a:custGeom>
              <a:avLst/>
              <a:gdLst>
                <a:gd name="T0" fmla="+- 0 2593 1428"/>
                <a:gd name="T1" fmla="*/ T0 w 1166"/>
                <a:gd name="T2" fmla="+- 0 -4663 -4663"/>
                <a:gd name="T3" fmla="*/ -4663 h 890"/>
                <a:gd name="T4" fmla="+- 0 2544 1428"/>
                <a:gd name="T5" fmla="*/ T4 w 1166"/>
                <a:gd name="T6" fmla="+- 0 -4663 -4663"/>
                <a:gd name="T7" fmla="*/ -4663 h 890"/>
                <a:gd name="T8" fmla="+- 0 1428 1428"/>
                <a:gd name="T9" fmla="*/ T8 w 1166"/>
                <a:gd name="T10" fmla="+- 0 -3811 -4663"/>
                <a:gd name="T11" fmla="*/ -3811 h 890"/>
                <a:gd name="T12" fmla="+- 0 1428 1428"/>
                <a:gd name="T13" fmla="*/ T12 w 1166"/>
                <a:gd name="T14" fmla="+- 0 -3774 -4663"/>
                <a:gd name="T15" fmla="*/ -3774 h 890"/>
                <a:gd name="T16" fmla="+- 0 2593 1428"/>
                <a:gd name="T17" fmla="*/ T16 w 1166"/>
                <a:gd name="T18" fmla="+- 0 -4663 -4663"/>
                <a:gd name="T19" fmla="*/ -4663 h 890"/>
              </a:gdLst>
              <a:ahLst/>
              <a:cxnLst>
                <a:cxn ang="0">
                  <a:pos x="T1" y="T3"/>
                </a:cxn>
                <a:cxn ang="0">
                  <a:pos x="T5" y="T7"/>
                </a:cxn>
                <a:cxn ang="0">
                  <a:pos x="T9" y="T11"/>
                </a:cxn>
                <a:cxn ang="0">
                  <a:pos x="T13" y="T15"/>
                </a:cxn>
                <a:cxn ang="0">
                  <a:pos x="T17" y="T19"/>
                </a:cxn>
              </a:cxnLst>
              <a:rect l="0" t="0" r="r" b="b"/>
              <a:pathLst>
                <a:path w="1166" h="890">
                  <a:moveTo>
                    <a:pt x="1165" y="0"/>
                  </a:moveTo>
                  <a:lnTo>
                    <a:pt x="1116" y="0"/>
                  </a:lnTo>
                  <a:lnTo>
                    <a:pt x="0" y="852"/>
                  </a:lnTo>
                  <a:lnTo>
                    <a:pt x="0" y="889"/>
                  </a:lnTo>
                  <a:lnTo>
                    <a:pt x="1165" y="0"/>
                  </a:lnTo>
                  <a:close/>
                </a:path>
              </a:pathLst>
            </a:custGeom>
            <a:solidFill>
              <a:srgbClr val="2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2" name="Freeform 261"/>
            <p:cNvSpPr>
              <a:spLocks/>
            </p:cNvSpPr>
            <p:nvPr/>
          </p:nvSpPr>
          <p:spPr bwMode="auto">
            <a:xfrm>
              <a:off x="1428" y="-4663"/>
              <a:ext cx="1214" cy="927"/>
            </a:xfrm>
            <a:custGeom>
              <a:avLst/>
              <a:gdLst>
                <a:gd name="T0" fmla="+- 0 2642 1428"/>
                <a:gd name="T1" fmla="*/ T0 w 1214"/>
                <a:gd name="T2" fmla="+- 0 -4663 -4663"/>
                <a:gd name="T3" fmla="*/ -4663 h 927"/>
                <a:gd name="T4" fmla="+- 0 2593 1428"/>
                <a:gd name="T5" fmla="*/ T4 w 1214"/>
                <a:gd name="T6" fmla="+- 0 -4663 -4663"/>
                <a:gd name="T7" fmla="*/ -4663 h 927"/>
                <a:gd name="T8" fmla="+- 0 1428 1428"/>
                <a:gd name="T9" fmla="*/ T8 w 1214"/>
                <a:gd name="T10" fmla="+- 0 -3774 -4663"/>
                <a:gd name="T11" fmla="*/ -3774 h 927"/>
                <a:gd name="T12" fmla="+- 0 1428 1428"/>
                <a:gd name="T13" fmla="*/ T12 w 1214"/>
                <a:gd name="T14" fmla="+- 0 -3737 -4663"/>
                <a:gd name="T15" fmla="*/ -3737 h 927"/>
                <a:gd name="T16" fmla="+- 0 2642 1428"/>
                <a:gd name="T17" fmla="*/ T16 w 1214"/>
                <a:gd name="T18" fmla="+- 0 -4663 -4663"/>
                <a:gd name="T19" fmla="*/ -4663 h 927"/>
              </a:gdLst>
              <a:ahLst/>
              <a:cxnLst>
                <a:cxn ang="0">
                  <a:pos x="T1" y="T3"/>
                </a:cxn>
                <a:cxn ang="0">
                  <a:pos x="T5" y="T7"/>
                </a:cxn>
                <a:cxn ang="0">
                  <a:pos x="T9" y="T11"/>
                </a:cxn>
                <a:cxn ang="0">
                  <a:pos x="T13" y="T15"/>
                </a:cxn>
                <a:cxn ang="0">
                  <a:pos x="T17" y="T19"/>
                </a:cxn>
              </a:cxnLst>
              <a:rect l="0" t="0" r="r" b="b"/>
              <a:pathLst>
                <a:path w="1214" h="927">
                  <a:moveTo>
                    <a:pt x="1214" y="0"/>
                  </a:moveTo>
                  <a:lnTo>
                    <a:pt x="1165" y="0"/>
                  </a:lnTo>
                  <a:lnTo>
                    <a:pt x="0" y="889"/>
                  </a:lnTo>
                  <a:lnTo>
                    <a:pt x="0" y="926"/>
                  </a:lnTo>
                  <a:lnTo>
                    <a:pt x="1214" y="0"/>
                  </a:lnTo>
                  <a:close/>
                </a:path>
              </a:pathLst>
            </a:custGeom>
            <a:solidFill>
              <a:srgbClr val="2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3" name="Freeform 260"/>
            <p:cNvSpPr>
              <a:spLocks/>
            </p:cNvSpPr>
            <p:nvPr/>
          </p:nvSpPr>
          <p:spPr bwMode="auto">
            <a:xfrm>
              <a:off x="1428" y="-4663"/>
              <a:ext cx="1263" cy="964"/>
            </a:xfrm>
            <a:custGeom>
              <a:avLst/>
              <a:gdLst>
                <a:gd name="T0" fmla="+- 0 2691 1428"/>
                <a:gd name="T1" fmla="*/ T0 w 1263"/>
                <a:gd name="T2" fmla="+- 0 -4663 -4663"/>
                <a:gd name="T3" fmla="*/ -4663 h 964"/>
                <a:gd name="T4" fmla="+- 0 2642 1428"/>
                <a:gd name="T5" fmla="*/ T4 w 1263"/>
                <a:gd name="T6" fmla="+- 0 -4663 -4663"/>
                <a:gd name="T7" fmla="*/ -4663 h 964"/>
                <a:gd name="T8" fmla="+- 0 1428 1428"/>
                <a:gd name="T9" fmla="*/ T8 w 1263"/>
                <a:gd name="T10" fmla="+- 0 -3737 -4663"/>
                <a:gd name="T11" fmla="*/ -3737 h 964"/>
                <a:gd name="T12" fmla="+- 0 1428 1428"/>
                <a:gd name="T13" fmla="*/ T12 w 1263"/>
                <a:gd name="T14" fmla="+- 0 -3699 -4663"/>
                <a:gd name="T15" fmla="*/ -3699 h 964"/>
                <a:gd name="T16" fmla="+- 0 2691 1428"/>
                <a:gd name="T17" fmla="*/ T16 w 1263"/>
                <a:gd name="T18" fmla="+- 0 -4663 -4663"/>
                <a:gd name="T19" fmla="*/ -4663 h 964"/>
              </a:gdLst>
              <a:ahLst/>
              <a:cxnLst>
                <a:cxn ang="0">
                  <a:pos x="T1" y="T3"/>
                </a:cxn>
                <a:cxn ang="0">
                  <a:pos x="T5" y="T7"/>
                </a:cxn>
                <a:cxn ang="0">
                  <a:pos x="T9" y="T11"/>
                </a:cxn>
                <a:cxn ang="0">
                  <a:pos x="T13" y="T15"/>
                </a:cxn>
                <a:cxn ang="0">
                  <a:pos x="T17" y="T19"/>
                </a:cxn>
              </a:cxnLst>
              <a:rect l="0" t="0" r="r" b="b"/>
              <a:pathLst>
                <a:path w="1263" h="964">
                  <a:moveTo>
                    <a:pt x="1263" y="0"/>
                  </a:moveTo>
                  <a:lnTo>
                    <a:pt x="1214" y="0"/>
                  </a:lnTo>
                  <a:lnTo>
                    <a:pt x="0" y="926"/>
                  </a:lnTo>
                  <a:lnTo>
                    <a:pt x="0" y="964"/>
                  </a:lnTo>
                  <a:lnTo>
                    <a:pt x="1263" y="0"/>
                  </a:lnTo>
                  <a:close/>
                </a:path>
              </a:pathLst>
            </a:custGeom>
            <a:solidFill>
              <a:srgbClr val="2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4" name="Freeform 259"/>
            <p:cNvSpPr>
              <a:spLocks/>
            </p:cNvSpPr>
            <p:nvPr/>
          </p:nvSpPr>
          <p:spPr bwMode="auto">
            <a:xfrm>
              <a:off x="1428" y="-4663"/>
              <a:ext cx="1312" cy="1001"/>
            </a:xfrm>
            <a:custGeom>
              <a:avLst/>
              <a:gdLst>
                <a:gd name="T0" fmla="+- 0 2739 1428"/>
                <a:gd name="T1" fmla="*/ T0 w 1312"/>
                <a:gd name="T2" fmla="+- 0 -4663 -4663"/>
                <a:gd name="T3" fmla="*/ -4663 h 1001"/>
                <a:gd name="T4" fmla="+- 0 2691 1428"/>
                <a:gd name="T5" fmla="*/ T4 w 1312"/>
                <a:gd name="T6" fmla="+- 0 -4663 -4663"/>
                <a:gd name="T7" fmla="*/ -4663 h 1001"/>
                <a:gd name="T8" fmla="+- 0 1428 1428"/>
                <a:gd name="T9" fmla="*/ T8 w 1312"/>
                <a:gd name="T10" fmla="+- 0 -3699 -4663"/>
                <a:gd name="T11" fmla="*/ -3699 h 1001"/>
                <a:gd name="T12" fmla="+- 0 1428 1428"/>
                <a:gd name="T13" fmla="*/ T12 w 1312"/>
                <a:gd name="T14" fmla="+- 0 -3662 -4663"/>
                <a:gd name="T15" fmla="*/ -3662 h 1001"/>
                <a:gd name="T16" fmla="+- 0 2739 1428"/>
                <a:gd name="T17" fmla="*/ T16 w 1312"/>
                <a:gd name="T18" fmla="+- 0 -4663 -4663"/>
                <a:gd name="T19" fmla="*/ -4663 h 1001"/>
              </a:gdLst>
              <a:ahLst/>
              <a:cxnLst>
                <a:cxn ang="0">
                  <a:pos x="T1" y="T3"/>
                </a:cxn>
                <a:cxn ang="0">
                  <a:pos x="T5" y="T7"/>
                </a:cxn>
                <a:cxn ang="0">
                  <a:pos x="T9" y="T11"/>
                </a:cxn>
                <a:cxn ang="0">
                  <a:pos x="T13" y="T15"/>
                </a:cxn>
                <a:cxn ang="0">
                  <a:pos x="T17" y="T19"/>
                </a:cxn>
              </a:cxnLst>
              <a:rect l="0" t="0" r="r" b="b"/>
              <a:pathLst>
                <a:path w="1312" h="1001">
                  <a:moveTo>
                    <a:pt x="1311" y="0"/>
                  </a:moveTo>
                  <a:lnTo>
                    <a:pt x="1263" y="0"/>
                  </a:lnTo>
                  <a:lnTo>
                    <a:pt x="0" y="964"/>
                  </a:lnTo>
                  <a:lnTo>
                    <a:pt x="0" y="1001"/>
                  </a:lnTo>
                  <a:lnTo>
                    <a:pt x="1311" y="0"/>
                  </a:lnTo>
                  <a:close/>
                </a:path>
              </a:pathLst>
            </a:custGeom>
            <a:solidFill>
              <a:srgbClr val="2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5" name="Freeform 258"/>
            <p:cNvSpPr>
              <a:spLocks/>
            </p:cNvSpPr>
            <p:nvPr/>
          </p:nvSpPr>
          <p:spPr bwMode="auto">
            <a:xfrm>
              <a:off x="1428" y="-4663"/>
              <a:ext cx="1361" cy="1038"/>
            </a:xfrm>
            <a:custGeom>
              <a:avLst/>
              <a:gdLst>
                <a:gd name="T0" fmla="+- 0 2788 1428"/>
                <a:gd name="T1" fmla="*/ T0 w 1361"/>
                <a:gd name="T2" fmla="+- 0 -4663 -4663"/>
                <a:gd name="T3" fmla="*/ -4663 h 1038"/>
                <a:gd name="T4" fmla="+- 0 2739 1428"/>
                <a:gd name="T5" fmla="*/ T4 w 1361"/>
                <a:gd name="T6" fmla="+- 0 -4663 -4663"/>
                <a:gd name="T7" fmla="*/ -4663 h 1038"/>
                <a:gd name="T8" fmla="+- 0 1428 1428"/>
                <a:gd name="T9" fmla="*/ T8 w 1361"/>
                <a:gd name="T10" fmla="+- 0 -3662 -4663"/>
                <a:gd name="T11" fmla="*/ -3662 h 1038"/>
                <a:gd name="T12" fmla="+- 0 1428 1428"/>
                <a:gd name="T13" fmla="*/ T12 w 1361"/>
                <a:gd name="T14" fmla="+- 0 -3625 -4663"/>
                <a:gd name="T15" fmla="*/ -3625 h 1038"/>
                <a:gd name="T16" fmla="+- 0 2788 1428"/>
                <a:gd name="T17" fmla="*/ T16 w 1361"/>
                <a:gd name="T18" fmla="+- 0 -4663 -4663"/>
                <a:gd name="T19" fmla="*/ -4663 h 1038"/>
              </a:gdLst>
              <a:ahLst/>
              <a:cxnLst>
                <a:cxn ang="0">
                  <a:pos x="T1" y="T3"/>
                </a:cxn>
                <a:cxn ang="0">
                  <a:pos x="T5" y="T7"/>
                </a:cxn>
                <a:cxn ang="0">
                  <a:pos x="T9" y="T11"/>
                </a:cxn>
                <a:cxn ang="0">
                  <a:pos x="T13" y="T15"/>
                </a:cxn>
                <a:cxn ang="0">
                  <a:pos x="T17" y="T19"/>
                </a:cxn>
              </a:cxnLst>
              <a:rect l="0" t="0" r="r" b="b"/>
              <a:pathLst>
                <a:path w="1361" h="1038">
                  <a:moveTo>
                    <a:pt x="1360" y="0"/>
                  </a:moveTo>
                  <a:lnTo>
                    <a:pt x="1311" y="0"/>
                  </a:lnTo>
                  <a:lnTo>
                    <a:pt x="0" y="1001"/>
                  </a:lnTo>
                  <a:lnTo>
                    <a:pt x="0" y="1038"/>
                  </a:lnTo>
                  <a:lnTo>
                    <a:pt x="1360" y="0"/>
                  </a:lnTo>
                  <a:close/>
                </a:path>
              </a:pathLst>
            </a:custGeom>
            <a:solidFill>
              <a:srgbClr val="3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6" name="Freeform 257"/>
            <p:cNvSpPr>
              <a:spLocks/>
            </p:cNvSpPr>
            <p:nvPr/>
          </p:nvSpPr>
          <p:spPr bwMode="auto">
            <a:xfrm>
              <a:off x="1428" y="-4663"/>
              <a:ext cx="1409" cy="1076"/>
            </a:xfrm>
            <a:custGeom>
              <a:avLst/>
              <a:gdLst>
                <a:gd name="T0" fmla="+- 0 2837 1428"/>
                <a:gd name="T1" fmla="*/ T0 w 1409"/>
                <a:gd name="T2" fmla="+- 0 -4663 -4663"/>
                <a:gd name="T3" fmla="*/ -4663 h 1076"/>
                <a:gd name="T4" fmla="+- 0 2788 1428"/>
                <a:gd name="T5" fmla="*/ T4 w 1409"/>
                <a:gd name="T6" fmla="+- 0 -4663 -4663"/>
                <a:gd name="T7" fmla="*/ -4663 h 1076"/>
                <a:gd name="T8" fmla="+- 0 1428 1428"/>
                <a:gd name="T9" fmla="*/ T8 w 1409"/>
                <a:gd name="T10" fmla="+- 0 -3625 -4663"/>
                <a:gd name="T11" fmla="*/ -3625 h 1076"/>
                <a:gd name="T12" fmla="+- 0 1428 1428"/>
                <a:gd name="T13" fmla="*/ T12 w 1409"/>
                <a:gd name="T14" fmla="+- 0 -3588 -4663"/>
                <a:gd name="T15" fmla="*/ -3588 h 1076"/>
                <a:gd name="T16" fmla="+- 0 2837 1428"/>
                <a:gd name="T17" fmla="*/ T16 w 1409"/>
                <a:gd name="T18" fmla="+- 0 -4663 -4663"/>
                <a:gd name="T19" fmla="*/ -4663 h 1076"/>
              </a:gdLst>
              <a:ahLst/>
              <a:cxnLst>
                <a:cxn ang="0">
                  <a:pos x="T1" y="T3"/>
                </a:cxn>
                <a:cxn ang="0">
                  <a:pos x="T5" y="T7"/>
                </a:cxn>
                <a:cxn ang="0">
                  <a:pos x="T9" y="T11"/>
                </a:cxn>
                <a:cxn ang="0">
                  <a:pos x="T13" y="T15"/>
                </a:cxn>
                <a:cxn ang="0">
                  <a:pos x="T17" y="T19"/>
                </a:cxn>
              </a:cxnLst>
              <a:rect l="0" t="0" r="r" b="b"/>
              <a:pathLst>
                <a:path w="1409" h="1076">
                  <a:moveTo>
                    <a:pt x="1409" y="0"/>
                  </a:moveTo>
                  <a:lnTo>
                    <a:pt x="1360" y="0"/>
                  </a:lnTo>
                  <a:lnTo>
                    <a:pt x="0" y="1038"/>
                  </a:lnTo>
                  <a:lnTo>
                    <a:pt x="0" y="1075"/>
                  </a:lnTo>
                  <a:lnTo>
                    <a:pt x="1409" y="0"/>
                  </a:lnTo>
                  <a:close/>
                </a:path>
              </a:pathLst>
            </a:custGeom>
            <a:solidFill>
              <a:srgbClr val="3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7" name="Freeform 256"/>
            <p:cNvSpPr>
              <a:spLocks/>
            </p:cNvSpPr>
            <p:nvPr/>
          </p:nvSpPr>
          <p:spPr bwMode="auto">
            <a:xfrm>
              <a:off x="1428" y="-4663"/>
              <a:ext cx="1457" cy="1112"/>
            </a:xfrm>
            <a:custGeom>
              <a:avLst/>
              <a:gdLst>
                <a:gd name="T0" fmla="+- 0 2884 1428"/>
                <a:gd name="T1" fmla="*/ T0 w 1457"/>
                <a:gd name="T2" fmla="+- 0 -4663 -4663"/>
                <a:gd name="T3" fmla="*/ -4663 h 1112"/>
                <a:gd name="T4" fmla="+- 0 2837 1428"/>
                <a:gd name="T5" fmla="*/ T4 w 1457"/>
                <a:gd name="T6" fmla="+- 0 -4663 -4663"/>
                <a:gd name="T7" fmla="*/ -4663 h 1112"/>
                <a:gd name="T8" fmla="+- 0 1428 1428"/>
                <a:gd name="T9" fmla="*/ T8 w 1457"/>
                <a:gd name="T10" fmla="+- 0 -3588 -4663"/>
                <a:gd name="T11" fmla="*/ -3588 h 1112"/>
                <a:gd name="T12" fmla="+- 0 1428 1428"/>
                <a:gd name="T13" fmla="*/ T12 w 1457"/>
                <a:gd name="T14" fmla="+- 0 -3552 -4663"/>
                <a:gd name="T15" fmla="*/ -3552 h 1112"/>
                <a:gd name="T16" fmla="+- 0 2884 1428"/>
                <a:gd name="T17" fmla="*/ T16 w 1457"/>
                <a:gd name="T18" fmla="+- 0 -4663 -4663"/>
                <a:gd name="T19" fmla="*/ -4663 h 1112"/>
              </a:gdLst>
              <a:ahLst/>
              <a:cxnLst>
                <a:cxn ang="0">
                  <a:pos x="T1" y="T3"/>
                </a:cxn>
                <a:cxn ang="0">
                  <a:pos x="T5" y="T7"/>
                </a:cxn>
                <a:cxn ang="0">
                  <a:pos x="T9" y="T11"/>
                </a:cxn>
                <a:cxn ang="0">
                  <a:pos x="T13" y="T15"/>
                </a:cxn>
                <a:cxn ang="0">
                  <a:pos x="T17" y="T19"/>
                </a:cxn>
              </a:cxnLst>
              <a:rect l="0" t="0" r="r" b="b"/>
              <a:pathLst>
                <a:path w="1457" h="1112">
                  <a:moveTo>
                    <a:pt x="1456" y="0"/>
                  </a:moveTo>
                  <a:lnTo>
                    <a:pt x="1409" y="0"/>
                  </a:lnTo>
                  <a:lnTo>
                    <a:pt x="0" y="1075"/>
                  </a:lnTo>
                  <a:lnTo>
                    <a:pt x="0" y="1111"/>
                  </a:lnTo>
                  <a:lnTo>
                    <a:pt x="1456" y="0"/>
                  </a:lnTo>
                  <a:close/>
                </a:path>
              </a:pathLst>
            </a:custGeom>
            <a:solidFill>
              <a:srgbClr val="3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8" name="Freeform 255"/>
            <p:cNvSpPr>
              <a:spLocks/>
            </p:cNvSpPr>
            <p:nvPr/>
          </p:nvSpPr>
          <p:spPr bwMode="auto">
            <a:xfrm>
              <a:off x="1428" y="-4663"/>
              <a:ext cx="1505" cy="1149"/>
            </a:xfrm>
            <a:custGeom>
              <a:avLst/>
              <a:gdLst>
                <a:gd name="T0" fmla="+- 0 2933 1428"/>
                <a:gd name="T1" fmla="*/ T0 w 1505"/>
                <a:gd name="T2" fmla="+- 0 -4663 -4663"/>
                <a:gd name="T3" fmla="*/ -4663 h 1149"/>
                <a:gd name="T4" fmla="+- 0 2884 1428"/>
                <a:gd name="T5" fmla="*/ T4 w 1505"/>
                <a:gd name="T6" fmla="+- 0 -4663 -4663"/>
                <a:gd name="T7" fmla="*/ -4663 h 1149"/>
                <a:gd name="T8" fmla="+- 0 1428 1428"/>
                <a:gd name="T9" fmla="*/ T8 w 1505"/>
                <a:gd name="T10" fmla="+- 0 -3552 -4663"/>
                <a:gd name="T11" fmla="*/ -3552 h 1149"/>
                <a:gd name="T12" fmla="+- 0 1428 1428"/>
                <a:gd name="T13" fmla="*/ T12 w 1505"/>
                <a:gd name="T14" fmla="+- 0 -3515 -4663"/>
                <a:gd name="T15" fmla="*/ -3515 h 1149"/>
                <a:gd name="T16" fmla="+- 0 2933 1428"/>
                <a:gd name="T17" fmla="*/ T16 w 1505"/>
                <a:gd name="T18" fmla="+- 0 -4663 -4663"/>
                <a:gd name="T19" fmla="*/ -4663 h 1149"/>
              </a:gdLst>
              <a:ahLst/>
              <a:cxnLst>
                <a:cxn ang="0">
                  <a:pos x="T1" y="T3"/>
                </a:cxn>
                <a:cxn ang="0">
                  <a:pos x="T5" y="T7"/>
                </a:cxn>
                <a:cxn ang="0">
                  <a:pos x="T9" y="T11"/>
                </a:cxn>
                <a:cxn ang="0">
                  <a:pos x="T13" y="T15"/>
                </a:cxn>
                <a:cxn ang="0">
                  <a:pos x="T17" y="T19"/>
                </a:cxn>
              </a:cxnLst>
              <a:rect l="0" t="0" r="r" b="b"/>
              <a:pathLst>
                <a:path w="1505" h="1149">
                  <a:moveTo>
                    <a:pt x="1505" y="0"/>
                  </a:moveTo>
                  <a:lnTo>
                    <a:pt x="1456" y="0"/>
                  </a:lnTo>
                  <a:lnTo>
                    <a:pt x="0" y="1111"/>
                  </a:lnTo>
                  <a:lnTo>
                    <a:pt x="0" y="1148"/>
                  </a:lnTo>
                  <a:lnTo>
                    <a:pt x="1505" y="0"/>
                  </a:lnTo>
                  <a:close/>
                </a:path>
              </a:pathLst>
            </a:custGeom>
            <a:solidFill>
              <a:srgbClr val="3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29" name="Freeform 254"/>
            <p:cNvSpPr>
              <a:spLocks/>
            </p:cNvSpPr>
            <p:nvPr/>
          </p:nvSpPr>
          <p:spPr bwMode="auto">
            <a:xfrm>
              <a:off x="1428" y="-4663"/>
              <a:ext cx="1554" cy="1186"/>
            </a:xfrm>
            <a:custGeom>
              <a:avLst/>
              <a:gdLst>
                <a:gd name="T0" fmla="+- 0 2982 1428"/>
                <a:gd name="T1" fmla="*/ T0 w 1554"/>
                <a:gd name="T2" fmla="+- 0 -4663 -4663"/>
                <a:gd name="T3" fmla="*/ -4663 h 1186"/>
                <a:gd name="T4" fmla="+- 0 2933 1428"/>
                <a:gd name="T5" fmla="*/ T4 w 1554"/>
                <a:gd name="T6" fmla="+- 0 -4663 -4663"/>
                <a:gd name="T7" fmla="*/ -4663 h 1186"/>
                <a:gd name="T8" fmla="+- 0 1428 1428"/>
                <a:gd name="T9" fmla="*/ T8 w 1554"/>
                <a:gd name="T10" fmla="+- 0 -3515 -4663"/>
                <a:gd name="T11" fmla="*/ -3515 h 1186"/>
                <a:gd name="T12" fmla="+- 0 1428 1428"/>
                <a:gd name="T13" fmla="*/ T12 w 1554"/>
                <a:gd name="T14" fmla="+- 0 -3477 -4663"/>
                <a:gd name="T15" fmla="*/ -3477 h 1186"/>
                <a:gd name="T16" fmla="+- 0 2982 1428"/>
                <a:gd name="T17" fmla="*/ T16 w 1554"/>
                <a:gd name="T18" fmla="+- 0 -4663 -4663"/>
                <a:gd name="T19" fmla="*/ -4663 h 1186"/>
              </a:gdLst>
              <a:ahLst/>
              <a:cxnLst>
                <a:cxn ang="0">
                  <a:pos x="T1" y="T3"/>
                </a:cxn>
                <a:cxn ang="0">
                  <a:pos x="T5" y="T7"/>
                </a:cxn>
                <a:cxn ang="0">
                  <a:pos x="T9" y="T11"/>
                </a:cxn>
                <a:cxn ang="0">
                  <a:pos x="T13" y="T15"/>
                </a:cxn>
                <a:cxn ang="0">
                  <a:pos x="T17" y="T19"/>
                </a:cxn>
              </a:cxnLst>
              <a:rect l="0" t="0" r="r" b="b"/>
              <a:pathLst>
                <a:path w="1554" h="1186">
                  <a:moveTo>
                    <a:pt x="1554" y="0"/>
                  </a:moveTo>
                  <a:lnTo>
                    <a:pt x="1505" y="0"/>
                  </a:lnTo>
                  <a:lnTo>
                    <a:pt x="0" y="1148"/>
                  </a:lnTo>
                  <a:lnTo>
                    <a:pt x="0" y="1186"/>
                  </a:lnTo>
                  <a:lnTo>
                    <a:pt x="1554" y="0"/>
                  </a:lnTo>
                  <a:close/>
                </a:path>
              </a:pathLst>
            </a:custGeom>
            <a:solidFill>
              <a:srgbClr val="3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0" name="Freeform 253"/>
            <p:cNvSpPr>
              <a:spLocks/>
            </p:cNvSpPr>
            <p:nvPr/>
          </p:nvSpPr>
          <p:spPr bwMode="auto">
            <a:xfrm>
              <a:off x="1428" y="-4663"/>
              <a:ext cx="1603" cy="1223"/>
            </a:xfrm>
            <a:custGeom>
              <a:avLst/>
              <a:gdLst>
                <a:gd name="T0" fmla="+- 0 3030 1428"/>
                <a:gd name="T1" fmla="*/ T0 w 1603"/>
                <a:gd name="T2" fmla="+- 0 -4663 -4663"/>
                <a:gd name="T3" fmla="*/ -4663 h 1223"/>
                <a:gd name="T4" fmla="+- 0 2982 1428"/>
                <a:gd name="T5" fmla="*/ T4 w 1603"/>
                <a:gd name="T6" fmla="+- 0 -4663 -4663"/>
                <a:gd name="T7" fmla="*/ -4663 h 1223"/>
                <a:gd name="T8" fmla="+- 0 1428 1428"/>
                <a:gd name="T9" fmla="*/ T8 w 1603"/>
                <a:gd name="T10" fmla="+- 0 -3477 -4663"/>
                <a:gd name="T11" fmla="*/ -3477 h 1223"/>
                <a:gd name="T12" fmla="+- 0 1428 1428"/>
                <a:gd name="T13" fmla="*/ T12 w 1603"/>
                <a:gd name="T14" fmla="+- 0 -3440 -4663"/>
                <a:gd name="T15" fmla="*/ -3440 h 1223"/>
                <a:gd name="T16" fmla="+- 0 3030 1428"/>
                <a:gd name="T17" fmla="*/ T16 w 1603"/>
                <a:gd name="T18" fmla="+- 0 -4663 -4663"/>
                <a:gd name="T19" fmla="*/ -4663 h 1223"/>
              </a:gdLst>
              <a:ahLst/>
              <a:cxnLst>
                <a:cxn ang="0">
                  <a:pos x="T1" y="T3"/>
                </a:cxn>
                <a:cxn ang="0">
                  <a:pos x="T5" y="T7"/>
                </a:cxn>
                <a:cxn ang="0">
                  <a:pos x="T9" y="T11"/>
                </a:cxn>
                <a:cxn ang="0">
                  <a:pos x="T13" y="T15"/>
                </a:cxn>
                <a:cxn ang="0">
                  <a:pos x="T17" y="T19"/>
                </a:cxn>
              </a:cxnLst>
              <a:rect l="0" t="0" r="r" b="b"/>
              <a:pathLst>
                <a:path w="1603" h="1223">
                  <a:moveTo>
                    <a:pt x="1602" y="0"/>
                  </a:moveTo>
                  <a:lnTo>
                    <a:pt x="1554" y="0"/>
                  </a:lnTo>
                  <a:lnTo>
                    <a:pt x="0" y="1186"/>
                  </a:lnTo>
                  <a:lnTo>
                    <a:pt x="0" y="1223"/>
                  </a:lnTo>
                  <a:lnTo>
                    <a:pt x="1602" y="0"/>
                  </a:lnTo>
                  <a:close/>
                </a:path>
              </a:pathLst>
            </a:custGeom>
            <a:solidFill>
              <a:srgbClr val="3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1" name="Freeform 252"/>
            <p:cNvSpPr>
              <a:spLocks/>
            </p:cNvSpPr>
            <p:nvPr/>
          </p:nvSpPr>
          <p:spPr bwMode="auto">
            <a:xfrm>
              <a:off x="1428" y="-4663"/>
              <a:ext cx="1652" cy="1260"/>
            </a:xfrm>
            <a:custGeom>
              <a:avLst/>
              <a:gdLst>
                <a:gd name="T0" fmla="+- 0 3079 1428"/>
                <a:gd name="T1" fmla="*/ T0 w 1652"/>
                <a:gd name="T2" fmla="+- 0 -4663 -4663"/>
                <a:gd name="T3" fmla="*/ -4663 h 1260"/>
                <a:gd name="T4" fmla="+- 0 3030 1428"/>
                <a:gd name="T5" fmla="*/ T4 w 1652"/>
                <a:gd name="T6" fmla="+- 0 -4663 -4663"/>
                <a:gd name="T7" fmla="*/ -4663 h 1260"/>
                <a:gd name="T8" fmla="+- 0 1428 1428"/>
                <a:gd name="T9" fmla="*/ T8 w 1652"/>
                <a:gd name="T10" fmla="+- 0 -3440 -4663"/>
                <a:gd name="T11" fmla="*/ -3440 h 1260"/>
                <a:gd name="T12" fmla="+- 0 1428 1428"/>
                <a:gd name="T13" fmla="*/ T12 w 1652"/>
                <a:gd name="T14" fmla="+- 0 -3403 -4663"/>
                <a:gd name="T15" fmla="*/ -3403 h 1260"/>
                <a:gd name="T16" fmla="+- 0 3079 1428"/>
                <a:gd name="T17" fmla="*/ T16 w 1652"/>
                <a:gd name="T18" fmla="+- 0 -4663 -4663"/>
                <a:gd name="T19" fmla="*/ -4663 h 1260"/>
              </a:gdLst>
              <a:ahLst/>
              <a:cxnLst>
                <a:cxn ang="0">
                  <a:pos x="T1" y="T3"/>
                </a:cxn>
                <a:cxn ang="0">
                  <a:pos x="T5" y="T7"/>
                </a:cxn>
                <a:cxn ang="0">
                  <a:pos x="T9" y="T11"/>
                </a:cxn>
                <a:cxn ang="0">
                  <a:pos x="T13" y="T15"/>
                </a:cxn>
                <a:cxn ang="0">
                  <a:pos x="T17" y="T19"/>
                </a:cxn>
              </a:cxnLst>
              <a:rect l="0" t="0" r="r" b="b"/>
              <a:pathLst>
                <a:path w="1652" h="1260">
                  <a:moveTo>
                    <a:pt x="1651" y="0"/>
                  </a:moveTo>
                  <a:lnTo>
                    <a:pt x="1602" y="0"/>
                  </a:lnTo>
                  <a:lnTo>
                    <a:pt x="0" y="1223"/>
                  </a:lnTo>
                  <a:lnTo>
                    <a:pt x="0" y="1260"/>
                  </a:lnTo>
                  <a:lnTo>
                    <a:pt x="1651" y="0"/>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2" name="Freeform 251"/>
            <p:cNvSpPr>
              <a:spLocks/>
            </p:cNvSpPr>
            <p:nvPr/>
          </p:nvSpPr>
          <p:spPr bwMode="auto">
            <a:xfrm>
              <a:off x="1428" y="-4663"/>
              <a:ext cx="1700" cy="1298"/>
            </a:xfrm>
            <a:custGeom>
              <a:avLst/>
              <a:gdLst>
                <a:gd name="T0" fmla="+- 0 3128 1428"/>
                <a:gd name="T1" fmla="*/ T0 w 1700"/>
                <a:gd name="T2" fmla="+- 0 -4663 -4663"/>
                <a:gd name="T3" fmla="*/ -4663 h 1298"/>
                <a:gd name="T4" fmla="+- 0 3079 1428"/>
                <a:gd name="T5" fmla="*/ T4 w 1700"/>
                <a:gd name="T6" fmla="+- 0 -4663 -4663"/>
                <a:gd name="T7" fmla="*/ -4663 h 1298"/>
                <a:gd name="T8" fmla="+- 0 1428 1428"/>
                <a:gd name="T9" fmla="*/ T8 w 1700"/>
                <a:gd name="T10" fmla="+- 0 -3403 -4663"/>
                <a:gd name="T11" fmla="*/ -3403 h 1298"/>
                <a:gd name="T12" fmla="+- 0 1428 1428"/>
                <a:gd name="T13" fmla="*/ T12 w 1700"/>
                <a:gd name="T14" fmla="+- 0 -3366 -4663"/>
                <a:gd name="T15" fmla="*/ -3366 h 1298"/>
                <a:gd name="T16" fmla="+- 0 3128 1428"/>
                <a:gd name="T17" fmla="*/ T16 w 1700"/>
                <a:gd name="T18" fmla="+- 0 -4663 -4663"/>
                <a:gd name="T19" fmla="*/ -4663 h 1298"/>
              </a:gdLst>
              <a:ahLst/>
              <a:cxnLst>
                <a:cxn ang="0">
                  <a:pos x="T1" y="T3"/>
                </a:cxn>
                <a:cxn ang="0">
                  <a:pos x="T5" y="T7"/>
                </a:cxn>
                <a:cxn ang="0">
                  <a:pos x="T9" y="T11"/>
                </a:cxn>
                <a:cxn ang="0">
                  <a:pos x="T13" y="T15"/>
                </a:cxn>
                <a:cxn ang="0">
                  <a:pos x="T17" y="T19"/>
                </a:cxn>
              </a:cxnLst>
              <a:rect l="0" t="0" r="r" b="b"/>
              <a:pathLst>
                <a:path w="1700" h="1298">
                  <a:moveTo>
                    <a:pt x="1700" y="0"/>
                  </a:moveTo>
                  <a:lnTo>
                    <a:pt x="1651" y="0"/>
                  </a:lnTo>
                  <a:lnTo>
                    <a:pt x="0" y="1260"/>
                  </a:lnTo>
                  <a:lnTo>
                    <a:pt x="0" y="1297"/>
                  </a:lnTo>
                  <a:lnTo>
                    <a:pt x="1700" y="0"/>
                  </a:lnTo>
                  <a:close/>
                </a:path>
              </a:pathLst>
            </a:custGeom>
            <a:solidFill>
              <a:srgbClr val="3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3" name="Freeform 250"/>
            <p:cNvSpPr>
              <a:spLocks/>
            </p:cNvSpPr>
            <p:nvPr/>
          </p:nvSpPr>
          <p:spPr bwMode="auto">
            <a:xfrm>
              <a:off x="1428" y="-4663"/>
              <a:ext cx="1749" cy="1335"/>
            </a:xfrm>
            <a:custGeom>
              <a:avLst/>
              <a:gdLst>
                <a:gd name="T0" fmla="+- 0 3177 1428"/>
                <a:gd name="T1" fmla="*/ T0 w 1749"/>
                <a:gd name="T2" fmla="+- 0 -4663 -4663"/>
                <a:gd name="T3" fmla="*/ -4663 h 1335"/>
                <a:gd name="T4" fmla="+- 0 3128 1428"/>
                <a:gd name="T5" fmla="*/ T4 w 1749"/>
                <a:gd name="T6" fmla="+- 0 -4663 -4663"/>
                <a:gd name="T7" fmla="*/ -4663 h 1335"/>
                <a:gd name="T8" fmla="+- 0 1428 1428"/>
                <a:gd name="T9" fmla="*/ T8 w 1749"/>
                <a:gd name="T10" fmla="+- 0 -3366 -4663"/>
                <a:gd name="T11" fmla="*/ -3366 h 1335"/>
                <a:gd name="T12" fmla="+- 0 1428 1428"/>
                <a:gd name="T13" fmla="*/ T12 w 1749"/>
                <a:gd name="T14" fmla="+- 0 -3329 -4663"/>
                <a:gd name="T15" fmla="*/ -3329 h 1335"/>
                <a:gd name="T16" fmla="+- 0 3177 1428"/>
                <a:gd name="T17" fmla="*/ T16 w 1749"/>
                <a:gd name="T18" fmla="+- 0 -4663 -4663"/>
                <a:gd name="T19" fmla="*/ -4663 h 1335"/>
              </a:gdLst>
              <a:ahLst/>
              <a:cxnLst>
                <a:cxn ang="0">
                  <a:pos x="T1" y="T3"/>
                </a:cxn>
                <a:cxn ang="0">
                  <a:pos x="T5" y="T7"/>
                </a:cxn>
                <a:cxn ang="0">
                  <a:pos x="T9" y="T11"/>
                </a:cxn>
                <a:cxn ang="0">
                  <a:pos x="T13" y="T15"/>
                </a:cxn>
                <a:cxn ang="0">
                  <a:pos x="T17" y="T19"/>
                </a:cxn>
              </a:cxnLst>
              <a:rect l="0" t="0" r="r" b="b"/>
              <a:pathLst>
                <a:path w="1749" h="1335">
                  <a:moveTo>
                    <a:pt x="1749" y="0"/>
                  </a:moveTo>
                  <a:lnTo>
                    <a:pt x="1700" y="0"/>
                  </a:lnTo>
                  <a:lnTo>
                    <a:pt x="0" y="1297"/>
                  </a:lnTo>
                  <a:lnTo>
                    <a:pt x="0" y="1334"/>
                  </a:lnTo>
                  <a:lnTo>
                    <a:pt x="1749" y="0"/>
                  </a:lnTo>
                  <a:close/>
                </a:path>
              </a:pathLst>
            </a:custGeom>
            <a:solidFill>
              <a:srgbClr val="3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4" name="Freeform 249"/>
            <p:cNvSpPr>
              <a:spLocks/>
            </p:cNvSpPr>
            <p:nvPr/>
          </p:nvSpPr>
          <p:spPr bwMode="auto">
            <a:xfrm>
              <a:off x="1428" y="-4663"/>
              <a:ext cx="1798" cy="1372"/>
            </a:xfrm>
            <a:custGeom>
              <a:avLst/>
              <a:gdLst>
                <a:gd name="T0" fmla="+- 0 3225 1428"/>
                <a:gd name="T1" fmla="*/ T0 w 1798"/>
                <a:gd name="T2" fmla="+- 0 -4663 -4663"/>
                <a:gd name="T3" fmla="*/ -4663 h 1372"/>
                <a:gd name="T4" fmla="+- 0 3177 1428"/>
                <a:gd name="T5" fmla="*/ T4 w 1798"/>
                <a:gd name="T6" fmla="+- 0 -4663 -4663"/>
                <a:gd name="T7" fmla="*/ -4663 h 1372"/>
                <a:gd name="T8" fmla="+- 0 1428 1428"/>
                <a:gd name="T9" fmla="*/ T8 w 1798"/>
                <a:gd name="T10" fmla="+- 0 -3329 -4663"/>
                <a:gd name="T11" fmla="*/ -3329 h 1372"/>
                <a:gd name="T12" fmla="+- 0 1428 1428"/>
                <a:gd name="T13" fmla="*/ T12 w 1798"/>
                <a:gd name="T14" fmla="+- 0 -3291 -4663"/>
                <a:gd name="T15" fmla="*/ -3291 h 1372"/>
                <a:gd name="T16" fmla="+- 0 3225 1428"/>
                <a:gd name="T17" fmla="*/ T16 w 1798"/>
                <a:gd name="T18" fmla="+- 0 -4663 -4663"/>
                <a:gd name="T19" fmla="*/ -4663 h 1372"/>
              </a:gdLst>
              <a:ahLst/>
              <a:cxnLst>
                <a:cxn ang="0">
                  <a:pos x="T1" y="T3"/>
                </a:cxn>
                <a:cxn ang="0">
                  <a:pos x="T5" y="T7"/>
                </a:cxn>
                <a:cxn ang="0">
                  <a:pos x="T9" y="T11"/>
                </a:cxn>
                <a:cxn ang="0">
                  <a:pos x="T13" y="T15"/>
                </a:cxn>
                <a:cxn ang="0">
                  <a:pos x="T17" y="T19"/>
                </a:cxn>
              </a:cxnLst>
              <a:rect l="0" t="0" r="r" b="b"/>
              <a:pathLst>
                <a:path w="1798" h="1372">
                  <a:moveTo>
                    <a:pt x="1797" y="0"/>
                  </a:moveTo>
                  <a:lnTo>
                    <a:pt x="1749" y="0"/>
                  </a:lnTo>
                  <a:lnTo>
                    <a:pt x="0" y="1334"/>
                  </a:lnTo>
                  <a:lnTo>
                    <a:pt x="0" y="1372"/>
                  </a:lnTo>
                  <a:lnTo>
                    <a:pt x="1797" y="0"/>
                  </a:lnTo>
                  <a:close/>
                </a:path>
              </a:pathLst>
            </a:custGeom>
            <a:solidFill>
              <a:srgbClr val="3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5" name="Freeform 248"/>
            <p:cNvSpPr>
              <a:spLocks/>
            </p:cNvSpPr>
            <p:nvPr/>
          </p:nvSpPr>
          <p:spPr bwMode="auto">
            <a:xfrm>
              <a:off x="1428" y="-4663"/>
              <a:ext cx="1847" cy="1409"/>
            </a:xfrm>
            <a:custGeom>
              <a:avLst/>
              <a:gdLst>
                <a:gd name="T0" fmla="+- 0 3274 1428"/>
                <a:gd name="T1" fmla="*/ T0 w 1847"/>
                <a:gd name="T2" fmla="+- 0 -4663 -4663"/>
                <a:gd name="T3" fmla="*/ -4663 h 1409"/>
                <a:gd name="T4" fmla="+- 0 3225 1428"/>
                <a:gd name="T5" fmla="*/ T4 w 1847"/>
                <a:gd name="T6" fmla="+- 0 -4663 -4663"/>
                <a:gd name="T7" fmla="*/ -4663 h 1409"/>
                <a:gd name="T8" fmla="+- 0 1428 1428"/>
                <a:gd name="T9" fmla="*/ T8 w 1847"/>
                <a:gd name="T10" fmla="+- 0 -3291 -4663"/>
                <a:gd name="T11" fmla="*/ -3291 h 1409"/>
                <a:gd name="T12" fmla="+- 0 1428 1428"/>
                <a:gd name="T13" fmla="*/ T12 w 1847"/>
                <a:gd name="T14" fmla="+- 0 -3254 -4663"/>
                <a:gd name="T15" fmla="*/ -3254 h 1409"/>
                <a:gd name="T16" fmla="+- 0 3274 1428"/>
                <a:gd name="T17" fmla="*/ T16 w 1847"/>
                <a:gd name="T18" fmla="+- 0 -4663 -4663"/>
                <a:gd name="T19" fmla="*/ -4663 h 1409"/>
              </a:gdLst>
              <a:ahLst/>
              <a:cxnLst>
                <a:cxn ang="0">
                  <a:pos x="T1" y="T3"/>
                </a:cxn>
                <a:cxn ang="0">
                  <a:pos x="T5" y="T7"/>
                </a:cxn>
                <a:cxn ang="0">
                  <a:pos x="T9" y="T11"/>
                </a:cxn>
                <a:cxn ang="0">
                  <a:pos x="T13" y="T15"/>
                </a:cxn>
                <a:cxn ang="0">
                  <a:pos x="T17" y="T19"/>
                </a:cxn>
              </a:cxnLst>
              <a:rect l="0" t="0" r="r" b="b"/>
              <a:pathLst>
                <a:path w="1847" h="1409">
                  <a:moveTo>
                    <a:pt x="1846" y="0"/>
                  </a:moveTo>
                  <a:lnTo>
                    <a:pt x="1797" y="0"/>
                  </a:lnTo>
                  <a:lnTo>
                    <a:pt x="0" y="1372"/>
                  </a:lnTo>
                  <a:lnTo>
                    <a:pt x="0" y="1409"/>
                  </a:lnTo>
                  <a:lnTo>
                    <a:pt x="1846" y="0"/>
                  </a:lnTo>
                  <a:close/>
                </a:path>
              </a:pathLst>
            </a:custGeom>
            <a:solidFill>
              <a:srgbClr val="3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6" name="Freeform 247"/>
            <p:cNvSpPr>
              <a:spLocks/>
            </p:cNvSpPr>
            <p:nvPr/>
          </p:nvSpPr>
          <p:spPr bwMode="auto">
            <a:xfrm>
              <a:off x="1428" y="-4663"/>
              <a:ext cx="1894" cy="1445"/>
            </a:xfrm>
            <a:custGeom>
              <a:avLst/>
              <a:gdLst>
                <a:gd name="T0" fmla="+- 0 3321 1428"/>
                <a:gd name="T1" fmla="*/ T0 w 1894"/>
                <a:gd name="T2" fmla="+- 0 -4663 -4663"/>
                <a:gd name="T3" fmla="*/ -4663 h 1445"/>
                <a:gd name="T4" fmla="+- 0 3274 1428"/>
                <a:gd name="T5" fmla="*/ T4 w 1894"/>
                <a:gd name="T6" fmla="+- 0 -4663 -4663"/>
                <a:gd name="T7" fmla="*/ -4663 h 1445"/>
                <a:gd name="T8" fmla="+- 0 1428 1428"/>
                <a:gd name="T9" fmla="*/ T8 w 1894"/>
                <a:gd name="T10" fmla="+- 0 -3254 -4663"/>
                <a:gd name="T11" fmla="*/ -3254 h 1445"/>
                <a:gd name="T12" fmla="+- 0 1428 1428"/>
                <a:gd name="T13" fmla="*/ T12 w 1894"/>
                <a:gd name="T14" fmla="+- 0 -3218 -4663"/>
                <a:gd name="T15" fmla="*/ -3218 h 1445"/>
                <a:gd name="T16" fmla="+- 0 3321 1428"/>
                <a:gd name="T17" fmla="*/ T16 w 1894"/>
                <a:gd name="T18" fmla="+- 0 -4663 -4663"/>
                <a:gd name="T19" fmla="*/ -4663 h 1445"/>
              </a:gdLst>
              <a:ahLst/>
              <a:cxnLst>
                <a:cxn ang="0">
                  <a:pos x="T1" y="T3"/>
                </a:cxn>
                <a:cxn ang="0">
                  <a:pos x="T5" y="T7"/>
                </a:cxn>
                <a:cxn ang="0">
                  <a:pos x="T9" y="T11"/>
                </a:cxn>
                <a:cxn ang="0">
                  <a:pos x="T13" y="T15"/>
                </a:cxn>
                <a:cxn ang="0">
                  <a:pos x="T17" y="T19"/>
                </a:cxn>
              </a:cxnLst>
              <a:rect l="0" t="0" r="r" b="b"/>
              <a:pathLst>
                <a:path w="1894" h="1445">
                  <a:moveTo>
                    <a:pt x="1893" y="0"/>
                  </a:moveTo>
                  <a:lnTo>
                    <a:pt x="1846" y="0"/>
                  </a:lnTo>
                  <a:lnTo>
                    <a:pt x="0" y="1409"/>
                  </a:lnTo>
                  <a:lnTo>
                    <a:pt x="0" y="1445"/>
                  </a:lnTo>
                  <a:lnTo>
                    <a:pt x="1893" y="0"/>
                  </a:lnTo>
                  <a:close/>
                </a:path>
              </a:pathLst>
            </a:custGeom>
            <a:solidFill>
              <a:srgbClr val="3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7" name="Freeform 246"/>
            <p:cNvSpPr>
              <a:spLocks/>
            </p:cNvSpPr>
            <p:nvPr/>
          </p:nvSpPr>
          <p:spPr bwMode="auto">
            <a:xfrm>
              <a:off x="1428" y="-4663"/>
              <a:ext cx="1942" cy="1482"/>
            </a:xfrm>
            <a:custGeom>
              <a:avLst/>
              <a:gdLst>
                <a:gd name="T0" fmla="+- 0 3370 1428"/>
                <a:gd name="T1" fmla="*/ T0 w 1942"/>
                <a:gd name="T2" fmla="+- 0 -4663 -4663"/>
                <a:gd name="T3" fmla="*/ -4663 h 1482"/>
                <a:gd name="T4" fmla="+- 0 3321 1428"/>
                <a:gd name="T5" fmla="*/ T4 w 1942"/>
                <a:gd name="T6" fmla="+- 0 -4663 -4663"/>
                <a:gd name="T7" fmla="*/ -4663 h 1482"/>
                <a:gd name="T8" fmla="+- 0 1428 1428"/>
                <a:gd name="T9" fmla="*/ T8 w 1942"/>
                <a:gd name="T10" fmla="+- 0 -3218 -4663"/>
                <a:gd name="T11" fmla="*/ -3218 h 1482"/>
                <a:gd name="T12" fmla="+- 0 1428 1428"/>
                <a:gd name="T13" fmla="*/ T12 w 1942"/>
                <a:gd name="T14" fmla="+- 0 -3181 -4663"/>
                <a:gd name="T15" fmla="*/ -3181 h 1482"/>
                <a:gd name="T16" fmla="+- 0 3370 1428"/>
                <a:gd name="T17" fmla="*/ T16 w 1942"/>
                <a:gd name="T18" fmla="+- 0 -4663 -4663"/>
                <a:gd name="T19" fmla="*/ -4663 h 1482"/>
              </a:gdLst>
              <a:ahLst/>
              <a:cxnLst>
                <a:cxn ang="0">
                  <a:pos x="T1" y="T3"/>
                </a:cxn>
                <a:cxn ang="0">
                  <a:pos x="T5" y="T7"/>
                </a:cxn>
                <a:cxn ang="0">
                  <a:pos x="T9" y="T11"/>
                </a:cxn>
                <a:cxn ang="0">
                  <a:pos x="T13" y="T15"/>
                </a:cxn>
                <a:cxn ang="0">
                  <a:pos x="T17" y="T19"/>
                </a:cxn>
              </a:cxnLst>
              <a:rect l="0" t="0" r="r" b="b"/>
              <a:pathLst>
                <a:path w="1942" h="1482">
                  <a:moveTo>
                    <a:pt x="1942" y="0"/>
                  </a:moveTo>
                  <a:lnTo>
                    <a:pt x="1893" y="0"/>
                  </a:lnTo>
                  <a:lnTo>
                    <a:pt x="0" y="1445"/>
                  </a:lnTo>
                  <a:lnTo>
                    <a:pt x="0" y="1482"/>
                  </a:lnTo>
                  <a:lnTo>
                    <a:pt x="1942" y="0"/>
                  </a:lnTo>
                  <a:close/>
                </a:path>
              </a:pathLst>
            </a:custGeom>
            <a:solidFill>
              <a:srgbClr val="3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8" name="Freeform 245"/>
            <p:cNvSpPr>
              <a:spLocks/>
            </p:cNvSpPr>
            <p:nvPr/>
          </p:nvSpPr>
          <p:spPr bwMode="auto">
            <a:xfrm>
              <a:off x="1428" y="-4663"/>
              <a:ext cx="1991" cy="1520"/>
            </a:xfrm>
            <a:custGeom>
              <a:avLst/>
              <a:gdLst>
                <a:gd name="T0" fmla="+- 0 3419 1428"/>
                <a:gd name="T1" fmla="*/ T0 w 1991"/>
                <a:gd name="T2" fmla="+- 0 -4663 -4663"/>
                <a:gd name="T3" fmla="*/ -4663 h 1520"/>
                <a:gd name="T4" fmla="+- 0 3370 1428"/>
                <a:gd name="T5" fmla="*/ T4 w 1991"/>
                <a:gd name="T6" fmla="+- 0 -4663 -4663"/>
                <a:gd name="T7" fmla="*/ -4663 h 1520"/>
                <a:gd name="T8" fmla="+- 0 1428 1428"/>
                <a:gd name="T9" fmla="*/ T8 w 1991"/>
                <a:gd name="T10" fmla="+- 0 -3181 -4663"/>
                <a:gd name="T11" fmla="*/ -3181 h 1520"/>
                <a:gd name="T12" fmla="+- 0 1428 1428"/>
                <a:gd name="T13" fmla="*/ T12 w 1991"/>
                <a:gd name="T14" fmla="+- 0 -3144 -4663"/>
                <a:gd name="T15" fmla="*/ -3144 h 1520"/>
                <a:gd name="T16" fmla="+- 0 3419 1428"/>
                <a:gd name="T17" fmla="*/ T16 w 1991"/>
                <a:gd name="T18" fmla="+- 0 -4663 -4663"/>
                <a:gd name="T19" fmla="*/ -4663 h 1520"/>
              </a:gdLst>
              <a:ahLst/>
              <a:cxnLst>
                <a:cxn ang="0">
                  <a:pos x="T1" y="T3"/>
                </a:cxn>
                <a:cxn ang="0">
                  <a:pos x="T5" y="T7"/>
                </a:cxn>
                <a:cxn ang="0">
                  <a:pos x="T9" y="T11"/>
                </a:cxn>
                <a:cxn ang="0">
                  <a:pos x="T13" y="T15"/>
                </a:cxn>
                <a:cxn ang="0">
                  <a:pos x="T17" y="T19"/>
                </a:cxn>
              </a:cxnLst>
              <a:rect l="0" t="0" r="r" b="b"/>
              <a:pathLst>
                <a:path w="1991" h="1520">
                  <a:moveTo>
                    <a:pt x="1991" y="0"/>
                  </a:moveTo>
                  <a:lnTo>
                    <a:pt x="1942" y="0"/>
                  </a:lnTo>
                  <a:lnTo>
                    <a:pt x="0" y="1482"/>
                  </a:lnTo>
                  <a:lnTo>
                    <a:pt x="0" y="1519"/>
                  </a:lnTo>
                  <a:lnTo>
                    <a:pt x="1991" y="0"/>
                  </a:lnTo>
                  <a:close/>
                </a:path>
              </a:pathLst>
            </a:custGeom>
            <a:solidFill>
              <a:srgbClr val="4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39" name="Freeform 244"/>
            <p:cNvSpPr>
              <a:spLocks/>
            </p:cNvSpPr>
            <p:nvPr/>
          </p:nvSpPr>
          <p:spPr bwMode="auto">
            <a:xfrm>
              <a:off x="1428" y="-4663"/>
              <a:ext cx="2040" cy="1557"/>
            </a:xfrm>
            <a:custGeom>
              <a:avLst/>
              <a:gdLst>
                <a:gd name="T0" fmla="+- 0 3468 1428"/>
                <a:gd name="T1" fmla="*/ T0 w 2040"/>
                <a:gd name="T2" fmla="+- 0 -4663 -4663"/>
                <a:gd name="T3" fmla="*/ -4663 h 1557"/>
                <a:gd name="T4" fmla="+- 0 3419 1428"/>
                <a:gd name="T5" fmla="*/ T4 w 2040"/>
                <a:gd name="T6" fmla="+- 0 -4663 -4663"/>
                <a:gd name="T7" fmla="*/ -4663 h 1557"/>
                <a:gd name="T8" fmla="+- 0 1428 1428"/>
                <a:gd name="T9" fmla="*/ T8 w 2040"/>
                <a:gd name="T10" fmla="+- 0 -3144 -4663"/>
                <a:gd name="T11" fmla="*/ -3144 h 1557"/>
                <a:gd name="T12" fmla="+- 0 1428 1428"/>
                <a:gd name="T13" fmla="*/ T12 w 2040"/>
                <a:gd name="T14" fmla="+- 0 -3107 -4663"/>
                <a:gd name="T15" fmla="*/ -3107 h 1557"/>
                <a:gd name="T16" fmla="+- 0 3468 1428"/>
                <a:gd name="T17" fmla="*/ T16 w 2040"/>
                <a:gd name="T18" fmla="+- 0 -4663 -4663"/>
                <a:gd name="T19" fmla="*/ -4663 h 1557"/>
              </a:gdLst>
              <a:ahLst/>
              <a:cxnLst>
                <a:cxn ang="0">
                  <a:pos x="T1" y="T3"/>
                </a:cxn>
                <a:cxn ang="0">
                  <a:pos x="T5" y="T7"/>
                </a:cxn>
                <a:cxn ang="0">
                  <a:pos x="T9" y="T11"/>
                </a:cxn>
                <a:cxn ang="0">
                  <a:pos x="T13" y="T15"/>
                </a:cxn>
                <a:cxn ang="0">
                  <a:pos x="T17" y="T19"/>
                </a:cxn>
              </a:cxnLst>
              <a:rect l="0" t="0" r="r" b="b"/>
              <a:pathLst>
                <a:path w="2040" h="1557">
                  <a:moveTo>
                    <a:pt x="2040" y="0"/>
                  </a:moveTo>
                  <a:lnTo>
                    <a:pt x="1991" y="0"/>
                  </a:lnTo>
                  <a:lnTo>
                    <a:pt x="0" y="1519"/>
                  </a:lnTo>
                  <a:lnTo>
                    <a:pt x="0" y="1556"/>
                  </a:lnTo>
                  <a:lnTo>
                    <a:pt x="2040" y="0"/>
                  </a:lnTo>
                  <a:close/>
                </a:path>
              </a:pathLst>
            </a:custGeom>
            <a:solidFill>
              <a:srgbClr val="4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0" name="Freeform 243"/>
            <p:cNvSpPr>
              <a:spLocks/>
            </p:cNvSpPr>
            <p:nvPr/>
          </p:nvSpPr>
          <p:spPr bwMode="auto">
            <a:xfrm>
              <a:off x="1428" y="-4663"/>
              <a:ext cx="2089" cy="1594"/>
            </a:xfrm>
            <a:custGeom>
              <a:avLst/>
              <a:gdLst>
                <a:gd name="T0" fmla="+- 0 3516 1428"/>
                <a:gd name="T1" fmla="*/ T0 w 2089"/>
                <a:gd name="T2" fmla="+- 0 -4663 -4663"/>
                <a:gd name="T3" fmla="*/ -4663 h 1594"/>
                <a:gd name="T4" fmla="+- 0 3468 1428"/>
                <a:gd name="T5" fmla="*/ T4 w 2089"/>
                <a:gd name="T6" fmla="+- 0 -4663 -4663"/>
                <a:gd name="T7" fmla="*/ -4663 h 1594"/>
                <a:gd name="T8" fmla="+- 0 1428 1428"/>
                <a:gd name="T9" fmla="*/ T8 w 2089"/>
                <a:gd name="T10" fmla="+- 0 -3107 -4663"/>
                <a:gd name="T11" fmla="*/ -3107 h 1594"/>
                <a:gd name="T12" fmla="+- 0 1428 1428"/>
                <a:gd name="T13" fmla="*/ T12 w 2089"/>
                <a:gd name="T14" fmla="+- 0 -3069 -4663"/>
                <a:gd name="T15" fmla="*/ -3069 h 1594"/>
                <a:gd name="T16" fmla="+- 0 3516 1428"/>
                <a:gd name="T17" fmla="*/ T16 w 2089"/>
                <a:gd name="T18" fmla="+- 0 -4663 -4663"/>
                <a:gd name="T19" fmla="*/ -4663 h 1594"/>
              </a:gdLst>
              <a:ahLst/>
              <a:cxnLst>
                <a:cxn ang="0">
                  <a:pos x="T1" y="T3"/>
                </a:cxn>
                <a:cxn ang="0">
                  <a:pos x="T5" y="T7"/>
                </a:cxn>
                <a:cxn ang="0">
                  <a:pos x="T9" y="T11"/>
                </a:cxn>
                <a:cxn ang="0">
                  <a:pos x="T13" y="T15"/>
                </a:cxn>
                <a:cxn ang="0">
                  <a:pos x="T17" y="T19"/>
                </a:cxn>
              </a:cxnLst>
              <a:rect l="0" t="0" r="r" b="b"/>
              <a:pathLst>
                <a:path w="2089" h="1594">
                  <a:moveTo>
                    <a:pt x="2088" y="0"/>
                  </a:moveTo>
                  <a:lnTo>
                    <a:pt x="2040" y="0"/>
                  </a:lnTo>
                  <a:lnTo>
                    <a:pt x="0" y="1556"/>
                  </a:lnTo>
                  <a:lnTo>
                    <a:pt x="0" y="1594"/>
                  </a:lnTo>
                  <a:lnTo>
                    <a:pt x="2088" y="0"/>
                  </a:lnTo>
                  <a:close/>
                </a:path>
              </a:pathLst>
            </a:custGeom>
            <a:solidFill>
              <a:srgbClr val="4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1" name="Freeform 242"/>
            <p:cNvSpPr>
              <a:spLocks/>
            </p:cNvSpPr>
            <p:nvPr/>
          </p:nvSpPr>
          <p:spPr bwMode="auto">
            <a:xfrm>
              <a:off x="1428" y="-4663"/>
              <a:ext cx="2137" cy="1631"/>
            </a:xfrm>
            <a:custGeom>
              <a:avLst/>
              <a:gdLst>
                <a:gd name="T0" fmla="+- 0 3565 1428"/>
                <a:gd name="T1" fmla="*/ T0 w 2137"/>
                <a:gd name="T2" fmla="+- 0 -4663 -4663"/>
                <a:gd name="T3" fmla="*/ -4663 h 1631"/>
                <a:gd name="T4" fmla="+- 0 3516 1428"/>
                <a:gd name="T5" fmla="*/ T4 w 2137"/>
                <a:gd name="T6" fmla="+- 0 -4663 -4663"/>
                <a:gd name="T7" fmla="*/ -4663 h 1631"/>
                <a:gd name="T8" fmla="+- 0 1428 1428"/>
                <a:gd name="T9" fmla="*/ T8 w 2137"/>
                <a:gd name="T10" fmla="+- 0 -3069 -4663"/>
                <a:gd name="T11" fmla="*/ -3069 h 1631"/>
                <a:gd name="T12" fmla="+- 0 1428 1428"/>
                <a:gd name="T13" fmla="*/ T12 w 2137"/>
                <a:gd name="T14" fmla="+- 0 -3032 -4663"/>
                <a:gd name="T15" fmla="*/ -3032 h 1631"/>
                <a:gd name="T16" fmla="+- 0 3565 1428"/>
                <a:gd name="T17" fmla="*/ T16 w 2137"/>
                <a:gd name="T18" fmla="+- 0 -4663 -4663"/>
                <a:gd name="T19" fmla="*/ -4663 h 1631"/>
              </a:gdLst>
              <a:ahLst/>
              <a:cxnLst>
                <a:cxn ang="0">
                  <a:pos x="T1" y="T3"/>
                </a:cxn>
                <a:cxn ang="0">
                  <a:pos x="T5" y="T7"/>
                </a:cxn>
                <a:cxn ang="0">
                  <a:pos x="T9" y="T11"/>
                </a:cxn>
                <a:cxn ang="0">
                  <a:pos x="T13" y="T15"/>
                </a:cxn>
                <a:cxn ang="0">
                  <a:pos x="T17" y="T19"/>
                </a:cxn>
              </a:cxnLst>
              <a:rect l="0" t="0" r="r" b="b"/>
              <a:pathLst>
                <a:path w="2137" h="1631">
                  <a:moveTo>
                    <a:pt x="2137" y="0"/>
                  </a:moveTo>
                  <a:lnTo>
                    <a:pt x="2088" y="0"/>
                  </a:lnTo>
                  <a:lnTo>
                    <a:pt x="0" y="1594"/>
                  </a:lnTo>
                  <a:lnTo>
                    <a:pt x="0" y="1631"/>
                  </a:lnTo>
                  <a:lnTo>
                    <a:pt x="2137" y="0"/>
                  </a:lnTo>
                  <a:close/>
                </a:path>
              </a:pathLst>
            </a:custGeom>
            <a:solidFill>
              <a:srgbClr val="4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2" name="Freeform 241"/>
            <p:cNvSpPr>
              <a:spLocks/>
            </p:cNvSpPr>
            <p:nvPr/>
          </p:nvSpPr>
          <p:spPr bwMode="auto">
            <a:xfrm>
              <a:off x="1428" y="-4663"/>
              <a:ext cx="2186" cy="1668"/>
            </a:xfrm>
            <a:custGeom>
              <a:avLst/>
              <a:gdLst>
                <a:gd name="T0" fmla="+- 0 3614 1428"/>
                <a:gd name="T1" fmla="*/ T0 w 2186"/>
                <a:gd name="T2" fmla="+- 0 -4663 -4663"/>
                <a:gd name="T3" fmla="*/ -4663 h 1668"/>
                <a:gd name="T4" fmla="+- 0 3565 1428"/>
                <a:gd name="T5" fmla="*/ T4 w 2186"/>
                <a:gd name="T6" fmla="+- 0 -4663 -4663"/>
                <a:gd name="T7" fmla="*/ -4663 h 1668"/>
                <a:gd name="T8" fmla="+- 0 1428 1428"/>
                <a:gd name="T9" fmla="*/ T8 w 2186"/>
                <a:gd name="T10" fmla="+- 0 -3032 -4663"/>
                <a:gd name="T11" fmla="*/ -3032 h 1668"/>
                <a:gd name="T12" fmla="+- 0 1428 1428"/>
                <a:gd name="T13" fmla="*/ T12 w 2186"/>
                <a:gd name="T14" fmla="+- 0 -2995 -4663"/>
                <a:gd name="T15" fmla="*/ -2995 h 1668"/>
                <a:gd name="T16" fmla="+- 0 3614 1428"/>
                <a:gd name="T17" fmla="*/ T16 w 2186"/>
                <a:gd name="T18" fmla="+- 0 -4663 -4663"/>
                <a:gd name="T19" fmla="*/ -4663 h 1668"/>
              </a:gdLst>
              <a:ahLst/>
              <a:cxnLst>
                <a:cxn ang="0">
                  <a:pos x="T1" y="T3"/>
                </a:cxn>
                <a:cxn ang="0">
                  <a:pos x="T5" y="T7"/>
                </a:cxn>
                <a:cxn ang="0">
                  <a:pos x="T9" y="T11"/>
                </a:cxn>
                <a:cxn ang="0">
                  <a:pos x="T13" y="T15"/>
                </a:cxn>
                <a:cxn ang="0">
                  <a:pos x="T17" y="T19"/>
                </a:cxn>
              </a:cxnLst>
              <a:rect l="0" t="0" r="r" b="b"/>
              <a:pathLst>
                <a:path w="2186" h="1668">
                  <a:moveTo>
                    <a:pt x="2186" y="0"/>
                  </a:moveTo>
                  <a:lnTo>
                    <a:pt x="2137" y="0"/>
                  </a:lnTo>
                  <a:lnTo>
                    <a:pt x="0" y="1631"/>
                  </a:lnTo>
                  <a:lnTo>
                    <a:pt x="0" y="1668"/>
                  </a:lnTo>
                  <a:lnTo>
                    <a:pt x="2186" y="0"/>
                  </a:lnTo>
                  <a:close/>
                </a:path>
              </a:pathLst>
            </a:custGeom>
            <a:solidFill>
              <a:srgbClr val="4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3" name="Freeform 240"/>
            <p:cNvSpPr>
              <a:spLocks/>
            </p:cNvSpPr>
            <p:nvPr/>
          </p:nvSpPr>
          <p:spPr bwMode="auto">
            <a:xfrm>
              <a:off x="1428" y="-4663"/>
              <a:ext cx="2235" cy="1706"/>
            </a:xfrm>
            <a:custGeom>
              <a:avLst/>
              <a:gdLst>
                <a:gd name="T0" fmla="+- 0 3662 1428"/>
                <a:gd name="T1" fmla="*/ T0 w 2235"/>
                <a:gd name="T2" fmla="+- 0 -4663 -4663"/>
                <a:gd name="T3" fmla="*/ -4663 h 1706"/>
                <a:gd name="T4" fmla="+- 0 3614 1428"/>
                <a:gd name="T5" fmla="*/ T4 w 2235"/>
                <a:gd name="T6" fmla="+- 0 -4663 -4663"/>
                <a:gd name="T7" fmla="*/ -4663 h 1706"/>
                <a:gd name="T8" fmla="+- 0 1428 1428"/>
                <a:gd name="T9" fmla="*/ T8 w 2235"/>
                <a:gd name="T10" fmla="+- 0 -2995 -4663"/>
                <a:gd name="T11" fmla="*/ -2995 h 1706"/>
                <a:gd name="T12" fmla="+- 0 1428 1428"/>
                <a:gd name="T13" fmla="*/ T12 w 2235"/>
                <a:gd name="T14" fmla="+- 0 -2958 -4663"/>
                <a:gd name="T15" fmla="*/ -2958 h 1706"/>
                <a:gd name="T16" fmla="+- 0 3662 1428"/>
                <a:gd name="T17" fmla="*/ T16 w 2235"/>
                <a:gd name="T18" fmla="+- 0 -4663 -4663"/>
                <a:gd name="T19" fmla="*/ -4663 h 1706"/>
              </a:gdLst>
              <a:ahLst/>
              <a:cxnLst>
                <a:cxn ang="0">
                  <a:pos x="T1" y="T3"/>
                </a:cxn>
                <a:cxn ang="0">
                  <a:pos x="T5" y="T7"/>
                </a:cxn>
                <a:cxn ang="0">
                  <a:pos x="T9" y="T11"/>
                </a:cxn>
                <a:cxn ang="0">
                  <a:pos x="T13" y="T15"/>
                </a:cxn>
                <a:cxn ang="0">
                  <a:pos x="T17" y="T19"/>
                </a:cxn>
              </a:cxnLst>
              <a:rect l="0" t="0" r="r" b="b"/>
              <a:pathLst>
                <a:path w="2235" h="1706">
                  <a:moveTo>
                    <a:pt x="2234" y="0"/>
                  </a:moveTo>
                  <a:lnTo>
                    <a:pt x="2186" y="0"/>
                  </a:lnTo>
                  <a:lnTo>
                    <a:pt x="0" y="1668"/>
                  </a:lnTo>
                  <a:lnTo>
                    <a:pt x="0" y="1705"/>
                  </a:lnTo>
                  <a:lnTo>
                    <a:pt x="2234" y="0"/>
                  </a:lnTo>
                  <a:close/>
                </a:path>
              </a:pathLst>
            </a:custGeom>
            <a:solidFill>
              <a:srgbClr val="4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4" name="Freeform 239"/>
            <p:cNvSpPr>
              <a:spLocks/>
            </p:cNvSpPr>
            <p:nvPr/>
          </p:nvSpPr>
          <p:spPr bwMode="auto">
            <a:xfrm>
              <a:off x="1428" y="-4663"/>
              <a:ext cx="2282" cy="1742"/>
            </a:xfrm>
            <a:custGeom>
              <a:avLst/>
              <a:gdLst>
                <a:gd name="T0" fmla="+- 0 3710 1428"/>
                <a:gd name="T1" fmla="*/ T0 w 2282"/>
                <a:gd name="T2" fmla="+- 0 -4663 -4663"/>
                <a:gd name="T3" fmla="*/ -4663 h 1742"/>
                <a:gd name="T4" fmla="+- 0 3662 1428"/>
                <a:gd name="T5" fmla="*/ T4 w 2282"/>
                <a:gd name="T6" fmla="+- 0 -4663 -4663"/>
                <a:gd name="T7" fmla="*/ -4663 h 1742"/>
                <a:gd name="T8" fmla="+- 0 1428 1428"/>
                <a:gd name="T9" fmla="*/ T8 w 2282"/>
                <a:gd name="T10" fmla="+- 0 -2958 -4663"/>
                <a:gd name="T11" fmla="*/ -2958 h 1742"/>
                <a:gd name="T12" fmla="+- 0 1428 1428"/>
                <a:gd name="T13" fmla="*/ T12 w 2282"/>
                <a:gd name="T14" fmla="+- 0 -2922 -4663"/>
                <a:gd name="T15" fmla="*/ -2922 h 1742"/>
                <a:gd name="T16" fmla="+- 0 3710 1428"/>
                <a:gd name="T17" fmla="*/ T16 w 2282"/>
                <a:gd name="T18" fmla="+- 0 -4663 -4663"/>
                <a:gd name="T19" fmla="*/ -4663 h 1742"/>
              </a:gdLst>
              <a:ahLst/>
              <a:cxnLst>
                <a:cxn ang="0">
                  <a:pos x="T1" y="T3"/>
                </a:cxn>
                <a:cxn ang="0">
                  <a:pos x="T5" y="T7"/>
                </a:cxn>
                <a:cxn ang="0">
                  <a:pos x="T9" y="T11"/>
                </a:cxn>
                <a:cxn ang="0">
                  <a:pos x="T13" y="T15"/>
                </a:cxn>
                <a:cxn ang="0">
                  <a:pos x="T17" y="T19"/>
                </a:cxn>
              </a:cxnLst>
              <a:rect l="0" t="0" r="r" b="b"/>
              <a:pathLst>
                <a:path w="2282" h="1742">
                  <a:moveTo>
                    <a:pt x="2282" y="0"/>
                  </a:moveTo>
                  <a:lnTo>
                    <a:pt x="2234" y="0"/>
                  </a:lnTo>
                  <a:lnTo>
                    <a:pt x="0" y="1705"/>
                  </a:lnTo>
                  <a:lnTo>
                    <a:pt x="0" y="1741"/>
                  </a:lnTo>
                  <a:lnTo>
                    <a:pt x="2282" y="0"/>
                  </a:lnTo>
                  <a:close/>
                </a:path>
              </a:pathLst>
            </a:custGeom>
            <a:solidFill>
              <a:srgbClr val="4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5" name="Freeform 238"/>
            <p:cNvSpPr>
              <a:spLocks/>
            </p:cNvSpPr>
            <p:nvPr/>
          </p:nvSpPr>
          <p:spPr bwMode="auto">
            <a:xfrm>
              <a:off x="1428" y="-4663"/>
              <a:ext cx="2331" cy="1779"/>
            </a:xfrm>
            <a:custGeom>
              <a:avLst/>
              <a:gdLst>
                <a:gd name="T0" fmla="+- 0 3758 1428"/>
                <a:gd name="T1" fmla="*/ T0 w 2331"/>
                <a:gd name="T2" fmla="+- 0 -4663 -4663"/>
                <a:gd name="T3" fmla="*/ -4663 h 1779"/>
                <a:gd name="T4" fmla="+- 0 3710 1428"/>
                <a:gd name="T5" fmla="*/ T4 w 2331"/>
                <a:gd name="T6" fmla="+- 0 -4663 -4663"/>
                <a:gd name="T7" fmla="*/ -4663 h 1779"/>
                <a:gd name="T8" fmla="+- 0 1428 1428"/>
                <a:gd name="T9" fmla="*/ T8 w 2331"/>
                <a:gd name="T10" fmla="+- 0 -2922 -4663"/>
                <a:gd name="T11" fmla="*/ -2922 h 1779"/>
                <a:gd name="T12" fmla="+- 0 1428 1428"/>
                <a:gd name="T13" fmla="*/ T12 w 2331"/>
                <a:gd name="T14" fmla="+- 0 -2885 -4663"/>
                <a:gd name="T15" fmla="*/ -2885 h 1779"/>
                <a:gd name="T16" fmla="+- 0 3758 1428"/>
                <a:gd name="T17" fmla="*/ T16 w 2331"/>
                <a:gd name="T18" fmla="+- 0 -4663 -4663"/>
                <a:gd name="T19" fmla="*/ -4663 h 1779"/>
              </a:gdLst>
              <a:ahLst/>
              <a:cxnLst>
                <a:cxn ang="0">
                  <a:pos x="T1" y="T3"/>
                </a:cxn>
                <a:cxn ang="0">
                  <a:pos x="T5" y="T7"/>
                </a:cxn>
                <a:cxn ang="0">
                  <a:pos x="T9" y="T11"/>
                </a:cxn>
                <a:cxn ang="0">
                  <a:pos x="T13" y="T15"/>
                </a:cxn>
                <a:cxn ang="0">
                  <a:pos x="T17" y="T19"/>
                </a:cxn>
              </a:cxnLst>
              <a:rect l="0" t="0" r="r" b="b"/>
              <a:pathLst>
                <a:path w="2331" h="1779">
                  <a:moveTo>
                    <a:pt x="2330" y="0"/>
                  </a:moveTo>
                  <a:lnTo>
                    <a:pt x="2282" y="0"/>
                  </a:lnTo>
                  <a:lnTo>
                    <a:pt x="0" y="1741"/>
                  </a:lnTo>
                  <a:lnTo>
                    <a:pt x="0" y="1778"/>
                  </a:lnTo>
                  <a:lnTo>
                    <a:pt x="2330" y="0"/>
                  </a:lnTo>
                  <a:close/>
                </a:path>
              </a:pathLst>
            </a:custGeom>
            <a:solidFill>
              <a:srgbClr val="4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6" name="Freeform 237"/>
            <p:cNvSpPr>
              <a:spLocks/>
            </p:cNvSpPr>
            <p:nvPr/>
          </p:nvSpPr>
          <p:spPr bwMode="auto">
            <a:xfrm>
              <a:off x="1428" y="-4663"/>
              <a:ext cx="2380" cy="1816"/>
            </a:xfrm>
            <a:custGeom>
              <a:avLst/>
              <a:gdLst>
                <a:gd name="T0" fmla="+- 0 3807 1428"/>
                <a:gd name="T1" fmla="*/ T0 w 2380"/>
                <a:gd name="T2" fmla="+- 0 -4663 -4663"/>
                <a:gd name="T3" fmla="*/ -4663 h 1816"/>
                <a:gd name="T4" fmla="+- 0 3758 1428"/>
                <a:gd name="T5" fmla="*/ T4 w 2380"/>
                <a:gd name="T6" fmla="+- 0 -4663 -4663"/>
                <a:gd name="T7" fmla="*/ -4663 h 1816"/>
                <a:gd name="T8" fmla="+- 0 1428 1428"/>
                <a:gd name="T9" fmla="*/ T8 w 2380"/>
                <a:gd name="T10" fmla="+- 0 -2885 -4663"/>
                <a:gd name="T11" fmla="*/ -2885 h 1816"/>
                <a:gd name="T12" fmla="+- 0 1428 1428"/>
                <a:gd name="T13" fmla="*/ T12 w 2380"/>
                <a:gd name="T14" fmla="+- 0 -2847 -4663"/>
                <a:gd name="T15" fmla="*/ -2847 h 1816"/>
                <a:gd name="T16" fmla="+- 0 3807 1428"/>
                <a:gd name="T17" fmla="*/ T16 w 2380"/>
                <a:gd name="T18" fmla="+- 0 -4663 -4663"/>
                <a:gd name="T19" fmla="*/ -4663 h 1816"/>
              </a:gdLst>
              <a:ahLst/>
              <a:cxnLst>
                <a:cxn ang="0">
                  <a:pos x="T1" y="T3"/>
                </a:cxn>
                <a:cxn ang="0">
                  <a:pos x="T5" y="T7"/>
                </a:cxn>
                <a:cxn ang="0">
                  <a:pos x="T9" y="T11"/>
                </a:cxn>
                <a:cxn ang="0">
                  <a:pos x="T13" y="T15"/>
                </a:cxn>
                <a:cxn ang="0">
                  <a:pos x="T17" y="T19"/>
                </a:cxn>
              </a:cxnLst>
              <a:rect l="0" t="0" r="r" b="b"/>
              <a:pathLst>
                <a:path w="2380" h="1816">
                  <a:moveTo>
                    <a:pt x="2379" y="0"/>
                  </a:moveTo>
                  <a:lnTo>
                    <a:pt x="2330" y="0"/>
                  </a:lnTo>
                  <a:lnTo>
                    <a:pt x="0" y="1778"/>
                  </a:lnTo>
                  <a:lnTo>
                    <a:pt x="0" y="1816"/>
                  </a:lnTo>
                  <a:lnTo>
                    <a:pt x="2379" y="0"/>
                  </a:lnTo>
                  <a:close/>
                </a:path>
              </a:pathLst>
            </a:custGeom>
            <a:solidFill>
              <a:srgbClr val="4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7" name="Freeform 236"/>
            <p:cNvSpPr>
              <a:spLocks/>
            </p:cNvSpPr>
            <p:nvPr/>
          </p:nvSpPr>
          <p:spPr bwMode="auto">
            <a:xfrm>
              <a:off x="1428" y="-4663"/>
              <a:ext cx="2428" cy="1853"/>
            </a:xfrm>
            <a:custGeom>
              <a:avLst/>
              <a:gdLst>
                <a:gd name="T0" fmla="+- 0 3856 1428"/>
                <a:gd name="T1" fmla="*/ T0 w 2428"/>
                <a:gd name="T2" fmla="+- 0 -4663 -4663"/>
                <a:gd name="T3" fmla="*/ -4663 h 1853"/>
                <a:gd name="T4" fmla="+- 0 3807 1428"/>
                <a:gd name="T5" fmla="*/ T4 w 2428"/>
                <a:gd name="T6" fmla="+- 0 -4663 -4663"/>
                <a:gd name="T7" fmla="*/ -4663 h 1853"/>
                <a:gd name="T8" fmla="+- 0 1428 1428"/>
                <a:gd name="T9" fmla="*/ T8 w 2428"/>
                <a:gd name="T10" fmla="+- 0 -2847 -4663"/>
                <a:gd name="T11" fmla="*/ -2847 h 1853"/>
                <a:gd name="T12" fmla="+- 0 1428 1428"/>
                <a:gd name="T13" fmla="*/ T12 w 2428"/>
                <a:gd name="T14" fmla="+- 0 -2810 -4663"/>
                <a:gd name="T15" fmla="*/ -2810 h 1853"/>
                <a:gd name="T16" fmla="+- 0 3856 1428"/>
                <a:gd name="T17" fmla="*/ T16 w 2428"/>
                <a:gd name="T18" fmla="+- 0 -4663 -4663"/>
                <a:gd name="T19" fmla="*/ -4663 h 1853"/>
              </a:gdLst>
              <a:ahLst/>
              <a:cxnLst>
                <a:cxn ang="0">
                  <a:pos x="T1" y="T3"/>
                </a:cxn>
                <a:cxn ang="0">
                  <a:pos x="T5" y="T7"/>
                </a:cxn>
                <a:cxn ang="0">
                  <a:pos x="T9" y="T11"/>
                </a:cxn>
                <a:cxn ang="0">
                  <a:pos x="T13" y="T15"/>
                </a:cxn>
                <a:cxn ang="0">
                  <a:pos x="T17" y="T19"/>
                </a:cxn>
              </a:cxnLst>
              <a:rect l="0" t="0" r="r" b="b"/>
              <a:pathLst>
                <a:path w="2428" h="1853">
                  <a:moveTo>
                    <a:pt x="2428" y="0"/>
                  </a:moveTo>
                  <a:lnTo>
                    <a:pt x="2379" y="0"/>
                  </a:lnTo>
                  <a:lnTo>
                    <a:pt x="0" y="1816"/>
                  </a:lnTo>
                  <a:lnTo>
                    <a:pt x="0" y="1853"/>
                  </a:lnTo>
                  <a:lnTo>
                    <a:pt x="2428" y="0"/>
                  </a:lnTo>
                  <a:close/>
                </a:path>
              </a:pathLst>
            </a:custGeom>
            <a:solidFill>
              <a:srgbClr val="4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8" name="Freeform 235"/>
            <p:cNvSpPr>
              <a:spLocks/>
            </p:cNvSpPr>
            <p:nvPr/>
          </p:nvSpPr>
          <p:spPr bwMode="auto">
            <a:xfrm>
              <a:off x="1428" y="-4663"/>
              <a:ext cx="2477" cy="1890"/>
            </a:xfrm>
            <a:custGeom>
              <a:avLst/>
              <a:gdLst>
                <a:gd name="T0" fmla="+- 0 3905 1428"/>
                <a:gd name="T1" fmla="*/ T0 w 2477"/>
                <a:gd name="T2" fmla="+- 0 -4663 -4663"/>
                <a:gd name="T3" fmla="*/ -4663 h 1890"/>
                <a:gd name="T4" fmla="+- 0 3856 1428"/>
                <a:gd name="T5" fmla="*/ T4 w 2477"/>
                <a:gd name="T6" fmla="+- 0 -4663 -4663"/>
                <a:gd name="T7" fmla="*/ -4663 h 1890"/>
                <a:gd name="T8" fmla="+- 0 1428 1428"/>
                <a:gd name="T9" fmla="*/ T8 w 2477"/>
                <a:gd name="T10" fmla="+- 0 -2810 -4663"/>
                <a:gd name="T11" fmla="*/ -2810 h 1890"/>
                <a:gd name="T12" fmla="+- 0 1428 1428"/>
                <a:gd name="T13" fmla="*/ T12 w 2477"/>
                <a:gd name="T14" fmla="+- 0 -2773 -4663"/>
                <a:gd name="T15" fmla="*/ -2773 h 1890"/>
                <a:gd name="T16" fmla="+- 0 3905 1428"/>
                <a:gd name="T17" fmla="*/ T16 w 2477"/>
                <a:gd name="T18" fmla="+- 0 -4663 -4663"/>
                <a:gd name="T19" fmla="*/ -4663 h 1890"/>
              </a:gdLst>
              <a:ahLst/>
              <a:cxnLst>
                <a:cxn ang="0">
                  <a:pos x="T1" y="T3"/>
                </a:cxn>
                <a:cxn ang="0">
                  <a:pos x="T5" y="T7"/>
                </a:cxn>
                <a:cxn ang="0">
                  <a:pos x="T9" y="T11"/>
                </a:cxn>
                <a:cxn ang="0">
                  <a:pos x="T13" y="T15"/>
                </a:cxn>
                <a:cxn ang="0">
                  <a:pos x="T17" y="T19"/>
                </a:cxn>
              </a:cxnLst>
              <a:rect l="0" t="0" r="r" b="b"/>
              <a:pathLst>
                <a:path w="2477" h="1890">
                  <a:moveTo>
                    <a:pt x="2477" y="0"/>
                  </a:moveTo>
                  <a:lnTo>
                    <a:pt x="2428" y="0"/>
                  </a:lnTo>
                  <a:lnTo>
                    <a:pt x="0" y="1853"/>
                  </a:lnTo>
                  <a:lnTo>
                    <a:pt x="0" y="1890"/>
                  </a:lnTo>
                  <a:lnTo>
                    <a:pt x="2477" y="0"/>
                  </a:lnTo>
                  <a:close/>
                </a:path>
              </a:pathLst>
            </a:custGeom>
            <a:solidFill>
              <a:srgbClr val="4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49" name="Freeform 234"/>
            <p:cNvSpPr>
              <a:spLocks/>
            </p:cNvSpPr>
            <p:nvPr/>
          </p:nvSpPr>
          <p:spPr bwMode="auto">
            <a:xfrm>
              <a:off x="1428" y="-4663"/>
              <a:ext cx="2526" cy="1928"/>
            </a:xfrm>
            <a:custGeom>
              <a:avLst/>
              <a:gdLst>
                <a:gd name="T0" fmla="+- 0 3953 1428"/>
                <a:gd name="T1" fmla="*/ T0 w 2526"/>
                <a:gd name="T2" fmla="+- 0 -4663 -4663"/>
                <a:gd name="T3" fmla="*/ -4663 h 1928"/>
                <a:gd name="T4" fmla="+- 0 3905 1428"/>
                <a:gd name="T5" fmla="*/ T4 w 2526"/>
                <a:gd name="T6" fmla="+- 0 -4663 -4663"/>
                <a:gd name="T7" fmla="*/ -4663 h 1928"/>
                <a:gd name="T8" fmla="+- 0 1428 1428"/>
                <a:gd name="T9" fmla="*/ T8 w 2526"/>
                <a:gd name="T10" fmla="+- 0 -2773 -4663"/>
                <a:gd name="T11" fmla="*/ -2773 h 1928"/>
                <a:gd name="T12" fmla="+- 0 1428 1428"/>
                <a:gd name="T13" fmla="*/ T12 w 2526"/>
                <a:gd name="T14" fmla="+- 0 -2736 -4663"/>
                <a:gd name="T15" fmla="*/ -2736 h 1928"/>
                <a:gd name="T16" fmla="+- 0 3953 1428"/>
                <a:gd name="T17" fmla="*/ T16 w 2526"/>
                <a:gd name="T18" fmla="+- 0 -4663 -4663"/>
                <a:gd name="T19" fmla="*/ -4663 h 1928"/>
              </a:gdLst>
              <a:ahLst/>
              <a:cxnLst>
                <a:cxn ang="0">
                  <a:pos x="T1" y="T3"/>
                </a:cxn>
                <a:cxn ang="0">
                  <a:pos x="T5" y="T7"/>
                </a:cxn>
                <a:cxn ang="0">
                  <a:pos x="T9" y="T11"/>
                </a:cxn>
                <a:cxn ang="0">
                  <a:pos x="T13" y="T15"/>
                </a:cxn>
                <a:cxn ang="0">
                  <a:pos x="T17" y="T19"/>
                </a:cxn>
              </a:cxnLst>
              <a:rect l="0" t="0" r="r" b="b"/>
              <a:pathLst>
                <a:path w="2526" h="1928">
                  <a:moveTo>
                    <a:pt x="2525" y="0"/>
                  </a:moveTo>
                  <a:lnTo>
                    <a:pt x="2477" y="0"/>
                  </a:lnTo>
                  <a:lnTo>
                    <a:pt x="0" y="1890"/>
                  </a:lnTo>
                  <a:lnTo>
                    <a:pt x="0" y="1927"/>
                  </a:lnTo>
                  <a:lnTo>
                    <a:pt x="2525" y="0"/>
                  </a:lnTo>
                  <a:close/>
                </a:path>
              </a:pathLst>
            </a:custGeom>
            <a:solidFill>
              <a:srgbClr val="4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0" name="Freeform 233"/>
            <p:cNvSpPr>
              <a:spLocks/>
            </p:cNvSpPr>
            <p:nvPr/>
          </p:nvSpPr>
          <p:spPr bwMode="auto">
            <a:xfrm>
              <a:off x="1428" y="-4663"/>
              <a:ext cx="2575" cy="1965"/>
            </a:xfrm>
            <a:custGeom>
              <a:avLst/>
              <a:gdLst>
                <a:gd name="T0" fmla="+- 0 4002 1428"/>
                <a:gd name="T1" fmla="*/ T0 w 2575"/>
                <a:gd name="T2" fmla="+- 0 -4663 -4663"/>
                <a:gd name="T3" fmla="*/ -4663 h 1965"/>
                <a:gd name="T4" fmla="+- 0 3953 1428"/>
                <a:gd name="T5" fmla="*/ T4 w 2575"/>
                <a:gd name="T6" fmla="+- 0 -4663 -4663"/>
                <a:gd name="T7" fmla="*/ -4663 h 1965"/>
                <a:gd name="T8" fmla="+- 0 1428 1428"/>
                <a:gd name="T9" fmla="*/ T8 w 2575"/>
                <a:gd name="T10" fmla="+- 0 -2736 -4663"/>
                <a:gd name="T11" fmla="*/ -2736 h 1965"/>
                <a:gd name="T12" fmla="+- 0 1428 1428"/>
                <a:gd name="T13" fmla="*/ T12 w 2575"/>
                <a:gd name="T14" fmla="+- 0 -2699 -4663"/>
                <a:gd name="T15" fmla="*/ -2699 h 1965"/>
                <a:gd name="T16" fmla="+- 0 4002 1428"/>
                <a:gd name="T17" fmla="*/ T16 w 2575"/>
                <a:gd name="T18" fmla="+- 0 -4663 -4663"/>
                <a:gd name="T19" fmla="*/ -4663 h 1965"/>
              </a:gdLst>
              <a:ahLst/>
              <a:cxnLst>
                <a:cxn ang="0">
                  <a:pos x="T1" y="T3"/>
                </a:cxn>
                <a:cxn ang="0">
                  <a:pos x="T5" y="T7"/>
                </a:cxn>
                <a:cxn ang="0">
                  <a:pos x="T9" y="T11"/>
                </a:cxn>
                <a:cxn ang="0">
                  <a:pos x="T13" y="T15"/>
                </a:cxn>
                <a:cxn ang="0">
                  <a:pos x="T17" y="T19"/>
                </a:cxn>
              </a:cxnLst>
              <a:rect l="0" t="0" r="r" b="b"/>
              <a:pathLst>
                <a:path w="2575" h="1965">
                  <a:moveTo>
                    <a:pt x="2574" y="0"/>
                  </a:moveTo>
                  <a:lnTo>
                    <a:pt x="2525" y="0"/>
                  </a:lnTo>
                  <a:lnTo>
                    <a:pt x="0" y="1927"/>
                  </a:lnTo>
                  <a:lnTo>
                    <a:pt x="0" y="1964"/>
                  </a:lnTo>
                  <a:lnTo>
                    <a:pt x="2574" y="0"/>
                  </a:lnTo>
                  <a:close/>
                </a:path>
              </a:pathLst>
            </a:custGeom>
            <a:solidFill>
              <a:srgbClr val="5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1" name="Freeform 232"/>
            <p:cNvSpPr>
              <a:spLocks/>
            </p:cNvSpPr>
            <p:nvPr/>
          </p:nvSpPr>
          <p:spPr bwMode="auto">
            <a:xfrm>
              <a:off x="1428" y="-4663"/>
              <a:ext cx="2623" cy="2002"/>
            </a:xfrm>
            <a:custGeom>
              <a:avLst/>
              <a:gdLst>
                <a:gd name="T0" fmla="+- 0 4051 1428"/>
                <a:gd name="T1" fmla="*/ T0 w 2623"/>
                <a:gd name="T2" fmla="+- 0 -4663 -4663"/>
                <a:gd name="T3" fmla="*/ -4663 h 2002"/>
                <a:gd name="T4" fmla="+- 0 4002 1428"/>
                <a:gd name="T5" fmla="*/ T4 w 2623"/>
                <a:gd name="T6" fmla="+- 0 -4663 -4663"/>
                <a:gd name="T7" fmla="*/ -4663 h 2002"/>
                <a:gd name="T8" fmla="+- 0 1428 1428"/>
                <a:gd name="T9" fmla="*/ T8 w 2623"/>
                <a:gd name="T10" fmla="+- 0 -2699 -4663"/>
                <a:gd name="T11" fmla="*/ -2699 h 2002"/>
                <a:gd name="T12" fmla="+- 0 1428 1428"/>
                <a:gd name="T13" fmla="*/ T12 w 2623"/>
                <a:gd name="T14" fmla="+- 0 -2661 -4663"/>
                <a:gd name="T15" fmla="*/ -2661 h 2002"/>
                <a:gd name="T16" fmla="+- 0 4051 1428"/>
                <a:gd name="T17" fmla="*/ T16 w 2623"/>
                <a:gd name="T18" fmla="+- 0 -4663 -4663"/>
                <a:gd name="T19" fmla="*/ -4663 h 2002"/>
              </a:gdLst>
              <a:ahLst/>
              <a:cxnLst>
                <a:cxn ang="0">
                  <a:pos x="T1" y="T3"/>
                </a:cxn>
                <a:cxn ang="0">
                  <a:pos x="T5" y="T7"/>
                </a:cxn>
                <a:cxn ang="0">
                  <a:pos x="T9" y="T11"/>
                </a:cxn>
                <a:cxn ang="0">
                  <a:pos x="T13" y="T15"/>
                </a:cxn>
                <a:cxn ang="0">
                  <a:pos x="T17" y="T19"/>
                </a:cxn>
              </a:cxnLst>
              <a:rect l="0" t="0" r="r" b="b"/>
              <a:pathLst>
                <a:path w="2623" h="2002">
                  <a:moveTo>
                    <a:pt x="2623" y="0"/>
                  </a:moveTo>
                  <a:lnTo>
                    <a:pt x="2574" y="0"/>
                  </a:lnTo>
                  <a:lnTo>
                    <a:pt x="0" y="1964"/>
                  </a:lnTo>
                  <a:lnTo>
                    <a:pt x="0" y="2002"/>
                  </a:lnTo>
                  <a:lnTo>
                    <a:pt x="2623" y="0"/>
                  </a:lnTo>
                  <a:close/>
                </a:path>
              </a:pathLst>
            </a:custGeom>
            <a:solidFill>
              <a:srgbClr val="5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2" name="Freeform 231"/>
            <p:cNvSpPr>
              <a:spLocks/>
            </p:cNvSpPr>
            <p:nvPr/>
          </p:nvSpPr>
          <p:spPr bwMode="auto">
            <a:xfrm>
              <a:off x="1428" y="-4663"/>
              <a:ext cx="2672" cy="2039"/>
            </a:xfrm>
            <a:custGeom>
              <a:avLst/>
              <a:gdLst>
                <a:gd name="T0" fmla="+- 0 4100 1428"/>
                <a:gd name="T1" fmla="*/ T0 w 2672"/>
                <a:gd name="T2" fmla="+- 0 -4663 -4663"/>
                <a:gd name="T3" fmla="*/ -4663 h 2039"/>
                <a:gd name="T4" fmla="+- 0 4051 1428"/>
                <a:gd name="T5" fmla="*/ T4 w 2672"/>
                <a:gd name="T6" fmla="+- 0 -4663 -4663"/>
                <a:gd name="T7" fmla="*/ -4663 h 2039"/>
                <a:gd name="T8" fmla="+- 0 1428 1428"/>
                <a:gd name="T9" fmla="*/ T8 w 2672"/>
                <a:gd name="T10" fmla="+- 0 -2661 -4663"/>
                <a:gd name="T11" fmla="*/ -2661 h 2039"/>
                <a:gd name="T12" fmla="+- 0 1428 1428"/>
                <a:gd name="T13" fmla="*/ T12 w 2672"/>
                <a:gd name="T14" fmla="+- 0 -2624 -4663"/>
                <a:gd name="T15" fmla="*/ -2624 h 2039"/>
                <a:gd name="T16" fmla="+- 0 4100 1428"/>
                <a:gd name="T17" fmla="*/ T16 w 2672"/>
                <a:gd name="T18" fmla="+- 0 -4663 -4663"/>
                <a:gd name="T19" fmla="*/ -4663 h 2039"/>
              </a:gdLst>
              <a:ahLst/>
              <a:cxnLst>
                <a:cxn ang="0">
                  <a:pos x="T1" y="T3"/>
                </a:cxn>
                <a:cxn ang="0">
                  <a:pos x="T5" y="T7"/>
                </a:cxn>
                <a:cxn ang="0">
                  <a:pos x="T9" y="T11"/>
                </a:cxn>
                <a:cxn ang="0">
                  <a:pos x="T13" y="T15"/>
                </a:cxn>
                <a:cxn ang="0">
                  <a:pos x="T17" y="T19"/>
                </a:cxn>
              </a:cxnLst>
              <a:rect l="0" t="0" r="r" b="b"/>
              <a:pathLst>
                <a:path w="2672" h="2039">
                  <a:moveTo>
                    <a:pt x="2672" y="0"/>
                  </a:moveTo>
                  <a:lnTo>
                    <a:pt x="2623" y="0"/>
                  </a:lnTo>
                  <a:lnTo>
                    <a:pt x="0" y="2002"/>
                  </a:lnTo>
                  <a:lnTo>
                    <a:pt x="0" y="2039"/>
                  </a:lnTo>
                  <a:lnTo>
                    <a:pt x="2672" y="0"/>
                  </a:lnTo>
                  <a:close/>
                </a:path>
              </a:pathLst>
            </a:custGeom>
            <a:solidFill>
              <a:srgbClr val="5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3" name="Freeform 230"/>
            <p:cNvSpPr>
              <a:spLocks/>
            </p:cNvSpPr>
            <p:nvPr/>
          </p:nvSpPr>
          <p:spPr bwMode="auto">
            <a:xfrm>
              <a:off x="1428" y="-4663"/>
              <a:ext cx="2719" cy="2075"/>
            </a:xfrm>
            <a:custGeom>
              <a:avLst/>
              <a:gdLst>
                <a:gd name="T0" fmla="+- 0 4147 1428"/>
                <a:gd name="T1" fmla="*/ T0 w 2719"/>
                <a:gd name="T2" fmla="+- 0 -4663 -4663"/>
                <a:gd name="T3" fmla="*/ -4663 h 2075"/>
                <a:gd name="T4" fmla="+- 0 4100 1428"/>
                <a:gd name="T5" fmla="*/ T4 w 2719"/>
                <a:gd name="T6" fmla="+- 0 -4663 -4663"/>
                <a:gd name="T7" fmla="*/ -4663 h 2075"/>
                <a:gd name="T8" fmla="+- 0 1428 1428"/>
                <a:gd name="T9" fmla="*/ T8 w 2719"/>
                <a:gd name="T10" fmla="+- 0 -2624 -4663"/>
                <a:gd name="T11" fmla="*/ -2624 h 2075"/>
                <a:gd name="T12" fmla="+- 0 1428 1428"/>
                <a:gd name="T13" fmla="*/ T12 w 2719"/>
                <a:gd name="T14" fmla="+- 0 -2588 -4663"/>
                <a:gd name="T15" fmla="*/ -2588 h 2075"/>
                <a:gd name="T16" fmla="+- 0 4147 1428"/>
                <a:gd name="T17" fmla="*/ T16 w 2719"/>
                <a:gd name="T18" fmla="+- 0 -4663 -4663"/>
                <a:gd name="T19" fmla="*/ -4663 h 2075"/>
              </a:gdLst>
              <a:ahLst/>
              <a:cxnLst>
                <a:cxn ang="0">
                  <a:pos x="T1" y="T3"/>
                </a:cxn>
                <a:cxn ang="0">
                  <a:pos x="T5" y="T7"/>
                </a:cxn>
                <a:cxn ang="0">
                  <a:pos x="T9" y="T11"/>
                </a:cxn>
                <a:cxn ang="0">
                  <a:pos x="T13" y="T15"/>
                </a:cxn>
                <a:cxn ang="0">
                  <a:pos x="T17" y="T19"/>
                </a:cxn>
              </a:cxnLst>
              <a:rect l="0" t="0" r="r" b="b"/>
              <a:pathLst>
                <a:path w="2719" h="2075">
                  <a:moveTo>
                    <a:pt x="2719" y="0"/>
                  </a:moveTo>
                  <a:lnTo>
                    <a:pt x="2672" y="0"/>
                  </a:lnTo>
                  <a:lnTo>
                    <a:pt x="0" y="2039"/>
                  </a:lnTo>
                  <a:lnTo>
                    <a:pt x="0" y="2075"/>
                  </a:lnTo>
                  <a:lnTo>
                    <a:pt x="2719" y="0"/>
                  </a:lnTo>
                  <a:close/>
                </a:path>
              </a:pathLst>
            </a:custGeom>
            <a:solidFill>
              <a:srgbClr val="5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4" name="Freeform 229"/>
            <p:cNvSpPr>
              <a:spLocks/>
            </p:cNvSpPr>
            <p:nvPr/>
          </p:nvSpPr>
          <p:spPr bwMode="auto">
            <a:xfrm>
              <a:off x="1428" y="-4663"/>
              <a:ext cx="2768" cy="2112"/>
            </a:xfrm>
            <a:custGeom>
              <a:avLst/>
              <a:gdLst>
                <a:gd name="T0" fmla="+- 0 4196 1428"/>
                <a:gd name="T1" fmla="*/ T0 w 2768"/>
                <a:gd name="T2" fmla="+- 0 -4663 -4663"/>
                <a:gd name="T3" fmla="*/ -4663 h 2112"/>
                <a:gd name="T4" fmla="+- 0 4147 1428"/>
                <a:gd name="T5" fmla="*/ T4 w 2768"/>
                <a:gd name="T6" fmla="+- 0 -4663 -4663"/>
                <a:gd name="T7" fmla="*/ -4663 h 2112"/>
                <a:gd name="T8" fmla="+- 0 1428 1428"/>
                <a:gd name="T9" fmla="*/ T8 w 2768"/>
                <a:gd name="T10" fmla="+- 0 -2588 -4663"/>
                <a:gd name="T11" fmla="*/ -2588 h 2112"/>
                <a:gd name="T12" fmla="+- 0 1428 1428"/>
                <a:gd name="T13" fmla="*/ T12 w 2768"/>
                <a:gd name="T14" fmla="+- 0 -2551 -4663"/>
                <a:gd name="T15" fmla="*/ -2551 h 2112"/>
                <a:gd name="T16" fmla="+- 0 4196 1428"/>
                <a:gd name="T17" fmla="*/ T16 w 2768"/>
                <a:gd name="T18" fmla="+- 0 -4663 -4663"/>
                <a:gd name="T19" fmla="*/ -4663 h 2112"/>
              </a:gdLst>
              <a:ahLst/>
              <a:cxnLst>
                <a:cxn ang="0">
                  <a:pos x="T1" y="T3"/>
                </a:cxn>
                <a:cxn ang="0">
                  <a:pos x="T5" y="T7"/>
                </a:cxn>
                <a:cxn ang="0">
                  <a:pos x="T9" y="T11"/>
                </a:cxn>
                <a:cxn ang="0">
                  <a:pos x="T13" y="T15"/>
                </a:cxn>
                <a:cxn ang="0">
                  <a:pos x="T17" y="T19"/>
                </a:cxn>
              </a:cxnLst>
              <a:rect l="0" t="0" r="r" b="b"/>
              <a:pathLst>
                <a:path w="2768" h="2112">
                  <a:moveTo>
                    <a:pt x="2768" y="0"/>
                  </a:moveTo>
                  <a:lnTo>
                    <a:pt x="2719" y="0"/>
                  </a:lnTo>
                  <a:lnTo>
                    <a:pt x="0" y="2075"/>
                  </a:lnTo>
                  <a:lnTo>
                    <a:pt x="0" y="2112"/>
                  </a:lnTo>
                  <a:lnTo>
                    <a:pt x="2768" y="0"/>
                  </a:lnTo>
                  <a:close/>
                </a:path>
              </a:pathLst>
            </a:custGeom>
            <a:solidFill>
              <a:srgbClr val="5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5" name="Freeform 228"/>
            <p:cNvSpPr>
              <a:spLocks/>
            </p:cNvSpPr>
            <p:nvPr/>
          </p:nvSpPr>
          <p:spPr bwMode="auto">
            <a:xfrm>
              <a:off x="1428" y="-4663"/>
              <a:ext cx="2817" cy="2150"/>
            </a:xfrm>
            <a:custGeom>
              <a:avLst/>
              <a:gdLst>
                <a:gd name="T0" fmla="+- 0 4244 1428"/>
                <a:gd name="T1" fmla="*/ T0 w 2817"/>
                <a:gd name="T2" fmla="+- 0 -4663 -4663"/>
                <a:gd name="T3" fmla="*/ -4663 h 2150"/>
                <a:gd name="T4" fmla="+- 0 4196 1428"/>
                <a:gd name="T5" fmla="*/ T4 w 2817"/>
                <a:gd name="T6" fmla="+- 0 -4663 -4663"/>
                <a:gd name="T7" fmla="*/ -4663 h 2150"/>
                <a:gd name="T8" fmla="+- 0 1428 1428"/>
                <a:gd name="T9" fmla="*/ T8 w 2817"/>
                <a:gd name="T10" fmla="+- 0 -2551 -4663"/>
                <a:gd name="T11" fmla="*/ -2551 h 2150"/>
                <a:gd name="T12" fmla="+- 0 1428 1428"/>
                <a:gd name="T13" fmla="*/ T12 w 2817"/>
                <a:gd name="T14" fmla="+- 0 -2514 -4663"/>
                <a:gd name="T15" fmla="*/ -2514 h 2150"/>
                <a:gd name="T16" fmla="+- 0 4244 1428"/>
                <a:gd name="T17" fmla="*/ T16 w 2817"/>
                <a:gd name="T18" fmla="+- 0 -4663 -4663"/>
                <a:gd name="T19" fmla="*/ -4663 h 2150"/>
              </a:gdLst>
              <a:ahLst/>
              <a:cxnLst>
                <a:cxn ang="0">
                  <a:pos x="T1" y="T3"/>
                </a:cxn>
                <a:cxn ang="0">
                  <a:pos x="T5" y="T7"/>
                </a:cxn>
                <a:cxn ang="0">
                  <a:pos x="T9" y="T11"/>
                </a:cxn>
                <a:cxn ang="0">
                  <a:pos x="T13" y="T15"/>
                </a:cxn>
                <a:cxn ang="0">
                  <a:pos x="T17" y="T19"/>
                </a:cxn>
              </a:cxnLst>
              <a:rect l="0" t="0" r="r" b="b"/>
              <a:pathLst>
                <a:path w="2817" h="2150">
                  <a:moveTo>
                    <a:pt x="2816" y="0"/>
                  </a:moveTo>
                  <a:lnTo>
                    <a:pt x="2768" y="0"/>
                  </a:lnTo>
                  <a:lnTo>
                    <a:pt x="0" y="2112"/>
                  </a:lnTo>
                  <a:lnTo>
                    <a:pt x="0" y="2149"/>
                  </a:lnTo>
                  <a:lnTo>
                    <a:pt x="2816" y="0"/>
                  </a:lnTo>
                  <a:close/>
                </a:path>
              </a:pathLst>
            </a:custGeom>
            <a:solidFill>
              <a:srgbClr val="5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6" name="Freeform 227"/>
            <p:cNvSpPr>
              <a:spLocks/>
            </p:cNvSpPr>
            <p:nvPr/>
          </p:nvSpPr>
          <p:spPr bwMode="auto">
            <a:xfrm>
              <a:off x="1428" y="-4663"/>
              <a:ext cx="2866" cy="2187"/>
            </a:xfrm>
            <a:custGeom>
              <a:avLst/>
              <a:gdLst>
                <a:gd name="T0" fmla="+- 0 4293 1428"/>
                <a:gd name="T1" fmla="*/ T0 w 2866"/>
                <a:gd name="T2" fmla="+- 0 -4663 -4663"/>
                <a:gd name="T3" fmla="*/ -4663 h 2187"/>
                <a:gd name="T4" fmla="+- 0 4244 1428"/>
                <a:gd name="T5" fmla="*/ T4 w 2866"/>
                <a:gd name="T6" fmla="+- 0 -4663 -4663"/>
                <a:gd name="T7" fmla="*/ -4663 h 2187"/>
                <a:gd name="T8" fmla="+- 0 1428 1428"/>
                <a:gd name="T9" fmla="*/ T8 w 2866"/>
                <a:gd name="T10" fmla="+- 0 -2514 -4663"/>
                <a:gd name="T11" fmla="*/ -2514 h 2187"/>
                <a:gd name="T12" fmla="+- 0 1428 1428"/>
                <a:gd name="T13" fmla="*/ T12 w 2866"/>
                <a:gd name="T14" fmla="+- 0 -2477 -4663"/>
                <a:gd name="T15" fmla="*/ -2477 h 2187"/>
                <a:gd name="T16" fmla="+- 0 4293 1428"/>
                <a:gd name="T17" fmla="*/ T16 w 2866"/>
                <a:gd name="T18" fmla="+- 0 -4663 -4663"/>
                <a:gd name="T19" fmla="*/ -4663 h 2187"/>
              </a:gdLst>
              <a:ahLst/>
              <a:cxnLst>
                <a:cxn ang="0">
                  <a:pos x="T1" y="T3"/>
                </a:cxn>
                <a:cxn ang="0">
                  <a:pos x="T5" y="T7"/>
                </a:cxn>
                <a:cxn ang="0">
                  <a:pos x="T9" y="T11"/>
                </a:cxn>
                <a:cxn ang="0">
                  <a:pos x="T13" y="T15"/>
                </a:cxn>
                <a:cxn ang="0">
                  <a:pos x="T17" y="T19"/>
                </a:cxn>
              </a:cxnLst>
              <a:rect l="0" t="0" r="r" b="b"/>
              <a:pathLst>
                <a:path w="2866" h="2187">
                  <a:moveTo>
                    <a:pt x="2865" y="0"/>
                  </a:moveTo>
                  <a:lnTo>
                    <a:pt x="2816" y="0"/>
                  </a:lnTo>
                  <a:lnTo>
                    <a:pt x="0" y="2149"/>
                  </a:lnTo>
                  <a:lnTo>
                    <a:pt x="0" y="2186"/>
                  </a:lnTo>
                  <a:lnTo>
                    <a:pt x="2865" y="0"/>
                  </a:lnTo>
                  <a:close/>
                </a:path>
              </a:pathLst>
            </a:custGeom>
            <a:solidFill>
              <a:srgbClr val="5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7" name="Freeform 226"/>
            <p:cNvSpPr>
              <a:spLocks/>
            </p:cNvSpPr>
            <p:nvPr/>
          </p:nvSpPr>
          <p:spPr bwMode="auto">
            <a:xfrm>
              <a:off x="1428" y="-4663"/>
              <a:ext cx="2914" cy="2224"/>
            </a:xfrm>
            <a:custGeom>
              <a:avLst/>
              <a:gdLst>
                <a:gd name="T0" fmla="+- 0 4342 1428"/>
                <a:gd name="T1" fmla="*/ T0 w 2914"/>
                <a:gd name="T2" fmla="+- 0 -4663 -4663"/>
                <a:gd name="T3" fmla="*/ -4663 h 2224"/>
                <a:gd name="T4" fmla="+- 0 4293 1428"/>
                <a:gd name="T5" fmla="*/ T4 w 2914"/>
                <a:gd name="T6" fmla="+- 0 -4663 -4663"/>
                <a:gd name="T7" fmla="*/ -4663 h 2224"/>
                <a:gd name="T8" fmla="+- 0 1428 1428"/>
                <a:gd name="T9" fmla="*/ T8 w 2914"/>
                <a:gd name="T10" fmla="+- 0 -2477 -4663"/>
                <a:gd name="T11" fmla="*/ -2477 h 2224"/>
                <a:gd name="T12" fmla="+- 0 1428 1428"/>
                <a:gd name="T13" fmla="*/ T12 w 2914"/>
                <a:gd name="T14" fmla="+- 0 -2439 -4663"/>
                <a:gd name="T15" fmla="*/ -2439 h 2224"/>
                <a:gd name="T16" fmla="+- 0 4342 1428"/>
                <a:gd name="T17" fmla="*/ T16 w 2914"/>
                <a:gd name="T18" fmla="+- 0 -4663 -4663"/>
                <a:gd name="T19" fmla="*/ -4663 h 2224"/>
              </a:gdLst>
              <a:ahLst/>
              <a:cxnLst>
                <a:cxn ang="0">
                  <a:pos x="T1" y="T3"/>
                </a:cxn>
                <a:cxn ang="0">
                  <a:pos x="T5" y="T7"/>
                </a:cxn>
                <a:cxn ang="0">
                  <a:pos x="T9" y="T11"/>
                </a:cxn>
                <a:cxn ang="0">
                  <a:pos x="T13" y="T15"/>
                </a:cxn>
                <a:cxn ang="0">
                  <a:pos x="T17" y="T19"/>
                </a:cxn>
              </a:cxnLst>
              <a:rect l="0" t="0" r="r" b="b"/>
              <a:pathLst>
                <a:path w="2914" h="2224">
                  <a:moveTo>
                    <a:pt x="2914" y="0"/>
                  </a:moveTo>
                  <a:lnTo>
                    <a:pt x="2865" y="0"/>
                  </a:lnTo>
                  <a:lnTo>
                    <a:pt x="0" y="2186"/>
                  </a:lnTo>
                  <a:lnTo>
                    <a:pt x="0" y="2224"/>
                  </a:lnTo>
                  <a:lnTo>
                    <a:pt x="2914" y="0"/>
                  </a:lnTo>
                  <a:close/>
                </a:path>
              </a:pathLst>
            </a:custGeom>
            <a:solidFill>
              <a:srgbClr val="5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8" name="Freeform 225"/>
            <p:cNvSpPr>
              <a:spLocks/>
            </p:cNvSpPr>
            <p:nvPr/>
          </p:nvSpPr>
          <p:spPr bwMode="auto">
            <a:xfrm>
              <a:off x="1428" y="-4663"/>
              <a:ext cx="2963" cy="2261"/>
            </a:xfrm>
            <a:custGeom>
              <a:avLst/>
              <a:gdLst>
                <a:gd name="T0" fmla="+- 0 4391 1428"/>
                <a:gd name="T1" fmla="*/ T0 w 2963"/>
                <a:gd name="T2" fmla="+- 0 -4663 -4663"/>
                <a:gd name="T3" fmla="*/ -4663 h 2261"/>
                <a:gd name="T4" fmla="+- 0 4342 1428"/>
                <a:gd name="T5" fmla="*/ T4 w 2963"/>
                <a:gd name="T6" fmla="+- 0 -4663 -4663"/>
                <a:gd name="T7" fmla="*/ -4663 h 2261"/>
                <a:gd name="T8" fmla="+- 0 1428 1428"/>
                <a:gd name="T9" fmla="*/ T8 w 2963"/>
                <a:gd name="T10" fmla="+- 0 -2439 -4663"/>
                <a:gd name="T11" fmla="*/ -2439 h 2261"/>
                <a:gd name="T12" fmla="+- 0 1428 1428"/>
                <a:gd name="T13" fmla="*/ T12 w 2963"/>
                <a:gd name="T14" fmla="+- 0 -2402 -4663"/>
                <a:gd name="T15" fmla="*/ -2402 h 2261"/>
                <a:gd name="T16" fmla="+- 0 4391 1428"/>
                <a:gd name="T17" fmla="*/ T16 w 2963"/>
                <a:gd name="T18" fmla="+- 0 -4663 -4663"/>
                <a:gd name="T19" fmla="*/ -4663 h 2261"/>
              </a:gdLst>
              <a:ahLst/>
              <a:cxnLst>
                <a:cxn ang="0">
                  <a:pos x="T1" y="T3"/>
                </a:cxn>
                <a:cxn ang="0">
                  <a:pos x="T5" y="T7"/>
                </a:cxn>
                <a:cxn ang="0">
                  <a:pos x="T9" y="T11"/>
                </a:cxn>
                <a:cxn ang="0">
                  <a:pos x="T13" y="T15"/>
                </a:cxn>
                <a:cxn ang="0">
                  <a:pos x="T17" y="T19"/>
                </a:cxn>
              </a:cxnLst>
              <a:rect l="0" t="0" r="r" b="b"/>
              <a:pathLst>
                <a:path w="2963" h="2261">
                  <a:moveTo>
                    <a:pt x="2963" y="0"/>
                  </a:moveTo>
                  <a:lnTo>
                    <a:pt x="2914" y="0"/>
                  </a:lnTo>
                  <a:lnTo>
                    <a:pt x="0" y="2224"/>
                  </a:lnTo>
                  <a:lnTo>
                    <a:pt x="0" y="2261"/>
                  </a:lnTo>
                  <a:lnTo>
                    <a:pt x="2963" y="0"/>
                  </a:lnTo>
                  <a:close/>
                </a:path>
              </a:pathLst>
            </a:custGeom>
            <a:solidFill>
              <a:srgbClr val="5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59" name="Freeform 224"/>
            <p:cNvSpPr>
              <a:spLocks/>
            </p:cNvSpPr>
            <p:nvPr/>
          </p:nvSpPr>
          <p:spPr bwMode="auto">
            <a:xfrm>
              <a:off x="1428" y="-4663"/>
              <a:ext cx="3012" cy="2298"/>
            </a:xfrm>
            <a:custGeom>
              <a:avLst/>
              <a:gdLst>
                <a:gd name="T0" fmla="+- 0 4439 1428"/>
                <a:gd name="T1" fmla="*/ T0 w 3012"/>
                <a:gd name="T2" fmla="+- 0 -4663 -4663"/>
                <a:gd name="T3" fmla="*/ -4663 h 2298"/>
                <a:gd name="T4" fmla="+- 0 4391 1428"/>
                <a:gd name="T5" fmla="*/ T4 w 3012"/>
                <a:gd name="T6" fmla="+- 0 -4663 -4663"/>
                <a:gd name="T7" fmla="*/ -4663 h 2298"/>
                <a:gd name="T8" fmla="+- 0 1428 1428"/>
                <a:gd name="T9" fmla="*/ T8 w 3012"/>
                <a:gd name="T10" fmla="+- 0 -2402 -4663"/>
                <a:gd name="T11" fmla="*/ -2402 h 2298"/>
                <a:gd name="T12" fmla="+- 0 1428 1428"/>
                <a:gd name="T13" fmla="*/ T12 w 3012"/>
                <a:gd name="T14" fmla="+- 0 -2365 -4663"/>
                <a:gd name="T15" fmla="*/ -2365 h 2298"/>
                <a:gd name="T16" fmla="+- 0 4439 1428"/>
                <a:gd name="T17" fmla="*/ T16 w 3012"/>
                <a:gd name="T18" fmla="+- 0 -4663 -4663"/>
                <a:gd name="T19" fmla="*/ -4663 h 2298"/>
              </a:gdLst>
              <a:ahLst/>
              <a:cxnLst>
                <a:cxn ang="0">
                  <a:pos x="T1" y="T3"/>
                </a:cxn>
                <a:cxn ang="0">
                  <a:pos x="T5" y="T7"/>
                </a:cxn>
                <a:cxn ang="0">
                  <a:pos x="T9" y="T11"/>
                </a:cxn>
                <a:cxn ang="0">
                  <a:pos x="T13" y="T15"/>
                </a:cxn>
                <a:cxn ang="0">
                  <a:pos x="T17" y="T19"/>
                </a:cxn>
              </a:cxnLst>
              <a:rect l="0" t="0" r="r" b="b"/>
              <a:pathLst>
                <a:path w="3012" h="2298">
                  <a:moveTo>
                    <a:pt x="3011" y="0"/>
                  </a:moveTo>
                  <a:lnTo>
                    <a:pt x="2963" y="0"/>
                  </a:lnTo>
                  <a:lnTo>
                    <a:pt x="0" y="2261"/>
                  </a:lnTo>
                  <a:lnTo>
                    <a:pt x="0" y="2298"/>
                  </a:lnTo>
                  <a:lnTo>
                    <a:pt x="3011" y="0"/>
                  </a:lnTo>
                  <a:close/>
                </a:path>
              </a:pathLst>
            </a:custGeom>
            <a:solidFill>
              <a:srgbClr val="5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0" name="Freeform 223"/>
            <p:cNvSpPr>
              <a:spLocks/>
            </p:cNvSpPr>
            <p:nvPr/>
          </p:nvSpPr>
          <p:spPr bwMode="auto">
            <a:xfrm>
              <a:off x="1428" y="-4663"/>
              <a:ext cx="3061" cy="2336"/>
            </a:xfrm>
            <a:custGeom>
              <a:avLst/>
              <a:gdLst>
                <a:gd name="T0" fmla="+- 0 4488 1428"/>
                <a:gd name="T1" fmla="*/ T0 w 3061"/>
                <a:gd name="T2" fmla="+- 0 -4663 -4663"/>
                <a:gd name="T3" fmla="*/ -4663 h 2336"/>
                <a:gd name="T4" fmla="+- 0 4439 1428"/>
                <a:gd name="T5" fmla="*/ T4 w 3061"/>
                <a:gd name="T6" fmla="+- 0 -4663 -4663"/>
                <a:gd name="T7" fmla="*/ -4663 h 2336"/>
                <a:gd name="T8" fmla="+- 0 1428 1428"/>
                <a:gd name="T9" fmla="*/ T8 w 3061"/>
                <a:gd name="T10" fmla="+- 0 -2365 -4663"/>
                <a:gd name="T11" fmla="*/ -2365 h 2336"/>
                <a:gd name="T12" fmla="+- 0 1428 1428"/>
                <a:gd name="T13" fmla="*/ T12 w 3061"/>
                <a:gd name="T14" fmla="+- 0 -2328 -4663"/>
                <a:gd name="T15" fmla="*/ -2328 h 2336"/>
                <a:gd name="T16" fmla="+- 0 4488 1428"/>
                <a:gd name="T17" fmla="*/ T16 w 3061"/>
                <a:gd name="T18" fmla="+- 0 -4663 -4663"/>
                <a:gd name="T19" fmla="*/ -4663 h 2336"/>
              </a:gdLst>
              <a:ahLst/>
              <a:cxnLst>
                <a:cxn ang="0">
                  <a:pos x="T1" y="T3"/>
                </a:cxn>
                <a:cxn ang="0">
                  <a:pos x="T5" y="T7"/>
                </a:cxn>
                <a:cxn ang="0">
                  <a:pos x="T9" y="T11"/>
                </a:cxn>
                <a:cxn ang="0">
                  <a:pos x="T13" y="T15"/>
                </a:cxn>
                <a:cxn ang="0">
                  <a:pos x="T17" y="T19"/>
                </a:cxn>
              </a:cxnLst>
              <a:rect l="0" t="0" r="r" b="b"/>
              <a:pathLst>
                <a:path w="3061" h="2336">
                  <a:moveTo>
                    <a:pt x="3060" y="0"/>
                  </a:moveTo>
                  <a:lnTo>
                    <a:pt x="3011" y="0"/>
                  </a:lnTo>
                  <a:lnTo>
                    <a:pt x="0" y="2298"/>
                  </a:lnTo>
                  <a:lnTo>
                    <a:pt x="0" y="2335"/>
                  </a:lnTo>
                  <a:lnTo>
                    <a:pt x="3060" y="0"/>
                  </a:lnTo>
                  <a:close/>
                </a:path>
              </a:pathLst>
            </a:custGeom>
            <a:solidFill>
              <a:srgbClr val="5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1" name="Freeform 222"/>
            <p:cNvSpPr>
              <a:spLocks/>
            </p:cNvSpPr>
            <p:nvPr/>
          </p:nvSpPr>
          <p:spPr bwMode="auto">
            <a:xfrm>
              <a:off x="1428" y="-4663"/>
              <a:ext cx="3109" cy="2373"/>
            </a:xfrm>
            <a:custGeom>
              <a:avLst/>
              <a:gdLst>
                <a:gd name="T0" fmla="+- 0 4537 1428"/>
                <a:gd name="T1" fmla="*/ T0 w 3109"/>
                <a:gd name="T2" fmla="+- 0 -4663 -4663"/>
                <a:gd name="T3" fmla="*/ -4663 h 2373"/>
                <a:gd name="T4" fmla="+- 0 4488 1428"/>
                <a:gd name="T5" fmla="*/ T4 w 3109"/>
                <a:gd name="T6" fmla="+- 0 -4663 -4663"/>
                <a:gd name="T7" fmla="*/ -4663 h 2373"/>
                <a:gd name="T8" fmla="+- 0 1428 1428"/>
                <a:gd name="T9" fmla="*/ T8 w 3109"/>
                <a:gd name="T10" fmla="+- 0 -2328 -4663"/>
                <a:gd name="T11" fmla="*/ -2328 h 2373"/>
                <a:gd name="T12" fmla="+- 0 1428 1428"/>
                <a:gd name="T13" fmla="*/ T12 w 3109"/>
                <a:gd name="T14" fmla="+- 0 -2291 -4663"/>
                <a:gd name="T15" fmla="*/ -2291 h 2373"/>
                <a:gd name="T16" fmla="+- 0 4537 1428"/>
                <a:gd name="T17" fmla="*/ T16 w 3109"/>
                <a:gd name="T18" fmla="+- 0 -4663 -4663"/>
                <a:gd name="T19" fmla="*/ -4663 h 2373"/>
              </a:gdLst>
              <a:ahLst/>
              <a:cxnLst>
                <a:cxn ang="0">
                  <a:pos x="T1" y="T3"/>
                </a:cxn>
                <a:cxn ang="0">
                  <a:pos x="T5" y="T7"/>
                </a:cxn>
                <a:cxn ang="0">
                  <a:pos x="T9" y="T11"/>
                </a:cxn>
                <a:cxn ang="0">
                  <a:pos x="T13" y="T15"/>
                </a:cxn>
                <a:cxn ang="0">
                  <a:pos x="T17" y="T19"/>
                </a:cxn>
              </a:cxnLst>
              <a:rect l="0" t="0" r="r" b="b"/>
              <a:pathLst>
                <a:path w="3109" h="2373">
                  <a:moveTo>
                    <a:pt x="3109" y="0"/>
                  </a:moveTo>
                  <a:lnTo>
                    <a:pt x="3060" y="0"/>
                  </a:lnTo>
                  <a:lnTo>
                    <a:pt x="0" y="2335"/>
                  </a:lnTo>
                  <a:lnTo>
                    <a:pt x="0" y="2372"/>
                  </a:lnTo>
                  <a:lnTo>
                    <a:pt x="3109" y="0"/>
                  </a:lnTo>
                  <a:close/>
                </a:path>
              </a:pathLst>
            </a:custGeom>
            <a:solidFill>
              <a:srgbClr val="5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2" name="Freeform 221"/>
            <p:cNvSpPr>
              <a:spLocks/>
            </p:cNvSpPr>
            <p:nvPr/>
          </p:nvSpPr>
          <p:spPr bwMode="auto">
            <a:xfrm>
              <a:off x="1428" y="-4663"/>
              <a:ext cx="3156" cy="2409"/>
            </a:xfrm>
            <a:custGeom>
              <a:avLst/>
              <a:gdLst>
                <a:gd name="T0" fmla="+- 0 4584 1428"/>
                <a:gd name="T1" fmla="*/ T0 w 3156"/>
                <a:gd name="T2" fmla="+- 0 -4663 -4663"/>
                <a:gd name="T3" fmla="*/ -4663 h 2409"/>
                <a:gd name="T4" fmla="+- 0 4537 1428"/>
                <a:gd name="T5" fmla="*/ T4 w 3156"/>
                <a:gd name="T6" fmla="+- 0 -4663 -4663"/>
                <a:gd name="T7" fmla="*/ -4663 h 2409"/>
                <a:gd name="T8" fmla="+- 0 1428 1428"/>
                <a:gd name="T9" fmla="*/ T8 w 3156"/>
                <a:gd name="T10" fmla="+- 0 -2291 -4663"/>
                <a:gd name="T11" fmla="*/ -2291 h 2409"/>
                <a:gd name="T12" fmla="+- 0 1428 1428"/>
                <a:gd name="T13" fmla="*/ T12 w 3156"/>
                <a:gd name="T14" fmla="+- 0 -2255 -4663"/>
                <a:gd name="T15" fmla="*/ -2255 h 2409"/>
                <a:gd name="T16" fmla="+- 0 4584 1428"/>
                <a:gd name="T17" fmla="*/ T16 w 3156"/>
                <a:gd name="T18" fmla="+- 0 -4663 -4663"/>
                <a:gd name="T19" fmla="*/ -4663 h 2409"/>
              </a:gdLst>
              <a:ahLst/>
              <a:cxnLst>
                <a:cxn ang="0">
                  <a:pos x="T1" y="T3"/>
                </a:cxn>
                <a:cxn ang="0">
                  <a:pos x="T5" y="T7"/>
                </a:cxn>
                <a:cxn ang="0">
                  <a:pos x="T9" y="T11"/>
                </a:cxn>
                <a:cxn ang="0">
                  <a:pos x="T13" y="T15"/>
                </a:cxn>
                <a:cxn ang="0">
                  <a:pos x="T17" y="T19"/>
                </a:cxn>
              </a:cxnLst>
              <a:rect l="0" t="0" r="r" b="b"/>
              <a:pathLst>
                <a:path w="3156" h="2409">
                  <a:moveTo>
                    <a:pt x="3156" y="0"/>
                  </a:moveTo>
                  <a:lnTo>
                    <a:pt x="3109" y="0"/>
                  </a:lnTo>
                  <a:lnTo>
                    <a:pt x="0" y="2372"/>
                  </a:lnTo>
                  <a:lnTo>
                    <a:pt x="0" y="2408"/>
                  </a:lnTo>
                  <a:lnTo>
                    <a:pt x="3156" y="0"/>
                  </a:lnTo>
                  <a:close/>
                </a:path>
              </a:pathLst>
            </a:custGeom>
            <a:solidFill>
              <a:srgbClr val="6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3" name="Freeform 220"/>
            <p:cNvSpPr>
              <a:spLocks/>
            </p:cNvSpPr>
            <p:nvPr/>
          </p:nvSpPr>
          <p:spPr bwMode="auto">
            <a:xfrm>
              <a:off x="1428" y="-4663"/>
              <a:ext cx="3205" cy="2446"/>
            </a:xfrm>
            <a:custGeom>
              <a:avLst/>
              <a:gdLst>
                <a:gd name="T0" fmla="+- 0 4633 1428"/>
                <a:gd name="T1" fmla="*/ T0 w 3205"/>
                <a:gd name="T2" fmla="+- 0 -4663 -4663"/>
                <a:gd name="T3" fmla="*/ -4663 h 2446"/>
                <a:gd name="T4" fmla="+- 0 4584 1428"/>
                <a:gd name="T5" fmla="*/ T4 w 3205"/>
                <a:gd name="T6" fmla="+- 0 -4663 -4663"/>
                <a:gd name="T7" fmla="*/ -4663 h 2446"/>
                <a:gd name="T8" fmla="+- 0 1428 1428"/>
                <a:gd name="T9" fmla="*/ T8 w 3205"/>
                <a:gd name="T10" fmla="+- 0 -2255 -4663"/>
                <a:gd name="T11" fmla="*/ -2255 h 2446"/>
                <a:gd name="T12" fmla="+- 0 1428 1428"/>
                <a:gd name="T13" fmla="*/ T12 w 3205"/>
                <a:gd name="T14" fmla="+- 0 -2217 -4663"/>
                <a:gd name="T15" fmla="*/ -2217 h 2446"/>
                <a:gd name="T16" fmla="+- 0 4633 1428"/>
                <a:gd name="T17" fmla="*/ T16 w 3205"/>
                <a:gd name="T18" fmla="+- 0 -4663 -4663"/>
                <a:gd name="T19" fmla="*/ -4663 h 2446"/>
              </a:gdLst>
              <a:ahLst/>
              <a:cxnLst>
                <a:cxn ang="0">
                  <a:pos x="T1" y="T3"/>
                </a:cxn>
                <a:cxn ang="0">
                  <a:pos x="T5" y="T7"/>
                </a:cxn>
                <a:cxn ang="0">
                  <a:pos x="T9" y="T11"/>
                </a:cxn>
                <a:cxn ang="0">
                  <a:pos x="T13" y="T15"/>
                </a:cxn>
                <a:cxn ang="0">
                  <a:pos x="T17" y="T19"/>
                </a:cxn>
              </a:cxnLst>
              <a:rect l="0" t="0" r="r" b="b"/>
              <a:pathLst>
                <a:path w="3205" h="2446">
                  <a:moveTo>
                    <a:pt x="3205" y="0"/>
                  </a:moveTo>
                  <a:lnTo>
                    <a:pt x="3156" y="0"/>
                  </a:lnTo>
                  <a:lnTo>
                    <a:pt x="0" y="2408"/>
                  </a:lnTo>
                  <a:lnTo>
                    <a:pt x="0" y="2446"/>
                  </a:lnTo>
                  <a:lnTo>
                    <a:pt x="3205" y="0"/>
                  </a:lnTo>
                  <a:close/>
                </a:path>
              </a:pathLst>
            </a:custGeom>
            <a:solidFill>
              <a:srgbClr val="6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4" name="Freeform 219"/>
            <p:cNvSpPr>
              <a:spLocks/>
            </p:cNvSpPr>
            <p:nvPr/>
          </p:nvSpPr>
          <p:spPr bwMode="auto">
            <a:xfrm>
              <a:off x="1428" y="-4663"/>
              <a:ext cx="3254" cy="2483"/>
            </a:xfrm>
            <a:custGeom>
              <a:avLst/>
              <a:gdLst>
                <a:gd name="T0" fmla="+- 0 4681 1428"/>
                <a:gd name="T1" fmla="*/ T0 w 3254"/>
                <a:gd name="T2" fmla="+- 0 -4663 -4663"/>
                <a:gd name="T3" fmla="*/ -4663 h 2483"/>
                <a:gd name="T4" fmla="+- 0 4633 1428"/>
                <a:gd name="T5" fmla="*/ T4 w 3254"/>
                <a:gd name="T6" fmla="+- 0 -4663 -4663"/>
                <a:gd name="T7" fmla="*/ -4663 h 2483"/>
                <a:gd name="T8" fmla="+- 0 1428 1428"/>
                <a:gd name="T9" fmla="*/ T8 w 3254"/>
                <a:gd name="T10" fmla="+- 0 -2217 -4663"/>
                <a:gd name="T11" fmla="*/ -2217 h 2483"/>
                <a:gd name="T12" fmla="+- 0 1428 1428"/>
                <a:gd name="T13" fmla="*/ T12 w 3254"/>
                <a:gd name="T14" fmla="+- 0 -2180 -4663"/>
                <a:gd name="T15" fmla="*/ -2180 h 2483"/>
                <a:gd name="T16" fmla="+- 0 4681 1428"/>
                <a:gd name="T17" fmla="*/ T16 w 3254"/>
                <a:gd name="T18" fmla="+- 0 -4663 -4663"/>
                <a:gd name="T19" fmla="*/ -4663 h 2483"/>
              </a:gdLst>
              <a:ahLst/>
              <a:cxnLst>
                <a:cxn ang="0">
                  <a:pos x="T1" y="T3"/>
                </a:cxn>
                <a:cxn ang="0">
                  <a:pos x="T5" y="T7"/>
                </a:cxn>
                <a:cxn ang="0">
                  <a:pos x="T9" y="T11"/>
                </a:cxn>
                <a:cxn ang="0">
                  <a:pos x="T13" y="T15"/>
                </a:cxn>
                <a:cxn ang="0">
                  <a:pos x="T17" y="T19"/>
                </a:cxn>
              </a:cxnLst>
              <a:rect l="0" t="0" r="r" b="b"/>
              <a:pathLst>
                <a:path w="3254" h="2483">
                  <a:moveTo>
                    <a:pt x="3253" y="0"/>
                  </a:moveTo>
                  <a:lnTo>
                    <a:pt x="3205" y="0"/>
                  </a:lnTo>
                  <a:lnTo>
                    <a:pt x="0" y="2446"/>
                  </a:lnTo>
                  <a:lnTo>
                    <a:pt x="0" y="2483"/>
                  </a:lnTo>
                  <a:lnTo>
                    <a:pt x="3253" y="0"/>
                  </a:lnTo>
                  <a:close/>
                </a:path>
              </a:pathLst>
            </a:custGeom>
            <a:solidFill>
              <a:srgbClr val="6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5" name="Freeform 218"/>
            <p:cNvSpPr>
              <a:spLocks/>
            </p:cNvSpPr>
            <p:nvPr/>
          </p:nvSpPr>
          <p:spPr bwMode="auto">
            <a:xfrm>
              <a:off x="1428" y="-4663"/>
              <a:ext cx="3303" cy="2520"/>
            </a:xfrm>
            <a:custGeom>
              <a:avLst/>
              <a:gdLst>
                <a:gd name="T0" fmla="+- 0 4730 1428"/>
                <a:gd name="T1" fmla="*/ T0 w 3303"/>
                <a:gd name="T2" fmla="+- 0 -4663 -4663"/>
                <a:gd name="T3" fmla="*/ -4663 h 2520"/>
                <a:gd name="T4" fmla="+- 0 4681 1428"/>
                <a:gd name="T5" fmla="*/ T4 w 3303"/>
                <a:gd name="T6" fmla="+- 0 -4663 -4663"/>
                <a:gd name="T7" fmla="*/ -4663 h 2520"/>
                <a:gd name="T8" fmla="+- 0 1428 1428"/>
                <a:gd name="T9" fmla="*/ T8 w 3303"/>
                <a:gd name="T10" fmla="+- 0 -2180 -4663"/>
                <a:gd name="T11" fmla="*/ -2180 h 2520"/>
                <a:gd name="T12" fmla="+- 0 1428 1428"/>
                <a:gd name="T13" fmla="*/ T12 w 3303"/>
                <a:gd name="T14" fmla="+- 0 -2143 -4663"/>
                <a:gd name="T15" fmla="*/ -2143 h 2520"/>
                <a:gd name="T16" fmla="+- 0 4730 1428"/>
                <a:gd name="T17" fmla="*/ T16 w 3303"/>
                <a:gd name="T18" fmla="+- 0 -4663 -4663"/>
                <a:gd name="T19" fmla="*/ -4663 h 2520"/>
              </a:gdLst>
              <a:ahLst/>
              <a:cxnLst>
                <a:cxn ang="0">
                  <a:pos x="T1" y="T3"/>
                </a:cxn>
                <a:cxn ang="0">
                  <a:pos x="T5" y="T7"/>
                </a:cxn>
                <a:cxn ang="0">
                  <a:pos x="T9" y="T11"/>
                </a:cxn>
                <a:cxn ang="0">
                  <a:pos x="T13" y="T15"/>
                </a:cxn>
                <a:cxn ang="0">
                  <a:pos x="T17" y="T19"/>
                </a:cxn>
              </a:cxnLst>
              <a:rect l="0" t="0" r="r" b="b"/>
              <a:pathLst>
                <a:path w="3303" h="2520">
                  <a:moveTo>
                    <a:pt x="3302" y="0"/>
                  </a:moveTo>
                  <a:lnTo>
                    <a:pt x="3253" y="0"/>
                  </a:lnTo>
                  <a:lnTo>
                    <a:pt x="0" y="2483"/>
                  </a:lnTo>
                  <a:lnTo>
                    <a:pt x="0" y="2520"/>
                  </a:lnTo>
                  <a:lnTo>
                    <a:pt x="3302" y="0"/>
                  </a:lnTo>
                  <a:close/>
                </a:path>
              </a:pathLst>
            </a:custGeom>
            <a:solidFill>
              <a:srgbClr val="6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6" name="Freeform 217"/>
            <p:cNvSpPr>
              <a:spLocks/>
            </p:cNvSpPr>
            <p:nvPr/>
          </p:nvSpPr>
          <p:spPr bwMode="auto">
            <a:xfrm>
              <a:off x="1428" y="-4663"/>
              <a:ext cx="3351" cy="2558"/>
            </a:xfrm>
            <a:custGeom>
              <a:avLst/>
              <a:gdLst>
                <a:gd name="T0" fmla="+- 0 4779 1428"/>
                <a:gd name="T1" fmla="*/ T0 w 3351"/>
                <a:gd name="T2" fmla="+- 0 -4663 -4663"/>
                <a:gd name="T3" fmla="*/ -4663 h 2558"/>
                <a:gd name="T4" fmla="+- 0 4730 1428"/>
                <a:gd name="T5" fmla="*/ T4 w 3351"/>
                <a:gd name="T6" fmla="+- 0 -4663 -4663"/>
                <a:gd name="T7" fmla="*/ -4663 h 2558"/>
                <a:gd name="T8" fmla="+- 0 1428 1428"/>
                <a:gd name="T9" fmla="*/ T8 w 3351"/>
                <a:gd name="T10" fmla="+- 0 -2143 -4663"/>
                <a:gd name="T11" fmla="*/ -2143 h 2558"/>
                <a:gd name="T12" fmla="+- 0 1428 1428"/>
                <a:gd name="T13" fmla="*/ T12 w 3351"/>
                <a:gd name="T14" fmla="+- 0 -2106 -4663"/>
                <a:gd name="T15" fmla="*/ -2106 h 2558"/>
                <a:gd name="T16" fmla="+- 0 4779 1428"/>
                <a:gd name="T17" fmla="*/ T16 w 3351"/>
                <a:gd name="T18" fmla="+- 0 -4663 -4663"/>
                <a:gd name="T19" fmla="*/ -4663 h 2558"/>
              </a:gdLst>
              <a:ahLst/>
              <a:cxnLst>
                <a:cxn ang="0">
                  <a:pos x="T1" y="T3"/>
                </a:cxn>
                <a:cxn ang="0">
                  <a:pos x="T5" y="T7"/>
                </a:cxn>
                <a:cxn ang="0">
                  <a:pos x="T9" y="T11"/>
                </a:cxn>
                <a:cxn ang="0">
                  <a:pos x="T13" y="T15"/>
                </a:cxn>
                <a:cxn ang="0">
                  <a:pos x="T17" y="T19"/>
                </a:cxn>
              </a:cxnLst>
              <a:rect l="0" t="0" r="r" b="b"/>
              <a:pathLst>
                <a:path w="3351" h="2558">
                  <a:moveTo>
                    <a:pt x="3351" y="0"/>
                  </a:moveTo>
                  <a:lnTo>
                    <a:pt x="3302" y="0"/>
                  </a:lnTo>
                  <a:lnTo>
                    <a:pt x="0" y="2520"/>
                  </a:lnTo>
                  <a:lnTo>
                    <a:pt x="0" y="2557"/>
                  </a:lnTo>
                  <a:lnTo>
                    <a:pt x="3351" y="0"/>
                  </a:lnTo>
                  <a:close/>
                </a:path>
              </a:pathLst>
            </a:custGeom>
            <a:solidFill>
              <a:srgbClr val="6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7" name="Freeform 216"/>
            <p:cNvSpPr>
              <a:spLocks/>
            </p:cNvSpPr>
            <p:nvPr/>
          </p:nvSpPr>
          <p:spPr bwMode="auto">
            <a:xfrm>
              <a:off x="1428" y="-4663"/>
              <a:ext cx="3400" cy="2595"/>
            </a:xfrm>
            <a:custGeom>
              <a:avLst/>
              <a:gdLst>
                <a:gd name="T0" fmla="+- 0 4828 1428"/>
                <a:gd name="T1" fmla="*/ T0 w 3400"/>
                <a:gd name="T2" fmla="+- 0 -4663 -4663"/>
                <a:gd name="T3" fmla="*/ -4663 h 2595"/>
                <a:gd name="T4" fmla="+- 0 4779 1428"/>
                <a:gd name="T5" fmla="*/ T4 w 3400"/>
                <a:gd name="T6" fmla="+- 0 -4663 -4663"/>
                <a:gd name="T7" fmla="*/ -4663 h 2595"/>
                <a:gd name="T8" fmla="+- 0 1428 1428"/>
                <a:gd name="T9" fmla="*/ T8 w 3400"/>
                <a:gd name="T10" fmla="+- 0 -2106 -4663"/>
                <a:gd name="T11" fmla="*/ -2106 h 2595"/>
                <a:gd name="T12" fmla="+- 0 1428 1428"/>
                <a:gd name="T13" fmla="*/ T12 w 3400"/>
                <a:gd name="T14" fmla="+- 0 -2069 -4663"/>
                <a:gd name="T15" fmla="*/ -2069 h 2595"/>
                <a:gd name="T16" fmla="+- 0 4828 1428"/>
                <a:gd name="T17" fmla="*/ T16 w 3400"/>
                <a:gd name="T18" fmla="+- 0 -4663 -4663"/>
                <a:gd name="T19" fmla="*/ -4663 h 2595"/>
              </a:gdLst>
              <a:ahLst/>
              <a:cxnLst>
                <a:cxn ang="0">
                  <a:pos x="T1" y="T3"/>
                </a:cxn>
                <a:cxn ang="0">
                  <a:pos x="T5" y="T7"/>
                </a:cxn>
                <a:cxn ang="0">
                  <a:pos x="T9" y="T11"/>
                </a:cxn>
                <a:cxn ang="0">
                  <a:pos x="T13" y="T15"/>
                </a:cxn>
                <a:cxn ang="0">
                  <a:pos x="T17" y="T19"/>
                </a:cxn>
              </a:cxnLst>
              <a:rect l="0" t="0" r="r" b="b"/>
              <a:pathLst>
                <a:path w="3400" h="2595">
                  <a:moveTo>
                    <a:pt x="3400" y="0"/>
                  </a:moveTo>
                  <a:lnTo>
                    <a:pt x="3351" y="0"/>
                  </a:lnTo>
                  <a:lnTo>
                    <a:pt x="0" y="2557"/>
                  </a:lnTo>
                  <a:lnTo>
                    <a:pt x="0" y="2594"/>
                  </a:lnTo>
                  <a:lnTo>
                    <a:pt x="3400" y="0"/>
                  </a:lnTo>
                  <a:close/>
                </a:path>
              </a:pathLst>
            </a:custGeom>
            <a:solidFill>
              <a:srgbClr val="6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8" name="Freeform 215"/>
            <p:cNvSpPr>
              <a:spLocks/>
            </p:cNvSpPr>
            <p:nvPr/>
          </p:nvSpPr>
          <p:spPr bwMode="auto">
            <a:xfrm>
              <a:off x="1428" y="-4663"/>
              <a:ext cx="3449" cy="2632"/>
            </a:xfrm>
            <a:custGeom>
              <a:avLst/>
              <a:gdLst>
                <a:gd name="T0" fmla="+- 0 4876 1428"/>
                <a:gd name="T1" fmla="*/ T0 w 3449"/>
                <a:gd name="T2" fmla="+- 0 -4663 -4663"/>
                <a:gd name="T3" fmla="*/ -4663 h 2632"/>
                <a:gd name="T4" fmla="+- 0 4828 1428"/>
                <a:gd name="T5" fmla="*/ T4 w 3449"/>
                <a:gd name="T6" fmla="+- 0 -4663 -4663"/>
                <a:gd name="T7" fmla="*/ -4663 h 2632"/>
                <a:gd name="T8" fmla="+- 0 1428 1428"/>
                <a:gd name="T9" fmla="*/ T8 w 3449"/>
                <a:gd name="T10" fmla="+- 0 -2069 -4663"/>
                <a:gd name="T11" fmla="*/ -2069 h 2632"/>
                <a:gd name="T12" fmla="+- 0 1428 1428"/>
                <a:gd name="T13" fmla="*/ T12 w 3449"/>
                <a:gd name="T14" fmla="+- 0 -2031 -4663"/>
                <a:gd name="T15" fmla="*/ -2031 h 2632"/>
                <a:gd name="T16" fmla="+- 0 4876 1428"/>
                <a:gd name="T17" fmla="*/ T16 w 3449"/>
                <a:gd name="T18" fmla="+- 0 -4663 -4663"/>
                <a:gd name="T19" fmla="*/ -4663 h 2632"/>
              </a:gdLst>
              <a:ahLst/>
              <a:cxnLst>
                <a:cxn ang="0">
                  <a:pos x="T1" y="T3"/>
                </a:cxn>
                <a:cxn ang="0">
                  <a:pos x="T5" y="T7"/>
                </a:cxn>
                <a:cxn ang="0">
                  <a:pos x="T9" y="T11"/>
                </a:cxn>
                <a:cxn ang="0">
                  <a:pos x="T13" y="T15"/>
                </a:cxn>
                <a:cxn ang="0">
                  <a:pos x="T17" y="T19"/>
                </a:cxn>
              </a:cxnLst>
              <a:rect l="0" t="0" r="r" b="b"/>
              <a:pathLst>
                <a:path w="3449" h="2632">
                  <a:moveTo>
                    <a:pt x="3448" y="0"/>
                  </a:moveTo>
                  <a:lnTo>
                    <a:pt x="3400" y="0"/>
                  </a:lnTo>
                  <a:lnTo>
                    <a:pt x="0" y="2594"/>
                  </a:lnTo>
                  <a:lnTo>
                    <a:pt x="0" y="2632"/>
                  </a:lnTo>
                  <a:lnTo>
                    <a:pt x="3448" y="0"/>
                  </a:lnTo>
                  <a:close/>
                </a:path>
              </a:pathLst>
            </a:custGeom>
            <a:solidFill>
              <a:srgbClr val="6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69" name="Freeform 214"/>
            <p:cNvSpPr>
              <a:spLocks/>
            </p:cNvSpPr>
            <p:nvPr/>
          </p:nvSpPr>
          <p:spPr bwMode="auto">
            <a:xfrm>
              <a:off x="1428" y="-4663"/>
              <a:ext cx="3498" cy="2669"/>
            </a:xfrm>
            <a:custGeom>
              <a:avLst/>
              <a:gdLst>
                <a:gd name="T0" fmla="+- 0 4925 1428"/>
                <a:gd name="T1" fmla="*/ T0 w 3498"/>
                <a:gd name="T2" fmla="+- 0 -4663 -4663"/>
                <a:gd name="T3" fmla="*/ -4663 h 2669"/>
                <a:gd name="T4" fmla="+- 0 4876 1428"/>
                <a:gd name="T5" fmla="*/ T4 w 3498"/>
                <a:gd name="T6" fmla="+- 0 -4663 -4663"/>
                <a:gd name="T7" fmla="*/ -4663 h 2669"/>
                <a:gd name="T8" fmla="+- 0 1428 1428"/>
                <a:gd name="T9" fmla="*/ T8 w 3498"/>
                <a:gd name="T10" fmla="+- 0 -2031 -4663"/>
                <a:gd name="T11" fmla="*/ -2031 h 2669"/>
                <a:gd name="T12" fmla="+- 0 1428 1428"/>
                <a:gd name="T13" fmla="*/ T12 w 3498"/>
                <a:gd name="T14" fmla="+- 0 -1994 -4663"/>
                <a:gd name="T15" fmla="*/ -1994 h 2669"/>
                <a:gd name="T16" fmla="+- 0 4925 1428"/>
                <a:gd name="T17" fmla="*/ T16 w 3498"/>
                <a:gd name="T18" fmla="+- 0 -4663 -4663"/>
                <a:gd name="T19" fmla="*/ -4663 h 2669"/>
              </a:gdLst>
              <a:ahLst/>
              <a:cxnLst>
                <a:cxn ang="0">
                  <a:pos x="T1" y="T3"/>
                </a:cxn>
                <a:cxn ang="0">
                  <a:pos x="T5" y="T7"/>
                </a:cxn>
                <a:cxn ang="0">
                  <a:pos x="T9" y="T11"/>
                </a:cxn>
                <a:cxn ang="0">
                  <a:pos x="T13" y="T15"/>
                </a:cxn>
                <a:cxn ang="0">
                  <a:pos x="T17" y="T19"/>
                </a:cxn>
              </a:cxnLst>
              <a:rect l="0" t="0" r="r" b="b"/>
              <a:pathLst>
                <a:path w="3498" h="2669">
                  <a:moveTo>
                    <a:pt x="3497" y="0"/>
                  </a:moveTo>
                  <a:lnTo>
                    <a:pt x="3448" y="0"/>
                  </a:lnTo>
                  <a:lnTo>
                    <a:pt x="0" y="2632"/>
                  </a:lnTo>
                  <a:lnTo>
                    <a:pt x="0" y="2669"/>
                  </a:lnTo>
                  <a:lnTo>
                    <a:pt x="3497" y="0"/>
                  </a:lnTo>
                  <a:close/>
                </a:path>
              </a:pathLst>
            </a:custGeom>
            <a:solidFill>
              <a:srgbClr val="6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0" name="Freeform 213"/>
            <p:cNvSpPr>
              <a:spLocks/>
            </p:cNvSpPr>
            <p:nvPr/>
          </p:nvSpPr>
          <p:spPr bwMode="auto">
            <a:xfrm>
              <a:off x="1428" y="-4663"/>
              <a:ext cx="3545" cy="2705"/>
            </a:xfrm>
            <a:custGeom>
              <a:avLst/>
              <a:gdLst>
                <a:gd name="T0" fmla="+- 0 4972 1428"/>
                <a:gd name="T1" fmla="*/ T0 w 3545"/>
                <a:gd name="T2" fmla="+- 0 -4663 -4663"/>
                <a:gd name="T3" fmla="*/ -4663 h 2705"/>
                <a:gd name="T4" fmla="+- 0 4925 1428"/>
                <a:gd name="T5" fmla="*/ T4 w 3545"/>
                <a:gd name="T6" fmla="+- 0 -4663 -4663"/>
                <a:gd name="T7" fmla="*/ -4663 h 2705"/>
                <a:gd name="T8" fmla="+- 0 1428 1428"/>
                <a:gd name="T9" fmla="*/ T8 w 3545"/>
                <a:gd name="T10" fmla="+- 0 -1994 -4663"/>
                <a:gd name="T11" fmla="*/ -1994 h 2705"/>
                <a:gd name="T12" fmla="+- 0 1428 1428"/>
                <a:gd name="T13" fmla="*/ T12 w 3545"/>
                <a:gd name="T14" fmla="+- 0 -1958 -4663"/>
                <a:gd name="T15" fmla="*/ -1958 h 2705"/>
                <a:gd name="T16" fmla="+- 0 4972 1428"/>
                <a:gd name="T17" fmla="*/ T16 w 3545"/>
                <a:gd name="T18" fmla="+- 0 -4663 -4663"/>
                <a:gd name="T19" fmla="*/ -4663 h 2705"/>
              </a:gdLst>
              <a:ahLst/>
              <a:cxnLst>
                <a:cxn ang="0">
                  <a:pos x="T1" y="T3"/>
                </a:cxn>
                <a:cxn ang="0">
                  <a:pos x="T5" y="T7"/>
                </a:cxn>
                <a:cxn ang="0">
                  <a:pos x="T9" y="T11"/>
                </a:cxn>
                <a:cxn ang="0">
                  <a:pos x="T13" y="T15"/>
                </a:cxn>
                <a:cxn ang="0">
                  <a:pos x="T17" y="T19"/>
                </a:cxn>
              </a:cxnLst>
              <a:rect l="0" t="0" r="r" b="b"/>
              <a:pathLst>
                <a:path w="3545" h="2705">
                  <a:moveTo>
                    <a:pt x="3544" y="0"/>
                  </a:moveTo>
                  <a:lnTo>
                    <a:pt x="3497" y="0"/>
                  </a:lnTo>
                  <a:lnTo>
                    <a:pt x="0" y="2669"/>
                  </a:lnTo>
                  <a:lnTo>
                    <a:pt x="0" y="2705"/>
                  </a:lnTo>
                  <a:lnTo>
                    <a:pt x="3544" y="0"/>
                  </a:lnTo>
                  <a:close/>
                </a:path>
              </a:pathLst>
            </a:custGeom>
            <a:solidFill>
              <a:srgbClr val="6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1" name="Freeform 212"/>
            <p:cNvSpPr>
              <a:spLocks/>
            </p:cNvSpPr>
            <p:nvPr/>
          </p:nvSpPr>
          <p:spPr bwMode="auto">
            <a:xfrm>
              <a:off x="1428" y="-4663"/>
              <a:ext cx="3594" cy="2742"/>
            </a:xfrm>
            <a:custGeom>
              <a:avLst/>
              <a:gdLst>
                <a:gd name="T0" fmla="+- 0 5021 1428"/>
                <a:gd name="T1" fmla="*/ T0 w 3594"/>
                <a:gd name="T2" fmla="+- 0 -4663 -4663"/>
                <a:gd name="T3" fmla="*/ -4663 h 2742"/>
                <a:gd name="T4" fmla="+- 0 4972 1428"/>
                <a:gd name="T5" fmla="*/ T4 w 3594"/>
                <a:gd name="T6" fmla="+- 0 -4663 -4663"/>
                <a:gd name="T7" fmla="*/ -4663 h 2742"/>
                <a:gd name="T8" fmla="+- 0 1428 1428"/>
                <a:gd name="T9" fmla="*/ T8 w 3594"/>
                <a:gd name="T10" fmla="+- 0 -1958 -4663"/>
                <a:gd name="T11" fmla="*/ -1958 h 2742"/>
                <a:gd name="T12" fmla="+- 0 1428 1428"/>
                <a:gd name="T13" fmla="*/ T12 w 3594"/>
                <a:gd name="T14" fmla="+- 0 -1921 -4663"/>
                <a:gd name="T15" fmla="*/ -1921 h 2742"/>
                <a:gd name="T16" fmla="+- 0 5021 1428"/>
                <a:gd name="T17" fmla="*/ T16 w 3594"/>
                <a:gd name="T18" fmla="+- 0 -4663 -4663"/>
                <a:gd name="T19" fmla="*/ -4663 h 2742"/>
              </a:gdLst>
              <a:ahLst/>
              <a:cxnLst>
                <a:cxn ang="0">
                  <a:pos x="T1" y="T3"/>
                </a:cxn>
                <a:cxn ang="0">
                  <a:pos x="T5" y="T7"/>
                </a:cxn>
                <a:cxn ang="0">
                  <a:pos x="T9" y="T11"/>
                </a:cxn>
                <a:cxn ang="0">
                  <a:pos x="T13" y="T15"/>
                </a:cxn>
                <a:cxn ang="0">
                  <a:pos x="T17" y="T19"/>
                </a:cxn>
              </a:cxnLst>
              <a:rect l="0" t="0" r="r" b="b"/>
              <a:pathLst>
                <a:path w="3594" h="2742">
                  <a:moveTo>
                    <a:pt x="3593" y="0"/>
                  </a:moveTo>
                  <a:lnTo>
                    <a:pt x="3544" y="0"/>
                  </a:lnTo>
                  <a:lnTo>
                    <a:pt x="0" y="2705"/>
                  </a:lnTo>
                  <a:lnTo>
                    <a:pt x="0" y="2742"/>
                  </a:lnTo>
                  <a:lnTo>
                    <a:pt x="3593" y="0"/>
                  </a:lnTo>
                  <a:close/>
                </a:path>
              </a:pathLst>
            </a:custGeom>
            <a:solidFill>
              <a:srgbClr val="6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2" name="Freeform 211"/>
            <p:cNvSpPr>
              <a:spLocks/>
            </p:cNvSpPr>
            <p:nvPr/>
          </p:nvSpPr>
          <p:spPr bwMode="auto">
            <a:xfrm>
              <a:off x="1428" y="-4663"/>
              <a:ext cx="3642" cy="2780"/>
            </a:xfrm>
            <a:custGeom>
              <a:avLst/>
              <a:gdLst>
                <a:gd name="T0" fmla="+- 0 5070 1428"/>
                <a:gd name="T1" fmla="*/ T0 w 3642"/>
                <a:gd name="T2" fmla="+- 0 -4663 -4663"/>
                <a:gd name="T3" fmla="*/ -4663 h 2780"/>
                <a:gd name="T4" fmla="+- 0 5021 1428"/>
                <a:gd name="T5" fmla="*/ T4 w 3642"/>
                <a:gd name="T6" fmla="+- 0 -4663 -4663"/>
                <a:gd name="T7" fmla="*/ -4663 h 2780"/>
                <a:gd name="T8" fmla="+- 0 1428 1428"/>
                <a:gd name="T9" fmla="*/ T8 w 3642"/>
                <a:gd name="T10" fmla="+- 0 -1921 -4663"/>
                <a:gd name="T11" fmla="*/ -1921 h 2780"/>
                <a:gd name="T12" fmla="+- 0 1428 1428"/>
                <a:gd name="T13" fmla="*/ T12 w 3642"/>
                <a:gd name="T14" fmla="+- 0 -1884 -4663"/>
                <a:gd name="T15" fmla="*/ -1884 h 2780"/>
                <a:gd name="T16" fmla="+- 0 5070 1428"/>
                <a:gd name="T17" fmla="*/ T16 w 3642"/>
                <a:gd name="T18" fmla="+- 0 -4663 -4663"/>
                <a:gd name="T19" fmla="*/ -4663 h 2780"/>
              </a:gdLst>
              <a:ahLst/>
              <a:cxnLst>
                <a:cxn ang="0">
                  <a:pos x="T1" y="T3"/>
                </a:cxn>
                <a:cxn ang="0">
                  <a:pos x="T5" y="T7"/>
                </a:cxn>
                <a:cxn ang="0">
                  <a:pos x="T9" y="T11"/>
                </a:cxn>
                <a:cxn ang="0">
                  <a:pos x="T13" y="T15"/>
                </a:cxn>
                <a:cxn ang="0">
                  <a:pos x="T17" y="T19"/>
                </a:cxn>
              </a:cxnLst>
              <a:rect l="0" t="0" r="r" b="b"/>
              <a:pathLst>
                <a:path w="3642" h="2780">
                  <a:moveTo>
                    <a:pt x="3642" y="0"/>
                  </a:moveTo>
                  <a:lnTo>
                    <a:pt x="3593" y="0"/>
                  </a:lnTo>
                  <a:lnTo>
                    <a:pt x="0" y="2742"/>
                  </a:lnTo>
                  <a:lnTo>
                    <a:pt x="0" y="2779"/>
                  </a:lnTo>
                  <a:lnTo>
                    <a:pt x="3642" y="0"/>
                  </a:lnTo>
                  <a:close/>
                </a:path>
              </a:pathLst>
            </a:custGeom>
            <a:solidFill>
              <a:srgbClr val="6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3" name="Freeform 210"/>
            <p:cNvSpPr>
              <a:spLocks/>
            </p:cNvSpPr>
            <p:nvPr/>
          </p:nvSpPr>
          <p:spPr bwMode="auto">
            <a:xfrm>
              <a:off x="1428" y="-4663"/>
              <a:ext cx="3691" cy="2817"/>
            </a:xfrm>
            <a:custGeom>
              <a:avLst/>
              <a:gdLst>
                <a:gd name="T0" fmla="+- 0 5119 1428"/>
                <a:gd name="T1" fmla="*/ T0 w 3691"/>
                <a:gd name="T2" fmla="+- 0 -4663 -4663"/>
                <a:gd name="T3" fmla="*/ -4663 h 2817"/>
                <a:gd name="T4" fmla="+- 0 5070 1428"/>
                <a:gd name="T5" fmla="*/ T4 w 3691"/>
                <a:gd name="T6" fmla="+- 0 -4663 -4663"/>
                <a:gd name="T7" fmla="*/ -4663 h 2817"/>
                <a:gd name="T8" fmla="+- 0 1428 1428"/>
                <a:gd name="T9" fmla="*/ T8 w 3691"/>
                <a:gd name="T10" fmla="+- 0 -1884 -4663"/>
                <a:gd name="T11" fmla="*/ -1884 h 2817"/>
                <a:gd name="T12" fmla="+- 0 1428 1428"/>
                <a:gd name="T13" fmla="*/ T12 w 3691"/>
                <a:gd name="T14" fmla="+- 0 -1847 -4663"/>
                <a:gd name="T15" fmla="*/ -1847 h 2817"/>
                <a:gd name="T16" fmla="+- 0 5119 1428"/>
                <a:gd name="T17" fmla="*/ T16 w 3691"/>
                <a:gd name="T18" fmla="+- 0 -4663 -4663"/>
                <a:gd name="T19" fmla="*/ -4663 h 2817"/>
              </a:gdLst>
              <a:ahLst/>
              <a:cxnLst>
                <a:cxn ang="0">
                  <a:pos x="T1" y="T3"/>
                </a:cxn>
                <a:cxn ang="0">
                  <a:pos x="T5" y="T7"/>
                </a:cxn>
                <a:cxn ang="0">
                  <a:pos x="T9" y="T11"/>
                </a:cxn>
                <a:cxn ang="0">
                  <a:pos x="T13" y="T15"/>
                </a:cxn>
                <a:cxn ang="0">
                  <a:pos x="T17" y="T19"/>
                </a:cxn>
              </a:cxnLst>
              <a:rect l="0" t="0" r="r" b="b"/>
              <a:pathLst>
                <a:path w="3691" h="2817">
                  <a:moveTo>
                    <a:pt x="3691" y="0"/>
                  </a:moveTo>
                  <a:lnTo>
                    <a:pt x="3642" y="0"/>
                  </a:lnTo>
                  <a:lnTo>
                    <a:pt x="0" y="2779"/>
                  </a:lnTo>
                  <a:lnTo>
                    <a:pt x="0" y="2816"/>
                  </a:lnTo>
                  <a:lnTo>
                    <a:pt x="3691" y="0"/>
                  </a:lnTo>
                  <a:close/>
                </a:path>
              </a:pathLst>
            </a:custGeom>
            <a:solidFill>
              <a:srgbClr val="6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4" name="Freeform 209"/>
            <p:cNvSpPr>
              <a:spLocks/>
            </p:cNvSpPr>
            <p:nvPr/>
          </p:nvSpPr>
          <p:spPr bwMode="auto">
            <a:xfrm>
              <a:off x="1428" y="-4663"/>
              <a:ext cx="3740" cy="2854"/>
            </a:xfrm>
            <a:custGeom>
              <a:avLst/>
              <a:gdLst>
                <a:gd name="T0" fmla="+- 0 5167 1428"/>
                <a:gd name="T1" fmla="*/ T0 w 3740"/>
                <a:gd name="T2" fmla="+- 0 -4663 -4663"/>
                <a:gd name="T3" fmla="*/ -4663 h 2854"/>
                <a:gd name="T4" fmla="+- 0 5119 1428"/>
                <a:gd name="T5" fmla="*/ T4 w 3740"/>
                <a:gd name="T6" fmla="+- 0 -4663 -4663"/>
                <a:gd name="T7" fmla="*/ -4663 h 2854"/>
                <a:gd name="T8" fmla="+- 0 1428 1428"/>
                <a:gd name="T9" fmla="*/ T8 w 3740"/>
                <a:gd name="T10" fmla="+- 0 -1847 -4663"/>
                <a:gd name="T11" fmla="*/ -1847 h 2854"/>
                <a:gd name="T12" fmla="+- 0 1428 1428"/>
                <a:gd name="T13" fmla="*/ T12 w 3740"/>
                <a:gd name="T14" fmla="+- 0 -1809 -4663"/>
                <a:gd name="T15" fmla="*/ -1809 h 2854"/>
                <a:gd name="T16" fmla="+- 0 5167 1428"/>
                <a:gd name="T17" fmla="*/ T16 w 3740"/>
                <a:gd name="T18" fmla="+- 0 -4663 -4663"/>
                <a:gd name="T19" fmla="*/ -4663 h 2854"/>
              </a:gdLst>
              <a:ahLst/>
              <a:cxnLst>
                <a:cxn ang="0">
                  <a:pos x="T1" y="T3"/>
                </a:cxn>
                <a:cxn ang="0">
                  <a:pos x="T5" y="T7"/>
                </a:cxn>
                <a:cxn ang="0">
                  <a:pos x="T9" y="T11"/>
                </a:cxn>
                <a:cxn ang="0">
                  <a:pos x="T13" y="T15"/>
                </a:cxn>
                <a:cxn ang="0">
                  <a:pos x="T17" y="T19"/>
                </a:cxn>
              </a:cxnLst>
              <a:rect l="0" t="0" r="r" b="b"/>
              <a:pathLst>
                <a:path w="3740" h="2854">
                  <a:moveTo>
                    <a:pt x="3739" y="0"/>
                  </a:moveTo>
                  <a:lnTo>
                    <a:pt x="3691" y="0"/>
                  </a:lnTo>
                  <a:lnTo>
                    <a:pt x="0" y="2816"/>
                  </a:lnTo>
                  <a:lnTo>
                    <a:pt x="0" y="2854"/>
                  </a:lnTo>
                  <a:lnTo>
                    <a:pt x="3739" y="0"/>
                  </a:lnTo>
                  <a:close/>
                </a:path>
              </a:pathLst>
            </a:custGeom>
            <a:solidFill>
              <a:srgbClr val="7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5" name="Freeform 208"/>
            <p:cNvSpPr>
              <a:spLocks/>
            </p:cNvSpPr>
            <p:nvPr/>
          </p:nvSpPr>
          <p:spPr bwMode="auto">
            <a:xfrm>
              <a:off x="1428" y="-4663"/>
              <a:ext cx="3789" cy="2891"/>
            </a:xfrm>
            <a:custGeom>
              <a:avLst/>
              <a:gdLst>
                <a:gd name="T0" fmla="+- 0 5216 1428"/>
                <a:gd name="T1" fmla="*/ T0 w 3789"/>
                <a:gd name="T2" fmla="+- 0 -4663 -4663"/>
                <a:gd name="T3" fmla="*/ -4663 h 2891"/>
                <a:gd name="T4" fmla="+- 0 5167 1428"/>
                <a:gd name="T5" fmla="*/ T4 w 3789"/>
                <a:gd name="T6" fmla="+- 0 -4663 -4663"/>
                <a:gd name="T7" fmla="*/ -4663 h 2891"/>
                <a:gd name="T8" fmla="+- 0 1428 1428"/>
                <a:gd name="T9" fmla="*/ T8 w 3789"/>
                <a:gd name="T10" fmla="+- 0 -1809 -4663"/>
                <a:gd name="T11" fmla="*/ -1809 h 2891"/>
                <a:gd name="T12" fmla="+- 0 1428 1428"/>
                <a:gd name="T13" fmla="*/ T12 w 3789"/>
                <a:gd name="T14" fmla="+- 0 -1772 -4663"/>
                <a:gd name="T15" fmla="*/ -1772 h 2891"/>
                <a:gd name="T16" fmla="+- 0 5216 1428"/>
                <a:gd name="T17" fmla="*/ T16 w 3789"/>
                <a:gd name="T18" fmla="+- 0 -4663 -4663"/>
                <a:gd name="T19" fmla="*/ -4663 h 2891"/>
              </a:gdLst>
              <a:ahLst/>
              <a:cxnLst>
                <a:cxn ang="0">
                  <a:pos x="T1" y="T3"/>
                </a:cxn>
                <a:cxn ang="0">
                  <a:pos x="T5" y="T7"/>
                </a:cxn>
                <a:cxn ang="0">
                  <a:pos x="T9" y="T11"/>
                </a:cxn>
                <a:cxn ang="0">
                  <a:pos x="T13" y="T15"/>
                </a:cxn>
                <a:cxn ang="0">
                  <a:pos x="T17" y="T19"/>
                </a:cxn>
              </a:cxnLst>
              <a:rect l="0" t="0" r="r" b="b"/>
              <a:pathLst>
                <a:path w="3789" h="2891">
                  <a:moveTo>
                    <a:pt x="3788" y="0"/>
                  </a:moveTo>
                  <a:lnTo>
                    <a:pt x="3739" y="0"/>
                  </a:lnTo>
                  <a:lnTo>
                    <a:pt x="0" y="2854"/>
                  </a:lnTo>
                  <a:lnTo>
                    <a:pt x="0" y="2891"/>
                  </a:lnTo>
                  <a:lnTo>
                    <a:pt x="3788" y="0"/>
                  </a:lnTo>
                  <a:close/>
                </a:path>
              </a:pathLst>
            </a:custGeom>
            <a:solidFill>
              <a:srgbClr val="7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6" name="Freeform 207"/>
            <p:cNvSpPr>
              <a:spLocks/>
            </p:cNvSpPr>
            <p:nvPr/>
          </p:nvSpPr>
          <p:spPr bwMode="auto">
            <a:xfrm>
              <a:off x="1428" y="-4663"/>
              <a:ext cx="3837" cy="2928"/>
            </a:xfrm>
            <a:custGeom>
              <a:avLst/>
              <a:gdLst>
                <a:gd name="T0" fmla="+- 0 5265 1428"/>
                <a:gd name="T1" fmla="*/ T0 w 3837"/>
                <a:gd name="T2" fmla="+- 0 -4663 -4663"/>
                <a:gd name="T3" fmla="*/ -4663 h 2928"/>
                <a:gd name="T4" fmla="+- 0 5216 1428"/>
                <a:gd name="T5" fmla="*/ T4 w 3837"/>
                <a:gd name="T6" fmla="+- 0 -4663 -4663"/>
                <a:gd name="T7" fmla="*/ -4663 h 2928"/>
                <a:gd name="T8" fmla="+- 0 1428 1428"/>
                <a:gd name="T9" fmla="*/ T8 w 3837"/>
                <a:gd name="T10" fmla="+- 0 -1772 -4663"/>
                <a:gd name="T11" fmla="*/ -1772 h 2928"/>
                <a:gd name="T12" fmla="+- 0 1428 1428"/>
                <a:gd name="T13" fmla="*/ T12 w 3837"/>
                <a:gd name="T14" fmla="+- 0 -1735 -4663"/>
                <a:gd name="T15" fmla="*/ -1735 h 2928"/>
                <a:gd name="T16" fmla="+- 0 5265 1428"/>
                <a:gd name="T17" fmla="*/ T16 w 3837"/>
                <a:gd name="T18" fmla="+- 0 -4663 -4663"/>
                <a:gd name="T19" fmla="*/ -4663 h 2928"/>
              </a:gdLst>
              <a:ahLst/>
              <a:cxnLst>
                <a:cxn ang="0">
                  <a:pos x="T1" y="T3"/>
                </a:cxn>
                <a:cxn ang="0">
                  <a:pos x="T5" y="T7"/>
                </a:cxn>
                <a:cxn ang="0">
                  <a:pos x="T9" y="T11"/>
                </a:cxn>
                <a:cxn ang="0">
                  <a:pos x="T13" y="T15"/>
                </a:cxn>
                <a:cxn ang="0">
                  <a:pos x="T17" y="T19"/>
                </a:cxn>
              </a:cxnLst>
              <a:rect l="0" t="0" r="r" b="b"/>
              <a:pathLst>
                <a:path w="3837" h="2928">
                  <a:moveTo>
                    <a:pt x="3837" y="0"/>
                  </a:moveTo>
                  <a:lnTo>
                    <a:pt x="3788" y="0"/>
                  </a:lnTo>
                  <a:lnTo>
                    <a:pt x="0" y="2891"/>
                  </a:lnTo>
                  <a:lnTo>
                    <a:pt x="0" y="2928"/>
                  </a:lnTo>
                  <a:lnTo>
                    <a:pt x="3837" y="0"/>
                  </a:lnTo>
                  <a:close/>
                </a:path>
              </a:pathLst>
            </a:custGeom>
            <a:solidFill>
              <a:srgbClr val="7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7" name="Freeform 206"/>
            <p:cNvSpPr>
              <a:spLocks/>
            </p:cNvSpPr>
            <p:nvPr/>
          </p:nvSpPr>
          <p:spPr bwMode="auto">
            <a:xfrm>
              <a:off x="1428" y="-4663"/>
              <a:ext cx="3886" cy="2966"/>
            </a:xfrm>
            <a:custGeom>
              <a:avLst/>
              <a:gdLst>
                <a:gd name="T0" fmla="+- 0 5314 1428"/>
                <a:gd name="T1" fmla="*/ T0 w 3886"/>
                <a:gd name="T2" fmla="+- 0 -4663 -4663"/>
                <a:gd name="T3" fmla="*/ -4663 h 2966"/>
                <a:gd name="T4" fmla="+- 0 5265 1428"/>
                <a:gd name="T5" fmla="*/ T4 w 3886"/>
                <a:gd name="T6" fmla="+- 0 -4663 -4663"/>
                <a:gd name="T7" fmla="*/ -4663 h 2966"/>
                <a:gd name="T8" fmla="+- 0 1428 1428"/>
                <a:gd name="T9" fmla="*/ T8 w 3886"/>
                <a:gd name="T10" fmla="+- 0 -1735 -4663"/>
                <a:gd name="T11" fmla="*/ -1735 h 2966"/>
                <a:gd name="T12" fmla="+- 0 1428 1428"/>
                <a:gd name="T13" fmla="*/ T12 w 3886"/>
                <a:gd name="T14" fmla="+- 0 -1698 -4663"/>
                <a:gd name="T15" fmla="*/ -1698 h 2966"/>
                <a:gd name="T16" fmla="+- 0 5314 1428"/>
                <a:gd name="T17" fmla="*/ T16 w 3886"/>
                <a:gd name="T18" fmla="+- 0 -4663 -4663"/>
                <a:gd name="T19" fmla="*/ -4663 h 2966"/>
              </a:gdLst>
              <a:ahLst/>
              <a:cxnLst>
                <a:cxn ang="0">
                  <a:pos x="T1" y="T3"/>
                </a:cxn>
                <a:cxn ang="0">
                  <a:pos x="T5" y="T7"/>
                </a:cxn>
                <a:cxn ang="0">
                  <a:pos x="T9" y="T11"/>
                </a:cxn>
                <a:cxn ang="0">
                  <a:pos x="T13" y="T15"/>
                </a:cxn>
                <a:cxn ang="0">
                  <a:pos x="T17" y="T19"/>
                </a:cxn>
              </a:cxnLst>
              <a:rect l="0" t="0" r="r" b="b"/>
              <a:pathLst>
                <a:path w="3886" h="2966">
                  <a:moveTo>
                    <a:pt x="3886" y="0"/>
                  </a:moveTo>
                  <a:lnTo>
                    <a:pt x="3837" y="0"/>
                  </a:lnTo>
                  <a:lnTo>
                    <a:pt x="0" y="2928"/>
                  </a:lnTo>
                  <a:lnTo>
                    <a:pt x="0" y="2965"/>
                  </a:lnTo>
                  <a:lnTo>
                    <a:pt x="3886" y="0"/>
                  </a:lnTo>
                  <a:close/>
                </a:path>
              </a:pathLst>
            </a:custGeom>
            <a:solidFill>
              <a:srgbClr val="7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8" name="Freeform 205"/>
            <p:cNvSpPr>
              <a:spLocks/>
            </p:cNvSpPr>
            <p:nvPr/>
          </p:nvSpPr>
          <p:spPr bwMode="auto">
            <a:xfrm>
              <a:off x="1428" y="-4663"/>
              <a:ext cx="3935" cy="3003"/>
            </a:xfrm>
            <a:custGeom>
              <a:avLst/>
              <a:gdLst>
                <a:gd name="T0" fmla="+- 0 5362 1428"/>
                <a:gd name="T1" fmla="*/ T0 w 3935"/>
                <a:gd name="T2" fmla="+- 0 -4663 -4663"/>
                <a:gd name="T3" fmla="*/ -4663 h 3003"/>
                <a:gd name="T4" fmla="+- 0 5314 1428"/>
                <a:gd name="T5" fmla="*/ T4 w 3935"/>
                <a:gd name="T6" fmla="+- 0 -4663 -4663"/>
                <a:gd name="T7" fmla="*/ -4663 h 3003"/>
                <a:gd name="T8" fmla="+- 0 1428 1428"/>
                <a:gd name="T9" fmla="*/ T8 w 3935"/>
                <a:gd name="T10" fmla="+- 0 -1698 -4663"/>
                <a:gd name="T11" fmla="*/ -1698 h 3003"/>
                <a:gd name="T12" fmla="+- 0 1428 1428"/>
                <a:gd name="T13" fmla="*/ T12 w 3935"/>
                <a:gd name="T14" fmla="+- 0 -1661 -4663"/>
                <a:gd name="T15" fmla="*/ -1661 h 3003"/>
                <a:gd name="T16" fmla="+- 0 5362 1428"/>
                <a:gd name="T17" fmla="*/ T16 w 3935"/>
                <a:gd name="T18" fmla="+- 0 -4663 -4663"/>
                <a:gd name="T19" fmla="*/ -4663 h 3003"/>
              </a:gdLst>
              <a:ahLst/>
              <a:cxnLst>
                <a:cxn ang="0">
                  <a:pos x="T1" y="T3"/>
                </a:cxn>
                <a:cxn ang="0">
                  <a:pos x="T5" y="T7"/>
                </a:cxn>
                <a:cxn ang="0">
                  <a:pos x="T9" y="T11"/>
                </a:cxn>
                <a:cxn ang="0">
                  <a:pos x="T13" y="T15"/>
                </a:cxn>
                <a:cxn ang="0">
                  <a:pos x="T17" y="T19"/>
                </a:cxn>
              </a:cxnLst>
              <a:rect l="0" t="0" r="r" b="b"/>
              <a:pathLst>
                <a:path w="3935" h="3003">
                  <a:moveTo>
                    <a:pt x="3934" y="0"/>
                  </a:moveTo>
                  <a:lnTo>
                    <a:pt x="3886" y="0"/>
                  </a:lnTo>
                  <a:lnTo>
                    <a:pt x="0" y="2965"/>
                  </a:lnTo>
                  <a:lnTo>
                    <a:pt x="0" y="3002"/>
                  </a:lnTo>
                  <a:lnTo>
                    <a:pt x="3934" y="0"/>
                  </a:lnTo>
                  <a:close/>
                </a:path>
              </a:pathLst>
            </a:custGeom>
            <a:solidFill>
              <a:srgbClr val="7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79" name="Freeform 204"/>
            <p:cNvSpPr>
              <a:spLocks/>
            </p:cNvSpPr>
            <p:nvPr/>
          </p:nvSpPr>
          <p:spPr bwMode="auto">
            <a:xfrm>
              <a:off x="1428" y="-4663"/>
              <a:ext cx="3982" cy="3039"/>
            </a:xfrm>
            <a:custGeom>
              <a:avLst/>
              <a:gdLst>
                <a:gd name="T0" fmla="+- 0 5410 1428"/>
                <a:gd name="T1" fmla="*/ T0 w 3982"/>
                <a:gd name="T2" fmla="+- 0 -4663 -4663"/>
                <a:gd name="T3" fmla="*/ -4663 h 3039"/>
                <a:gd name="T4" fmla="+- 0 5362 1428"/>
                <a:gd name="T5" fmla="*/ T4 w 3982"/>
                <a:gd name="T6" fmla="+- 0 -4663 -4663"/>
                <a:gd name="T7" fmla="*/ -4663 h 3039"/>
                <a:gd name="T8" fmla="+- 0 1428 1428"/>
                <a:gd name="T9" fmla="*/ T8 w 3982"/>
                <a:gd name="T10" fmla="+- 0 -1661 -4663"/>
                <a:gd name="T11" fmla="*/ -1661 h 3039"/>
                <a:gd name="T12" fmla="+- 0 1428 1428"/>
                <a:gd name="T13" fmla="*/ T12 w 3982"/>
                <a:gd name="T14" fmla="+- 0 -1625 -4663"/>
                <a:gd name="T15" fmla="*/ -1625 h 3039"/>
                <a:gd name="T16" fmla="+- 0 5410 1428"/>
                <a:gd name="T17" fmla="*/ T16 w 3982"/>
                <a:gd name="T18" fmla="+- 0 -4663 -4663"/>
                <a:gd name="T19" fmla="*/ -4663 h 3039"/>
              </a:gdLst>
              <a:ahLst/>
              <a:cxnLst>
                <a:cxn ang="0">
                  <a:pos x="T1" y="T3"/>
                </a:cxn>
                <a:cxn ang="0">
                  <a:pos x="T5" y="T7"/>
                </a:cxn>
                <a:cxn ang="0">
                  <a:pos x="T9" y="T11"/>
                </a:cxn>
                <a:cxn ang="0">
                  <a:pos x="T13" y="T15"/>
                </a:cxn>
                <a:cxn ang="0">
                  <a:pos x="T17" y="T19"/>
                </a:cxn>
              </a:cxnLst>
              <a:rect l="0" t="0" r="r" b="b"/>
              <a:pathLst>
                <a:path w="3982" h="3039">
                  <a:moveTo>
                    <a:pt x="3982" y="0"/>
                  </a:moveTo>
                  <a:lnTo>
                    <a:pt x="3934" y="0"/>
                  </a:lnTo>
                  <a:lnTo>
                    <a:pt x="0" y="3002"/>
                  </a:lnTo>
                  <a:lnTo>
                    <a:pt x="0" y="3038"/>
                  </a:lnTo>
                  <a:lnTo>
                    <a:pt x="3982" y="0"/>
                  </a:lnTo>
                  <a:close/>
                </a:path>
              </a:pathLst>
            </a:custGeom>
            <a:solidFill>
              <a:srgbClr val="7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0" name="Freeform 203"/>
            <p:cNvSpPr>
              <a:spLocks/>
            </p:cNvSpPr>
            <p:nvPr/>
          </p:nvSpPr>
          <p:spPr bwMode="auto">
            <a:xfrm>
              <a:off x="1428" y="-4663"/>
              <a:ext cx="4031" cy="3076"/>
            </a:xfrm>
            <a:custGeom>
              <a:avLst/>
              <a:gdLst>
                <a:gd name="T0" fmla="+- 0 5458 1428"/>
                <a:gd name="T1" fmla="*/ T0 w 4031"/>
                <a:gd name="T2" fmla="+- 0 -4663 -4663"/>
                <a:gd name="T3" fmla="*/ -4663 h 3076"/>
                <a:gd name="T4" fmla="+- 0 5410 1428"/>
                <a:gd name="T5" fmla="*/ T4 w 4031"/>
                <a:gd name="T6" fmla="+- 0 -4663 -4663"/>
                <a:gd name="T7" fmla="*/ -4663 h 3076"/>
                <a:gd name="T8" fmla="+- 0 1428 1428"/>
                <a:gd name="T9" fmla="*/ T8 w 4031"/>
                <a:gd name="T10" fmla="+- 0 -1625 -4663"/>
                <a:gd name="T11" fmla="*/ -1625 h 3076"/>
                <a:gd name="T12" fmla="+- 0 1428 1428"/>
                <a:gd name="T13" fmla="*/ T12 w 4031"/>
                <a:gd name="T14" fmla="+- 0 -1587 -4663"/>
                <a:gd name="T15" fmla="*/ -1587 h 3076"/>
                <a:gd name="T16" fmla="+- 0 5458 1428"/>
                <a:gd name="T17" fmla="*/ T16 w 4031"/>
                <a:gd name="T18" fmla="+- 0 -4663 -4663"/>
                <a:gd name="T19" fmla="*/ -4663 h 3076"/>
              </a:gdLst>
              <a:ahLst/>
              <a:cxnLst>
                <a:cxn ang="0">
                  <a:pos x="T1" y="T3"/>
                </a:cxn>
                <a:cxn ang="0">
                  <a:pos x="T5" y="T7"/>
                </a:cxn>
                <a:cxn ang="0">
                  <a:pos x="T9" y="T11"/>
                </a:cxn>
                <a:cxn ang="0">
                  <a:pos x="T13" y="T15"/>
                </a:cxn>
                <a:cxn ang="0">
                  <a:pos x="T17" y="T19"/>
                </a:cxn>
              </a:cxnLst>
              <a:rect l="0" t="0" r="r" b="b"/>
              <a:pathLst>
                <a:path w="4031" h="3076">
                  <a:moveTo>
                    <a:pt x="4030" y="0"/>
                  </a:moveTo>
                  <a:lnTo>
                    <a:pt x="3982" y="0"/>
                  </a:lnTo>
                  <a:lnTo>
                    <a:pt x="0" y="3038"/>
                  </a:lnTo>
                  <a:lnTo>
                    <a:pt x="0" y="3076"/>
                  </a:lnTo>
                  <a:lnTo>
                    <a:pt x="4030" y="0"/>
                  </a:lnTo>
                  <a:close/>
                </a:path>
              </a:pathLst>
            </a:custGeom>
            <a:solidFill>
              <a:srgbClr val="7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1" name="Freeform 202"/>
            <p:cNvSpPr>
              <a:spLocks/>
            </p:cNvSpPr>
            <p:nvPr/>
          </p:nvSpPr>
          <p:spPr bwMode="auto">
            <a:xfrm>
              <a:off x="1428" y="-4663"/>
              <a:ext cx="4079" cy="3113"/>
            </a:xfrm>
            <a:custGeom>
              <a:avLst/>
              <a:gdLst>
                <a:gd name="T0" fmla="+- 0 5507 1428"/>
                <a:gd name="T1" fmla="*/ T0 w 4079"/>
                <a:gd name="T2" fmla="+- 0 -4663 -4663"/>
                <a:gd name="T3" fmla="*/ -4663 h 3113"/>
                <a:gd name="T4" fmla="+- 0 5458 1428"/>
                <a:gd name="T5" fmla="*/ T4 w 4079"/>
                <a:gd name="T6" fmla="+- 0 -4663 -4663"/>
                <a:gd name="T7" fmla="*/ -4663 h 3113"/>
                <a:gd name="T8" fmla="+- 0 1428 1428"/>
                <a:gd name="T9" fmla="*/ T8 w 4079"/>
                <a:gd name="T10" fmla="+- 0 -1587 -4663"/>
                <a:gd name="T11" fmla="*/ -1587 h 3113"/>
                <a:gd name="T12" fmla="+- 0 1428 1428"/>
                <a:gd name="T13" fmla="*/ T12 w 4079"/>
                <a:gd name="T14" fmla="+- 0 -1550 -4663"/>
                <a:gd name="T15" fmla="*/ -1550 h 3113"/>
                <a:gd name="T16" fmla="+- 0 5507 1428"/>
                <a:gd name="T17" fmla="*/ T16 w 4079"/>
                <a:gd name="T18" fmla="+- 0 -4663 -4663"/>
                <a:gd name="T19" fmla="*/ -4663 h 3113"/>
              </a:gdLst>
              <a:ahLst/>
              <a:cxnLst>
                <a:cxn ang="0">
                  <a:pos x="T1" y="T3"/>
                </a:cxn>
                <a:cxn ang="0">
                  <a:pos x="T5" y="T7"/>
                </a:cxn>
                <a:cxn ang="0">
                  <a:pos x="T9" y="T11"/>
                </a:cxn>
                <a:cxn ang="0">
                  <a:pos x="T13" y="T15"/>
                </a:cxn>
                <a:cxn ang="0">
                  <a:pos x="T17" y="T19"/>
                </a:cxn>
              </a:cxnLst>
              <a:rect l="0" t="0" r="r" b="b"/>
              <a:pathLst>
                <a:path w="4079" h="3113">
                  <a:moveTo>
                    <a:pt x="4079" y="0"/>
                  </a:moveTo>
                  <a:lnTo>
                    <a:pt x="4030" y="0"/>
                  </a:lnTo>
                  <a:lnTo>
                    <a:pt x="0" y="3076"/>
                  </a:lnTo>
                  <a:lnTo>
                    <a:pt x="0" y="3113"/>
                  </a:lnTo>
                  <a:lnTo>
                    <a:pt x="4079" y="0"/>
                  </a:lnTo>
                  <a:close/>
                </a:path>
              </a:pathLst>
            </a:custGeom>
            <a:solidFill>
              <a:srgbClr val="7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2" name="Freeform 201"/>
            <p:cNvSpPr>
              <a:spLocks/>
            </p:cNvSpPr>
            <p:nvPr/>
          </p:nvSpPr>
          <p:spPr bwMode="auto">
            <a:xfrm>
              <a:off x="1428" y="-4663"/>
              <a:ext cx="4128" cy="3150"/>
            </a:xfrm>
            <a:custGeom>
              <a:avLst/>
              <a:gdLst>
                <a:gd name="T0" fmla="+- 0 5556 1428"/>
                <a:gd name="T1" fmla="*/ T0 w 4128"/>
                <a:gd name="T2" fmla="+- 0 -4663 -4663"/>
                <a:gd name="T3" fmla="*/ -4663 h 3150"/>
                <a:gd name="T4" fmla="+- 0 5507 1428"/>
                <a:gd name="T5" fmla="*/ T4 w 4128"/>
                <a:gd name="T6" fmla="+- 0 -4663 -4663"/>
                <a:gd name="T7" fmla="*/ -4663 h 3150"/>
                <a:gd name="T8" fmla="+- 0 1428 1428"/>
                <a:gd name="T9" fmla="*/ T8 w 4128"/>
                <a:gd name="T10" fmla="+- 0 -1550 -4663"/>
                <a:gd name="T11" fmla="*/ -1550 h 3150"/>
                <a:gd name="T12" fmla="+- 0 1428 1428"/>
                <a:gd name="T13" fmla="*/ T12 w 4128"/>
                <a:gd name="T14" fmla="+- 0 -1513 -4663"/>
                <a:gd name="T15" fmla="*/ -1513 h 3150"/>
                <a:gd name="T16" fmla="+- 0 5556 1428"/>
                <a:gd name="T17" fmla="*/ T16 w 4128"/>
                <a:gd name="T18" fmla="+- 0 -4663 -4663"/>
                <a:gd name="T19" fmla="*/ -4663 h 3150"/>
              </a:gdLst>
              <a:ahLst/>
              <a:cxnLst>
                <a:cxn ang="0">
                  <a:pos x="T1" y="T3"/>
                </a:cxn>
                <a:cxn ang="0">
                  <a:pos x="T5" y="T7"/>
                </a:cxn>
                <a:cxn ang="0">
                  <a:pos x="T9" y="T11"/>
                </a:cxn>
                <a:cxn ang="0">
                  <a:pos x="T13" y="T15"/>
                </a:cxn>
                <a:cxn ang="0">
                  <a:pos x="T17" y="T19"/>
                </a:cxn>
              </a:cxnLst>
              <a:rect l="0" t="0" r="r" b="b"/>
              <a:pathLst>
                <a:path w="4128" h="3150">
                  <a:moveTo>
                    <a:pt x="4128" y="0"/>
                  </a:moveTo>
                  <a:lnTo>
                    <a:pt x="4079" y="0"/>
                  </a:lnTo>
                  <a:lnTo>
                    <a:pt x="0" y="3113"/>
                  </a:lnTo>
                  <a:lnTo>
                    <a:pt x="0" y="3150"/>
                  </a:lnTo>
                  <a:lnTo>
                    <a:pt x="4128" y="0"/>
                  </a:lnTo>
                  <a:close/>
                </a:path>
              </a:pathLst>
            </a:custGeom>
            <a:solidFill>
              <a:srgbClr val="7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3" name="Freeform 200"/>
            <p:cNvSpPr>
              <a:spLocks/>
            </p:cNvSpPr>
            <p:nvPr/>
          </p:nvSpPr>
          <p:spPr bwMode="auto">
            <a:xfrm>
              <a:off x="1428" y="-4663"/>
              <a:ext cx="4177" cy="3188"/>
            </a:xfrm>
            <a:custGeom>
              <a:avLst/>
              <a:gdLst>
                <a:gd name="T0" fmla="+- 0 5604 1428"/>
                <a:gd name="T1" fmla="*/ T0 w 4177"/>
                <a:gd name="T2" fmla="+- 0 -4663 -4663"/>
                <a:gd name="T3" fmla="*/ -4663 h 3188"/>
                <a:gd name="T4" fmla="+- 0 5556 1428"/>
                <a:gd name="T5" fmla="*/ T4 w 4177"/>
                <a:gd name="T6" fmla="+- 0 -4663 -4663"/>
                <a:gd name="T7" fmla="*/ -4663 h 3188"/>
                <a:gd name="T8" fmla="+- 0 1428 1428"/>
                <a:gd name="T9" fmla="*/ T8 w 4177"/>
                <a:gd name="T10" fmla="+- 0 -1513 -4663"/>
                <a:gd name="T11" fmla="*/ -1513 h 3188"/>
                <a:gd name="T12" fmla="+- 0 1428 1428"/>
                <a:gd name="T13" fmla="*/ T12 w 4177"/>
                <a:gd name="T14" fmla="+- 0 -1476 -4663"/>
                <a:gd name="T15" fmla="*/ -1476 h 3188"/>
                <a:gd name="T16" fmla="+- 0 5604 1428"/>
                <a:gd name="T17" fmla="*/ T16 w 4177"/>
                <a:gd name="T18" fmla="+- 0 -4663 -4663"/>
                <a:gd name="T19" fmla="*/ -4663 h 3188"/>
              </a:gdLst>
              <a:ahLst/>
              <a:cxnLst>
                <a:cxn ang="0">
                  <a:pos x="T1" y="T3"/>
                </a:cxn>
                <a:cxn ang="0">
                  <a:pos x="T5" y="T7"/>
                </a:cxn>
                <a:cxn ang="0">
                  <a:pos x="T9" y="T11"/>
                </a:cxn>
                <a:cxn ang="0">
                  <a:pos x="T13" y="T15"/>
                </a:cxn>
                <a:cxn ang="0">
                  <a:pos x="T17" y="T19"/>
                </a:cxn>
              </a:cxnLst>
              <a:rect l="0" t="0" r="r" b="b"/>
              <a:pathLst>
                <a:path w="4177" h="3188">
                  <a:moveTo>
                    <a:pt x="4176" y="0"/>
                  </a:moveTo>
                  <a:lnTo>
                    <a:pt x="4128" y="0"/>
                  </a:lnTo>
                  <a:lnTo>
                    <a:pt x="0" y="3150"/>
                  </a:lnTo>
                  <a:lnTo>
                    <a:pt x="0" y="3187"/>
                  </a:lnTo>
                  <a:lnTo>
                    <a:pt x="4176" y="0"/>
                  </a:lnTo>
                  <a:close/>
                </a:path>
              </a:pathLst>
            </a:custGeom>
            <a:solidFill>
              <a:srgbClr val="7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4" name="Freeform 199"/>
            <p:cNvSpPr>
              <a:spLocks/>
            </p:cNvSpPr>
            <p:nvPr/>
          </p:nvSpPr>
          <p:spPr bwMode="auto">
            <a:xfrm>
              <a:off x="1428" y="-4663"/>
              <a:ext cx="4226" cy="3225"/>
            </a:xfrm>
            <a:custGeom>
              <a:avLst/>
              <a:gdLst>
                <a:gd name="T0" fmla="+- 0 5653 1428"/>
                <a:gd name="T1" fmla="*/ T0 w 4226"/>
                <a:gd name="T2" fmla="+- 0 -4663 -4663"/>
                <a:gd name="T3" fmla="*/ -4663 h 3225"/>
                <a:gd name="T4" fmla="+- 0 5604 1428"/>
                <a:gd name="T5" fmla="*/ T4 w 4226"/>
                <a:gd name="T6" fmla="+- 0 -4663 -4663"/>
                <a:gd name="T7" fmla="*/ -4663 h 3225"/>
                <a:gd name="T8" fmla="+- 0 1428 1428"/>
                <a:gd name="T9" fmla="*/ T8 w 4226"/>
                <a:gd name="T10" fmla="+- 0 -1476 -4663"/>
                <a:gd name="T11" fmla="*/ -1476 h 3225"/>
                <a:gd name="T12" fmla="+- 0 1428 1428"/>
                <a:gd name="T13" fmla="*/ T12 w 4226"/>
                <a:gd name="T14" fmla="+- 0 -1439 -4663"/>
                <a:gd name="T15" fmla="*/ -1439 h 3225"/>
                <a:gd name="T16" fmla="+- 0 5653 1428"/>
                <a:gd name="T17" fmla="*/ T16 w 4226"/>
                <a:gd name="T18" fmla="+- 0 -4663 -4663"/>
                <a:gd name="T19" fmla="*/ -4663 h 3225"/>
              </a:gdLst>
              <a:ahLst/>
              <a:cxnLst>
                <a:cxn ang="0">
                  <a:pos x="T1" y="T3"/>
                </a:cxn>
                <a:cxn ang="0">
                  <a:pos x="T5" y="T7"/>
                </a:cxn>
                <a:cxn ang="0">
                  <a:pos x="T9" y="T11"/>
                </a:cxn>
                <a:cxn ang="0">
                  <a:pos x="T13" y="T15"/>
                </a:cxn>
                <a:cxn ang="0">
                  <a:pos x="T17" y="T19"/>
                </a:cxn>
              </a:cxnLst>
              <a:rect l="0" t="0" r="r" b="b"/>
              <a:pathLst>
                <a:path w="4226" h="3225">
                  <a:moveTo>
                    <a:pt x="4225" y="0"/>
                  </a:moveTo>
                  <a:lnTo>
                    <a:pt x="4176" y="0"/>
                  </a:lnTo>
                  <a:lnTo>
                    <a:pt x="0" y="3187"/>
                  </a:lnTo>
                  <a:lnTo>
                    <a:pt x="0" y="3224"/>
                  </a:lnTo>
                  <a:lnTo>
                    <a:pt x="4225" y="0"/>
                  </a:lnTo>
                  <a:close/>
                </a:path>
              </a:pathLst>
            </a:custGeom>
            <a:solidFill>
              <a:srgbClr val="7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5" name="Freeform 198"/>
            <p:cNvSpPr>
              <a:spLocks/>
            </p:cNvSpPr>
            <p:nvPr/>
          </p:nvSpPr>
          <p:spPr bwMode="auto">
            <a:xfrm>
              <a:off x="1428" y="-4663"/>
              <a:ext cx="4274" cy="3262"/>
            </a:xfrm>
            <a:custGeom>
              <a:avLst/>
              <a:gdLst>
                <a:gd name="T0" fmla="+- 0 5702 1428"/>
                <a:gd name="T1" fmla="*/ T0 w 4274"/>
                <a:gd name="T2" fmla="+- 0 -4663 -4663"/>
                <a:gd name="T3" fmla="*/ -4663 h 3262"/>
                <a:gd name="T4" fmla="+- 0 5653 1428"/>
                <a:gd name="T5" fmla="*/ T4 w 4274"/>
                <a:gd name="T6" fmla="+- 0 -4663 -4663"/>
                <a:gd name="T7" fmla="*/ -4663 h 3262"/>
                <a:gd name="T8" fmla="+- 0 1428 1428"/>
                <a:gd name="T9" fmla="*/ T8 w 4274"/>
                <a:gd name="T10" fmla="+- 0 -1439 -4663"/>
                <a:gd name="T11" fmla="*/ -1439 h 3262"/>
                <a:gd name="T12" fmla="+- 0 1428 1428"/>
                <a:gd name="T13" fmla="*/ T12 w 4274"/>
                <a:gd name="T14" fmla="+- 0 -1401 -4663"/>
                <a:gd name="T15" fmla="*/ -1401 h 3262"/>
                <a:gd name="T16" fmla="+- 0 5702 1428"/>
                <a:gd name="T17" fmla="*/ T16 w 4274"/>
                <a:gd name="T18" fmla="+- 0 -4663 -4663"/>
                <a:gd name="T19" fmla="*/ -4663 h 3262"/>
              </a:gdLst>
              <a:ahLst/>
              <a:cxnLst>
                <a:cxn ang="0">
                  <a:pos x="T1" y="T3"/>
                </a:cxn>
                <a:cxn ang="0">
                  <a:pos x="T5" y="T7"/>
                </a:cxn>
                <a:cxn ang="0">
                  <a:pos x="T9" y="T11"/>
                </a:cxn>
                <a:cxn ang="0">
                  <a:pos x="T13" y="T15"/>
                </a:cxn>
                <a:cxn ang="0">
                  <a:pos x="T17" y="T19"/>
                </a:cxn>
              </a:cxnLst>
              <a:rect l="0" t="0" r="r" b="b"/>
              <a:pathLst>
                <a:path w="4274" h="3262">
                  <a:moveTo>
                    <a:pt x="4274" y="0"/>
                  </a:moveTo>
                  <a:lnTo>
                    <a:pt x="4225" y="0"/>
                  </a:lnTo>
                  <a:lnTo>
                    <a:pt x="0" y="3224"/>
                  </a:lnTo>
                  <a:lnTo>
                    <a:pt x="0" y="3262"/>
                  </a:lnTo>
                  <a:lnTo>
                    <a:pt x="4274" y="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6" name="Freeform 197"/>
            <p:cNvSpPr>
              <a:spLocks/>
            </p:cNvSpPr>
            <p:nvPr/>
          </p:nvSpPr>
          <p:spPr bwMode="auto">
            <a:xfrm>
              <a:off x="1428" y="-4663"/>
              <a:ext cx="4323" cy="3299"/>
            </a:xfrm>
            <a:custGeom>
              <a:avLst/>
              <a:gdLst>
                <a:gd name="T0" fmla="+- 0 5751 1428"/>
                <a:gd name="T1" fmla="*/ T0 w 4323"/>
                <a:gd name="T2" fmla="+- 0 -4663 -4663"/>
                <a:gd name="T3" fmla="*/ -4663 h 3299"/>
                <a:gd name="T4" fmla="+- 0 5702 1428"/>
                <a:gd name="T5" fmla="*/ T4 w 4323"/>
                <a:gd name="T6" fmla="+- 0 -4663 -4663"/>
                <a:gd name="T7" fmla="*/ -4663 h 3299"/>
                <a:gd name="T8" fmla="+- 0 1428 1428"/>
                <a:gd name="T9" fmla="*/ T8 w 4323"/>
                <a:gd name="T10" fmla="+- 0 -1401 -4663"/>
                <a:gd name="T11" fmla="*/ -1401 h 3299"/>
                <a:gd name="T12" fmla="+- 0 1428 1428"/>
                <a:gd name="T13" fmla="*/ T12 w 4323"/>
                <a:gd name="T14" fmla="+- 0 -1364 -4663"/>
                <a:gd name="T15" fmla="*/ -1364 h 3299"/>
                <a:gd name="T16" fmla="+- 0 5751 1428"/>
                <a:gd name="T17" fmla="*/ T16 w 4323"/>
                <a:gd name="T18" fmla="+- 0 -4663 -4663"/>
                <a:gd name="T19" fmla="*/ -4663 h 3299"/>
              </a:gdLst>
              <a:ahLst/>
              <a:cxnLst>
                <a:cxn ang="0">
                  <a:pos x="T1" y="T3"/>
                </a:cxn>
                <a:cxn ang="0">
                  <a:pos x="T5" y="T7"/>
                </a:cxn>
                <a:cxn ang="0">
                  <a:pos x="T9" y="T11"/>
                </a:cxn>
                <a:cxn ang="0">
                  <a:pos x="T13" y="T15"/>
                </a:cxn>
                <a:cxn ang="0">
                  <a:pos x="T17" y="T19"/>
                </a:cxn>
              </a:cxnLst>
              <a:rect l="0" t="0" r="r" b="b"/>
              <a:pathLst>
                <a:path w="4323" h="3299">
                  <a:moveTo>
                    <a:pt x="4323" y="0"/>
                  </a:moveTo>
                  <a:lnTo>
                    <a:pt x="4274" y="0"/>
                  </a:lnTo>
                  <a:lnTo>
                    <a:pt x="0" y="3262"/>
                  </a:lnTo>
                  <a:lnTo>
                    <a:pt x="0" y="3299"/>
                  </a:lnTo>
                  <a:lnTo>
                    <a:pt x="4323" y="0"/>
                  </a:lnTo>
                  <a:close/>
                </a:path>
              </a:pathLst>
            </a:custGeom>
            <a:solidFill>
              <a:srgbClr val="8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7" name="Freeform 196"/>
            <p:cNvSpPr>
              <a:spLocks/>
            </p:cNvSpPr>
            <p:nvPr/>
          </p:nvSpPr>
          <p:spPr bwMode="auto">
            <a:xfrm>
              <a:off x="1428" y="-4663"/>
              <a:ext cx="4370" cy="3335"/>
            </a:xfrm>
            <a:custGeom>
              <a:avLst/>
              <a:gdLst>
                <a:gd name="T0" fmla="+- 0 5798 1428"/>
                <a:gd name="T1" fmla="*/ T0 w 4370"/>
                <a:gd name="T2" fmla="+- 0 -4663 -4663"/>
                <a:gd name="T3" fmla="*/ -4663 h 3335"/>
                <a:gd name="T4" fmla="+- 0 5751 1428"/>
                <a:gd name="T5" fmla="*/ T4 w 4370"/>
                <a:gd name="T6" fmla="+- 0 -4663 -4663"/>
                <a:gd name="T7" fmla="*/ -4663 h 3335"/>
                <a:gd name="T8" fmla="+- 0 1428 1428"/>
                <a:gd name="T9" fmla="*/ T8 w 4370"/>
                <a:gd name="T10" fmla="+- 0 -1364 -4663"/>
                <a:gd name="T11" fmla="*/ -1364 h 3335"/>
                <a:gd name="T12" fmla="+- 0 1428 1428"/>
                <a:gd name="T13" fmla="*/ T12 w 4370"/>
                <a:gd name="T14" fmla="+- 0 -1328 -4663"/>
                <a:gd name="T15" fmla="*/ -1328 h 3335"/>
                <a:gd name="T16" fmla="+- 0 5798 1428"/>
                <a:gd name="T17" fmla="*/ T16 w 4370"/>
                <a:gd name="T18" fmla="+- 0 -4663 -4663"/>
                <a:gd name="T19" fmla="*/ -4663 h 3335"/>
              </a:gdLst>
              <a:ahLst/>
              <a:cxnLst>
                <a:cxn ang="0">
                  <a:pos x="T1" y="T3"/>
                </a:cxn>
                <a:cxn ang="0">
                  <a:pos x="T5" y="T7"/>
                </a:cxn>
                <a:cxn ang="0">
                  <a:pos x="T9" y="T11"/>
                </a:cxn>
                <a:cxn ang="0">
                  <a:pos x="T13" y="T15"/>
                </a:cxn>
                <a:cxn ang="0">
                  <a:pos x="T17" y="T19"/>
                </a:cxn>
              </a:cxnLst>
              <a:rect l="0" t="0" r="r" b="b"/>
              <a:pathLst>
                <a:path w="4370" h="3335">
                  <a:moveTo>
                    <a:pt x="4370" y="0"/>
                  </a:moveTo>
                  <a:lnTo>
                    <a:pt x="4323" y="0"/>
                  </a:lnTo>
                  <a:lnTo>
                    <a:pt x="0" y="3299"/>
                  </a:lnTo>
                  <a:lnTo>
                    <a:pt x="0" y="3335"/>
                  </a:lnTo>
                  <a:lnTo>
                    <a:pt x="4370" y="0"/>
                  </a:lnTo>
                  <a:close/>
                </a:path>
              </a:pathLst>
            </a:custGeom>
            <a:solidFill>
              <a:srgbClr val="8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8" name="Freeform 195"/>
            <p:cNvSpPr>
              <a:spLocks/>
            </p:cNvSpPr>
            <p:nvPr/>
          </p:nvSpPr>
          <p:spPr bwMode="auto">
            <a:xfrm>
              <a:off x="1428" y="-4663"/>
              <a:ext cx="4419" cy="3372"/>
            </a:xfrm>
            <a:custGeom>
              <a:avLst/>
              <a:gdLst>
                <a:gd name="T0" fmla="+- 0 5847 1428"/>
                <a:gd name="T1" fmla="*/ T0 w 4419"/>
                <a:gd name="T2" fmla="+- 0 -4663 -4663"/>
                <a:gd name="T3" fmla="*/ -4663 h 3372"/>
                <a:gd name="T4" fmla="+- 0 5798 1428"/>
                <a:gd name="T5" fmla="*/ T4 w 4419"/>
                <a:gd name="T6" fmla="+- 0 -4663 -4663"/>
                <a:gd name="T7" fmla="*/ -4663 h 3372"/>
                <a:gd name="T8" fmla="+- 0 1428 1428"/>
                <a:gd name="T9" fmla="*/ T8 w 4419"/>
                <a:gd name="T10" fmla="+- 0 -1328 -4663"/>
                <a:gd name="T11" fmla="*/ -1328 h 3372"/>
                <a:gd name="T12" fmla="+- 0 1428 1428"/>
                <a:gd name="T13" fmla="*/ T12 w 4419"/>
                <a:gd name="T14" fmla="+- 0 -1291 -4663"/>
                <a:gd name="T15" fmla="*/ -1291 h 3372"/>
                <a:gd name="T16" fmla="+- 0 5847 1428"/>
                <a:gd name="T17" fmla="*/ T16 w 4419"/>
                <a:gd name="T18" fmla="+- 0 -4663 -4663"/>
                <a:gd name="T19" fmla="*/ -4663 h 3372"/>
              </a:gdLst>
              <a:ahLst/>
              <a:cxnLst>
                <a:cxn ang="0">
                  <a:pos x="T1" y="T3"/>
                </a:cxn>
                <a:cxn ang="0">
                  <a:pos x="T5" y="T7"/>
                </a:cxn>
                <a:cxn ang="0">
                  <a:pos x="T9" y="T11"/>
                </a:cxn>
                <a:cxn ang="0">
                  <a:pos x="T13" y="T15"/>
                </a:cxn>
                <a:cxn ang="0">
                  <a:pos x="T17" y="T19"/>
                </a:cxn>
              </a:cxnLst>
              <a:rect l="0" t="0" r="r" b="b"/>
              <a:pathLst>
                <a:path w="4419" h="3372">
                  <a:moveTo>
                    <a:pt x="4419" y="0"/>
                  </a:moveTo>
                  <a:lnTo>
                    <a:pt x="4370" y="0"/>
                  </a:lnTo>
                  <a:lnTo>
                    <a:pt x="0" y="3335"/>
                  </a:lnTo>
                  <a:lnTo>
                    <a:pt x="0" y="3372"/>
                  </a:lnTo>
                  <a:lnTo>
                    <a:pt x="4419" y="0"/>
                  </a:lnTo>
                  <a:close/>
                </a:path>
              </a:pathLst>
            </a:custGeom>
            <a:solidFill>
              <a:srgbClr val="8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89" name="Freeform 194"/>
            <p:cNvSpPr>
              <a:spLocks/>
            </p:cNvSpPr>
            <p:nvPr/>
          </p:nvSpPr>
          <p:spPr bwMode="auto">
            <a:xfrm>
              <a:off x="1428" y="-4663"/>
              <a:ext cx="4468" cy="3410"/>
            </a:xfrm>
            <a:custGeom>
              <a:avLst/>
              <a:gdLst>
                <a:gd name="T0" fmla="+- 0 5895 1428"/>
                <a:gd name="T1" fmla="*/ T0 w 4468"/>
                <a:gd name="T2" fmla="+- 0 -4663 -4663"/>
                <a:gd name="T3" fmla="*/ -4663 h 3410"/>
                <a:gd name="T4" fmla="+- 0 5847 1428"/>
                <a:gd name="T5" fmla="*/ T4 w 4468"/>
                <a:gd name="T6" fmla="+- 0 -4663 -4663"/>
                <a:gd name="T7" fmla="*/ -4663 h 3410"/>
                <a:gd name="T8" fmla="+- 0 1428 1428"/>
                <a:gd name="T9" fmla="*/ T8 w 4468"/>
                <a:gd name="T10" fmla="+- 0 -1291 -4663"/>
                <a:gd name="T11" fmla="*/ -1291 h 3410"/>
                <a:gd name="T12" fmla="+- 0 1428 1428"/>
                <a:gd name="T13" fmla="*/ T12 w 4468"/>
                <a:gd name="T14" fmla="+- 0 -1254 -4663"/>
                <a:gd name="T15" fmla="*/ -1254 h 3410"/>
                <a:gd name="T16" fmla="+- 0 5895 1428"/>
                <a:gd name="T17" fmla="*/ T16 w 4468"/>
                <a:gd name="T18" fmla="+- 0 -4663 -4663"/>
                <a:gd name="T19" fmla="*/ -4663 h 3410"/>
              </a:gdLst>
              <a:ahLst/>
              <a:cxnLst>
                <a:cxn ang="0">
                  <a:pos x="T1" y="T3"/>
                </a:cxn>
                <a:cxn ang="0">
                  <a:pos x="T5" y="T7"/>
                </a:cxn>
                <a:cxn ang="0">
                  <a:pos x="T9" y="T11"/>
                </a:cxn>
                <a:cxn ang="0">
                  <a:pos x="T13" y="T15"/>
                </a:cxn>
                <a:cxn ang="0">
                  <a:pos x="T17" y="T19"/>
                </a:cxn>
              </a:cxnLst>
              <a:rect l="0" t="0" r="r" b="b"/>
              <a:pathLst>
                <a:path w="4468" h="3410">
                  <a:moveTo>
                    <a:pt x="4467" y="0"/>
                  </a:moveTo>
                  <a:lnTo>
                    <a:pt x="4419" y="0"/>
                  </a:lnTo>
                  <a:lnTo>
                    <a:pt x="0" y="3372"/>
                  </a:lnTo>
                  <a:lnTo>
                    <a:pt x="0" y="3409"/>
                  </a:lnTo>
                  <a:lnTo>
                    <a:pt x="4467" y="0"/>
                  </a:lnTo>
                  <a:close/>
                </a:path>
              </a:pathLst>
            </a:custGeom>
            <a:solidFill>
              <a:srgbClr val="8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0" name="Freeform 193"/>
            <p:cNvSpPr>
              <a:spLocks/>
            </p:cNvSpPr>
            <p:nvPr/>
          </p:nvSpPr>
          <p:spPr bwMode="auto">
            <a:xfrm>
              <a:off x="1428" y="-4663"/>
              <a:ext cx="4517" cy="3447"/>
            </a:xfrm>
            <a:custGeom>
              <a:avLst/>
              <a:gdLst>
                <a:gd name="T0" fmla="+- 0 5944 1428"/>
                <a:gd name="T1" fmla="*/ T0 w 4517"/>
                <a:gd name="T2" fmla="+- 0 -4663 -4663"/>
                <a:gd name="T3" fmla="*/ -4663 h 3447"/>
                <a:gd name="T4" fmla="+- 0 5895 1428"/>
                <a:gd name="T5" fmla="*/ T4 w 4517"/>
                <a:gd name="T6" fmla="+- 0 -4663 -4663"/>
                <a:gd name="T7" fmla="*/ -4663 h 3447"/>
                <a:gd name="T8" fmla="+- 0 1428 1428"/>
                <a:gd name="T9" fmla="*/ T8 w 4517"/>
                <a:gd name="T10" fmla="+- 0 -1254 -4663"/>
                <a:gd name="T11" fmla="*/ -1254 h 3447"/>
                <a:gd name="T12" fmla="+- 0 1428 1428"/>
                <a:gd name="T13" fmla="*/ T12 w 4517"/>
                <a:gd name="T14" fmla="+- 0 -1217 -4663"/>
                <a:gd name="T15" fmla="*/ -1217 h 3447"/>
                <a:gd name="T16" fmla="+- 0 5944 1428"/>
                <a:gd name="T17" fmla="*/ T16 w 4517"/>
                <a:gd name="T18" fmla="+- 0 -4663 -4663"/>
                <a:gd name="T19" fmla="*/ -4663 h 3447"/>
              </a:gdLst>
              <a:ahLst/>
              <a:cxnLst>
                <a:cxn ang="0">
                  <a:pos x="T1" y="T3"/>
                </a:cxn>
                <a:cxn ang="0">
                  <a:pos x="T5" y="T7"/>
                </a:cxn>
                <a:cxn ang="0">
                  <a:pos x="T9" y="T11"/>
                </a:cxn>
                <a:cxn ang="0">
                  <a:pos x="T13" y="T15"/>
                </a:cxn>
                <a:cxn ang="0">
                  <a:pos x="T17" y="T19"/>
                </a:cxn>
              </a:cxnLst>
              <a:rect l="0" t="0" r="r" b="b"/>
              <a:pathLst>
                <a:path w="4517" h="3447">
                  <a:moveTo>
                    <a:pt x="4516" y="0"/>
                  </a:moveTo>
                  <a:lnTo>
                    <a:pt x="4467" y="0"/>
                  </a:lnTo>
                  <a:lnTo>
                    <a:pt x="0" y="3409"/>
                  </a:lnTo>
                  <a:lnTo>
                    <a:pt x="0" y="3446"/>
                  </a:lnTo>
                  <a:lnTo>
                    <a:pt x="4516" y="0"/>
                  </a:lnTo>
                  <a:close/>
                </a:path>
              </a:pathLst>
            </a:custGeom>
            <a:solidFill>
              <a:srgbClr val="8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1" name="Freeform 192"/>
            <p:cNvSpPr>
              <a:spLocks/>
            </p:cNvSpPr>
            <p:nvPr/>
          </p:nvSpPr>
          <p:spPr bwMode="auto">
            <a:xfrm>
              <a:off x="1428" y="-4663"/>
              <a:ext cx="4565" cy="3484"/>
            </a:xfrm>
            <a:custGeom>
              <a:avLst/>
              <a:gdLst>
                <a:gd name="T0" fmla="+- 0 5993 1428"/>
                <a:gd name="T1" fmla="*/ T0 w 4565"/>
                <a:gd name="T2" fmla="+- 0 -4663 -4663"/>
                <a:gd name="T3" fmla="*/ -4663 h 3484"/>
                <a:gd name="T4" fmla="+- 0 5944 1428"/>
                <a:gd name="T5" fmla="*/ T4 w 4565"/>
                <a:gd name="T6" fmla="+- 0 -4663 -4663"/>
                <a:gd name="T7" fmla="*/ -4663 h 3484"/>
                <a:gd name="T8" fmla="+- 0 1428 1428"/>
                <a:gd name="T9" fmla="*/ T8 w 4565"/>
                <a:gd name="T10" fmla="+- 0 -1217 -4663"/>
                <a:gd name="T11" fmla="*/ -1217 h 3484"/>
                <a:gd name="T12" fmla="+- 0 1428 1428"/>
                <a:gd name="T13" fmla="*/ T12 w 4565"/>
                <a:gd name="T14" fmla="+- 0 -1179 -4663"/>
                <a:gd name="T15" fmla="*/ -1179 h 3484"/>
                <a:gd name="T16" fmla="+- 0 5993 1428"/>
                <a:gd name="T17" fmla="*/ T16 w 4565"/>
                <a:gd name="T18" fmla="+- 0 -4663 -4663"/>
                <a:gd name="T19" fmla="*/ -4663 h 3484"/>
              </a:gdLst>
              <a:ahLst/>
              <a:cxnLst>
                <a:cxn ang="0">
                  <a:pos x="T1" y="T3"/>
                </a:cxn>
                <a:cxn ang="0">
                  <a:pos x="T5" y="T7"/>
                </a:cxn>
                <a:cxn ang="0">
                  <a:pos x="T9" y="T11"/>
                </a:cxn>
                <a:cxn ang="0">
                  <a:pos x="T13" y="T15"/>
                </a:cxn>
                <a:cxn ang="0">
                  <a:pos x="T17" y="T19"/>
                </a:cxn>
              </a:cxnLst>
              <a:rect l="0" t="0" r="r" b="b"/>
              <a:pathLst>
                <a:path w="4565" h="3484">
                  <a:moveTo>
                    <a:pt x="4565" y="0"/>
                  </a:moveTo>
                  <a:lnTo>
                    <a:pt x="4516" y="0"/>
                  </a:lnTo>
                  <a:lnTo>
                    <a:pt x="0" y="3446"/>
                  </a:lnTo>
                  <a:lnTo>
                    <a:pt x="0" y="3484"/>
                  </a:lnTo>
                  <a:lnTo>
                    <a:pt x="4565" y="0"/>
                  </a:lnTo>
                  <a:close/>
                </a:path>
              </a:pathLst>
            </a:custGeom>
            <a:solidFill>
              <a:srgbClr val="8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2" name="Freeform 191"/>
            <p:cNvSpPr>
              <a:spLocks/>
            </p:cNvSpPr>
            <p:nvPr/>
          </p:nvSpPr>
          <p:spPr bwMode="auto">
            <a:xfrm>
              <a:off x="1428" y="-4663"/>
              <a:ext cx="4614" cy="3521"/>
            </a:xfrm>
            <a:custGeom>
              <a:avLst/>
              <a:gdLst>
                <a:gd name="T0" fmla="+- 0 6042 1428"/>
                <a:gd name="T1" fmla="*/ T0 w 4614"/>
                <a:gd name="T2" fmla="+- 0 -4663 -4663"/>
                <a:gd name="T3" fmla="*/ -4663 h 3521"/>
                <a:gd name="T4" fmla="+- 0 5993 1428"/>
                <a:gd name="T5" fmla="*/ T4 w 4614"/>
                <a:gd name="T6" fmla="+- 0 -4663 -4663"/>
                <a:gd name="T7" fmla="*/ -4663 h 3521"/>
                <a:gd name="T8" fmla="+- 0 1428 1428"/>
                <a:gd name="T9" fmla="*/ T8 w 4614"/>
                <a:gd name="T10" fmla="+- 0 -1179 -4663"/>
                <a:gd name="T11" fmla="*/ -1179 h 3521"/>
                <a:gd name="T12" fmla="+- 0 1428 1428"/>
                <a:gd name="T13" fmla="*/ T12 w 4614"/>
                <a:gd name="T14" fmla="+- 0 -1142 -4663"/>
                <a:gd name="T15" fmla="*/ -1142 h 3521"/>
                <a:gd name="T16" fmla="+- 0 6042 1428"/>
                <a:gd name="T17" fmla="*/ T16 w 4614"/>
                <a:gd name="T18" fmla="+- 0 -4663 -4663"/>
                <a:gd name="T19" fmla="*/ -4663 h 3521"/>
              </a:gdLst>
              <a:ahLst/>
              <a:cxnLst>
                <a:cxn ang="0">
                  <a:pos x="T1" y="T3"/>
                </a:cxn>
                <a:cxn ang="0">
                  <a:pos x="T5" y="T7"/>
                </a:cxn>
                <a:cxn ang="0">
                  <a:pos x="T9" y="T11"/>
                </a:cxn>
                <a:cxn ang="0">
                  <a:pos x="T13" y="T15"/>
                </a:cxn>
                <a:cxn ang="0">
                  <a:pos x="T17" y="T19"/>
                </a:cxn>
              </a:cxnLst>
              <a:rect l="0" t="0" r="r" b="b"/>
              <a:pathLst>
                <a:path w="4614" h="3521">
                  <a:moveTo>
                    <a:pt x="4614" y="0"/>
                  </a:moveTo>
                  <a:lnTo>
                    <a:pt x="4565" y="0"/>
                  </a:lnTo>
                  <a:lnTo>
                    <a:pt x="0" y="3484"/>
                  </a:lnTo>
                  <a:lnTo>
                    <a:pt x="0" y="3521"/>
                  </a:lnTo>
                  <a:lnTo>
                    <a:pt x="4614" y="0"/>
                  </a:lnTo>
                  <a:close/>
                </a:path>
              </a:pathLst>
            </a:custGeom>
            <a:solidFill>
              <a:srgbClr val="8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3" name="Freeform 190"/>
            <p:cNvSpPr>
              <a:spLocks/>
            </p:cNvSpPr>
            <p:nvPr/>
          </p:nvSpPr>
          <p:spPr bwMode="auto">
            <a:xfrm>
              <a:off x="1428" y="-4663"/>
              <a:ext cx="4663" cy="3558"/>
            </a:xfrm>
            <a:custGeom>
              <a:avLst/>
              <a:gdLst>
                <a:gd name="T0" fmla="+- 0 6090 1428"/>
                <a:gd name="T1" fmla="*/ T0 w 4663"/>
                <a:gd name="T2" fmla="+- 0 -4663 -4663"/>
                <a:gd name="T3" fmla="*/ -4663 h 3558"/>
                <a:gd name="T4" fmla="+- 0 6042 1428"/>
                <a:gd name="T5" fmla="*/ T4 w 4663"/>
                <a:gd name="T6" fmla="+- 0 -4663 -4663"/>
                <a:gd name="T7" fmla="*/ -4663 h 3558"/>
                <a:gd name="T8" fmla="+- 0 1428 1428"/>
                <a:gd name="T9" fmla="*/ T8 w 4663"/>
                <a:gd name="T10" fmla="+- 0 -1142 -4663"/>
                <a:gd name="T11" fmla="*/ -1142 h 3558"/>
                <a:gd name="T12" fmla="+- 0 1428 1428"/>
                <a:gd name="T13" fmla="*/ T12 w 4663"/>
                <a:gd name="T14" fmla="+- 0 -1105 -4663"/>
                <a:gd name="T15" fmla="*/ -1105 h 3558"/>
                <a:gd name="T16" fmla="+- 0 6090 1428"/>
                <a:gd name="T17" fmla="*/ T16 w 4663"/>
                <a:gd name="T18" fmla="+- 0 -4663 -4663"/>
                <a:gd name="T19" fmla="*/ -4663 h 3558"/>
              </a:gdLst>
              <a:ahLst/>
              <a:cxnLst>
                <a:cxn ang="0">
                  <a:pos x="T1" y="T3"/>
                </a:cxn>
                <a:cxn ang="0">
                  <a:pos x="T5" y="T7"/>
                </a:cxn>
                <a:cxn ang="0">
                  <a:pos x="T9" y="T11"/>
                </a:cxn>
                <a:cxn ang="0">
                  <a:pos x="T13" y="T15"/>
                </a:cxn>
                <a:cxn ang="0">
                  <a:pos x="T17" y="T19"/>
                </a:cxn>
              </a:cxnLst>
              <a:rect l="0" t="0" r="r" b="b"/>
              <a:pathLst>
                <a:path w="4663" h="3558">
                  <a:moveTo>
                    <a:pt x="4662" y="0"/>
                  </a:moveTo>
                  <a:lnTo>
                    <a:pt x="4614" y="0"/>
                  </a:lnTo>
                  <a:lnTo>
                    <a:pt x="0" y="3521"/>
                  </a:lnTo>
                  <a:lnTo>
                    <a:pt x="0" y="3558"/>
                  </a:lnTo>
                  <a:lnTo>
                    <a:pt x="4662" y="0"/>
                  </a:lnTo>
                  <a:close/>
                </a:path>
              </a:pathLst>
            </a:custGeom>
            <a:solidFill>
              <a:srgbClr val="8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4" name="Freeform 189"/>
            <p:cNvSpPr>
              <a:spLocks/>
            </p:cNvSpPr>
            <p:nvPr/>
          </p:nvSpPr>
          <p:spPr bwMode="auto">
            <a:xfrm>
              <a:off x="1428" y="-4663"/>
              <a:ext cx="4712" cy="3596"/>
            </a:xfrm>
            <a:custGeom>
              <a:avLst/>
              <a:gdLst>
                <a:gd name="T0" fmla="+- 0 6139 1428"/>
                <a:gd name="T1" fmla="*/ T0 w 4712"/>
                <a:gd name="T2" fmla="+- 0 -4663 -4663"/>
                <a:gd name="T3" fmla="*/ -4663 h 3596"/>
                <a:gd name="T4" fmla="+- 0 6090 1428"/>
                <a:gd name="T5" fmla="*/ T4 w 4712"/>
                <a:gd name="T6" fmla="+- 0 -4663 -4663"/>
                <a:gd name="T7" fmla="*/ -4663 h 3596"/>
                <a:gd name="T8" fmla="+- 0 1428 1428"/>
                <a:gd name="T9" fmla="*/ T8 w 4712"/>
                <a:gd name="T10" fmla="+- 0 -1105 -4663"/>
                <a:gd name="T11" fmla="*/ -1105 h 3596"/>
                <a:gd name="T12" fmla="+- 0 1428 1428"/>
                <a:gd name="T13" fmla="*/ T12 w 4712"/>
                <a:gd name="T14" fmla="+- 0 -1068 -4663"/>
                <a:gd name="T15" fmla="*/ -1068 h 3596"/>
                <a:gd name="T16" fmla="+- 0 6139 1428"/>
                <a:gd name="T17" fmla="*/ T16 w 4712"/>
                <a:gd name="T18" fmla="+- 0 -4663 -4663"/>
                <a:gd name="T19" fmla="*/ -4663 h 3596"/>
              </a:gdLst>
              <a:ahLst/>
              <a:cxnLst>
                <a:cxn ang="0">
                  <a:pos x="T1" y="T3"/>
                </a:cxn>
                <a:cxn ang="0">
                  <a:pos x="T5" y="T7"/>
                </a:cxn>
                <a:cxn ang="0">
                  <a:pos x="T9" y="T11"/>
                </a:cxn>
                <a:cxn ang="0">
                  <a:pos x="T13" y="T15"/>
                </a:cxn>
                <a:cxn ang="0">
                  <a:pos x="T17" y="T19"/>
                </a:cxn>
              </a:cxnLst>
              <a:rect l="0" t="0" r="r" b="b"/>
              <a:pathLst>
                <a:path w="4712" h="3596">
                  <a:moveTo>
                    <a:pt x="4711" y="0"/>
                  </a:moveTo>
                  <a:lnTo>
                    <a:pt x="4662" y="0"/>
                  </a:lnTo>
                  <a:lnTo>
                    <a:pt x="0" y="3558"/>
                  </a:lnTo>
                  <a:lnTo>
                    <a:pt x="0" y="3595"/>
                  </a:lnTo>
                  <a:lnTo>
                    <a:pt x="4711" y="0"/>
                  </a:lnTo>
                  <a:close/>
                </a:path>
              </a:pathLst>
            </a:custGeom>
            <a:solidFill>
              <a:srgbClr val="8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5" name="Freeform 188"/>
            <p:cNvSpPr>
              <a:spLocks/>
            </p:cNvSpPr>
            <p:nvPr/>
          </p:nvSpPr>
          <p:spPr bwMode="auto">
            <a:xfrm>
              <a:off x="1428" y="-4663"/>
              <a:ext cx="4760" cy="3633"/>
            </a:xfrm>
            <a:custGeom>
              <a:avLst/>
              <a:gdLst>
                <a:gd name="T0" fmla="+- 0 6188 1428"/>
                <a:gd name="T1" fmla="*/ T0 w 4760"/>
                <a:gd name="T2" fmla="+- 0 -4663 -4663"/>
                <a:gd name="T3" fmla="*/ -4663 h 3633"/>
                <a:gd name="T4" fmla="+- 0 6139 1428"/>
                <a:gd name="T5" fmla="*/ T4 w 4760"/>
                <a:gd name="T6" fmla="+- 0 -4663 -4663"/>
                <a:gd name="T7" fmla="*/ -4663 h 3633"/>
                <a:gd name="T8" fmla="+- 0 1428 1428"/>
                <a:gd name="T9" fmla="*/ T8 w 4760"/>
                <a:gd name="T10" fmla="+- 0 -1068 -4663"/>
                <a:gd name="T11" fmla="*/ -1068 h 3633"/>
                <a:gd name="T12" fmla="+- 0 1428 1428"/>
                <a:gd name="T13" fmla="*/ T12 w 4760"/>
                <a:gd name="T14" fmla="+- 0 -1031 -4663"/>
                <a:gd name="T15" fmla="*/ -1031 h 3633"/>
                <a:gd name="T16" fmla="+- 0 6188 1428"/>
                <a:gd name="T17" fmla="*/ T16 w 4760"/>
                <a:gd name="T18" fmla="+- 0 -4663 -4663"/>
                <a:gd name="T19" fmla="*/ -4663 h 3633"/>
              </a:gdLst>
              <a:ahLst/>
              <a:cxnLst>
                <a:cxn ang="0">
                  <a:pos x="T1" y="T3"/>
                </a:cxn>
                <a:cxn ang="0">
                  <a:pos x="T5" y="T7"/>
                </a:cxn>
                <a:cxn ang="0">
                  <a:pos x="T9" y="T11"/>
                </a:cxn>
                <a:cxn ang="0">
                  <a:pos x="T13" y="T15"/>
                </a:cxn>
                <a:cxn ang="0">
                  <a:pos x="T17" y="T19"/>
                </a:cxn>
              </a:cxnLst>
              <a:rect l="0" t="0" r="r" b="b"/>
              <a:pathLst>
                <a:path w="4760" h="3633">
                  <a:moveTo>
                    <a:pt x="4760" y="0"/>
                  </a:moveTo>
                  <a:lnTo>
                    <a:pt x="4711" y="0"/>
                  </a:lnTo>
                  <a:lnTo>
                    <a:pt x="0" y="3595"/>
                  </a:lnTo>
                  <a:lnTo>
                    <a:pt x="0" y="3632"/>
                  </a:lnTo>
                  <a:lnTo>
                    <a:pt x="4760" y="0"/>
                  </a:lnTo>
                  <a:close/>
                </a:path>
              </a:pathLst>
            </a:custGeom>
            <a:solidFill>
              <a:srgbClr val="8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6" name="Freeform 187"/>
            <p:cNvSpPr>
              <a:spLocks/>
            </p:cNvSpPr>
            <p:nvPr/>
          </p:nvSpPr>
          <p:spPr bwMode="auto">
            <a:xfrm>
              <a:off x="1428" y="-4663"/>
              <a:ext cx="4808" cy="3669"/>
            </a:xfrm>
            <a:custGeom>
              <a:avLst/>
              <a:gdLst>
                <a:gd name="T0" fmla="+- 0 6235 1428"/>
                <a:gd name="T1" fmla="*/ T0 w 4808"/>
                <a:gd name="T2" fmla="+- 0 -4663 -4663"/>
                <a:gd name="T3" fmla="*/ -4663 h 3669"/>
                <a:gd name="T4" fmla="+- 0 6188 1428"/>
                <a:gd name="T5" fmla="*/ T4 w 4808"/>
                <a:gd name="T6" fmla="+- 0 -4663 -4663"/>
                <a:gd name="T7" fmla="*/ -4663 h 3669"/>
                <a:gd name="T8" fmla="+- 0 1428 1428"/>
                <a:gd name="T9" fmla="*/ T8 w 4808"/>
                <a:gd name="T10" fmla="+- 0 -1031 -4663"/>
                <a:gd name="T11" fmla="*/ -1031 h 3669"/>
                <a:gd name="T12" fmla="+- 0 1428 1428"/>
                <a:gd name="T13" fmla="*/ T12 w 4808"/>
                <a:gd name="T14" fmla="+- 0 -995 -4663"/>
                <a:gd name="T15" fmla="*/ -995 h 3669"/>
                <a:gd name="T16" fmla="+- 0 6235 1428"/>
                <a:gd name="T17" fmla="*/ T16 w 4808"/>
                <a:gd name="T18" fmla="+- 0 -4663 -4663"/>
                <a:gd name="T19" fmla="*/ -4663 h 3669"/>
              </a:gdLst>
              <a:ahLst/>
              <a:cxnLst>
                <a:cxn ang="0">
                  <a:pos x="T1" y="T3"/>
                </a:cxn>
                <a:cxn ang="0">
                  <a:pos x="T5" y="T7"/>
                </a:cxn>
                <a:cxn ang="0">
                  <a:pos x="T9" y="T11"/>
                </a:cxn>
                <a:cxn ang="0">
                  <a:pos x="T13" y="T15"/>
                </a:cxn>
                <a:cxn ang="0">
                  <a:pos x="T17" y="T19"/>
                </a:cxn>
              </a:cxnLst>
              <a:rect l="0" t="0" r="r" b="b"/>
              <a:pathLst>
                <a:path w="4808" h="3669">
                  <a:moveTo>
                    <a:pt x="4807" y="0"/>
                  </a:moveTo>
                  <a:lnTo>
                    <a:pt x="4760" y="0"/>
                  </a:lnTo>
                  <a:lnTo>
                    <a:pt x="0" y="3632"/>
                  </a:lnTo>
                  <a:lnTo>
                    <a:pt x="0" y="3668"/>
                  </a:lnTo>
                  <a:lnTo>
                    <a:pt x="4807" y="0"/>
                  </a:lnTo>
                  <a:close/>
                </a:path>
              </a:pathLst>
            </a:custGeom>
            <a:solidFill>
              <a:srgbClr val="8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7" name="Freeform 186"/>
            <p:cNvSpPr>
              <a:spLocks/>
            </p:cNvSpPr>
            <p:nvPr/>
          </p:nvSpPr>
          <p:spPr bwMode="auto">
            <a:xfrm>
              <a:off x="1428" y="-4663"/>
              <a:ext cx="4856" cy="3706"/>
            </a:xfrm>
            <a:custGeom>
              <a:avLst/>
              <a:gdLst>
                <a:gd name="T0" fmla="+- 0 6284 1428"/>
                <a:gd name="T1" fmla="*/ T0 w 4856"/>
                <a:gd name="T2" fmla="+- 0 -4663 -4663"/>
                <a:gd name="T3" fmla="*/ -4663 h 3706"/>
                <a:gd name="T4" fmla="+- 0 6235 1428"/>
                <a:gd name="T5" fmla="*/ T4 w 4856"/>
                <a:gd name="T6" fmla="+- 0 -4663 -4663"/>
                <a:gd name="T7" fmla="*/ -4663 h 3706"/>
                <a:gd name="T8" fmla="+- 0 1428 1428"/>
                <a:gd name="T9" fmla="*/ T8 w 4856"/>
                <a:gd name="T10" fmla="+- 0 -995 -4663"/>
                <a:gd name="T11" fmla="*/ -995 h 3706"/>
                <a:gd name="T12" fmla="+- 0 1428 1428"/>
                <a:gd name="T13" fmla="*/ T12 w 4856"/>
                <a:gd name="T14" fmla="+- 0 -957 -4663"/>
                <a:gd name="T15" fmla="*/ -957 h 3706"/>
                <a:gd name="T16" fmla="+- 0 6284 1428"/>
                <a:gd name="T17" fmla="*/ T16 w 4856"/>
                <a:gd name="T18" fmla="+- 0 -4663 -4663"/>
                <a:gd name="T19" fmla="*/ -4663 h 3706"/>
              </a:gdLst>
              <a:ahLst/>
              <a:cxnLst>
                <a:cxn ang="0">
                  <a:pos x="T1" y="T3"/>
                </a:cxn>
                <a:cxn ang="0">
                  <a:pos x="T5" y="T7"/>
                </a:cxn>
                <a:cxn ang="0">
                  <a:pos x="T9" y="T11"/>
                </a:cxn>
                <a:cxn ang="0">
                  <a:pos x="T13" y="T15"/>
                </a:cxn>
                <a:cxn ang="0">
                  <a:pos x="T17" y="T19"/>
                </a:cxn>
              </a:cxnLst>
              <a:rect l="0" t="0" r="r" b="b"/>
              <a:pathLst>
                <a:path w="4856" h="3706">
                  <a:moveTo>
                    <a:pt x="4856" y="0"/>
                  </a:moveTo>
                  <a:lnTo>
                    <a:pt x="4807" y="0"/>
                  </a:lnTo>
                  <a:lnTo>
                    <a:pt x="0" y="3668"/>
                  </a:lnTo>
                  <a:lnTo>
                    <a:pt x="0" y="3706"/>
                  </a:lnTo>
                  <a:lnTo>
                    <a:pt x="4856" y="0"/>
                  </a:lnTo>
                  <a:close/>
                </a:path>
              </a:pathLst>
            </a:custGeom>
            <a:solidFill>
              <a:srgbClr val="9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8" name="Freeform 185"/>
            <p:cNvSpPr>
              <a:spLocks/>
            </p:cNvSpPr>
            <p:nvPr/>
          </p:nvSpPr>
          <p:spPr bwMode="auto">
            <a:xfrm>
              <a:off x="1428" y="-4663"/>
              <a:ext cx="4905" cy="3743"/>
            </a:xfrm>
            <a:custGeom>
              <a:avLst/>
              <a:gdLst>
                <a:gd name="T0" fmla="+- 0 6333 1428"/>
                <a:gd name="T1" fmla="*/ T0 w 4905"/>
                <a:gd name="T2" fmla="+- 0 -4663 -4663"/>
                <a:gd name="T3" fmla="*/ -4663 h 3743"/>
                <a:gd name="T4" fmla="+- 0 6284 1428"/>
                <a:gd name="T5" fmla="*/ T4 w 4905"/>
                <a:gd name="T6" fmla="+- 0 -4663 -4663"/>
                <a:gd name="T7" fmla="*/ -4663 h 3743"/>
                <a:gd name="T8" fmla="+- 0 1428 1428"/>
                <a:gd name="T9" fmla="*/ T8 w 4905"/>
                <a:gd name="T10" fmla="+- 0 -957 -4663"/>
                <a:gd name="T11" fmla="*/ -957 h 3743"/>
                <a:gd name="T12" fmla="+- 0 1428 1428"/>
                <a:gd name="T13" fmla="*/ T12 w 4905"/>
                <a:gd name="T14" fmla="+- 0 -920 -4663"/>
                <a:gd name="T15" fmla="*/ -920 h 3743"/>
                <a:gd name="T16" fmla="+- 0 6333 1428"/>
                <a:gd name="T17" fmla="*/ T16 w 4905"/>
                <a:gd name="T18" fmla="+- 0 -4663 -4663"/>
                <a:gd name="T19" fmla="*/ -4663 h 3743"/>
              </a:gdLst>
              <a:ahLst/>
              <a:cxnLst>
                <a:cxn ang="0">
                  <a:pos x="T1" y="T3"/>
                </a:cxn>
                <a:cxn ang="0">
                  <a:pos x="T5" y="T7"/>
                </a:cxn>
                <a:cxn ang="0">
                  <a:pos x="T9" y="T11"/>
                </a:cxn>
                <a:cxn ang="0">
                  <a:pos x="T13" y="T15"/>
                </a:cxn>
                <a:cxn ang="0">
                  <a:pos x="T17" y="T19"/>
                </a:cxn>
              </a:cxnLst>
              <a:rect l="0" t="0" r="r" b="b"/>
              <a:pathLst>
                <a:path w="4905" h="3743">
                  <a:moveTo>
                    <a:pt x="4905" y="0"/>
                  </a:moveTo>
                  <a:lnTo>
                    <a:pt x="4856" y="0"/>
                  </a:lnTo>
                  <a:lnTo>
                    <a:pt x="0" y="3706"/>
                  </a:lnTo>
                  <a:lnTo>
                    <a:pt x="0" y="3743"/>
                  </a:lnTo>
                  <a:lnTo>
                    <a:pt x="4905" y="0"/>
                  </a:lnTo>
                  <a:close/>
                </a:path>
              </a:pathLst>
            </a:custGeom>
            <a:solidFill>
              <a:srgbClr val="9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99" name="Freeform 184"/>
            <p:cNvSpPr>
              <a:spLocks/>
            </p:cNvSpPr>
            <p:nvPr/>
          </p:nvSpPr>
          <p:spPr bwMode="auto">
            <a:xfrm>
              <a:off x="1428" y="-4663"/>
              <a:ext cx="4954" cy="3780"/>
            </a:xfrm>
            <a:custGeom>
              <a:avLst/>
              <a:gdLst>
                <a:gd name="T0" fmla="+- 0 6381 1428"/>
                <a:gd name="T1" fmla="*/ T0 w 4954"/>
                <a:gd name="T2" fmla="+- 0 -4663 -4663"/>
                <a:gd name="T3" fmla="*/ -4663 h 3780"/>
                <a:gd name="T4" fmla="+- 0 6333 1428"/>
                <a:gd name="T5" fmla="*/ T4 w 4954"/>
                <a:gd name="T6" fmla="+- 0 -4663 -4663"/>
                <a:gd name="T7" fmla="*/ -4663 h 3780"/>
                <a:gd name="T8" fmla="+- 0 1428 1428"/>
                <a:gd name="T9" fmla="*/ T8 w 4954"/>
                <a:gd name="T10" fmla="+- 0 -920 -4663"/>
                <a:gd name="T11" fmla="*/ -920 h 3780"/>
                <a:gd name="T12" fmla="+- 0 1428 1428"/>
                <a:gd name="T13" fmla="*/ T12 w 4954"/>
                <a:gd name="T14" fmla="+- 0 -883 -4663"/>
                <a:gd name="T15" fmla="*/ -883 h 3780"/>
                <a:gd name="T16" fmla="+- 0 6381 1428"/>
                <a:gd name="T17" fmla="*/ T16 w 4954"/>
                <a:gd name="T18" fmla="+- 0 -4663 -4663"/>
                <a:gd name="T19" fmla="*/ -4663 h 3780"/>
              </a:gdLst>
              <a:ahLst/>
              <a:cxnLst>
                <a:cxn ang="0">
                  <a:pos x="T1" y="T3"/>
                </a:cxn>
                <a:cxn ang="0">
                  <a:pos x="T5" y="T7"/>
                </a:cxn>
                <a:cxn ang="0">
                  <a:pos x="T9" y="T11"/>
                </a:cxn>
                <a:cxn ang="0">
                  <a:pos x="T13" y="T15"/>
                </a:cxn>
                <a:cxn ang="0">
                  <a:pos x="T17" y="T19"/>
                </a:cxn>
              </a:cxnLst>
              <a:rect l="0" t="0" r="r" b="b"/>
              <a:pathLst>
                <a:path w="4954" h="3780">
                  <a:moveTo>
                    <a:pt x="4953" y="0"/>
                  </a:moveTo>
                  <a:lnTo>
                    <a:pt x="4905" y="0"/>
                  </a:lnTo>
                  <a:lnTo>
                    <a:pt x="0" y="3743"/>
                  </a:lnTo>
                  <a:lnTo>
                    <a:pt x="0" y="3780"/>
                  </a:lnTo>
                  <a:lnTo>
                    <a:pt x="4953" y="0"/>
                  </a:lnTo>
                  <a:close/>
                </a:path>
              </a:pathLst>
            </a:custGeom>
            <a:solidFill>
              <a:srgbClr val="9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0" name="Freeform 183"/>
            <p:cNvSpPr>
              <a:spLocks/>
            </p:cNvSpPr>
            <p:nvPr/>
          </p:nvSpPr>
          <p:spPr bwMode="auto">
            <a:xfrm>
              <a:off x="1428" y="-4663"/>
              <a:ext cx="5003" cy="3818"/>
            </a:xfrm>
            <a:custGeom>
              <a:avLst/>
              <a:gdLst>
                <a:gd name="T0" fmla="+- 0 6430 1428"/>
                <a:gd name="T1" fmla="*/ T0 w 5003"/>
                <a:gd name="T2" fmla="+- 0 -4663 -4663"/>
                <a:gd name="T3" fmla="*/ -4663 h 3818"/>
                <a:gd name="T4" fmla="+- 0 6381 1428"/>
                <a:gd name="T5" fmla="*/ T4 w 5003"/>
                <a:gd name="T6" fmla="+- 0 -4663 -4663"/>
                <a:gd name="T7" fmla="*/ -4663 h 3818"/>
                <a:gd name="T8" fmla="+- 0 1428 1428"/>
                <a:gd name="T9" fmla="*/ T8 w 5003"/>
                <a:gd name="T10" fmla="+- 0 -883 -4663"/>
                <a:gd name="T11" fmla="*/ -883 h 3818"/>
                <a:gd name="T12" fmla="+- 0 1428 1428"/>
                <a:gd name="T13" fmla="*/ T12 w 5003"/>
                <a:gd name="T14" fmla="+- 0 -846 -4663"/>
                <a:gd name="T15" fmla="*/ -846 h 3818"/>
                <a:gd name="T16" fmla="+- 0 6430 1428"/>
                <a:gd name="T17" fmla="*/ T16 w 5003"/>
                <a:gd name="T18" fmla="+- 0 -4663 -4663"/>
                <a:gd name="T19" fmla="*/ -4663 h 3818"/>
              </a:gdLst>
              <a:ahLst/>
              <a:cxnLst>
                <a:cxn ang="0">
                  <a:pos x="T1" y="T3"/>
                </a:cxn>
                <a:cxn ang="0">
                  <a:pos x="T5" y="T7"/>
                </a:cxn>
                <a:cxn ang="0">
                  <a:pos x="T9" y="T11"/>
                </a:cxn>
                <a:cxn ang="0">
                  <a:pos x="T13" y="T15"/>
                </a:cxn>
                <a:cxn ang="0">
                  <a:pos x="T17" y="T19"/>
                </a:cxn>
              </a:cxnLst>
              <a:rect l="0" t="0" r="r" b="b"/>
              <a:pathLst>
                <a:path w="5003" h="3818">
                  <a:moveTo>
                    <a:pt x="5002" y="0"/>
                  </a:moveTo>
                  <a:lnTo>
                    <a:pt x="4953" y="0"/>
                  </a:lnTo>
                  <a:lnTo>
                    <a:pt x="0" y="3780"/>
                  </a:lnTo>
                  <a:lnTo>
                    <a:pt x="0" y="3817"/>
                  </a:lnTo>
                  <a:lnTo>
                    <a:pt x="5002" y="0"/>
                  </a:lnTo>
                  <a:close/>
                </a:path>
              </a:pathLst>
            </a:custGeom>
            <a:solidFill>
              <a:srgbClr val="9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1" name="Freeform 182"/>
            <p:cNvSpPr>
              <a:spLocks/>
            </p:cNvSpPr>
            <p:nvPr/>
          </p:nvSpPr>
          <p:spPr bwMode="auto">
            <a:xfrm>
              <a:off x="1428" y="-4663"/>
              <a:ext cx="5051" cy="3855"/>
            </a:xfrm>
            <a:custGeom>
              <a:avLst/>
              <a:gdLst>
                <a:gd name="T0" fmla="+- 0 6479 1428"/>
                <a:gd name="T1" fmla="*/ T0 w 5051"/>
                <a:gd name="T2" fmla="+- 0 -4663 -4663"/>
                <a:gd name="T3" fmla="*/ -4663 h 3855"/>
                <a:gd name="T4" fmla="+- 0 6430 1428"/>
                <a:gd name="T5" fmla="*/ T4 w 5051"/>
                <a:gd name="T6" fmla="+- 0 -4663 -4663"/>
                <a:gd name="T7" fmla="*/ -4663 h 3855"/>
                <a:gd name="T8" fmla="+- 0 1428 1428"/>
                <a:gd name="T9" fmla="*/ T8 w 5051"/>
                <a:gd name="T10" fmla="+- 0 -846 -4663"/>
                <a:gd name="T11" fmla="*/ -846 h 3855"/>
                <a:gd name="T12" fmla="+- 0 1428 1428"/>
                <a:gd name="T13" fmla="*/ T12 w 5051"/>
                <a:gd name="T14" fmla="+- 0 -809 -4663"/>
                <a:gd name="T15" fmla="*/ -809 h 3855"/>
                <a:gd name="T16" fmla="+- 0 6479 1428"/>
                <a:gd name="T17" fmla="*/ T16 w 5051"/>
                <a:gd name="T18" fmla="+- 0 -4663 -4663"/>
                <a:gd name="T19" fmla="*/ -4663 h 3855"/>
              </a:gdLst>
              <a:ahLst/>
              <a:cxnLst>
                <a:cxn ang="0">
                  <a:pos x="T1" y="T3"/>
                </a:cxn>
                <a:cxn ang="0">
                  <a:pos x="T5" y="T7"/>
                </a:cxn>
                <a:cxn ang="0">
                  <a:pos x="T9" y="T11"/>
                </a:cxn>
                <a:cxn ang="0">
                  <a:pos x="T13" y="T15"/>
                </a:cxn>
                <a:cxn ang="0">
                  <a:pos x="T17" y="T19"/>
                </a:cxn>
              </a:cxnLst>
              <a:rect l="0" t="0" r="r" b="b"/>
              <a:pathLst>
                <a:path w="5051" h="3855">
                  <a:moveTo>
                    <a:pt x="5051" y="0"/>
                  </a:moveTo>
                  <a:lnTo>
                    <a:pt x="5002" y="0"/>
                  </a:lnTo>
                  <a:lnTo>
                    <a:pt x="0" y="3817"/>
                  </a:lnTo>
                  <a:lnTo>
                    <a:pt x="0" y="3854"/>
                  </a:lnTo>
                  <a:lnTo>
                    <a:pt x="5051" y="0"/>
                  </a:lnTo>
                  <a:close/>
                </a:path>
              </a:pathLst>
            </a:custGeom>
            <a:solidFill>
              <a:srgbClr val="9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2" name="Freeform 181"/>
            <p:cNvSpPr>
              <a:spLocks/>
            </p:cNvSpPr>
            <p:nvPr/>
          </p:nvSpPr>
          <p:spPr bwMode="auto">
            <a:xfrm>
              <a:off x="1428" y="-4663"/>
              <a:ext cx="5100" cy="3892"/>
            </a:xfrm>
            <a:custGeom>
              <a:avLst/>
              <a:gdLst>
                <a:gd name="T0" fmla="+- 0 6528 1428"/>
                <a:gd name="T1" fmla="*/ T0 w 5100"/>
                <a:gd name="T2" fmla="+- 0 -4663 -4663"/>
                <a:gd name="T3" fmla="*/ -4663 h 3892"/>
                <a:gd name="T4" fmla="+- 0 6479 1428"/>
                <a:gd name="T5" fmla="*/ T4 w 5100"/>
                <a:gd name="T6" fmla="+- 0 -4663 -4663"/>
                <a:gd name="T7" fmla="*/ -4663 h 3892"/>
                <a:gd name="T8" fmla="+- 0 1428 1428"/>
                <a:gd name="T9" fmla="*/ T8 w 5100"/>
                <a:gd name="T10" fmla="+- 0 -809 -4663"/>
                <a:gd name="T11" fmla="*/ -809 h 3892"/>
                <a:gd name="T12" fmla="+- 0 1428 1428"/>
                <a:gd name="T13" fmla="*/ T12 w 5100"/>
                <a:gd name="T14" fmla="+- 0 -771 -4663"/>
                <a:gd name="T15" fmla="*/ -771 h 3892"/>
                <a:gd name="T16" fmla="+- 0 6528 1428"/>
                <a:gd name="T17" fmla="*/ T16 w 5100"/>
                <a:gd name="T18" fmla="+- 0 -4663 -4663"/>
                <a:gd name="T19" fmla="*/ -4663 h 3892"/>
              </a:gdLst>
              <a:ahLst/>
              <a:cxnLst>
                <a:cxn ang="0">
                  <a:pos x="T1" y="T3"/>
                </a:cxn>
                <a:cxn ang="0">
                  <a:pos x="T5" y="T7"/>
                </a:cxn>
                <a:cxn ang="0">
                  <a:pos x="T9" y="T11"/>
                </a:cxn>
                <a:cxn ang="0">
                  <a:pos x="T13" y="T15"/>
                </a:cxn>
                <a:cxn ang="0">
                  <a:pos x="T17" y="T19"/>
                </a:cxn>
              </a:cxnLst>
              <a:rect l="0" t="0" r="r" b="b"/>
              <a:pathLst>
                <a:path w="5100" h="3892">
                  <a:moveTo>
                    <a:pt x="5100" y="0"/>
                  </a:moveTo>
                  <a:lnTo>
                    <a:pt x="5051" y="0"/>
                  </a:lnTo>
                  <a:lnTo>
                    <a:pt x="0" y="3854"/>
                  </a:lnTo>
                  <a:lnTo>
                    <a:pt x="0" y="3892"/>
                  </a:lnTo>
                  <a:lnTo>
                    <a:pt x="5100" y="0"/>
                  </a:lnTo>
                  <a:close/>
                </a:path>
              </a:pathLst>
            </a:custGeom>
            <a:solidFill>
              <a:srgbClr val="9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3" name="Freeform 180"/>
            <p:cNvSpPr>
              <a:spLocks/>
            </p:cNvSpPr>
            <p:nvPr/>
          </p:nvSpPr>
          <p:spPr bwMode="auto">
            <a:xfrm>
              <a:off x="1428" y="-4663"/>
              <a:ext cx="5149" cy="3929"/>
            </a:xfrm>
            <a:custGeom>
              <a:avLst/>
              <a:gdLst>
                <a:gd name="T0" fmla="+- 0 6576 1428"/>
                <a:gd name="T1" fmla="*/ T0 w 5149"/>
                <a:gd name="T2" fmla="+- 0 -4663 -4663"/>
                <a:gd name="T3" fmla="*/ -4663 h 3929"/>
                <a:gd name="T4" fmla="+- 0 6528 1428"/>
                <a:gd name="T5" fmla="*/ T4 w 5149"/>
                <a:gd name="T6" fmla="+- 0 -4663 -4663"/>
                <a:gd name="T7" fmla="*/ -4663 h 3929"/>
                <a:gd name="T8" fmla="+- 0 1428 1428"/>
                <a:gd name="T9" fmla="*/ T8 w 5149"/>
                <a:gd name="T10" fmla="+- 0 -771 -4663"/>
                <a:gd name="T11" fmla="*/ -771 h 3929"/>
                <a:gd name="T12" fmla="+- 0 1428 1428"/>
                <a:gd name="T13" fmla="*/ T12 w 5149"/>
                <a:gd name="T14" fmla="+- 0 -734 -4663"/>
                <a:gd name="T15" fmla="*/ -734 h 3929"/>
                <a:gd name="T16" fmla="+- 0 6576 1428"/>
                <a:gd name="T17" fmla="*/ T16 w 5149"/>
                <a:gd name="T18" fmla="+- 0 -4663 -4663"/>
                <a:gd name="T19" fmla="*/ -4663 h 3929"/>
              </a:gdLst>
              <a:ahLst/>
              <a:cxnLst>
                <a:cxn ang="0">
                  <a:pos x="T1" y="T3"/>
                </a:cxn>
                <a:cxn ang="0">
                  <a:pos x="T5" y="T7"/>
                </a:cxn>
                <a:cxn ang="0">
                  <a:pos x="T9" y="T11"/>
                </a:cxn>
                <a:cxn ang="0">
                  <a:pos x="T13" y="T15"/>
                </a:cxn>
                <a:cxn ang="0">
                  <a:pos x="T17" y="T19"/>
                </a:cxn>
              </a:cxnLst>
              <a:rect l="0" t="0" r="r" b="b"/>
              <a:pathLst>
                <a:path w="5149" h="3929">
                  <a:moveTo>
                    <a:pt x="5148" y="0"/>
                  </a:moveTo>
                  <a:lnTo>
                    <a:pt x="5100" y="0"/>
                  </a:lnTo>
                  <a:lnTo>
                    <a:pt x="0" y="3892"/>
                  </a:lnTo>
                  <a:lnTo>
                    <a:pt x="0" y="3929"/>
                  </a:lnTo>
                  <a:lnTo>
                    <a:pt x="5148" y="0"/>
                  </a:lnTo>
                  <a:close/>
                </a:path>
              </a:pathLst>
            </a:custGeom>
            <a:solidFill>
              <a:srgbClr val="9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4" name="Freeform 179"/>
            <p:cNvSpPr>
              <a:spLocks/>
            </p:cNvSpPr>
            <p:nvPr/>
          </p:nvSpPr>
          <p:spPr bwMode="auto">
            <a:xfrm>
              <a:off x="1428" y="-4663"/>
              <a:ext cx="5196" cy="3965"/>
            </a:xfrm>
            <a:custGeom>
              <a:avLst/>
              <a:gdLst>
                <a:gd name="T0" fmla="+- 0 6623 1428"/>
                <a:gd name="T1" fmla="*/ T0 w 5196"/>
                <a:gd name="T2" fmla="+- 0 -4663 -4663"/>
                <a:gd name="T3" fmla="*/ -4663 h 3965"/>
                <a:gd name="T4" fmla="+- 0 6576 1428"/>
                <a:gd name="T5" fmla="*/ T4 w 5196"/>
                <a:gd name="T6" fmla="+- 0 -4663 -4663"/>
                <a:gd name="T7" fmla="*/ -4663 h 3965"/>
                <a:gd name="T8" fmla="+- 0 1428 1428"/>
                <a:gd name="T9" fmla="*/ T8 w 5196"/>
                <a:gd name="T10" fmla="+- 0 -734 -4663"/>
                <a:gd name="T11" fmla="*/ -734 h 3965"/>
                <a:gd name="T12" fmla="+- 0 1428 1428"/>
                <a:gd name="T13" fmla="*/ T12 w 5196"/>
                <a:gd name="T14" fmla="+- 0 -698 -4663"/>
                <a:gd name="T15" fmla="*/ -698 h 3965"/>
                <a:gd name="T16" fmla="+- 0 6623 1428"/>
                <a:gd name="T17" fmla="*/ T16 w 5196"/>
                <a:gd name="T18" fmla="+- 0 -4663 -4663"/>
                <a:gd name="T19" fmla="*/ -4663 h 3965"/>
              </a:gdLst>
              <a:ahLst/>
              <a:cxnLst>
                <a:cxn ang="0">
                  <a:pos x="T1" y="T3"/>
                </a:cxn>
                <a:cxn ang="0">
                  <a:pos x="T5" y="T7"/>
                </a:cxn>
                <a:cxn ang="0">
                  <a:pos x="T9" y="T11"/>
                </a:cxn>
                <a:cxn ang="0">
                  <a:pos x="T13" y="T15"/>
                </a:cxn>
                <a:cxn ang="0">
                  <a:pos x="T17" y="T19"/>
                </a:cxn>
              </a:cxnLst>
              <a:rect l="0" t="0" r="r" b="b"/>
              <a:pathLst>
                <a:path w="5196" h="3965">
                  <a:moveTo>
                    <a:pt x="5195" y="0"/>
                  </a:moveTo>
                  <a:lnTo>
                    <a:pt x="5148" y="0"/>
                  </a:lnTo>
                  <a:lnTo>
                    <a:pt x="0" y="3929"/>
                  </a:lnTo>
                  <a:lnTo>
                    <a:pt x="0" y="3965"/>
                  </a:lnTo>
                  <a:lnTo>
                    <a:pt x="5195" y="0"/>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5" name="Freeform 178"/>
            <p:cNvSpPr>
              <a:spLocks/>
            </p:cNvSpPr>
            <p:nvPr/>
          </p:nvSpPr>
          <p:spPr bwMode="auto">
            <a:xfrm>
              <a:off x="1428" y="-4663"/>
              <a:ext cx="5245" cy="4002"/>
            </a:xfrm>
            <a:custGeom>
              <a:avLst/>
              <a:gdLst>
                <a:gd name="T0" fmla="+- 0 6672 1428"/>
                <a:gd name="T1" fmla="*/ T0 w 5245"/>
                <a:gd name="T2" fmla="+- 0 -4663 -4663"/>
                <a:gd name="T3" fmla="*/ -4663 h 4002"/>
                <a:gd name="T4" fmla="+- 0 6623 1428"/>
                <a:gd name="T5" fmla="*/ T4 w 5245"/>
                <a:gd name="T6" fmla="+- 0 -4663 -4663"/>
                <a:gd name="T7" fmla="*/ -4663 h 4002"/>
                <a:gd name="T8" fmla="+- 0 1428 1428"/>
                <a:gd name="T9" fmla="*/ T8 w 5245"/>
                <a:gd name="T10" fmla="+- 0 -698 -4663"/>
                <a:gd name="T11" fmla="*/ -698 h 4002"/>
                <a:gd name="T12" fmla="+- 0 1428 1428"/>
                <a:gd name="T13" fmla="*/ T12 w 5245"/>
                <a:gd name="T14" fmla="+- 0 -661 -4663"/>
                <a:gd name="T15" fmla="*/ -661 h 4002"/>
                <a:gd name="T16" fmla="+- 0 6672 1428"/>
                <a:gd name="T17" fmla="*/ T16 w 5245"/>
                <a:gd name="T18" fmla="+- 0 -4663 -4663"/>
                <a:gd name="T19" fmla="*/ -4663 h 4002"/>
              </a:gdLst>
              <a:ahLst/>
              <a:cxnLst>
                <a:cxn ang="0">
                  <a:pos x="T1" y="T3"/>
                </a:cxn>
                <a:cxn ang="0">
                  <a:pos x="T5" y="T7"/>
                </a:cxn>
                <a:cxn ang="0">
                  <a:pos x="T9" y="T11"/>
                </a:cxn>
                <a:cxn ang="0">
                  <a:pos x="T13" y="T15"/>
                </a:cxn>
                <a:cxn ang="0">
                  <a:pos x="T17" y="T19"/>
                </a:cxn>
              </a:cxnLst>
              <a:rect l="0" t="0" r="r" b="b"/>
              <a:pathLst>
                <a:path w="5245" h="4002">
                  <a:moveTo>
                    <a:pt x="5244" y="0"/>
                  </a:moveTo>
                  <a:lnTo>
                    <a:pt x="5195" y="0"/>
                  </a:lnTo>
                  <a:lnTo>
                    <a:pt x="0" y="3965"/>
                  </a:lnTo>
                  <a:lnTo>
                    <a:pt x="0" y="4002"/>
                  </a:lnTo>
                  <a:lnTo>
                    <a:pt x="5244" y="0"/>
                  </a:lnTo>
                  <a:close/>
                </a:path>
              </a:pathLst>
            </a:custGeom>
            <a:solidFill>
              <a:srgbClr val="9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6" name="Freeform 177"/>
            <p:cNvSpPr>
              <a:spLocks/>
            </p:cNvSpPr>
            <p:nvPr/>
          </p:nvSpPr>
          <p:spPr bwMode="auto">
            <a:xfrm>
              <a:off x="1428" y="-4663"/>
              <a:ext cx="5293" cy="4040"/>
            </a:xfrm>
            <a:custGeom>
              <a:avLst/>
              <a:gdLst>
                <a:gd name="T0" fmla="+- 0 6721 1428"/>
                <a:gd name="T1" fmla="*/ T0 w 5293"/>
                <a:gd name="T2" fmla="+- 0 -4663 -4663"/>
                <a:gd name="T3" fmla="*/ -4663 h 4040"/>
                <a:gd name="T4" fmla="+- 0 6672 1428"/>
                <a:gd name="T5" fmla="*/ T4 w 5293"/>
                <a:gd name="T6" fmla="+- 0 -4663 -4663"/>
                <a:gd name="T7" fmla="*/ -4663 h 4040"/>
                <a:gd name="T8" fmla="+- 0 1428 1428"/>
                <a:gd name="T9" fmla="*/ T8 w 5293"/>
                <a:gd name="T10" fmla="+- 0 -661 -4663"/>
                <a:gd name="T11" fmla="*/ -661 h 4040"/>
                <a:gd name="T12" fmla="+- 0 1428 1428"/>
                <a:gd name="T13" fmla="*/ T12 w 5293"/>
                <a:gd name="T14" fmla="+- 0 -624 -4663"/>
                <a:gd name="T15" fmla="*/ -624 h 4040"/>
                <a:gd name="T16" fmla="+- 0 6721 1428"/>
                <a:gd name="T17" fmla="*/ T16 w 5293"/>
                <a:gd name="T18" fmla="+- 0 -4663 -4663"/>
                <a:gd name="T19" fmla="*/ -4663 h 4040"/>
              </a:gdLst>
              <a:ahLst/>
              <a:cxnLst>
                <a:cxn ang="0">
                  <a:pos x="T1" y="T3"/>
                </a:cxn>
                <a:cxn ang="0">
                  <a:pos x="T5" y="T7"/>
                </a:cxn>
                <a:cxn ang="0">
                  <a:pos x="T9" y="T11"/>
                </a:cxn>
                <a:cxn ang="0">
                  <a:pos x="T13" y="T15"/>
                </a:cxn>
                <a:cxn ang="0">
                  <a:pos x="T17" y="T19"/>
                </a:cxn>
              </a:cxnLst>
              <a:rect l="0" t="0" r="r" b="b"/>
              <a:pathLst>
                <a:path w="5293" h="4040">
                  <a:moveTo>
                    <a:pt x="5293" y="0"/>
                  </a:moveTo>
                  <a:lnTo>
                    <a:pt x="5244" y="0"/>
                  </a:lnTo>
                  <a:lnTo>
                    <a:pt x="0" y="4002"/>
                  </a:lnTo>
                  <a:lnTo>
                    <a:pt x="0" y="4039"/>
                  </a:lnTo>
                  <a:lnTo>
                    <a:pt x="5293" y="0"/>
                  </a:lnTo>
                  <a:close/>
                </a:path>
              </a:pathLst>
            </a:custGeom>
            <a:solidFill>
              <a:srgbClr val="9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7" name="Freeform 176"/>
            <p:cNvSpPr>
              <a:spLocks/>
            </p:cNvSpPr>
            <p:nvPr/>
          </p:nvSpPr>
          <p:spPr bwMode="auto">
            <a:xfrm>
              <a:off x="1428" y="-4663"/>
              <a:ext cx="5342" cy="4077"/>
            </a:xfrm>
            <a:custGeom>
              <a:avLst/>
              <a:gdLst>
                <a:gd name="T0" fmla="+- 0 6770 1428"/>
                <a:gd name="T1" fmla="*/ T0 w 5342"/>
                <a:gd name="T2" fmla="+- 0 -4663 -4663"/>
                <a:gd name="T3" fmla="*/ -4663 h 4077"/>
                <a:gd name="T4" fmla="+- 0 6721 1428"/>
                <a:gd name="T5" fmla="*/ T4 w 5342"/>
                <a:gd name="T6" fmla="+- 0 -4663 -4663"/>
                <a:gd name="T7" fmla="*/ -4663 h 4077"/>
                <a:gd name="T8" fmla="+- 0 1428 1428"/>
                <a:gd name="T9" fmla="*/ T8 w 5342"/>
                <a:gd name="T10" fmla="+- 0 -624 -4663"/>
                <a:gd name="T11" fmla="*/ -624 h 4077"/>
                <a:gd name="T12" fmla="+- 0 1428 1428"/>
                <a:gd name="T13" fmla="*/ T12 w 5342"/>
                <a:gd name="T14" fmla="+- 0 -587 -4663"/>
                <a:gd name="T15" fmla="*/ -587 h 4077"/>
                <a:gd name="T16" fmla="+- 0 6770 1428"/>
                <a:gd name="T17" fmla="*/ T16 w 5342"/>
                <a:gd name="T18" fmla="+- 0 -4663 -4663"/>
                <a:gd name="T19" fmla="*/ -4663 h 4077"/>
              </a:gdLst>
              <a:ahLst/>
              <a:cxnLst>
                <a:cxn ang="0">
                  <a:pos x="T1" y="T3"/>
                </a:cxn>
                <a:cxn ang="0">
                  <a:pos x="T5" y="T7"/>
                </a:cxn>
                <a:cxn ang="0">
                  <a:pos x="T9" y="T11"/>
                </a:cxn>
                <a:cxn ang="0">
                  <a:pos x="T13" y="T15"/>
                </a:cxn>
                <a:cxn ang="0">
                  <a:pos x="T17" y="T19"/>
                </a:cxn>
              </a:cxnLst>
              <a:rect l="0" t="0" r="r" b="b"/>
              <a:pathLst>
                <a:path w="5342" h="4077">
                  <a:moveTo>
                    <a:pt x="5342" y="0"/>
                  </a:moveTo>
                  <a:lnTo>
                    <a:pt x="5293" y="0"/>
                  </a:lnTo>
                  <a:lnTo>
                    <a:pt x="0" y="4039"/>
                  </a:lnTo>
                  <a:lnTo>
                    <a:pt x="0" y="4076"/>
                  </a:lnTo>
                  <a:lnTo>
                    <a:pt x="5342" y="0"/>
                  </a:lnTo>
                  <a:close/>
                </a:path>
              </a:pathLst>
            </a:custGeom>
            <a:solidFill>
              <a:srgbClr val="9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8" name="Freeform 175"/>
            <p:cNvSpPr>
              <a:spLocks/>
            </p:cNvSpPr>
            <p:nvPr/>
          </p:nvSpPr>
          <p:spPr bwMode="auto">
            <a:xfrm>
              <a:off x="1428" y="-4663"/>
              <a:ext cx="5391" cy="4114"/>
            </a:xfrm>
            <a:custGeom>
              <a:avLst/>
              <a:gdLst>
                <a:gd name="T0" fmla="+- 0 6818 1428"/>
                <a:gd name="T1" fmla="*/ T0 w 5391"/>
                <a:gd name="T2" fmla="+- 0 -4663 -4663"/>
                <a:gd name="T3" fmla="*/ -4663 h 4114"/>
                <a:gd name="T4" fmla="+- 0 6770 1428"/>
                <a:gd name="T5" fmla="*/ T4 w 5391"/>
                <a:gd name="T6" fmla="+- 0 -4663 -4663"/>
                <a:gd name="T7" fmla="*/ -4663 h 4114"/>
                <a:gd name="T8" fmla="+- 0 1428 1428"/>
                <a:gd name="T9" fmla="*/ T8 w 5391"/>
                <a:gd name="T10" fmla="+- 0 -587 -4663"/>
                <a:gd name="T11" fmla="*/ -587 h 4114"/>
                <a:gd name="T12" fmla="+- 0 1428 1428"/>
                <a:gd name="T13" fmla="*/ T12 w 5391"/>
                <a:gd name="T14" fmla="+- 0 -549 -4663"/>
                <a:gd name="T15" fmla="*/ -549 h 4114"/>
                <a:gd name="T16" fmla="+- 0 6818 1428"/>
                <a:gd name="T17" fmla="*/ T16 w 5391"/>
                <a:gd name="T18" fmla="+- 0 -4663 -4663"/>
                <a:gd name="T19" fmla="*/ -4663 h 4114"/>
              </a:gdLst>
              <a:ahLst/>
              <a:cxnLst>
                <a:cxn ang="0">
                  <a:pos x="T1" y="T3"/>
                </a:cxn>
                <a:cxn ang="0">
                  <a:pos x="T5" y="T7"/>
                </a:cxn>
                <a:cxn ang="0">
                  <a:pos x="T9" y="T11"/>
                </a:cxn>
                <a:cxn ang="0">
                  <a:pos x="T13" y="T15"/>
                </a:cxn>
                <a:cxn ang="0">
                  <a:pos x="T17" y="T19"/>
                </a:cxn>
              </a:cxnLst>
              <a:rect l="0" t="0" r="r" b="b"/>
              <a:pathLst>
                <a:path w="5391" h="4114">
                  <a:moveTo>
                    <a:pt x="5390" y="0"/>
                  </a:moveTo>
                  <a:lnTo>
                    <a:pt x="5342" y="0"/>
                  </a:lnTo>
                  <a:lnTo>
                    <a:pt x="0" y="4076"/>
                  </a:lnTo>
                  <a:lnTo>
                    <a:pt x="0" y="4114"/>
                  </a:lnTo>
                  <a:lnTo>
                    <a:pt x="5390" y="0"/>
                  </a:lnTo>
                  <a:close/>
                </a:path>
              </a:pathLst>
            </a:custGeom>
            <a:solidFill>
              <a:srgbClr val="9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09" name="Freeform 174"/>
            <p:cNvSpPr>
              <a:spLocks/>
            </p:cNvSpPr>
            <p:nvPr/>
          </p:nvSpPr>
          <p:spPr bwMode="auto">
            <a:xfrm>
              <a:off x="1428" y="-4663"/>
              <a:ext cx="5440" cy="4151"/>
            </a:xfrm>
            <a:custGeom>
              <a:avLst/>
              <a:gdLst>
                <a:gd name="T0" fmla="+- 0 6867 1428"/>
                <a:gd name="T1" fmla="*/ T0 w 5440"/>
                <a:gd name="T2" fmla="+- 0 -4663 -4663"/>
                <a:gd name="T3" fmla="*/ -4663 h 4151"/>
                <a:gd name="T4" fmla="+- 0 6818 1428"/>
                <a:gd name="T5" fmla="*/ T4 w 5440"/>
                <a:gd name="T6" fmla="+- 0 -4663 -4663"/>
                <a:gd name="T7" fmla="*/ -4663 h 4151"/>
                <a:gd name="T8" fmla="+- 0 1428 1428"/>
                <a:gd name="T9" fmla="*/ T8 w 5440"/>
                <a:gd name="T10" fmla="+- 0 -549 -4663"/>
                <a:gd name="T11" fmla="*/ -549 h 4151"/>
                <a:gd name="T12" fmla="+- 0 1428 1428"/>
                <a:gd name="T13" fmla="*/ T12 w 5440"/>
                <a:gd name="T14" fmla="+- 0 -512 -4663"/>
                <a:gd name="T15" fmla="*/ -512 h 4151"/>
                <a:gd name="T16" fmla="+- 0 6867 1428"/>
                <a:gd name="T17" fmla="*/ T16 w 5440"/>
                <a:gd name="T18" fmla="+- 0 -4663 -4663"/>
                <a:gd name="T19" fmla="*/ -4663 h 4151"/>
              </a:gdLst>
              <a:ahLst/>
              <a:cxnLst>
                <a:cxn ang="0">
                  <a:pos x="T1" y="T3"/>
                </a:cxn>
                <a:cxn ang="0">
                  <a:pos x="T5" y="T7"/>
                </a:cxn>
                <a:cxn ang="0">
                  <a:pos x="T9" y="T11"/>
                </a:cxn>
                <a:cxn ang="0">
                  <a:pos x="T13" y="T15"/>
                </a:cxn>
                <a:cxn ang="0">
                  <a:pos x="T17" y="T19"/>
                </a:cxn>
              </a:cxnLst>
              <a:rect l="0" t="0" r="r" b="b"/>
              <a:pathLst>
                <a:path w="5440" h="4151">
                  <a:moveTo>
                    <a:pt x="5439" y="0"/>
                  </a:moveTo>
                  <a:lnTo>
                    <a:pt x="5390" y="0"/>
                  </a:lnTo>
                  <a:lnTo>
                    <a:pt x="0" y="4114"/>
                  </a:lnTo>
                  <a:lnTo>
                    <a:pt x="0" y="4151"/>
                  </a:lnTo>
                  <a:lnTo>
                    <a:pt x="5439" y="0"/>
                  </a:lnTo>
                  <a:close/>
                </a:path>
              </a:pathLst>
            </a:custGeom>
            <a:solidFill>
              <a:srgbClr val="9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0" name="Freeform 173"/>
            <p:cNvSpPr>
              <a:spLocks/>
            </p:cNvSpPr>
            <p:nvPr/>
          </p:nvSpPr>
          <p:spPr bwMode="auto">
            <a:xfrm>
              <a:off x="1428" y="-4663"/>
              <a:ext cx="5488" cy="4188"/>
            </a:xfrm>
            <a:custGeom>
              <a:avLst/>
              <a:gdLst>
                <a:gd name="T0" fmla="+- 0 6916 1428"/>
                <a:gd name="T1" fmla="*/ T0 w 5488"/>
                <a:gd name="T2" fmla="+- 0 -4663 -4663"/>
                <a:gd name="T3" fmla="*/ -4663 h 4188"/>
                <a:gd name="T4" fmla="+- 0 6867 1428"/>
                <a:gd name="T5" fmla="*/ T4 w 5488"/>
                <a:gd name="T6" fmla="+- 0 -4663 -4663"/>
                <a:gd name="T7" fmla="*/ -4663 h 4188"/>
                <a:gd name="T8" fmla="+- 0 1428 1428"/>
                <a:gd name="T9" fmla="*/ T8 w 5488"/>
                <a:gd name="T10" fmla="+- 0 -512 -4663"/>
                <a:gd name="T11" fmla="*/ -512 h 4188"/>
                <a:gd name="T12" fmla="+- 0 1428 1428"/>
                <a:gd name="T13" fmla="*/ T12 w 5488"/>
                <a:gd name="T14" fmla="+- 0 -475 -4663"/>
                <a:gd name="T15" fmla="*/ -475 h 4188"/>
                <a:gd name="T16" fmla="+- 0 6916 1428"/>
                <a:gd name="T17" fmla="*/ T16 w 5488"/>
                <a:gd name="T18" fmla="+- 0 -4663 -4663"/>
                <a:gd name="T19" fmla="*/ -4663 h 4188"/>
              </a:gdLst>
              <a:ahLst/>
              <a:cxnLst>
                <a:cxn ang="0">
                  <a:pos x="T1" y="T3"/>
                </a:cxn>
                <a:cxn ang="0">
                  <a:pos x="T5" y="T7"/>
                </a:cxn>
                <a:cxn ang="0">
                  <a:pos x="T9" y="T11"/>
                </a:cxn>
                <a:cxn ang="0">
                  <a:pos x="T13" y="T15"/>
                </a:cxn>
                <a:cxn ang="0">
                  <a:pos x="T17" y="T19"/>
                </a:cxn>
              </a:cxnLst>
              <a:rect l="0" t="0" r="r" b="b"/>
              <a:pathLst>
                <a:path w="5488" h="4188">
                  <a:moveTo>
                    <a:pt x="5488" y="0"/>
                  </a:moveTo>
                  <a:lnTo>
                    <a:pt x="5439" y="0"/>
                  </a:lnTo>
                  <a:lnTo>
                    <a:pt x="0" y="4151"/>
                  </a:lnTo>
                  <a:lnTo>
                    <a:pt x="0" y="4188"/>
                  </a:lnTo>
                  <a:lnTo>
                    <a:pt x="5488" y="0"/>
                  </a:lnTo>
                  <a:close/>
                </a:path>
              </a:pathLst>
            </a:custGeom>
            <a:solidFill>
              <a:srgbClr val="A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1" name="Freeform 172"/>
            <p:cNvSpPr>
              <a:spLocks/>
            </p:cNvSpPr>
            <p:nvPr/>
          </p:nvSpPr>
          <p:spPr bwMode="auto">
            <a:xfrm>
              <a:off x="1428" y="-4663"/>
              <a:ext cx="5537" cy="4226"/>
            </a:xfrm>
            <a:custGeom>
              <a:avLst/>
              <a:gdLst>
                <a:gd name="T0" fmla="+- 0 6965 1428"/>
                <a:gd name="T1" fmla="*/ T0 w 5537"/>
                <a:gd name="T2" fmla="+- 0 -4663 -4663"/>
                <a:gd name="T3" fmla="*/ -4663 h 4226"/>
                <a:gd name="T4" fmla="+- 0 6916 1428"/>
                <a:gd name="T5" fmla="*/ T4 w 5537"/>
                <a:gd name="T6" fmla="+- 0 -4663 -4663"/>
                <a:gd name="T7" fmla="*/ -4663 h 4226"/>
                <a:gd name="T8" fmla="+- 0 1428 1428"/>
                <a:gd name="T9" fmla="*/ T8 w 5537"/>
                <a:gd name="T10" fmla="+- 0 -475 -4663"/>
                <a:gd name="T11" fmla="*/ -475 h 4226"/>
                <a:gd name="T12" fmla="+- 0 1428 1428"/>
                <a:gd name="T13" fmla="*/ T12 w 5537"/>
                <a:gd name="T14" fmla="+- 0 -438 -4663"/>
                <a:gd name="T15" fmla="*/ -438 h 4226"/>
                <a:gd name="T16" fmla="+- 0 6965 1428"/>
                <a:gd name="T17" fmla="*/ T16 w 5537"/>
                <a:gd name="T18" fmla="+- 0 -4663 -4663"/>
                <a:gd name="T19" fmla="*/ -4663 h 4226"/>
              </a:gdLst>
              <a:ahLst/>
              <a:cxnLst>
                <a:cxn ang="0">
                  <a:pos x="T1" y="T3"/>
                </a:cxn>
                <a:cxn ang="0">
                  <a:pos x="T5" y="T7"/>
                </a:cxn>
                <a:cxn ang="0">
                  <a:pos x="T9" y="T11"/>
                </a:cxn>
                <a:cxn ang="0">
                  <a:pos x="T13" y="T15"/>
                </a:cxn>
                <a:cxn ang="0">
                  <a:pos x="T17" y="T19"/>
                </a:cxn>
              </a:cxnLst>
              <a:rect l="0" t="0" r="r" b="b"/>
              <a:pathLst>
                <a:path w="5537" h="4226">
                  <a:moveTo>
                    <a:pt x="5537" y="0"/>
                  </a:moveTo>
                  <a:lnTo>
                    <a:pt x="5488" y="0"/>
                  </a:lnTo>
                  <a:lnTo>
                    <a:pt x="0" y="4188"/>
                  </a:lnTo>
                  <a:lnTo>
                    <a:pt x="0" y="4225"/>
                  </a:lnTo>
                  <a:lnTo>
                    <a:pt x="5537" y="0"/>
                  </a:lnTo>
                  <a:close/>
                </a:path>
              </a:pathLst>
            </a:custGeom>
            <a:solidFill>
              <a:srgbClr val="A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2" name="Freeform 171"/>
            <p:cNvSpPr>
              <a:spLocks/>
            </p:cNvSpPr>
            <p:nvPr/>
          </p:nvSpPr>
          <p:spPr bwMode="auto">
            <a:xfrm>
              <a:off x="1428" y="-4663"/>
              <a:ext cx="5586" cy="4263"/>
            </a:xfrm>
            <a:custGeom>
              <a:avLst/>
              <a:gdLst>
                <a:gd name="T0" fmla="+- 0 7013 1428"/>
                <a:gd name="T1" fmla="*/ T0 w 5586"/>
                <a:gd name="T2" fmla="+- 0 -4663 -4663"/>
                <a:gd name="T3" fmla="*/ -4663 h 4263"/>
                <a:gd name="T4" fmla="+- 0 6965 1428"/>
                <a:gd name="T5" fmla="*/ T4 w 5586"/>
                <a:gd name="T6" fmla="+- 0 -4663 -4663"/>
                <a:gd name="T7" fmla="*/ -4663 h 4263"/>
                <a:gd name="T8" fmla="+- 0 1428 1428"/>
                <a:gd name="T9" fmla="*/ T8 w 5586"/>
                <a:gd name="T10" fmla="+- 0 -438 -4663"/>
                <a:gd name="T11" fmla="*/ -438 h 4263"/>
                <a:gd name="T12" fmla="+- 0 1428 1428"/>
                <a:gd name="T13" fmla="*/ T12 w 5586"/>
                <a:gd name="T14" fmla="+- 0 -401 -4663"/>
                <a:gd name="T15" fmla="*/ -401 h 4263"/>
                <a:gd name="T16" fmla="+- 0 7013 1428"/>
                <a:gd name="T17" fmla="*/ T16 w 5586"/>
                <a:gd name="T18" fmla="+- 0 -4663 -4663"/>
                <a:gd name="T19" fmla="*/ -4663 h 4263"/>
              </a:gdLst>
              <a:ahLst/>
              <a:cxnLst>
                <a:cxn ang="0">
                  <a:pos x="T1" y="T3"/>
                </a:cxn>
                <a:cxn ang="0">
                  <a:pos x="T5" y="T7"/>
                </a:cxn>
                <a:cxn ang="0">
                  <a:pos x="T9" y="T11"/>
                </a:cxn>
                <a:cxn ang="0">
                  <a:pos x="T13" y="T15"/>
                </a:cxn>
                <a:cxn ang="0">
                  <a:pos x="T17" y="T19"/>
                </a:cxn>
              </a:cxnLst>
              <a:rect l="0" t="0" r="r" b="b"/>
              <a:pathLst>
                <a:path w="5586" h="4263">
                  <a:moveTo>
                    <a:pt x="5585" y="0"/>
                  </a:moveTo>
                  <a:lnTo>
                    <a:pt x="5537" y="0"/>
                  </a:lnTo>
                  <a:lnTo>
                    <a:pt x="0" y="4225"/>
                  </a:lnTo>
                  <a:lnTo>
                    <a:pt x="0" y="4262"/>
                  </a:lnTo>
                  <a:lnTo>
                    <a:pt x="5585" y="0"/>
                  </a:lnTo>
                  <a:close/>
                </a:path>
              </a:pathLst>
            </a:custGeom>
            <a:solidFill>
              <a:srgbClr val="A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3" name="Freeform 170"/>
            <p:cNvSpPr>
              <a:spLocks/>
            </p:cNvSpPr>
            <p:nvPr/>
          </p:nvSpPr>
          <p:spPr bwMode="auto">
            <a:xfrm>
              <a:off x="1428" y="-4663"/>
              <a:ext cx="5633" cy="4299"/>
            </a:xfrm>
            <a:custGeom>
              <a:avLst/>
              <a:gdLst>
                <a:gd name="T0" fmla="+- 0 7061 1428"/>
                <a:gd name="T1" fmla="*/ T0 w 5633"/>
                <a:gd name="T2" fmla="+- 0 -4663 -4663"/>
                <a:gd name="T3" fmla="*/ -4663 h 4299"/>
                <a:gd name="T4" fmla="+- 0 7013 1428"/>
                <a:gd name="T5" fmla="*/ T4 w 5633"/>
                <a:gd name="T6" fmla="+- 0 -4663 -4663"/>
                <a:gd name="T7" fmla="*/ -4663 h 4299"/>
                <a:gd name="T8" fmla="+- 0 1428 1428"/>
                <a:gd name="T9" fmla="*/ T8 w 5633"/>
                <a:gd name="T10" fmla="+- 0 -401 -4663"/>
                <a:gd name="T11" fmla="*/ -401 h 4299"/>
                <a:gd name="T12" fmla="+- 0 1428 1428"/>
                <a:gd name="T13" fmla="*/ T12 w 5633"/>
                <a:gd name="T14" fmla="+- 0 -365 -4663"/>
                <a:gd name="T15" fmla="*/ -365 h 4299"/>
                <a:gd name="T16" fmla="+- 0 7061 1428"/>
                <a:gd name="T17" fmla="*/ T16 w 5633"/>
                <a:gd name="T18" fmla="+- 0 -4663 -4663"/>
                <a:gd name="T19" fmla="*/ -4663 h 4299"/>
              </a:gdLst>
              <a:ahLst/>
              <a:cxnLst>
                <a:cxn ang="0">
                  <a:pos x="T1" y="T3"/>
                </a:cxn>
                <a:cxn ang="0">
                  <a:pos x="T5" y="T7"/>
                </a:cxn>
                <a:cxn ang="0">
                  <a:pos x="T9" y="T11"/>
                </a:cxn>
                <a:cxn ang="0">
                  <a:pos x="T13" y="T15"/>
                </a:cxn>
                <a:cxn ang="0">
                  <a:pos x="T17" y="T19"/>
                </a:cxn>
              </a:cxnLst>
              <a:rect l="0" t="0" r="r" b="b"/>
              <a:pathLst>
                <a:path w="5633" h="4299">
                  <a:moveTo>
                    <a:pt x="5633" y="0"/>
                  </a:moveTo>
                  <a:lnTo>
                    <a:pt x="5585" y="0"/>
                  </a:lnTo>
                  <a:lnTo>
                    <a:pt x="0" y="4262"/>
                  </a:lnTo>
                  <a:lnTo>
                    <a:pt x="0" y="4298"/>
                  </a:lnTo>
                  <a:lnTo>
                    <a:pt x="5633" y="0"/>
                  </a:lnTo>
                  <a:close/>
                </a:path>
              </a:pathLst>
            </a:custGeom>
            <a:solidFill>
              <a:srgbClr val="A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4" name="Freeform 169"/>
            <p:cNvSpPr>
              <a:spLocks/>
            </p:cNvSpPr>
            <p:nvPr/>
          </p:nvSpPr>
          <p:spPr bwMode="auto">
            <a:xfrm>
              <a:off x="1428" y="-4663"/>
              <a:ext cx="5682" cy="4336"/>
            </a:xfrm>
            <a:custGeom>
              <a:avLst/>
              <a:gdLst>
                <a:gd name="T0" fmla="+- 0 7109 1428"/>
                <a:gd name="T1" fmla="*/ T0 w 5682"/>
                <a:gd name="T2" fmla="+- 0 -4663 -4663"/>
                <a:gd name="T3" fmla="*/ -4663 h 4336"/>
                <a:gd name="T4" fmla="+- 0 7061 1428"/>
                <a:gd name="T5" fmla="*/ T4 w 5682"/>
                <a:gd name="T6" fmla="+- 0 -4663 -4663"/>
                <a:gd name="T7" fmla="*/ -4663 h 4336"/>
                <a:gd name="T8" fmla="+- 0 1428 1428"/>
                <a:gd name="T9" fmla="*/ T8 w 5682"/>
                <a:gd name="T10" fmla="+- 0 -365 -4663"/>
                <a:gd name="T11" fmla="*/ -365 h 4336"/>
                <a:gd name="T12" fmla="+- 0 1428 1428"/>
                <a:gd name="T13" fmla="*/ T12 w 5682"/>
                <a:gd name="T14" fmla="+- 0 -327 -4663"/>
                <a:gd name="T15" fmla="*/ -327 h 4336"/>
                <a:gd name="T16" fmla="+- 0 7109 1428"/>
                <a:gd name="T17" fmla="*/ T16 w 5682"/>
                <a:gd name="T18" fmla="+- 0 -4663 -4663"/>
                <a:gd name="T19" fmla="*/ -4663 h 4336"/>
              </a:gdLst>
              <a:ahLst/>
              <a:cxnLst>
                <a:cxn ang="0">
                  <a:pos x="T1" y="T3"/>
                </a:cxn>
                <a:cxn ang="0">
                  <a:pos x="T5" y="T7"/>
                </a:cxn>
                <a:cxn ang="0">
                  <a:pos x="T9" y="T11"/>
                </a:cxn>
                <a:cxn ang="0">
                  <a:pos x="T13" y="T15"/>
                </a:cxn>
                <a:cxn ang="0">
                  <a:pos x="T17" y="T19"/>
                </a:cxn>
              </a:cxnLst>
              <a:rect l="0" t="0" r="r" b="b"/>
              <a:pathLst>
                <a:path w="5682" h="4336">
                  <a:moveTo>
                    <a:pt x="5681" y="0"/>
                  </a:moveTo>
                  <a:lnTo>
                    <a:pt x="5633" y="0"/>
                  </a:lnTo>
                  <a:lnTo>
                    <a:pt x="0" y="4298"/>
                  </a:lnTo>
                  <a:lnTo>
                    <a:pt x="0" y="4336"/>
                  </a:lnTo>
                  <a:lnTo>
                    <a:pt x="5681" y="0"/>
                  </a:lnTo>
                  <a:close/>
                </a:path>
              </a:pathLst>
            </a:custGeom>
            <a:solidFill>
              <a:srgbClr val="A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5" name="Freeform 168"/>
            <p:cNvSpPr>
              <a:spLocks/>
            </p:cNvSpPr>
            <p:nvPr/>
          </p:nvSpPr>
          <p:spPr bwMode="auto">
            <a:xfrm>
              <a:off x="1428" y="-4663"/>
              <a:ext cx="5731" cy="4373"/>
            </a:xfrm>
            <a:custGeom>
              <a:avLst/>
              <a:gdLst>
                <a:gd name="T0" fmla="+- 0 7158 1428"/>
                <a:gd name="T1" fmla="*/ T0 w 5731"/>
                <a:gd name="T2" fmla="+- 0 -4663 -4663"/>
                <a:gd name="T3" fmla="*/ -4663 h 4373"/>
                <a:gd name="T4" fmla="+- 0 7109 1428"/>
                <a:gd name="T5" fmla="*/ T4 w 5731"/>
                <a:gd name="T6" fmla="+- 0 -4663 -4663"/>
                <a:gd name="T7" fmla="*/ -4663 h 4373"/>
                <a:gd name="T8" fmla="+- 0 1428 1428"/>
                <a:gd name="T9" fmla="*/ T8 w 5731"/>
                <a:gd name="T10" fmla="+- 0 -327 -4663"/>
                <a:gd name="T11" fmla="*/ -327 h 4373"/>
                <a:gd name="T12" fmla="+- 0 1428 1428"/>
                <a:gd name="T13" fmla="*/ T12 w 5731"/>
                <a:gd name="T14" fmla="+- 0 -290 -4663"/>
                <a:gd name="T15" fmla="*/ -290 h 4373"/>
                <a:gd name="T16" fmla="+- 0 7158 1428"/>
                <a:gd name="T17" fmla="*/ T16 w 5731"/>
                <a:gd name="T18" fmla="+- 0 -4663 -4663"/>
                <a:gd name="T19" fmla="*/ -4663 h 4373"/>
              </a:gdLst>
              <a:ahLst/>
              <a:cxnLst>
                <a:cxn ang="0">
                  <a:pos x="T1" y="T3"/>
                </a:cxn>
                <a:cxn ang="0">
                  <a:pos x="T5" y="T7"/>
                </a:cxn>
                <a:cxn ang="0">
                  <a:pos x="T9" y="T11"/>
                </a:cxn>
                <a:cxn ang="0">
                  <a:pos x="T13" y="T15"/>
                </a:cxn>
                <a:cxn ang="0">
                  <a:pos x="T17" y="T19"/>
                </a:cxn>
              </a:cxnLst>
              <a:rect l="0" t="0" r="r" b="b"/>
              <a:pathLst>
                <a:path w="5731" h="4373">
                  <a:moveTo>
                    <a:pt x="5730" y="0"/>
                  </a:moveTo>
                  <a:lnTo>
                    <a:pt x="5681" y="0"/>
                  </a:lnTo>
                  <a:lnTo>
                    <a:pt x="0" y="4336"/>
                  </a:lnTo>
                  <a:lnTo>
                    <a:pt x="0" y="4373"/>
                  </a:lnTo>
                  <a:lnTo>
                    <a:pt x="5730" y="0"/>
                  </a:lnTo>
                  <a:close/>
                </a:path>
              </a:pathLst>
            </a:custGeom>
            <a:solidFill>
              <a:srgbClr val="A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6" name="Freeform 167"/>
            <p:cNvSpPr>
              <a:spLocks/>
            </p:cNvSpPr>
            <p:nvPr/>
          </p:nvSpPr>
          <p:spPr bwMode="auto">
            <a:xfrm>
              <a:off x="1428" y="-4663"/>
              <a:ext cx="5779" cy="4410"/>
            </a:xfrm>
            <a:custGeom>
              <a:avLst/>
              <a:gdLst>
                <a:gd name="T0" fmla="+- 0 7207 1428"/>
                <a:gd name="T1" fmla="*/ T0 w 5779"/>
                <a:gd name="T2" fmla="+- 0 -4663 -4663"/>
                <a:gd name="T3" fmla="*/ -4663 h 4410"/>
                <a:gd name="T4" fmla="+- 0 7158 1428"/>
                <a:gd name="T5" fmla="*/ T4 w 5779"/>
                <a:gd name="T6" fmla="+- 0 -4663 -4663"/>
                <a:gd name="T7" fmla="*/ -4663 h 4410"/>
                <a:gd name="T8" fmla="+- 0 1428 1428"/>
                <a:gd name="T9" fmla="*/ T8 w 5779"/>
                <a:gd name="T10" fmla="+- 0 -290 -4663"/>
                <a:gd name="T11" fmla="*/ -290 h 4410"/>
                <a:gd name="T12" fmla="+- 0 1428 1428"/>
                <a:gd name="T13" fmla="*/ T12 w 5779"/>
                <a:gd name="T14" fmla="+- 0 -253 -4663"/>
                <a:gd name="T15" fmla="*/ -253 h 4410"/>
                <a:gd name="T16" fmla="+- 0 7207 1428"/>
                <a:gd name="T17" fmla="*/ T16 w 5779"/>
                <a:gd name="T18" fmla="+- 0 -4663 -4663"/>
                <a:gd name="T19" fmla="*/ -4663 h 4410"/>
              </a:gdLst>
              <a:ahLst/>
              <a:cxnLst>
                <a:cxn ang="0">
                  <a:pos x="T1" y="T3"/>
                </a:cxn>
                <a:cxn ang="0">
                  <a:pos x="T5" y="T7"/>
                </a:cxn>
                <a:cxn ang="0">
                  <a:pos x="T9" y="T11"/>
                </a:cxn>
                <a:cxn ang="0">
                  <a:pos x="T13" y="T15"/>
                </a:cxn>
                <a:cxn ang="0">
                  <a:pos x="T17" y="T19"/>
                </a:cxn>
              </a:cxnLst>
              <a:rect l="0" t="0" r="r" b="b"/>
              <a:pathLst>
                <a:path w="5779" h="4410">
                  <a:moveTo>
                    <a:pt x="5779" y="0"/>
                  </a:moveTo>
                  <a:lnTo>
                    <a:pt x="5730" y="0"/>
                  </a:lnTo>
                  <a:lnTo>
                    <a:pt x="0" y="4373"/>
                  </a:lnTo>
                  <a:lnTo>
                    <a:pt x="0" y="4410"/>
                  </a:lnTo>
                  <a:lnTo>
                    <a:pt x="5779" y="0"/>
                  </a:lnTo>
                  <a:close/>
                </a:path>
              </a:pathLst>
            </a:custGeom>
            <a:solidFill>
              <a:srgbClr val="A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7" name="Freeform 166"/>
            <p:cNvSpPr>
              <a:spLocks/>
            </p:cNvSpPr>
            <p:nvPr/>
          </p:nvSpPr>
          <p:spPr bwMode="auto">
            <a:xfrm>
              <a:off x="1428" y="-4663"/>
              <a:ext cx="5828" cy="4448"/>
            </a:xfrm>
            <a:custGeom>
              <a:avLst/>
              <a:gdLst>
                <a:gd name="T0" fmla="+- 0 7256 1428"/>
                <a:gd name="T1" fmla="*/ T0 w 5828"/>
                <a:gd name="T2" fmla="+- 0 -4663 -4663"/>
                <a:gd name="T3" fmla="*/ -4663 h 4448"/>
                <a:gd name="T4" fmla="+- 0 7207 1428"/>
                <a:gd name="T5" fmla="*/ T4 w 5828"/>
                <a:gd name="T6" fmla="+- 0 -4663 -4663"/>
                <a:gd name="T7" fmla="*/ -4663 h 4448"/>
                <a:gd name="T8" fmla="+- 0 1428 1428"/>
                <a:gd name="T9" fmla="*/ T8 w 5828"/>
                <a:gd name="T10" fmla="+- 0 -253 -4663"/>
                <a:gd name="T11" fmla="*/ -253 h 4448"/>
                <a:gd name="T12" fmla="+- 0 1428 1428"/>
                <a:gd name="T13" fmla="*/ T12 w 5828"/>
                <a:gd name="T14" fmla="+- 0 -216 -4663"/>
                <a:gd name="T15" fmla="*/ -216 h 4448"/>
                <a:gd name="T16" fmla="+- 0 7256 1428"/>
                <a:gd name="T17" fmla="*/ T16 w 5828"/>
                <a:gd name="T18" fmla="+- 0 -4663 -4663"/>
                <a:gd name="T19" fmla="*/ -4663 h 4448"/>
              </a:gdLst>
              <a:ahLst/>
              <a:cxnLst>
                <a:cxn ang="0">
                  <a:pos x="T1" y="T3"/>
                </a:cxn>
                <a:cxn ang="0">
                  <a:pos x="T5" y="T7"/>
                </a:cxn>
                <a:cxn ang="0">
                  <a:pos x="T9" y="T11"/>
                </a:cxn>
                <a:cxn ang="0">
                  <a:pos x="T13" y="T15"/>
                </a:cxn>
                <a:cxn ang="0">
                  <a:pos x="T17" y="T19"/>
                </a:cxn>
              </a:cxnLst>
              <a:rect l="0" t="0" r="r" b="b"/>
              <a:pathLst>
                <a:path w="5828" h="4448">
                  <a:moveTo>
                    <a:pt x="5828" y="0"/>
                  </a:moveTo>
                  <a:lnTo>
                    <a:pt x="5779" y="0"/>
                  </a:lnTo>
                  <a:lnTo>
                    <a:pt x="0" y="4410"/>
                  </a:lnTo>
                  <a:lnTo>
                    <a:pt x="0" y="4447"/>
                  </a:lnTo>
                  <a:lnTo>
                    <a:pt x="5828" y="0"/>
                  </a:lnTo>
                  <a:close/>
                </a:path>
              </a:pathLst>
            </a:custGeom>
            <a:solidFill>
              <a:srgbClr val="A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8" name="Freeform 165"/>
            <p:cNvSpPr>
              <a:spLocks/>
            </p:cNvSpPr>
            <p:nvPr/>
          </p:nvSpPr>
          <p:spPr bwMode="auto">
            <a:xfrm>
              <a:off x="1428" y="-4663"/>
              <a:ext cx="5877" cy="4485"/>
            </a:xfrm>
            <a:custGeom>
              <a:avLst/>
              <a:gdLst>
                <a:gd name="T0" fmla="+- 0 7304 1428"/>
                <a:gd name="T1" fmla="*/ T0 w 5877"/>
                <a:gd name="T2" fmla="+- 0 -4663 -4663"/>
                <a:gd name="T3" fmla="*/ -4663 h 4485"/>
                <a:gd name="T4" fmla="+- 0 7256 1428"/>
                <a:gd name="T5" fmla="*/ T4 w 5877"/>
                <a:gd name="T6" fmla="+- 0 -4663 -4663"/>
                <a:gd name="T7" fmla="*/ -4663 h 4485"/>
                <a:gd name="T8" fmla="+- 0 1428 1428"/>
                <a:gd name="T9" fmla="*/ T8 w 5877"/>
                <a:gd name="T10" fmla="+- 0 -216 -4663"/>
                <a:gd name="T11" fmla="*/ -216 h 4485"/>
                <a:gd name="T12" fmla="+- 0 1428 1428"/>
                <a:gd name="T13" fmla="*/ T12 w 5877"/>
                <a:gd name="T14" fmla="+- 0 -179 -4663"/>
                <a:gd name="T15" fmla="*/ -179 h 4485"/>
                <a:gd name="T16" fmla="+- 0 7304 1428"/>
                <a:gd name="T17" fmla="*/ T16 w 5877"/>
                <a:gd name="T18" fmla="+- 0 -4663 -4663"/>
                <a:gd name="T19" fmla="*/ -4663 h 4485"/>
              </a:gdLst>
              <a:ahLst/>
              <a:cxnLst>
                <a:cxn ang="0">
                  <a:pos x="T1" y="T3"/>
                </a:cxn>
                <a:cxn ang="0">
                  <a:pos x="T5" y="T7"/>
                </a:cxn>
                <a:cxn ang="0">
                  <a:pos x="T9" y="T11"/>
                </a:cxn>
                <a:cxn ang="0">
                  <a:pos x="T13" y="T15"/>
                </a:cxn>
                <a:cxn ang="0">
                  <a:pos x="T17" y="T19"/>
                </a:cxn>
              </a:cxnLst>
              <a:rect l="0" t="0" r="r" b="b"/>
              <a:pathLst>
                <a:path w="5877" h="4485">
                  <a:moveTo>
                    <a:pt x="5876" y="0"/>
                  </a:moveTo>
                  <a:lnTo>
                    <a:pt x="5828" y="0"/>
                  </a:lnTo>
                  <a:lnTo>
                    <a:pt x="0" y="4447"/>
                  </a:lnTo>
                  <a:lnTo>
                    <a:pt x="0" y="4484"/>
                  </a:lnTo>
                  <a:lnTo>
                    <a:pt x="5876" y="0"/>
                  </a:lnTo>
                  <a:close/>
                </a:path>
              </a:pathLst>
            </a:custGeom>
            <a:solidFill>
              <a:srgbClr val="A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19" name="Freeform 164"/>
            <p:cNvSpPr>
              <a:spLocks/>
            </p:cNvSpPr>
            <p:nvPr/>
          </p:nvSpPr>
          <p:spPr bwMode="auto">
            <a:xfrm>
              <a:off x="1428" y="-4663"/>
              <a:ext cx="5926" cy="4522"/>
            </a:xfrm>
            <a:custGeom>
              <a:avLst/>
              <a:gdLst>
                <a:gd name="T0" fmla="+- 0 7353 1428"/>
                <a:gd name="T1" fmla="*/ T0 w 5926"/>
                <a:gd name="T2" fmla="+- 0 -4663 -4663"/>
                <a:gd name="T3" fmla="*/ -4663 h 4522"/>
                <a:gd name="T4" fmla="+- 0 7304 1428"/>
                <a:gd name="T5" fmla="*/ T4 w 5926"/>
                <a:gd name="T6" fmla="+- 0 -4663 -4663"/>
                <a:gd name="T7" fmla="*/ -4663 h 4522"/>
                <a:gd name="T8" fmla="+- 0 1428 1428"/>
                <a:gd name="T9" fmla="*/ T8 w 5926"/>
                <a:gd name="T10" fmla="+- 0 -179 -4663"/>
                <a:gd name="T11" fmla="*/ -179 h 4522"/>
                <a:gd name="T12" fmla="+- 0 1428 1428"/>
                <a:gd name="T13" fmla="*/ T12 w 5926"/>
                <a:gd name="T14" fmla="+- 0 -141 -4663"/>
                <a:gd name="T15" fmla="*/ -141 h 4522"/>
                <a:gd name="T16" fmla="+- 0 7353 1428"/>
                <a:gd name="T17" fmla="*/ T16 w 5926"/>
                <a:gd name="T18" fmla="+- 0 -4663 -4663"/>
                <a:gd name="T19" fmla="*/ -4663 h 4522"/>
              </a:gdLst>
              <a:ahLst/>
              <a:cxnLst>
                <a:cxn ang="0">
                  <a:pos x="T1" y="T3"/>
                </a:cxn>
                <a:cxn ang="0">
                  <a:pos x="T5" y="T7"/>
                </a:cxn>
                <a:cxn ang="0">
                  <a:pos x="T9" y="T11"/>
                </a:cxn>
                <a:cxn ang="0">
                  <a:pos x="T13" y="T15"/>
                </a:cxn>
                <a:cxn ang="0">
                  <a:pos x="T17" y="T19"/>
                </a:cxn>
              </a:cxnLst>
              <a:rect l="0" t="0" r="r" b="b"/>
              <a:pathLst>
                <a:path w="5926" h="4522">
                  <a:moveTo>
                    <a:pt x="5925" y="0"/>
                  </a:moveTo>
                  <a:lnTo>
                    <a:pt x="5876" y="0"/>
                  </a:lnTo>
                  <a:lnTo>
                    <a:pt x="0" y="4484"/>
                  </a:lnTo>
                  <a:lnTo>
                    <a:pt x="0" y="4522"/>
                  </a:lnTo>
                  <a:lnTo>
                    <a:pt x="5925" y="0"/>
                  </a:lnTo>
                  <a:close/>
                </a:path>
              </a:pathLst>
            </a:custGeom>
            <a:solidFill>
              <a:srgbClr val="A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0" name="Freeform 163"/>
            <p:cNvSpPr>
              <a:spLocks/>
            </p:cNvSpPr>
            <p:nvPr/>
          </p:nvSpPr>
          <p:spPr bwMode="auto">
            <a:xfrm>
              <a:off x="1428" y="-4663"/>
              <a:ext cx="5974" cy="4559"/>
            </a:xfrm>
            <a:custGeom>
              <a:avLst/>
              <a:gdLst>
                <a:gd name="T0" fmla="+- 0 7402 1428"/>
                <a:gd name="T1" fmla="*/ T0 w 5974"/>
                <a:gd name="T2" fmla="+- 0 -4663 -4663"/>
                <a:gd name="T3" fmla="*/ -4663 h 4559"/>
                <a:gd name="T4" fmla="+- 0 7353 1428"/>
                <a:gd name="T5" fmla="*/ T4 w 5974"/>
                <a:gd name="T6" fmla="+- 0 -4663 -4663"/>
                <a:gd name="T7" fmla="*/ -4663 h 4559"/>
                <a:gd name="T8" fmla="+- 0 1428 1428"/>
                <a:gd name="T9" fmla="*/ T8 w 5974"/>
                <a:gd name="T10" fmla="+- 0 -141 -4663"/>
                <a:gd name="T11" fmla="*/ -141 h 4559"/>
                <a:gd name="T12" fmla="+- 0 1428 1428"/>
                <a:gd name="T13" fmla="*/ T12 w 5974"/>
                <a:gd name="T14" fmla="+- 0 -104 -4663"/>
                <a:gd name="T15" fmla="*/ -104 h 4559"/>
                <a:gd name="T16" fmla="+- 0 7402 1428"/>
                <a:gd name="T17" fmla="*/ T16 w 5974"/>
                <a:gd name="T18" fmla="+- 0 -4663 -4663"/>
                <a:gd name="T19" fmla="*/ -4663 h 4559"/>
              </a:gdLst>
              <a:ahLst/>
              <a:cxnLst>
                <a:cxn ang="0">
                  <a:pos x="T1" y="T3"/>
                </a:cxn>
                <a:cxn ang="0">
                  <a:pos x="T5" y="T7"/>
                </a:cxn>
                <a:cxn ang="0">
                  <a:pos x="T9" y="T11"/>
                </a:cxn>
                <a:cxn ang="0">
                  <a:pos x="T13" y="T15"/>
                </a:cxn>
                <a:cxn ang="0">
                  <a:pos x="T17" y="T19"/>
                </a:cxn>
              </a:cxnLst>
              <a:rect l="0" t="0" r="r" b="b"/>
              <a:pathLst>
                <a:path w="5974" h="4559">
                  <a:moveTo>
                    <a:pt x="5974" y="0"/>
                  </a:moveTo>
                  <a:lnTo>
                    <a:pt x="5925" y="0"/>
                  </a:lnTo>
                  <a:lnTo>
                    <a:pt x="0" y="4522"/>
                  </a:lnTo>
                  <a:lnTo>
                    <a:pt x="0" y="4559"/>
                  </a:lnTo>
                  <a:lnTo>
                    <a:pt x="5974" y="0"/>
                  </a:lnTo>
                  <a:close/>
                </a:path>
              </a:pathLst>
            </a:custGeom>
            <a:solidFill>
              <a:srgbClr val="A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1" name="Freeform 162"/>
            <p:cNvSpPr>
              <a:spLocks/>
            </p:cNvSpPr>
            <p:nvPr/>
          </p:nvSpPr>
          <p:spPr bwMode="auto">
            <a:xfrm>
              <a:off x="1428" y="-4663"/>
              <a:ext cx="6022" cy="4595"/>
            </a:xfrm>
            <a:custGeom>
              <a:avLst/>
              <a:gdLst>
                <a:gd name="T0" fmla="+- 0 7449 1428"/>
                <a:gd name="T1" fmla="*/ T0 w 6022"/>
                <a:gd name="T2" fmla="+- 0 -4663 -4663"/>
                <a:gd name="T3" fmla="*/ -4663 h 4595"/>
                <a:gd name="T4" fmla="+- 0 7402 1428"/>
                <a:gd name="T5" fmla="*/ T4 w 6022"/>
                <a:gd name="T6" fmla="+- 0 -4663 -4663"/>
                <a:gd name="T7" fmla="*/ -4663 h 4595"/>
                <a:gd name="T8" fmla="+- 0 1428 1428"/>
                <a:gd name="T9" fmla="*/ T8 w 6022"/>
                <a:gd name="T10" fmla="+- 0 -104 -4663"/>
                <a:gd name="T11" fmla="*/ -104 h 4595"/>
                <a:gd name="T12" fmla="+- 0 1428 1428"/>
                <a:gd name="T13" fmla="*/ T12 w 6022"/>
                <a:gd name="T14" fmla="+- 0 -68 -4663"/>
                <a:gd name="T15" fmla="*/ -68 h 4595"/>
                <a:gd name="T16" fmla="+- 0 7449 1428"/>
                <a:gd name="T17" fmla="*/ T16 w 6022"/>
                <a:gd name="T18" fmla="+- 0 -4663 -4663"/>
                <a:gd name="T19" fmla="*/ -4663 h 4595"/>
              </a:gdLst>
              <a:ahLst/>
              <a:cxnLst>
                <a:cxn ang="0">
                  <a:pos x="T1" y="T3"/>
                </a:cxn>
                <a:cxn ang="0">
                  <a:pos x="T5" y="T7"/>
                </a:cxn>
                <a:cxn ang="0">
                  <a:pos x="T9" y="T11"/>
                </a:cxn>
                <a:cxn ang="0">
                  <a:pos x="T13" y="T15"/>
                </a:cxn>
                <a:cxn ang="0">
                  <a:pos x="T17" y="T19"/>
                </a:cxn>
              </a:cxnLst>
              <a:rect l="0" t="0" r="r" b="b"/>
              <a:pathLst>
                <a:path w="6022" h="4595">
                  <a:moveTo>
                    <a:pt x="6021" y="0"/>
                  </a:moveTo>
                  <a:lnTo>
                    <a:pt x="5974" y="0"/>
                  </a:lnTo>
                  <a:lnTo>
                    <a:pt x="0" y="4559"/>
                  </a:lnTo>
                  <a:lnTo>
                    <a:pt x="0" y="4595"/>
                  </a:lnTo>
                  <a:lnTo>
                    <a:pt x="6021" y="0"/>
                  </a:lnTo>
                  <a:close/>
                </a:path>
              </a:pathLst>
            </a:custGeom>
            <a:solidFill>
              <a:srgbClr val="A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2" name="Freeform 161"/>
            <p:cNvSpPr>
              <a:spLocks/>
            </p:cNvSpPr>
            <p:nvPr/>
          </p:nvSpPr>
          <p:spPr bwMode="auto">
            <a:xfrm>
              <a:off x="1428" y="-4663"/>
              <a:ext cx="6070" cy="4632"/>
            </a:xfrm>
            <a:custGeom>
              <a:avLst/>
              <a:gdLst>
                <a:gd name="T0" fmla="+- 0 7498 1428"/>
                <a:gd name="T1" fmla="*/ T0 w 6070"/>
                <a:gd name="T2" fmla="+- 0 -4663 -4663"/>
                <a:gd name="T3" fmla="*/ -4663 h 4632"/>
                <a:gd name="T4" fmla="+- 0 7449 1428"/>
                <a:gd name="T5" fmla="*/ T4 w 6070"/>
                <a:gd name="T6" fmla="+- 0 -4663 -4663"/>
                <a:gd name="T7" fmla="*/ -4663 h 4632"/>
                <a:gd name="T8" fmla="+- 0 1428 1428"/>
                <a:gd name="T9" fmla="*/ T8 w 6070"/>
                <a:gd name="T10" fmla="+- 0 -68 -4663"/>
                <a:gd name="T11" fmla="*/ -68 h 4632"/>
                <a:gd name="T12" fmla="+- 0 1428 1428"/>
                <a:gd name="T13" fmla="*/ T12 w 6070"/>
                <a:gd name="T14" fmla="+- 0 -31 -4663"/>
                <a:gd name="T15" fmla="*/ -31 h 4632"/>
                <a:gd name="T16" fmla="+- 0 7498 1428"/>
                <a:gd name="T17" fmla="*/ T16 w 6070"/>
                <a:gd name="T18" fmla="+- 0 -4663 -4663"/>
                <a:gd name="T19" fmla="*/ -4663 h 4632"/>
              </a:gdLst>
              <a:ahLst/>
              <a:cxnLst>
                <a:cxn ang="0">
                  <a:pos x="T1" y="T3"/>
                </a:cxn>
                <a:cxn ang="0">
                  <a:pos x="T5" y="T7"/>
                </a:cxn>
                <a:cxn ang="0">
                  <a:pos x="T9" y="T11"/>
                </a:cxn>
                <a:cxn ang="0">
                  <a:pos x="T13" y="T15"/>
                </a:cxn>
                <a:cxn ang="0">
                  <a:pos x="T17" y="T19"/>
                </a:cxn>
              </a:cxnLst>
              <a:rect l="0" t="0" r="r" b="b"/>
              <a:pathLst>
                <a:path w="6070" h="4632">
                  <a:moveTo>
                    <a:pt x="6070" y="0"/>
                  </a:moveTo>
                  <a:lnTo>
                    <a:pt x="6021" y="0"/>
                  </a:lnTo>
                  <a:lnTo>
                    <a:pt x="0" y="4595"/>
                  </a:lnTo>
                  <a:lnTo>
                    <a:pt x="0" y="4632"/>
                  </a:lnTo>
                  <a:lnTo>
                    <a:pt x="6070" y="0"/>
                  </a:lnTo>
                  <a:close/>
                </a:path>
              </a:pathLst>
            </a:custGeom>
            <a:solidFill>
              <a:srgbClr val="B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3" name="Freeform 160"/>
            <p:cNvSpPr>
              <a:spLocks/>
            </p:cNvSpPr>
            <p:nvPr/>
          </p:nvSpPr>
          <p:spPr bwMode="auto">
            <a:xfrm>
              <a:off x="1428" y="-4663"/>
              <a:ext cx="6119" cy="4670"/>
            </a:xfrm>
            <a:custGeom>
              <a:avLst/>
              <a:gdLst>
                <a:gd name="T0" fmla="+- 0 7547 1428"/>
                <a:gd name="T1" fmla="*/ T0 w 6119"/>
                <a:gd name="T2" fmla="+- 0 -4663 -4663"/>
                <a:gd name="T3" fmla="*/ -4663 h 4670"/>
                <a:gd name="T4" fmla="+- 0 7498 1428"/>
                <a:gd name="T5" fmla="*/ T4 w 6119"/>
                <a:gd name="T6" fmla="+- 0 -4663 -4663"/>
                <a:gd name="T7" fmla="*/ -4663 h 4670"/>
                <a:gd name="T8" fmla="+- 0 1428 1428"/>
                <a:gd name="T9" fmla="*/ T8 w 6119"/>
                <a:gd name="T10" fmla="+- 0 -31 -4663"/>
                <a:gd name="T11" fmla="*/ -31 h 4670"/>
                <a:gd name="T12" fmla="+- 0 1428 1428"/>
                <a:gd name="T13" fmla="*/ T12 w 6119"/>
                <a:gd name="T14" fmla="+- 0 6 -4663"/>
                <a:gd name="T15" fmla="*/ 6 h 4670"/>
                <a:gd name="T16" fmla="+- 0 7547 1428"/>
                <a:gd name="T17" fmla="*/ T16 w 6119"/>
                <a:gd name="T18" fmla="+- 0 -4663 -4663"/>
                <a:gd name="T19" fmla="*/ -4663 h 4670"/>
              </a:gdLst>
              <a:ahLst/>
              <a:cxnLst>
                <a:cxn ang="0">
                  <a:pos x="T1" y="T3"/>
                </a:cxn>
                <a:cxn ang="0">
                  <a:pos x="T5" y="T7"/>
                </a:cxn>
                <a:cxn ang="0">
                  <a:pos x="T9" y="T11"/>
                </a:cxn>
                <a:cxn ang="0">
                  <a:pos x="T13" y="T15"/>
                </a:cxn>
                <a:cxn ang="0">
                  <a:pos x="T17" y="T19"/>
                </a:cxn>
              </a:cxnLst>
              <a:rect l="0" t="0" r="r" b="b"/>
              <a:pathLst>
                <a:path w="6119" h="4670">
                  <a:moveTo>
                    <a:pt x="6119" y="0"/>
                  </a:moveTo>
                  <a:lnTo>
                    <a:pt x="6070" y="0"/>
                  </a:lnTo>
                  <a:lnTo>
                    <a:pt x="0" y="4632"/>
                  </a:lnTo>
                  <a:lnTo>
                    <a:pt x="0" y="4669"/>
                  </a:lnTo>
                  <a:lnTo>
                    <a:pt x="6119" y="0"/>
                  </a:lnTo>
                  <a:close/>
                </a:path>
              </a:pathLst>
            </a:custGeom>
            <a:solidFill>
              <a:srgbClr val="B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4" name="Freeform 159"/>
            <p:cNvSpPr>
              <a:spLocks/>
            </p:cNvSpPr>
            <p:nvPr/>
          </p:nvSpPr>
          <p:spPr bwMode="auto">
            <a:xfrm>
              <a:off x="1428" y="-4663"/>
              <a:ext cx="6168" cy="4707"/>
            </a:xfrm>
            <a:custGeom>
              <a:avLst/>
              <a:gdLst>
                <a:gd name="T0" fmla="+- 0 7595 1428"/>
                <a:gd name="T1" fmla="*/ T0 w 6168"/>
                <a:gd name="T2" fmla="+- 0 -4663 -4663"/>
                <a:gd name="T3" fmla="*/ -4663 h 4707"/>
                <a:gd name="T4" fmla="+- 0 7547 1428"/>
                <a:gd name="T5" fmla="*/ T4 w 6168"/>
                <a:gd name="T6" fmla="+- 0 -4663 -4663"/>
                <a:gd name="T7" fmla="*/ -4663 h 4707"/>
                <a:gd name="T8" fmla="+- 0 1428 1428"/>
                <a:gd name="T9" fmla="*/ T8 w 6168"/>
                <a:gd name="T10" fmla="+- 0 6 -4663"/>
                <a:gd name="T11" fmla="*/ 6 h 4707"/>
                <a:gd name="T12" fmla="+- 0 1428 1428"/>
                <a:gd name="T13" fmla="*/ T12 w 6168"/>
                <a:gd name="T14" fmla="+- 0 43 -4663"/>
                <a:gd name="T15" fmla="*/ 43 h 4707"/>
                <a:gd name="T16" fmla="+- 0 7595 1428"/>
                <a:gd name="T17" fmla="*/ T16 w 6168"/>
                <a:gd name="T18" fmla="+- 0 -4663 -4663"/>
                <a:gd name="T19" fmla="*/ -4663 h 4707"/>
              </a:gdLst>
              <a:ahLst/>
              <a:cxnLst>
                <a:cxn ang="0">
                  <a:pos x="T1" y="T3"/>
                </a:cxn>
                <a:cxn ang="0">
                  <a:pos x="T5" y="T7"/>
                </a:cxn>
                <a:cxn ang="0">
                  <a:pos x="T9" y="T11"/>
                </a:cxn>
                <a:cxn ang="0">
                  <a:pos x="T13" y="T15"/>
                </a:cxn>
                <a:cxn ang="0">
                  <a:pos x="T17" y="T19"/>
                </a:cxn>
              </a:cxnLst>
              <a:rect l="0" t="0" r="r" b="b"/>
              <a:pathLst>
                <a:path w="6168" h="4707">
                  <a:moveTo>
                    <a:pt x="6167" y="0"/>
                  </a:moveTo>
                  <a:lnTo>
                    <a:pt x="6119" y="0"/>
                  </a:lnTo>
                  <a:lnTo>
                    <a:pt x="0" y="4669"/>
                  </a:lnTo>
                  <a:lnTo>
                    <a:pt x="0" y="4706"/>
                  </a:lnTo>
                  <a:lnTo>
                    <a:pt x="6167" y="0"/>
                  </a:lnTo>
                  <a:close/>
                </a:path>
              </a:pathLst>
            </a:custGeom>
            <a:solidFill>
              <a:srgbClr val="B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5" name="Freeform 158"/>
            <p:cNvSpPr>
              <a:spLocks/>
            </p:cNvSpPr>
            <p:nvPr/>
          </p:nvSpPr>
          <p:spPr bwMode="auto">
            <a:xfrm>
              <a:off x="1428" y="-4663"/>
              <a:ext cx="6216" cy="4744"/>
            </a:xfrm>
            <a:custGeom>
              <a:avLst/>
              <a:gdLst>
                <a:gd name="T0" fmla="+- 0 7644 1428"/>
                <a:gd name="T1" fmla="*/ T0 w 6216"/>
                <a:gd name="T2" fmla="+- 0 -4663 -4663"/>
                <a:gd name="T3" fmla="*/ -4663 h 4744"/>
                <a:gd name="T4" fmla="+- 0 7595 1428"/>
                <a:gd name="T5" fmla="*/ T4 w 6216"/>
                <a:gd name="T6" fmla="+- 0 -4663 -4663"/>
                <a:gd name="T7" fmla="*/ -4663 h 4744"/>
                <a:gd name="T8" fmla="+- 0 1428 1428"/>
                <a:gd name="T9" fmla="*/ T8 w 6216"/>
                <a:gd name="T10" fmla="+- 0 43 -4663"/>
                <a:gd name="T11" fmla="*/ 43 h 4744"/>
                <a:gd name="T12" fmla="+- 0 1428 1428"/>
                <a:gd name="T13" fmla="*/ T12 w 6216"/>
                <a:gd name="T14" fmla="+- 0 81 -4663"/>
                <a:gd name="T15" fmla="*/ 81 h 4744"/>
                <a:gd name="T16" fmla="+- 0 7644 1428"/>
                <a:gd name="T17" fmla="*/ T16 w 6216"/>
                <a:gd name="T18" fmla="+- 0 -4663 -4663"/>
                <a:gd name="T19" fmla="*/ -4663 h 4744"/>
              </a:gdLst>
              <a:ahLst/>
              <a:cxnLst>
                <a:cxn ang="0">
                  <a:pos x="T1" y="T3"/>
                </a:cxn>
                <a:cxn ang="0">
                  <a:pos x="T5" y="T7"/>
                </a:cxn>
                <a:cxn ang="0">
                  <a:pos x="T9" y="T11"/>
                </a:cxn>
                <a:cxn ang="0">
                  <a:pos x="T13" y="T15"/>
                </a:cxn>
                <a:cxn ang="0">
                  <a:pos x="T17" y="T19"/>
                </a:cxn>
              </a:cxnLst>
              <a:rect l="0" t="0" r="r" b="b"/>
              <a:pathLst>
                <a:path w="6216" h="4744">
                  <a:moveTo>
                    <a:pt x="6216" y="0"/>
                  </a:moveTo>
                  <a:lnTo>
                    <a:pt x="6167" y="0"/>
                  </a:lnTo>
                  <a:lnTo>
                    <a:pt x="0" y="4706"/>
                  </a:lnTo>
                  <a:lnTo>
                    <a:pt x="0" y="4744"/>
                  </a:lnTo>
                  <a:lnTo>
                    <a:pt x="6216"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6" name="Freeform 157"/>
            <p:cNvSpPr>
              <a:spLocks/>
            </p:cNvSpPr>
            <p:nvPr/>
          </p:nvSpPr>
          <p:spPr bwMode="auto">
            <a:xfrm>
              <a:off x="1428" y="-4663"/>
              <a:ext cx="6216" cy="4744"/>
            </a:xfrm>
            <a:custGeom>
              <a:avLst/>
              <a:gdLst>
                <a:gd name="T0" fmla="+- 0 7644 1428"/>
                <a:gd name="T1" fmla="*/ T0 w 6216"/>
                <a:gd name="T2" fmla="+- 0 -4663 -4663"/>
                <a:gd name="T3" fmla="*/ -4663 h 4744"/>
                <a:gd name="T4" fmla="+- 0 1428 1428"/>
                <a:gd name="T5" fmla="*/ T4 w 6216"/>
                <a:gd name="T6" fmla="+- 0 81 -4663"/>
                <a:gd name="T7" fmla="*/ 81 h 4744"/>
                <a:gd name="T8" fmla="+- 0 1477 1428"/>
                <a:gd name="T9" fmla="*/ T8 w 6216"/>
                <a:gd name="T10" fmla="+- 0 81 -4663"/>
                <a:gd name="T11" fmla="*/ 81 h 4744"/>
                <a:gd name="T12" fmla="+- 0 7644 1428"/>
                <a:gd name="T13" fmla="*/ T12 w 6216"/>
                <a:gd name="T14" fmla="+- 0 -4626 -4663"/>
                <a:gd name="T15" fmla="*/ -4626 h 4744"/>
                <a:gd name="T16" fmla="+- 0 7644 1428"/>
                <a:gd name="T17" fmla="*/ T16 w 6216"/>
                <a:gd name="T18" fmla="+- 0 -4663 -4663"/>
                <a:gd name="T19" fmla="*/ -4663 h 4744"/>
              </a:gdLst>
              <a:ahLst/>
              <a:cxnLst>
                <a:cxn ang="0">
                  <a:pos x="T1" y="T3"/>
                </a:cxn>
                <a:cxn ang="0">
                  <a:pos x="T5" y="T7"/>
                </a:cxn>
                <a:cxn ang="0">
                  <a:pos x="T9" y="T11"/>
                </a:cxn>
                <a:cxn ang="0">
                  <a:pos x="T13" y="T15"/>
                </a:cxn>
                <a:cxn ang="0">
                  <a:pos x="T17" y="T19"/>
                </a:cxn>
              </a:cxnLst>
              <a:rect l="0" t="0" r="r" b="b"/>
              <a:pathLst>
                <a:path w="6216" h="4744">
                  <a:moveTo>
                    <a:pt x="6216" y="0"/>
                  </a:moveTo>
                  <a:lnTo>
                    <a:pt x="0" y="4744"/>
                  </a:lnTo>
                  <a:lnTo>
                    <a:pt x="49" y="4744"/>
                  </a:lnTo>
                  <a:lnTo>
                    <a:pt x="6216" y="37"/>
                  </a:lnTo>
                  <a:lnTo>
                    <a:pt x="6216" y="0"/>
                  </a:lnTo>
                  <a:close/>
                </a:path>
              </a:pathLst>
            </a:custGeom>
            <a:solidFill>
              <a:srgbClr val="B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7" name="Freeform 156"/>
            <p:cNvSpPr>
              <a:spLocks/>
            </p:cNvSpPr>
            <p:nvPr/>
          </p:nvSpPr>
          <p:spPr bwMode="auto">
            <a:xfrm>
              <a:off x="1476" y="-4626"/>
              <a:ext cx="6168" cy="4707"/>
            </a:xfrm>
            <a:custGeom>
              <a:avLst/>
              <a:gdLst>
                <a:gd name="T0" fmla="+- 0 7644 1477"/>
                <a:gd name="T1" fmla="*/ T0 w 6168"/>
                <a:gd name="T2" fmla="+- 0 -4626 -4626"/>
                <a:gd name="T3" fmla="*/ -4626 h 4707"/>
                <a:gd name="T4" fmla="+- 0 1477 1477"/>
                <a:gd name="T5" fmla="*/ T4 w 6168"/>
                <a:gd name="T6" fmla="+- 0 81 -4626"/>
                <a:gd name="T7" fmla="*/ 81 h 4707"/>
                <a:gd name="T8" fmla="+- 0 1525 1477"/>
                <a:gd name="T9" fmla="*/ T8 w 6168"/>
                <a:gd name="T10" fmla="+- 0 81 -4626"/>
                <a:gd name="T11" fmla="*/ 81 h 4707"/>
                <a:gd name="T12" fmla="+- 0 7644 1477"/>
                <a:gd name="T13" fmla="*/ T12 w 6168"/>
                <a:gd name="T14" fmla="+- 0 -4589 -4626"/>
                <a:gd name="T15" fmla="*/ -4589 h 4707"/>
                <a:gd name="T16" fmla="+- 0 7644 1477"/>
                <a:gd name="T17" fmla="*/ T16 w 6168"/>
                <a:gd name="T18" fmla="+- 0 -4626 -4626"/>
                <a:gd name="T19" fmla="*/ -4626 h 4707"/>
              </a:gdLst>
              <a:ahLst/>
              <a:cxnLst>
                <a:cxn ang="0">
                  <a:pos x="T1" y="T3"/>
                </a:cxn>
                <a:cxn ang="0">
                  <a:pos x="T5" y="T7"/>
                </a:cxn>
                <a:cxn ang="0">
                  <a:pos x="T9" y="T11"/>
                </a:cxn>
                <a:cxn ang="0">
                  <a:pos x="T13" y="T15"/>
                </a:cxn>
                <a:cxn ang="0">
                  <a:pos x="T17" y="T19"/>
                </a:cxn>
              </a:cxnLst>
              <a:rect l="0" t="0" r="r" b="b"/>
              <a:pathLst>
                <a:path w="6168" h="4707">
                  <a:moveTo>
                    <a:pt x="6167" y="0"/>
                  </a:moveTo>
                  <a:lnTo>
                    <a:pt x="0" y="4707"/>
                  </a:lnTo>
                  <a:lnTo>
                    <a:pt x="48" y="4707"/>
                  </a:lnTo>
                  <a:lnTo>
                    <a:pt x="6167" y="37"/>
                  </a:lnTo>
                  <a:lnTo>
                    <a:pt x="6167" y="0"/>
                  </a:lnTo>
                  <a:close/>
                </a:path>
              </a:pathLst>
            </a:custGeom>
            <a:solidFill>
              <a:srgbClr val="B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8" name="Freeform 155"/>
            <p:cNvSpPr>
              <a:spLocks/>
            </p:cNvSpPr>
            <p:nvPr/>
          </p:nvSpPr>
          <p:spPr bwMode="auto">
            <a:xfrm>
              <a:off x="1525" y="-4589"/>
              <a:ext cx="6119" cy="4670"/>
            </a:xfrm>
            <a:custGeom>
              <a:avLst/>
              <a:gdLst>
                <a:gd name="T0" fmla="+- 0 7644 1525"/>
                <a:gd name="T1" fmla="*/ T0 w 6119"/>
                <a:gd name="T2" fmla="+- 0 -4589 -4589"/>
                <a:gd name="T3" fmla="*/ -4589 h 4670"/>
                <a:gd name="T4" fmla="+- 0 1525 1525"/>
                <a:gd name="T5" fmla="*/ T4 w 6119"/>
                <a:gd name="T6" fmla="+- 0 81 -4589"/>
                <a:gd name="T7" fmla="*/ 81 h 4670"/>
                <a:gd name="T8" fmla="+- 0 1574 1525"/>
                <a:gd name="T9" fmla="*/ T8 w 6119"/>
                <a:gd name="T10" fmla="+- 0 81 -4589"/>
                <a:gd name="T11" fmla="*/ 81 h 4670"/>
                <a:gd name="T12" fmla="+- 0 7644 1525"/>
                <a:gd name="T13" fmla="*/ T12 w 6119"/>
                <a:gd name="T14" fmla="+- 0 -4551 -4589"/>
                <a:gd name="T15" fmla="*/ -4551 h 4670"/>
                <a:gd name="T16" fmla="+- 0 7644 1525"/>
                <a:gd name="T17" fmla="*/ T16 w 6119"/>
                <a:gd name="T18" fmla="+- 0 -4589 -4589"/>
                <a:gd name="T19" fmla="*/ -4589 h 4670"/>
              </a:gdLst>
              <a:ahLst/>
              <a:cxnLst>
                <a:cxn ang="0">
                  <a:pos x="T1" y="T3"/>
                </a:cxn>
                <a:cxn ang="0">
                  <a:pos x="T5" y="T7"/>
                </a:cxn>
                <a:cxn ang="0">
                  <a:pos x="T9" y="T11"/>
                </a:cxn>
                <a:cxn ang="0">
                  <a:pos x="T13" y="T15"/>
                </a:cxn>
                <a:cxn ang="0">
                  <a:pos x="T17" y="T19"/>
                </a:cxn>
              </a:cxnLst>
              <a:rect l="0" t="0" r="r" b="b"/>
              <a:pathLst>
                <a:path w="6119" h="4670">
                  <a:moveTo>
                    <a:pt x="6119" y="0"/>
                  </a:moveTo>
                  <a:lnTo>
                    <a:pt x="0" y="4670"/>
                  </a:lnTo>
                  <a:lnTo>
                    <a:pt x="49" y="4670"/>
                  </a:lnTo>
                  <a:lnTo>
                    <a:pt x="6119" y="38"/>
                  </a:lnTo>
                  <a:lnTo>
                    <a:pt x="6119" y="0"/>
                  </a:lnTo>
                  <a:close/>
                </a:path>
              </a:pathLst>
            </a:custGeom>
            <a:solidFill>
              <a:srgbClr val="B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29" name="Freeform 154"/>
            <p:cNvSpPr>
              <a:spLocks/>
            </p:cNvSpPr>
            <p:nvPr/>
          </p:nvSpPr>
          <p:spPr bwMode="auto">
            <a:xfrm>
              <a:off x="1574" y="-4552"/>
              <a:ext cx="6070" cy="4632"/>
            </a:xfrm>
            <a:custGeom>
              <a:avLst/>
              <a:gdLst>
                <a:gd name="T0" fmla="+- 0 7644 1574"/>
                <a:gd name="T1" fmla="*/ T0 w 6070"/>
                <a:gd name="T2" fmla="+- 0 -4551 -4551"/>
                <a:gd name="T3" fmla="*/ -4551 h 4632"/>
                <a:gd name="T4" fmla="+- 0 1574 1574"/>
                <a:gd name="T5" fmla="*/ T4 w 6070"/>
                <a:gd name="T6" fmla="+- 0 81 -4551"/>
                <a:gd name="T7" fmla="*/ 81 h 4632"/>
                <a:gd name="T8" fmla="+- 0 1623 1574"/>
                <a:gd name="T9" fmla="*/ T8 w 6070"/>
                <a:gd name="T10" fmla="+- 0 81 -4551"/>
                <a:gd name="T11" fmla="*/ 81 h 4632"/>
                <a:gd name="T12" fmla="+- 0 7644 1574"/>
                <a:gd name="T13" fmla="*/ T12 w 6070"/>
                <a:gd name="T14" fmla="+- 0 -4514 -4551"/>
                <a:gd name="T15" fmla="*/ -4514 h 4632"/>
                <a:gd name="T16" fmla="+- 0 7644 1574"/>
                <a:gd name="T17" fmla="*/ T16 w 6070"/>
                <a:gd name="T18" fmla="+- 0 -4551 -4551"/>
                <a:gd name="T19" fmla="*/ -4551 h 4632"/>
              </a:gdLst>
              <a:ahLst/>
              <a:cxnLst>
                <a:cxn ang="0">
                  <a:pos x="T1" y="T3"/>
                </a:cxn>
                <a:cxn ang="0">
                  <a:pos x="T5" y="T7"/>
                </a:cxn>
                <a:cxn ang="0">
                  <a:pos x="T9" y="T11"/>
                </a:cxn>
                <a:cxn ang="0">
                  <a:pos x="T13" y="T15"/>
                </a:cxn>
                <a:cxn ang="0">
                  <a:pos x="T17" y="T19"/>
                </a:cxn>
              </a:cxnLst>
              <a:rect l="0" t="0" r="r" b="b"/>
              <a:pathLst>
                <a:path w="6070" h="4632">
                  <a:moveTo>
                    <a:pt x="6070" y="0"/>
                  </a:moveTo>
                  <a:lnTo>
                    <a:pt x="0" y="4632"/>
                  </a:lnTo>
                  <a:lnTo>
                    <a:pt x="49" y="4632"/>
                  </a:lnTo>
                  <a:lnTo>
                    <a:pt x="6070" y="37"/>
                  </a:lnTo>
                  <a:lnTo>
                    <a:pt x="6070" y="0"/>
                  </a:lnTo>
                  <a:close/>
                </a:path>
              </a:pathLst>
            </a:custGeom>
            <a:solidFill>
              <a:srgbClr val="B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0" name="Freeform 153"/>
            <p:cNvSpPr>
              <a:spLocks/>
            </p:cNvSpPr>
            <p:nvPr/>
          </p:nvSpPr>
          <p:spPr bwMode="auto">
            <a:xfrm>
              <a:off x="1622" y="-4515"/>
              <a:ext cx="6022" cy="4595"/>
            </a:xfrm>
            <a:custGeom>
              <a:avLst/>
              <a:gdLst>
                <a:gd name="T0" fmla="+- 0 7644 1623"/>
                <a:gd name="T1" fmla="*/ T0 w 6022"/>
                <a:gd name="T2" fmla="+- 0 -4514 -4514"/>
                <a:gd name="T3" fmla="*/ -4514 h 4595"/>
                <a:gd name="T4" fmla="+- 0 1623 1623"/>
                <a:gd name="T5" fmla="*/ T4 w 6022"/>
                <a:gd name="T6" fmla="+- 0 81 -4514"/>
                <a:gd name="T7" fmla="*/ 81 h 4595"/>
                <a:gd name="T8" fmla="+- 0 1670 1623"/>
                <a:gd name="T9" fmla="*/ T8 w 6022"/>
                <a:gd name="T10" fmla="+- 0 81 -4514"/>
                <a:gd name="T11" fmla="*/ 81 h 4595"/>
                <a:gd name="T12" fmla="+- 0 7644 1623"/>
                <a:gd name="T13" fmla="*/ T12 w 6022"/>
                <a:gd name="T14" fmla="+- 0 -4478 -4514"/>
                <a:gd name="T15" fmla="*/ -4478 h 4595"/>
                <a:gd name="T16" fmla="+- 0 7644 1623"/>
                <a:gd name="T17" fmla="*/ T16 w 6022"/>
                <a:gd name="T18" fmla="+- 0 -4514 -4514"/>
                <a:gd name="T19" fmla="*/ -4514 h 4595"/>
              </a:gdLst>
              <a:ahLst/>
              <a:cxnLst>
                <a:cxn ang="0">
                  <a:pos x="T1" y="T3"/>
                </a:cxn>
                <a:cxn ang="0">
                  <a:pos x="T5" y="T7"/>
                </a:cxn>
                <a:cxn ang="0">
                  <a:pos x="T9" y="T11"/>
                </a:cxn>
                <a:cxn ang="0">
                  <a:pos x="T13" y="T15"/>
                </a:cxn>
                <a:cxn ang="0">
                  <a:pos x="T17" y="T19"/>
                </a:cxn>
              </a:cxnLst>
              <a:rect l="0" t="0" r="r" b="b"/>
              <a:pathLst>
                <a:path w="6022" h="4595">
                  <a:moveTo>
                    <a:pt x="6021" y="0"/>
                  </a:moveTo>
                  <a:lnTo>
                    <a:pt x="0" y="4595"/>
                  </a:lnTo>
                  <a:lnTo>
                    <a:pt x="47" y="4595"/>
                  </a:lnTo>
                  <a:lnTo>
                    <a:pt x="6021" y="36"/>
                  </a:lnTo>
                  <a:lnTo>
                    <a:pt x="6021" y="0"/>
                  </a:lnTo>
                  <a:close/>
                </a:path>
              </a:pathLst>
            </a:custGeom>
            <a:solidFill>
              <a:srgbClr val="B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1" name="Freeform 152"/>
            <p:cNvSpPr>
              <a:spLocks/>
            </p:cNvSpPr>
            <p:nvPr/>
          </p:nvSpPr>
          <p:spPr bwMode="auto">
            <a:xfrm>
              <a:off x="1670" y="-4479"/>
              <a:ext cx="5974" cy="4559"/>
            </a:xfrm>
            <a:custGeom>
              <a:avLst/>
              <a:gdLst>
                <a:gd name="T0" fmla="+- 0 7644 1670"/>
                <a:gd name="T1" fmla="*/ T0 w 5974"/>
                <a:gd name="T2" fmla="+- 0 -4478 -4478"/>
                <a:gd name="T3" fmla="*/ -4478 h 4559"/>
                <a:gd name="T4" fmla="+- 0 1670 1670"/>
                <a:gd name="T5" fmla="*/ T4 w 5974"/>
                <a:gd name="T6" fmla="+- 0 81 -4478"/>
                <a:gd name="T7" fmla="*/ 81 h 4559"/>
                <a:gd name="T8" fmla="+- 0 1719 1670"/>
                <a:gd name="T9" fmla="*/ T8 w 5974"/>
                <a:gd name="T10" fmla="+- 0 81 -4478"/>
                <a:gd name="T11" fmla="*/ 81 h 4559"/>
                <a:gd name="T12" fmla="+- 0 7644 1670"/>
                <a:gd name="T13" fmla="*/ T12 w 5974"/>
                <a:gd name="T14" fmla="+- 0 -4441 -4478"/>
                <a:gd name="T15" fmla="*/ -4441 h 4559"/>
                <a:gd name="T16" fmla="+- 0 7644 1670"/>
                <a:gd name="T17" fmla="*/ T16 w 5974"/>
                <a:gd name="T18" fmla="+- 0 -4478 -4478"/>
                <a:gd name="T19" fmla="*/ -4478 h 4559"/>
              </a:gdLst>
              <a:ahLst/>
              <a:cxnLst>
                <a:cxn ang="0">
                  <a:pos x="T1" y="T3"/>
                </a:cxn>
                <a:cxn ang="0">
                  <a:pos x="T5" y="T7"/>
                </a:cxn>
                <a:cxn ang="0">
                  <a:pos x="T9" y="T11"/>
                </a:cxn>
                <a:cxn ang="0">
                  <a:pos x="T13" y="T15"/>
                </a:cxn>
                <a:cxn ang="0">
                  <a:pos x="T17" y="T19"/>
                </a:cxn>
              </a:cxnLst>
              <a:rect l="0" t="0" r="r" b="b"/>
              <a:pathLst>
                <a:path w="5974" h="4559">
                  <a:moveTo>
                    <a:pt x="5974" y="0"/>
                  </a:moveTo>
                  <a:lnTo>
                    <a:pt x="0" y="4559"/>
                  </a:lnTo>
                  <a:lnTo>
                    <a:pt x="49" y="4559"/>
                  </a:lnTo>
                  <a:lnTo>
                    <a:pt x="5974" y="37"/>
                  </a:lnTo>
                  <a:lnTo>
                    <a:pt x="5974" y="0"/>
                  </a:lnTo>
                  <a:close/>
                </a:path>
              </a:pathLst>
            </a:custGeom>
            <a:solidFill>
              <a:srgbClr val="B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2" name="Freeform 151"/>
            <p:cNvSpPr>
              <a:spLocks/>
            </p:cNvSpPr>
            <p:nvPr/>
          </p:nvSpPr>
          <p:spPr bwMode="auto">
            <a:xfrm>
              <a:off x="1718" y="-4441"/>
              <a:ext cx="5926" cy="4522"/>
            </a:xfrm>
            <a:custGeom>
              <a:avLst/>
              <a:gdLst>
                <a:gd name="T0" fmla="+- 0 7644 1719"/>
                <a:gd name="T1" fmla="*/ T0 w 5926"/>
                <a:gd name="T2" fmla="+- 0 -4441 -4441"/>
                <a:gd name="T3" fmla="*/ -4441 h 4522"/>
                <a:gd name="T4" fmla="+- 0 1719 1719"/>
                <a:gd name="T5" fmla="*/ T4 w 5926"/>
                <a:gd name="T6" fmla="+- 0 81 -4441"/>
                <a:gd name="T7" fmla="*/ 81 h 4522"/>
                <a:gd name="T8" fmla="+- 0 1768 1719"/>
                <a:gd name="T9" fmla="*/ T8 w 5926"/>
                <a:gd name="T10" fmla="+- 0 81 -4441"/>
                <a:gd name="T11" fmla="*/ 81 h 4522"/>
                <a:gd name="T12" fmla="+- 0 7644 1719"/>
                <a:gd name="T13" fmla="*/ T12 w 5926"/>
                <a:gd name="T14" fmla="+- 0 -4404 -4441"/>
                <a:gd name="T15" fmla="*/ -4404 h 4522"/>
                <a:gd name="T16" fmla="+- 0 7644 1719"/>
                <a:gd name="T17" fmla="*/ T16 w 5926"/>
                <a:gd name="T18" fmla="+- 0 -4441 -4441"/>
                <a:gd name="T19" fmla="*/ -4441 h 4522"/>
              </a:gdLst>
              <a:ahLst/>
              <a:cxnLst>
                <a:cxn ang="0">
                  <a:pos x="T1" y="T3"/>
                </a:cxn>
                <a:cxn ang="0">
                  <a:pos x="T5" y="T7"/>
                </a:cxn>
                <a:cxn ang="0">
                  <a:pos x="T9" y="T11"/>
                </a:cxn>
                <a:cxn ang="0">
                  <a:pos x="T13" y="T15"/>
                </a:cxn>
                <a:cxn ang="0">
                  <a:pos x="T17" y="T19"/>
                </a:cxn>
              </a:cxnLst>
              <a:rect l="0" t="0" r="r" b="b"/>
              <a:pathLst>
                <a:path w="5926" h="4522">
                  <a:moveTo>
                    <a:pt x="5925" y="0"/>
                  </a:moveTo>
                  <a:lnTo>
                    <a:pt x="0" y="4522"/>
                  </a:lnTo>
                  <a:lnTo>
                    <a:pt x="49" y="4522"/>
                  </a:lnTo>
                  <a:lnTo>
                    <a:pt x="5925" y="37"/>
                  </a:lnTo>
                  <a:lnTo>
                    <a:pt x="5925" y="0"/>
                  </a:lnTo>
                  <a:close/>
                </a:path>
              </a:pathLst>
            </a:custGeom>
            <a:solidFill>
              <a:srgbClr val="B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3" name="Freeform 150"/>
            <p:cNvSpPr>
              <a:spLocks/>
            </p:cNvSpPr>
            <p:nvPr/>
          </p:nvSpPr>
          <p:spPr bwMode="auto">
            <a:xfrm>
              <a:off x="1767" y="-4404"/>
              <a:ext cx="5877" cy="4485"/>
            </a:xfrm>
            <a:custGeom>
              <a:avLst/>
              <a:gdLst>
                <a:gd name="T0" fmla="+- 0 7644 1768"/>
                <a:gd name="T1" fmla="*/ T0 w 5877"/>
                <a:gd name="T2" fmla="+- 0 -4404 -4404"/>
                <a:gd name="T3" fmla="*/ -4404 h 4485"/>
                <a:gd name="T4" fmla="+- 0 1768 1768"/>
                <a:gd name="T5" fmla="*/ T4 w 5877"/>
                <a:gd name="T6" fmla="+- 0 81 -4404"/>
                <a:gd name="T7" fmla="*/ 81 h 4485"/>
                <a:gd name="T8" fmla="+- 0 1816 1768"/>
                <a:gd name="T9" fmla="*/ T8 w 5877"/>
                <a:gd name="T10" fmla="+- 0 81 -4404"/>
                <a:gd name="T11" fmla="*/ 81 h 4485"/>
                <a:gd name="T12" fmla="+- 0 7644 1768"/>
                <a:gd name="T13" fmla="*/ T12 w 5877"/>
                <a:gd name="T14" fmla="+- 0 -4367 -4404"/>
                <a:gd name="T15" fmla="*/ -4367 h 4485"/>
                <a:gd name="T16" fmla="+- 0 7644 1768"/>
                <a:gd name="T17" fmla="*/ T16 w 5877"/>
                <a:gd name="T18" fmla="+- 0 -4404 -4404"/>
                <a:gd name="T19" fmla="*/ -4404 h 4485"/>
              </a:gdLst>
              <a:ahLst/>
              <a:cxnLst>
                <a:cxn ang="0">
                  <a:pos x="T1" y="T3"/>
                </a:cxn>
                <a:cxn ang="0">
                  <a:pos x="T5" y="T7"/>
                </a:cxn>
                <a:cxn ang="0">
                  <a:pos x="T9" y="T11"/>
                </a:cxn>
                <a:cxn ang="0">
                  <a:pos x="T13" y="T15"/>
                </a:cxn>
                <a:cxn ang="0">
                  <a:pos x="T17" y="T19"/>
                </a:cxn>
              </a:cxnLst>
              <a:rect l="0" t="0" r="r" b="b"/>
              <a:pathLst>
                <a:path w="5877" h="4485">
                  <a:moveTo>
                    <a:pt x="5876" y="0"/>
                  </a:moveTo>
                  <a:lnTo>
                    <a:pt x="0" y="4485"/>
                  </a:lnTo>
                  <a:lnTo>
                    <a:pt x="48" y="4485"/>
                  </a:lnTo>
                  <a:lnTo>
                    <a:pt x="5876" y="37"/>
                  </a:lnTo>
                  <a:lnTo>
                    <a:pt x="5876" y="0"/>
                  </a:lnTo>
                  <a:close/>
                </a:path>
              </a:pathLst>
            </a:custGeom>
            <a:solidFill>
              <a:srgbClr val="B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4" name="Freeform 149"/>
            <p:cNvSpPr>
              <a:spLocks/>
            </p:cNvSpPr>
            <p:nvPr/>
          </p:nvSpPr>
          <p:spPr bwMode="auto">
            <a:xfrm>
              <a:off x="1816" y="-4367"/>
              <a:ext cx="5828" cy="4448"/>
            </a:xfrm>
            <a:custGeom>
              <a:avLst/>
              <a:gdLst>
                <a:gd name="T0" fmla="+- 0 7644 1816"/>
                <a:gd name="T1" fmla="*/ T0 w 5828"/>
                <a:gd name="T2" fmla="+- 0 -4367 -4367"/>
                <a:gd name="T3" fmla="*/ -4367 h 4448"/>
                <a:gd name="T4" fmla="+- 0 1816 1816"/>
                <a:gd name="T5" fmla="*/ T4 w 5828"/>
                <a:gd name="T6" fmla="+- 0 81 -4367"/>
                <a:gd name="T7" fmla="*/ 81 h 4448"/>
                <a:gd name="T8" fmla="+- 0 1865 1816"/>
                <a:gd name="T9" fmla="*/ T8 w 5828"/>
                <a:gd name="T10" fmla="+- 0 81 -4367"/>
                <a:gd name="T11" fmla="*/ 81 h 4448"/>
                <a:gd name="T12" fmla="+- 0 7644 1816"/>
                <a:gd name="T13" fmla="*/ T12 w 5828"/>
                <a:gd name="T14" fmla="+- 0 -4329 -4367"/>
                <a:gd name="T15" fmla="*/ -4329 h 4448"/>
                <a:gd name="T16" fmla="+- 0 7644 1816"/>
                <a:gd name="T17" fmla="*/ T16 w 5828"/>
                <a:gd name="T18" fmla="+- 0 -4367 -4367"/>
                <a:gd name="T19" fmla="*/ -4367 h 4448"/>
              </a:gdLst>
              <a:ahLst/>
              <a:cxnLst>
                <a:cxn ang="0">
                  <a:pos x="T1" y="T3"/>
                </a:cxn>
                <a:cxn ang="0">
                  <a:pos x="T5" y="T7"/>
                </a:cxn>
                <a:cxn ang="0">
                  <a:pos x="T9" y="T11"/>
                </a:cxn>
                <a:cxn ang="0">
                  <a:pos x="T13" y="T15"/>
                </a:cxn>
                <a:cxn ang="0">
                  <a:pos x="T17" y="T19"/>
                </a:cxn>
              </a:cxnLst>
              <a:rect l="0" t="0" r="r" b="b"/>
              <a:pathLst>
                <a:path w="5828" h="4448">
                  <a:moveTo>
                    <a:pt x="5828" y="0"/>
                  </a:moveTo>
                  <a:lnTo>
                    <a:pt x="0" y="4448"/>
                  </a:lnTo>
                  <a:lnTo>
                    <a:pt x="49" y="4448"/>
                  </a:lnTo>
                  <a:lnTo>
                    <a:pt x="5828" y="38"/>
                  </a:lnTo>
                  <a:lnTo>
                    <a:pt x="5828" y="0"/>
                  </a:lnTo>
                  <a:close/>
                </a:path>
              </a:pathLst>
            </a:custGeom>
            <a:solidFill>
              <a:srgbClr val="B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5" name="Freeform 148"/>
            <p:cNvSpPr>
              <a:spLocks/>
            </p:cNvSpPr>
            <p:nvPr/>
          </p:nvSpPr>
          <p:spPr bwMode="auto">
            <a:xfrm>
              <a:off x="1865" y="-4330"/>
              <a:ext cx="5779" cy="4410"/>
            </a:xfrm>
            <a:custGeom>
              <a:avLst/>
              <a:gdLst>
                <a:gd name="T0" fmla="+- 0 7644 1865"/>
                <a:gd name="T1" fmla="*/ T0 w 5779"/>
                <a:gd name="T2" fmla="+- 0 -4329 -4329"/>
                <a:gd name="T3" fmla="*/ -4329 h 4410"/>
                <a:gd name="T4" fmla="+- 0 1865 1865"/>
                <a:gd name="T5" fmla="*/ T4 w 5779"/>
                <a:gd name="T6" fmla="+- 0 81 -4329"/>
                <a:gd name="T7" fmla="*/ 81 h 4410"/>
                <a:gd name="T8" fmla="+- 0 1914 1865"/>
                <a:gd name="T9" fmla="*/ T8 w 5779"/>
                <a:gd name="T10" fmla="+- 0 81 -4329"/>
                <a:gd name="T11" fmla="*/ 81 h 4410"/>
                <a:gd name="T12" fmla="+- 0 7644 1865"/>
                <a:gd name="T13" fmla="*/ T12 w 5779"/>
                <a:gd name="T14" fmla="+- 0 -4292 -4329"/>
                <a:gd name="T15" fmla="*/ -4292 h 4410"/>
                <a:gd name="T16" fmla="+- 0 7644 1865"/>
                <a:gd name="T17" fmla="*/ T16 w 5779"/>
                <a:gd name="T18" fmla="+- 0 -4329 -4329"/>
                <a:gd name="T19" fmla="*/ -4329 h 4410"/>
              </a:gdLst>
              <a:ahLst/>
              <a:cxnLst>
                <a:cxn ang="0">
                  <a:pos x="T1" y="T3"/>
                </a:cxn>
                <a:cxn ang="0">
                  <a:pos x="T5" y="T7"/>
                </a:cxn>
                <a:cxn ang="0">
                  <a:pos x="T9" y="T11"/>
                </a:cxn>
                <a:cxn ang="0">
                  <a:pos x="T13" y="T15"/>
                </a:cxn>
                <a:cxn ang="0">
                  <a:pos x="T17" y="T19"/>
                </a:cxn>
              </a:cxnLst>
              <a:rect l="0" t="0" r="r" b="b"/>
              <a:pathLst>
                <a:path w="5779" h="4410">
                  <a:moveTo>
                    <a:pt x="5779" y="0"/>
                  </a:moveTo>
                  <a:lnTo>
                    <a:pt x="0" y="4410"/>
                  </a:lnTo>
                  <a:lnTo>
                    <a:pt x="49" y="4410"/>
                  </a:lnTo>
                  <a:lnTo>
                    <a:pt x="5779" y="37"/>
                  </a:lnTo>
                  <a:lnTo>
                    <a:pt x="5779"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6" name="Freeform 147"/>
            <p:cNvSpPr>
              <a:spLocks/>
            </p:cNvSpPr>
            <p:nvPr/>
          </p:nvSpPr>
          <p:spPr bwMode="auto">
            <a:xfrm>
              <a:off x="1913" y="-4293"/>
              <a:ext cx="5731" cy="4373"/>
            </a:xfrm>
            <a:custGeom>
              <a:avLst/>
              <a:gdLst>
                <a:gd name="T0" fmla="+- 0 7644 1914"/>
                <a:gd name="T1" fmla="*/ T0 w 5731"/>
                <a:gd name="T2" fmla="+- 0 -4292 -4292"/>
                <a:gd name="T3" fmla="*/ -4292 h 4373"/>
                <a:gd name="T4" fmla="+- 0 1914 1914"/>
                <a:gd name="T5" fmla="*/ T4 w 5731"/>
                <a:gd name="T6" fmla="+- 0 81 -4292"/>
                <a:gd name="T7" fmla="*/ 81 h 4373"/>
                <a:gd name="T8" fmla="+- 0 1963 1914"/>
                <a:gd name="T9" fmla="*/ T8 w 5731"/>
                <a:gd name="T10" fmla="+- 0 81 -4292"/>
                <a:gd name="T11" fmla="*/ 81 h 4373"/>
                <a:gd name="T12" fmla="+- 0 7644 1914"/>
                <a:gd name="T13" fmla="*/ T12 w 5731"/>
                <a:gd name="T14" fmla="+- 0 -4255 -4292"/>
                <a:gd name="T15" fmla="*/ -4255 h 4373"/>
                <a:gd name="T16" fmla="+- 0 7644 1914"/>
                <a:gd name="T17" fmla="*/ T16 w 5731"/>
                <a:gd name="T18" fmla="+- 0 -4292 -4292"/>
                <a:gd name="T19" fmla="*/ -4292 h 4373"/>
              </a:gdLst>
              <a:ahLst/>
              <a:cxnLst>
                <a:cxn ang="0">
                  <a:pos x="T1" y="T3"/>
                </a:cxn>
                <a:cxn ang="0">
                  <a:pos x="T5" y="T7"/>
                </a:cxn>
                <a:cxn ang="0">
                  <a:pos x="T9" y="T11"/>
                </a:cxn>
                <a:cxn ang="0">
                  <a:pos x="T13" y="T15"/>
                </a:cxn>
                <a:cxn ang="0">
                  <a:pos x="T17" y="T19"/>
                </a:cxn>
              </a:cxnLst>
              <a:rect l="0" t="0" r="r" b="b"/>
              <a:pathLst>
                <a:path w="5731" h="4373">
                  <a:moveTo>
                    <a:pt x="5730" y="0"/>
                  </a:moveTo>
                  <a:lnTo>
                    <a:pt x="0" y="4373"/>
                  </a:lnTo>
                  <a:lnTo>
                    <a:pt x="49" y="4373"/>
                  </a:lnTo>
                  <a:lnTo>
                    <a:pt x="5730" y="37"/>
                  </a:lnTo>
                  <a:lnTo>
                    <a:pt x="5730"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7" name="Freeform 146"/>
            <p:cNvSpPr>
              <a:spLocks/>
            </p:cNvSpPr>
            <p:nvPr/>
          </p:nvSpPr>
          <p:spPr bwMode="auto">
            <a:xfrm>
              <a:off x="1962" y="-4255"/>
              <a:ext cx="5682" cy="4336"/>
            </a:xfrm>
            <a:custGeom>
              <a:avLst/>
              <a:gdLst>
                <a:gd name="T0" fmla="+- 0 7644 1963"/>
                <a:gd name="T1" fmla="*/ T0 w 5682"/>
                <a:gd name="T2" fmla="+- 0 -4255 -4255"/>
                <a:gd name="T3" fmla="*/ -4255 h 4336"/>
                <a:gd name="T4" fmla="+- 0 1963 1963"/>
                <a:gd name="T5" fmla="*/ T4 w 5682"/>
                <a:gd name="T6" fmla="+- 0 81 -4255"/>
                <a:gd name="T7" fmla="*/ 81 h 4336"/>
                <a:gd name="T8" fmla="+- 0 2011 1963"/>
                <a:gd name="T9" fmla="*/ T8 w 5682"/>
                <a:gd name="T10" fmla="+- 0 81 -4255"/>
                <a:gd name="T11" fmla="*/ 81 h 4336"/>
                <a:gd name="T12" fmla="+- 0 7644 1963"/>
                <a:gd name="T13" fmla="*/ T12 w 5682"/>
                <a:gd name="T14" fmla="+- 0 -4218 -4255"/>
                <a:gd name="T15" fmla="*/ -4218 h 4336"/>
                <a:gd name="T16" fmla="+- 0 7644 1963"/>
                <a:gd name="T17" fmla="*/ T16 w 5682"/>
                <a:gd name="T18" fmla="+- 0 -4255 -4255"/>
                <a:gd name="T19" fmla="*/ -4255 h 4336"/>
              </a:gdLst>
              <a:ahLst/>
              <a:cxnLst>
                <a:cxn ang="0">
                  <a:pos x="T1" y="T3"/>
                </a:cxn>
                <a:cxn ang="0">
                  <a:pos x="T5" y="T7"/>
                </a:cxn>
                <a:cxn ang="0">
                  <a:pos x="T9" y="T11"/>
                </a:cxn>
                <a:cxn ang="0">
                  <a:pos x="T13" y="T15"/>
                </a:cxn>
                <a:cxn ang="0">
                  <a:pos x="T17" y="T19"/>
                </a:cxn>
              </a:cxnLst>
              <a:rect l="0" t="0" r="r" b="b"/>
              <a:pathLst>
                <a:path w="5682" h="4336">
                  <a:moveTo>
                    <a:pt x="5681" y="0"/>
                  </a:moveTo>
                  <a:lnTo>
                    <a:pt x="0" y="4336"/>
                  </a:lnTo>
                  <a:lnTo>
                    <a:pt x="48" y="4336"/>
                  </a:lnTo>
                  <a:lnTo>
                    <a:pt x="5681" y="37"/>
                  </a:lnTo>
                  <a:lnTo>
                    <a:pt x="5681" y="0"/>
                  </a:lnTo>
                  <a:close/>
                </a:path>
              </a:pathLst>
            </a:custGeom>
            <a:solidFill>
              <a:srgbClr val="C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8" name="Freeform 145"/>
            <p:cNvSpPr>
              <a:spLocks/>
            </p:cNvSpPr>
            <p:nvPr/>
          </p:nvSpPr>
          <p:spPr bwMode="auto">
            <a:xfrm>
              <a:off x="2011" y="-4218"/>
              <a:ext cx="5633" cy="4299"/>
            </a:xfrm>
            <a:custGeom>
              <a:avLst/>
              <a:gdLst>
                <a:gd name="T0" fmla="+- 0 7644 2011"/>
                <a:gd name="T1" fmla="*/ T0 w 5633"/>
                <a:gd name="T2" fmla="+- 0 -4218 -4218"/>
                <a:gd name="T3" fmla="*/ -4218 h 4299"/>
                <a:gd name="T4" fmla="+- 0 2011 2011"/>
                <a:gd name="T5" fmla="*/ T4 w 5633"/>
                <a:gd name="T6" fmla="+- 0 81 -4218"/>
                <a:gd name="T7" fmla="*/ 81 h 4299"/>
                <a:gd name="T8" fmla="+- 0 2059 2011"/>
                <a:gd name="T9" fmla="*/ T8 w 5633"/>
                <a:gd name="T10" fmla="+- 0 81 -4218"/>
                <a:gd name="T11" fmla="*/ 81 h 4299"/>
                <a:gd name="T12" fmla="+- 0 7644 2011"/>
                <a:gd name="T13" fmla="*/ T12 w 5633"/>
                <a:gd name="T14" fmla="+- 0 -4182 -4218"/>
                <a:gd name="T15" fmla="*/ -4182 h 4299"/>
                <a:gd name="T16" fmla="+- 0 7644 2011"/>
                <a:gd name="T17" fmla="*/ T16 w 5633"/>
                <a:gd name="T18" fmla="+- 0 -4218 -4218"/>
                <a:gd name="T19" fmla="*/ -4218 h 4299"/>
              </a:gdLst>
              <a:ahLst/>
              <a:cxnLst>
                <a:cxn ang="0">
                  <a:pos x="T1" y="T3"/>
                </a:cxn>
                <a:cxn ang="0">
                  <a:pos x="T5" y="T7"/>
                </a:cxn>
                <a:cxn ang="0">
                  <a:pos x="T9" y="T11"/>
                </a:cxn>
                <a:cxn ang="0">
                  <a:pos x="T13" y="T15"/>
                </a:cxn>
                <a:cxn ang="0">
                  <a:pos x="T17" y="T19"/>
                </a:cxn>
              </a:cxnLst>
              <a:rect l="0" t="0" r="r" b="b"/>
              <a:pathLst>
                <a:path w="5633" h="4299">
                  <a:moveTo>
                    <a:pt x="5633" y="0"/>
                  </a:moveTo>
                  <a:lnTo>
                    <a:pt x="0" y="4299"/>
                  </a:lnTo>
                  <a:lnTo>
                    <a:pt x="48" y="4299"/>
                  </a:lnTo>
                  <a:lnTo>
                    <a:pt x="5633" y="36"/>
                  </a:lnTo>
                  <a:lnTo>
                    <a:pt x="5633"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39" name="Freeform 144"/>
            <p:cNvSpPr>
              <a:spLocks/>
            </p:cNvSpPr>
            <p:nvPr/>
          </p:nvSpPr>
          <p:spPr bwMode="auto">
            <a:xfrm>
              <a:off x="2058" y="-4182"/>
              <a:ext cx="5586" cy="4263"/>
            </a:xfrm>
            <a:custGeom>
              <a:avLst/>
              <a:gdLst>
                <a:gd name="T0" fmla="+- 0 7644 2059"/>
                <a:gd name="T1" fmla="*/ T0 w 5586"/>
                <a:gd name="T2" fmla="+- 0 -4182 -4182"/>
                <a:gd name="T3" fmla="*/ -4182 h 4263"/>
                <a:gd name="T4" fmla="+- 0 2059 2059"/>
                <a:gd name="T5" fmla="*/ T4 w 5586"/>
                <a:gd name="T6" fmla="+- 0 81 -4182"/>
                <a:gd name="T7" fmla="*/ 81 h 4263"/>
                <a:gd name="T8" fmla="+- 0 2107 2059"/>
                <a:gd name="T9" fmla="*/ T8 w 5586"/>
                <a:gd name="T10" fmla="+- 0 81 -4182"/>
                <a:gd name="T11" fmla="*/ 81 h 4263"/>
                <a:gd name="T12" fmla="+- 0 7644 2059"/>
                <a:gd name="T13" fmla="*/ T12 w 5586"/>
                <a:gd name="T14" fmla="+- 0 -4145 -4182"/>
                <a:gd name="T15" fmla="*/ -4145 h 4263"/>
                <a:gd name="T16" fmla="+- 0 7644 2059"/>
                <a:gd name="T17" fmla="*/ T16 w 5586"/>
                <a:gd name="T18" fmla="+- 0 -4182 -4182"/>
                <a:gd name="T19" fmla="*/ -4182 h 4263"/>
              </a:gdLst>
              <a:ahLst/>
              <a:cxnLst>
                <a:cxn ang="0">
                  <a:pos x="T1" y="T3"/>
                </a:cxn>
                <a:cxn ang="0">
                  <a:pos x="T5" y="T7"/>
                </a:cxn>
                <a:cxn ang="0">
                  <a:pos x="T9" y="T11"/>
                </a:cxn>
                <a:cxn ang="0">
                  <a:pos x="T13" y="T15"/>
                </a:cxn>
                <a:cxn ang="0">
                  <a:pos x="T17" y="T19"/>
                </a:cxn>
              </a:cxnLst>
              <a:rect l="0" t="0" r="r" b="b"/>
              <a:pathLst>
                <a:path w="5586" h="4263">
                  <a:moveTo>
                    <a:pt x="5585" y="0"/>
                  </a:moveTo>
                  <a:lnTo>
                    <a:pt x="0" y="4263"/>
                  </a:lnTo>
                  <a:lnTo>
                    <a:pt x="48" y="4263"/>
                  </a:lnTo>
                  <a:lnTo>
                    <a:pt x="5585" y="37"/>
                  </a:lnTo>
                  <a:lnTo>
                    <a:pt x="5585" y="0"/>
                  </a:lnTo>
                  <a:close/>
                </a:path>
              </a:pathLst>
            </a:custGeom>
            <a:solidFill>
              <a:srgbClr val="C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0" name="Freeform 143"/>
            <p:cNvSpPr>
              <a:spLocks/>
            </p:cNvSpPr>
            <p:nvPr/>
          </p:nvSpPr>
          <p:spPr bwMode="auto">
            <a:xfrm>
              <a:off x="2107" y="-4145"/>
              <a:ext cx="5537" cy="4226"/>
            </a:xfrm>
            <a:custGeom>
              <a:avLst/>
              <a:gdLst>
                <a:gd name="T0" fmla="+- 0 7644 2107"/>
                <a:gd name="T1" fmla="*/ T0 w 5537"/>
                <a:gd name="T2" fmla="+- 0 -4145 -4145"/>
                <a:gd name="T3" fmla="*/ -4145 h 4226"/>
                <a:gd name="T4" fmla="+- 0 2107 2107"/>
                <a:gd name="T5" fmla="*/ T4 w 5537"/>
                <a:gd name="T6" fmla="+- 0 81 -4145"/>
                <a:gd name="T7" fmla="*/ 81 h 4226"/>
                <a:gd name="T8" fmla="+- 0 2156 2107"/>
                <a:gd name="T9" fmla="*/ T8 w 5537"/>
                <a:gd name="T10" fmla="+- 0 81 -4145"/>
                <a:gd name="T11" fmla="*/ 81 h 4226"/>
                <a:gd name="T12" fmla="+- 0 7644 2107"/>
                <a:gd name="T13" fmla="*/ T12 w 5537"/>
                <a:gd name="T14" fmla="+- 0 -4107 -4145"/>
                <a:gd name="T15" fmla="*/ -4107 h 4226"/>
                <a:gd name="T16" fmla="+- 0 7644 2107"/>
                <a:gd name="T17" fmla="*/ T16 w 5537"/>
                <a:gd name="T18" fmla="+- 0 -4145 -4145"/>
                <a:gd name="T19" fmla="*/ -4145 h 4226"/>
              </a:gdLst>
              <a:ahLst/>
              <a:cxnLst>
                <a:cxn ang="0">
                  <a:pos x="T1" y="T3"/>
                </a:cxn>
                <a:cxn ang="0">
                  <a:pos x="T5" y="T7"/>
                </a:cxn>
                <a:cxn ang="0">
                  <a:pos x="T9" y="T11"/>
                </a:cxn>
                <a:cxn ang="0">
                  <a:pos x="T13" y="T15"/>
                </a:cxn>
                <a:cxn ang="0">
                  <a:pos x="T17" y="T19"/>
                </a:cxn>
              </a:cxnLst>
              <a:rect l="0" t="0" r="r" b="b"/>
              <a:pathLst>
                <a:path w="5537" h="4226">
                  <a:moveTo>
                    <a:pt x="5537" y="0"/>
                  </a:moveTo>
                  <a:lnTo>
                    <a:pt x="0" y="4226"/>
                  </a:lnTo>
                  <a:lnTo>
                    <a:pt x="49" y="4226"/>
                  </a:lnTo>
                  <a:lnTo>
                    <a:pt x="5537" y="38"/>
                  </a:lnTo>
                  <a:lnTo>
                    <a:pt x="5537" y="0"/>
                  </a:lnTo>
                  <a:close/>
                </a:path>
              </a:pathLst>
            </a:custGeom>
            <a:solidFill>
              <a:srgbClr val="C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1" name="Freeform 142"/>
            <p:cNvSpPr>
              <a:spLocks/>
            </p:cNvSpPr>
            <p:nvPr/>
          </p:nvSpPr>
          <p:spPr bwMode="auto">
            <a:xfrm>
              <a:off x="2156" y="-4108"/>
              <a:ext cx="5488" cy="4188"/>
            </a:xfrm>
            <a:custGeom>
              <a:avLst/>
              <a:gdLst>
                <a:gd name="T0" fmla="+- 0 7644 2156"/>
                <a:gd name="T1" fmla="*/ T0 w 5488"/>
                <a:gd name="T2" fmla="+- 0 -4107 -4107"/>
                <a:gd name="T3" fmla="*/ -4107 h 4188"/>
                <a:gd name="T4" fmla="+- 0 2156 2156"/>
                <a:gd name="T5" fmla="*/ T4 w 5488"/>
                <a:gd name="T6" fmla="+- 0 81 -4107"/>
                <a:gd name="T7" fmla="*/ 81 h 4188"/>
                <a:gd name="T8" fmla="+- 0 2205 2156"/>
                <a:gd name="T9" fmla="*/ T8 w 5488"/>
                <a:gd name="T10" fmla="+- 0 81 -4107"/>
                <a:gd name="T11" fmla="*/ 81 h 4188"/>
                <a:gd name="T12" fmla="+- 0 7644 2156"/>
                <a:gd name="T13" fmla="*/ T12 w 5488"/>
                <a:gd name="T14" fmla="+- 0 -4070 -4107"/>
                <a:gd name="T15" fmla="*/ -4070 h 4188"/>
                <a:gd name="T16" fmla="+- 0 7644 2156"/>
                <a:gd name="T17" fmla="*/ T16 w 5488"/>
                <a:gd name="T18" fmla="+- 0 -4107 -4107"/>
                <a:gd name="T19" fmla="*/ -4107 h 4188"/>
              </a:gdLst>
              <a:ahLst/>
              <a:cxnLst>
                <a:cxn ang="0">
                  <a:pos x="T1" y="T3"/>
                </a:cxn>
                <a:cxn ang="0">
                  <a:pos x="T5" y="T7"/>
                </a:cxn>
                <a:cxn ang="0">
                  <a:pos x="T9" y="T11"/>
                </a:cxn>
                <a:cxn ang="0">
                  <a:pos x="T13" y="T15"/>
                </a:cxn>
                <a:cxn ang="0">
                  <a:pos x="T17" y="T19"/>
                </a:cxn>
              </a:cxnLst>
              <a:rect l="0" t="0" r="r" b="b"/>
              <a:pathLst>
                <a:path w="5488" h="4188">
                  <a:moveTo>
                    <a:pt x="5488" y="0"/>
                  </a:moveTo>
                  <a:lnTo>
                    <a:pt x="0" y="4188"/>
                  </a:lnTo>
                  <a:lnTo>
                    <a:pt x="49" y="4188"/>
                  </a:lnTo>
                  <a:lnTo>
                    <a:pt x="5488" y="37"/>
                  </a:lnTo>
                  <a:lnTo>
                    <a:pt x="5488" y="0"/>
                  </a:lnTo>
                  <a:close/>
                </a:path>
              </a:pathLst>
            </a:custGeom>
            <a:solidFill>
              <a:srgbClr val="C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2" name="Freeform 141"/>
            <p:cNvSpPr>
              <a:spLocks/>
            </p:cNvSpPr>
            <p:nvPr/>
          </p:nvSpPr>
          <p:spPr bwMode="auto">
            <a:xfrm>
              <a:off x="2204" y="-4071"/>
              <a:ext cx="5440" cy="4151"/>
            </a:xfrm>
            <a:custGeom>
              <a:avLst/>
              <a:gdLst>
                <a:gd name="T0" fmla="+- 0 7644 2205"/>
                <a:gd name="T1" fmla="*/ T0 w 5440"/>
                <a:gd name="T2" fmla="+- 0 -4070 -4070"/>
                <a:gd name="T3" fmla="*/ -4070 h 4151"/>
                <a:gd name="T4" fmla="+- 0 2205 2205"/>
                <a:gd name="T5" fmla="*/ T4 w 5440"/>
                <a:gd name="T6" fmla="+- 0 81 -4070"/>
                <a:gd name="T7" fmla="*/ 81 h 4151"/>
                <a:gd name="T8" fmla="+- 0 2254 2205"/>
                <a:gd name="T9" fmla="*/ T8 w 5440"/>
                <a:gd name="T10" fmla="+- 0 81 -4070"/>
                <a:gd name="T11" fmla="*/ 81 h 4151"/>
                <a:gd name="T12" fmla="+- 0 7644 2205"/>
                <a:gd name="T13" fmla="*/ T12 w 5440"/>
                <a:gd name="T14" fmla="+- 0 -4033 -4070"/>
                <a:gd name="T15" fmla="*/ -4033 h 4151"/>
                <a:gd name="T16" fmla="+- 0 7644 2205"/>
                <a:gd name="T17" fmla="*/ T16 w 5440"/>
                <a:gd name="T18" fmla="+- 0 -4070 -4070"/>
                <a:gd name="T19" fmla="*/ -4070 h 4151"/>
              </a:gdLst>
              <a:ahLst/>
              <a:cxnLst>
                <a:cxn ang="0">
                  <a:pos x="T1" y="T3"/>
                </a:cxn>
                <a:cxn ang="0">
                  <a:pos x="T5" y="T7"/>
                </a:cxn>
                <a:cxn ang="0">
                  <a:pos x="T9" y="T11"/>
                </a:cxn>
                <a:cxn ang="0">
                  <a:pos x="T13" y="T15"/>
                </a:cxn>
                <a:cxn ang="0">
                  <a:pos x="T17" y="T19"/>
                </a:cxn>
              </a:cxnLst>
              <a:rect l="0" t="0" r="r" b="b"/>
              <a:pathLst>
                <a:path w="5440" h="4151">
                  <a:moveTo>
                    <a:pt x="5439" y="0"/>
                  </a:moveTo>
                  <a:lnTo>
                    <a:pt x="0" y="4151"/>
                  </a:lnTo>
                  <a:lnTo>
                    <a:pt x="49" y="4151"/>
                  </a:lnTo>
                  <a:lnTo>
                    <a:pt x="5439" y="37"/>
                  </a:lnTo>
                  <a:lnTo>
                    <a:pt x="5439" y="0"/>
                  </a:lnTo>
                  <a:close/>
                </a:path>
              </a:pathLst>
            </a:custGeom>
            <a:solidFill>
              <a:srgbClr val="C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3" name="Freeform 140"/>
            <p:cNvSpPr>
              <a:spLocks/>
            </p:cNvSpPr>
            <p:nvPr/>
          </p:nvSpPr>
          <p:spPr bwMode="auto">
            <a:xfrm>
              <a:off x="2253" y="-4033"/>
              <a:ext cx="5391" cy="4114"/>
            </a:xfrm>
            <a:custGeom>
              <a:avLst/>
              <a:gdLst>
                <a:gd name="T0" fmla="+- 0 7644 2254"/>
                <a:gd name="T1" fmla="*/ T0 w 5391"/>
                <a:gd name="T2" fmla="+- 0 -4033 -4033"/>
                <a:gd name="T3" fmla="*/ -4033 h 4114"/>
                <a:gd name="T4" fmla="+- 0 2254 2254"/>
                <a:gd name="T5" fmla="*/ T4 w 5391"/>
                <a:gd name="T6" fmla="+- 0 81 -4033"/>
                <a:gd name="T7" fmla="*/ 81 h 4114"/>
                <a:gd name="T8" fmla="+- 0 2302 2254"/>
                <a:gd name="T9" fmla="*/ T8 w 5391"/>
                <a:gd name="T10" fmla="+- 0 81 -4033"/>
                <a:gd name="T11" fmla="*/ 81 h 4114"/>
                <a:gd name="T12" fmla="+- 0 7644 2254"/>
                <a:gd name="T13" fmla="*/ T12 w 5391"/>
                <a:gd name="T14" fmla="+- 0 -3996 -4033"/>
                <a:gd name="T15" fmla="*/ -3996 h 4114"/>
                <a:gd name="T16" fmla="+- 0 7644 2254"/>
                <a:gd name="T17" fmla="*/ T16 w 5391"/>
                <a:gd name="T18" fmla="+- 0 -4033 -4033"/>
                <a:gd name="T19" fmla="*/ -4033 h 4114"/>
              </a:gdLst>
              <a:ahLst/>
              <a:cxnLst>
                <a:cxn ang="0">
                  <a:pos x="T1" y="T3"/>
                </a:cxn>
                <a:cxn ang="0">
                  <a:pos x="T5" y="T7"/>
                </a:cxn>
                <a:cxn ang="0">
                  <a:pos x="T9" y="T11"/>
                </a:cxn>
                <a:cxn ang="0">
                  <a:pos x="T13" y="T15"/>
                </a:cxn>
                <a:cxn ang="0">
                  <a:pos x="T17" y="T19"/>
                </a:cxn>
              </a:cxnLst>
              <a:rect l="0" t="0" r="r" b="b"/>
              <a:pathLst>
                <a:path w="5391" h="4114">
                  <a:moveTo>
                    <a:pt x="5390" y="0"/>
                  </a:moveTo>
                  <a:lnTo>
                    <a:pt x="0" y="4114"/>
                  </a:lnTo>
                  <a:lnTo>
                    <a:pt x="48" y="4114"/>
                  </a:lnTo>
                  <a:lnTo>
                    <a:pt x="5390" y="37"/>
                  </a:lnTo>
                  <a:lnTo>
                    <a:pt x="5390" y="0"/>
                  </a:lnTo>
                  <a:close/>
                </a:path>
              </a:pathLst>
            </a:custGeom>
            <a:solidFill>
              <a:srgbClr val="C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4" name="Freeform 139"/>
            <p:cNvSpPr>
              <a:spLocks/>
            </p:cNvSpPr>
            <p:nvPr/>
          </p:nvSpPr>
          <p:spPr bwMode="auto">
            <a:xfrm>
              <a:off x="2302" y="-3996"/>
              <a:ext cx="5342" cy="4077"/>
            </a:xfrm>
            <a:custGeom>
              <a:avLst/>
              <a:gdLst>
                <a:gd name="T0" fmla="+- 0 7644 2302"/>
                <a:gd name="T1" fmla="*/ T0 w 5342"/>
                <a:gd name="T2" fmla="+- 0 -3996 -3996"/>
                <a:gd name="T3" fmla="*/ -3996 h 4077"/>
                <a:gd name="T4" fmla="+- 0 2302 2302"/>
                <a:gd name="T5" fmla="*/ T4 w 5342"/>
                <a:gd name="T6" fmla="+- 0 81 -3996"/>
                <a:gd name="T7" fmla="*/ 81 h 4077"/>
                <a:gd name="T8" fmla="+- 0 2351 2302"/>
                <a:gd name="T9" fmla="*/ T8 w 5342"/>
                <a:gd name="T10" fmla="+- 0 81 -3996"/>
                <a:gd name="T11" fmla="*/ 81 h 4077"/>
                <a:gd name="T12" fmla="+- 0 7644 2302"/>
                <a:gd name="T13" fmla="*/ T12 w 5342"/>
                <a:gd name="T14" fmla="+- 0 -3959 -3996"/>
                <a:gd name="T15" fmla="*/ -3959 h 4077"/>
                <a:gd name="T16" fmla="+- 0 7644 2302"/>
                <a:gd name="T17" fmla="*/ T16 w 5342"/>
                <a:gd name="T18" fmla="+- 0 -3996 -3996"/>
                <a:gd name="T19" fmla="*/ -3996 h 4077"/>
              </a:gdLst>
              <a:ahLst/>
              <a:cxnLst>
                <a:cxn ang="0">
                  <a:pos x="T1" y="T3"/>
                </a:cxn>
                <a:cxn ang="0">
                  <a:pos x="T5" y="T7"/>
                </a:cxn>
                <a:cxn ang="0">
                  <a:pos x="T9" y="T11"/>
                </a:cxn>
                <a:cxn ang="0">
                  <a:pos x="T13" y="T15"/>
                </a:cxn>
                <a:cxn ang="0">
                  <a:pos x="T17" y="T19"/>
                </a:cxn>
              </a:cxnLst>
              <a:rect l="0" t="0" r="r" b="b"/>
              <a:pathLst>
                <a:path w="5342" h="4077">
                  <a:moveTo>
                    <a:pt x="5342" y="0"/>
                  </a:moveTo>
                  <a:lnTo>
                    <a:pt x="0" y="4077"/>
                  </a:lnTo>
                  <a:lnTo>
                    <a:pt x="49" y="4077"/>
                  </a:lnTo>
                  <a:lnTo>
                    <a:pt x="5342" y="37"/>
                  </a:lnTo>
                  <a:lnTo>
                    <a:pt x="5342" y="0"/>
                  </a:lnTo>
                  <a:close/>
                </a:path>
              </a:pathLst>
            </a:custGeom>
            <a:solidFill>
              <a:srgbClr val="C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5" name="Freeform 138"/>
            <p:cNvSpPr>
              <a:spLocks/>
            </p:cNvSpPr>
            <p:nvPr/>
          </p:nvSpPr>
          <p:spPr bwMode="auto">
            <a:xfrm>
              <a:off x="2351" y="-3959"/>
              <a:ext cx="5293" cy="4040"/>
            </a:xfrm>
            <a:custGeom>
              <a:avLst/>
              <a:gdLst>
                <a:gd name="T0" fmla="+- 0 7644 2351"/>
                <a:gd name="T1" fmla="*/ T0 w 5293"/>
                <a:gd name="T2" fmla="+- 0 -3959 -3959"/>
                <a:gd name="T3" fmla="*/ -3959 h 4040"/>
                <a:gd name="T4" fmla="+- 0 2351 2351"/>
                <a:gd name="T5" fmla="*/ T4 w 5293"/>
                <a:gd name="T6" fmla="+- 0 81 -3959"/>
                <a:gd name="T7" fmla="*/ 81 h 4040"/>
                <a:gd name="T8" fmla="+- 0 2400 2351"/>
                <a:gd name="T9" fmla="*/ T8 w 5293"/>
                <a:gd name="T10" fmla="+- 0 81 -3959"/>
                <a:gd name="T11" fmla="*/ 81 h 4040"/>
                <a:gd name="T12" fmla="+- 0 7644 2351"/>
                <a:gd name="T13" fmla="*/ T12 w 5293"/>
                <a:gd name="T14" fmla="+- 0 -3921 -3959"/>
                <a:gd name="T15" fmla="*/ -3921 h 4040"/>
                <a:gd name="T16" fmla="+- 0 7644 2351"/>
                <a:gd name="T17" fmla="*/ T16 w 5293"/>
                <a:gd name="T18" fmla="+- 0 -3959 -3959"/>
                <a:gd name="T19" fmla="*/ -3959 h 4040"/>
              </a:gdLst>
              <a:ahLst/>
              <a:cxnLst>
                <a:cxn ang="0">
                  <a:pos x="T1" y="T3"/>
                </a:cxn>
                <a:cxn ang="0">
                  <a:pos x="T5" y="T7"/>
                </a:cxn>
                <a:cxn ang="0">
                  <a:pos x="T9" y="T11"/>
                </a:cxn>
                <a:cxn ang="0">
                  <a:pos x="T13" y="T15"/>
                </a:cxn>
                <a:cxn ang="0">
                  <a:pos x="T17" y="T19"/>
                </a:cxn>
              </a:cxnLst>
              <a:rect l="0" t="0" r="r" b="b"/>
              <a:pathLst>
                <a:path w="5293" h="4040">
                  <a:moveTo>
                    <a:pt x="5293" y="0"/>
                  </a:moveTo>
                  <a:lnTo>
                    <a:pt x="0" y="4040"/>
                  </a:lnTo>
                  <a:lnTo>
                    <a:pt x="49" y="4040"/>
                  </a:lnTo>
                  <a:lnTo>
                    <a:pt x="5293" y="38"/>
                  </a:lnTo>
                  <a:lnTo>
                    <a:pt x="5293" y="0"/>
                  </a:lnTo>
                  <a:close/>
                </a:path>
              </a:pathLst>
            </a:custGeom>
            <a:solidFill>
              <a:srgbClr val="C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6" name="Freeform 137"/>
            <p:cNvSpPr>
              <a:spLocks/>
            </p:cNvSpPr>
            <p:nvPr/>
          </p:nvSpPr>
          <p:spPr bwMode="auto">
            <a:xfrm>
              <a:off x="2399" y="-3922"/>
              <a:ext cx="5245" cy="4002"/>
            </a:xfrm>
            <a:custGeom>
              <a:avLst/>
              <a:gdLst>
                <a:gd name="T0" fmla="+- 0 7644 2400"/>
                <a:gd name="T1" fmla="*/ T0 w 5245"/>
                <a:gd name="T2" fmla="+- 0 -3921 -3921"/>
                <a:gd name="T3" fmla="*/ -3921 h 4002"/>
                <a:gd name="T4" fmla="+- 0 2400 2400"/>
                <a:gd name="T5" fmla="*/ T4 w 5245"/>
                <a:gd name="T6" fmla="+- 0 81 -3921"/>
                <a:gd name="T7" fmla="*/ 81 h 4002"/>
                <a:gd name="T8" fmla="+- 0 2449 2400"/>
                <a:gd name="T9" fmla="*/ T8 w 5245"/>
                <a:gd name="T10" fmla="+- 0 81 -3921"/>
                <a:gd name="T11" fmla="*/ 81 h 4002"/>
                <a:gd name="T12" fmla="+- 0 7644 2400"/>
                <a:gd name="T13" fmla="*/ T12 w 5245"/>
                <a:gd name="T14" fmla="+- 0 -3884 -3921"/>
                <a:gd name="T15" fmla="*/ -3884 h 4002"/>
                <a:gd name="T16" fmla="+- 0 7644 2400"/>
                <a:gd name="T17" fmla="*/ T16 w 5245"/>
                <a:gd name="T18" fmla="+- 0 -3921 -3921"/>
                <a:gd name="T19" fmla="*/ -3921 h 4002"/>
              </a:gdLst>
              <a:ahLst/>
              <a:cxnLst>
                <a:cxn ang="0">
                  <a:pos x="T1" y="T3"/>
                </a:cxn>
                <a:cxn ang="0">
                  <a:pos x="T5" y="T7"/>
                </a:cxn>
                <a:cxn ang="0">
                  <a:pos x="T9" y="T11"/>
                </a:cxn>
                <a:cxn ang="0">
                  <a:pos x="T13" y="T15"/>
                </a:cxn>
                <a:cxn ang="0">
                  <a:pos x="T17" y="T19"/>
                </a:cxn>
              </a:cxnLst>
              <a:rect l="0" t="0" r="r" b="b"/>
              <a:pathLst>
                <a:path w="5245" h="4002">
                  <a:moveTo>
                    <a:pt x="5244" y="0"/>
                  </a:moveTo>
                  <a:lnTo>
                    <a:pt x="0" y="4002"/>
                  </a:lnTo>
                  <a:lnTo>
                    <a:pt x="49" y="4002"/>
                  </a:lnTo>
                  <a:lnTo>
                    <a:pt x="5244" y="37"/>
                  </a:lnTo>
                  <a:lnTo>
                    <a:pt x="5244" y="0"/>
                  </a:lnTo>
                  <a:close/>
                </a:path>
              </a:pathLst>
            </a:custGeom>
            <a:solidFill>
              <a:srgbClr val="C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7" name="Freeform 136"/>
            <p:cNvSpPr>
              <a:spLocks/>
            </p:cNvSpPr>
            <p:nvPr/>
          </p:nvSpPr>
          <p:spPr bwMode="auto">
            <a:xfrm>
              <a:off x="2448" y="-3885"/>
              <a:ext cx="5196" cy="3965"/>
            </a:xfrm>
            <a:custGeom>
              <a:avLst/>
              <a:gdLst>
                <a:gd name="T0" fmla="+- 0 7644 2449"/>
                <a:gd name="T1" fmla="*/ T0 w 5196"/>
                <a:gd name="T2" fmla="+- 0 -3884 -3884"/>
                <a:gd name="T3" fmla="*/ -3884 h 3965"/>
                <a:gd name="T4" fmla="+- 0 2449 2449"/>
                <a:gd name="T5" fmla="*/ T4 w 5196"/>
                <a:gd name="T6" fmla="+- 0 81 -3884"/>
                <a:gd name="T7" fmla="*/ 81 h 3965"/>
                <a:gd name="T8" fmla="+- 0 2496 2449"/>
                <a:gd name="T9" fmla="*/ T8 w 5196"/>
                <a:gd name="T10" fmla="+- 0 81 -3884"/>
                <a:gd name="T11" fmla="*/ 81 h 3965"/>
                <a:gd name="T12" fmla="+- 0 7644 2449"/>
                <a:gd name="T13" fmla="*/ T12 w 5196"/>
                <a:gd name="T14" fmla="+- 0 -3848 -3884"/>
                <a:gd name="T15" fmla="*/ -3848 h 3965"/>
                <a:gd name="T16" fmla="+- 0 7644 2449"/>
                <a:gd name="T17" fmla="*/ T16 w 5196"/>
                <a:gd name="T18" fmla="+- 0 -3884 -3884"/>
                <a:gd name="T19" fmla="*/ -3884 h 3965"/>
              </a:gdLst>
              <a:ahLst/>
              <a:cxnLst>
                <a:cxn ang="0">
                  <a:pos x="T1" y="T3"/>
                </a:cxn>
                <a:cxn ang="0">
                  <a:pos x="T5" y="T7"/>
                </a:cxn>
                <a:cxn ang="0">
                  <a:pos x="T9" y="T11"/>
                </a:cxn>
                <a:cxn ang="0">
                  <a:pos x="T13" y="T15"/>
                </a:cxn>
                <a:cxn ang="0">
                  <a:pos x="T17" y="T19"/>
                </a:cxn>
              </a:cxnLst>
              <a:rect l="0" t="0" r="r" b="b"/>
              <a:pathLst>
                <a:path w="5196" h="3965">
                  <a:moveTo>
                    <a:pt x="5195" y="0"/>
                  </a:moveTo>
                  <a:lnTo>
                    <a:pt x="0" y="3965"/>
                  </a:lnTo>
                  <a:lnTo>
                    <a:pt x="47" y="3965"/>
                  </a:lnTo>
                  <a:lnTo>
                    <a:pt x="5195" y="36"/>
                  </a:lnTo>
                  <a:lnTo>
                    <a:pt x="5195" y="0"/>
                  </a:lnTo>
                  <a:close/>
                </a:path>
              </a:pathLst>
            </a:custGeom>
            <a:solidFill>
              <a:srgbClr val="C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8" name="Freeform 135"/>
            <p:cNvSpPr>
              <a:spLocks/>
            </p:cNvSpPr>
            <p:nvPr/>
          </p:nvSpPr>
          <p:spPr bwMode="auto">
            <a:xfrm>
              <a:off x="2495" y="-3849"/>
              <a:ext cx="5149" cy="3929"/>
            </a:xfrm>
            <a:custGeom>
              <a:avLst/>
              <a:gdLst>
                <a:gd name="T0" fmla="+- 0 7644 2496"/>
                <a:gd name="T1" fmla="*/ T0 w 5149"/>
                <a:gd name="T2" fmla="+- 0 -3848 -3848"/>
                <a:gd name="T3" fmla="*/ -3848 h 3929"/>
                <a:gd name="T4" fmla="+- 0 2496 2496"/>
                <a:gd name="T5" fmla="*/ T4 w 5149"/>
                <a:gd name="T6" fmla="+- 0 81 -3848"/>
                <a:gd name="T7" fmla="*/ 81 h 3929"/>
                <a:gd name="T8" fmla="+- 0 2544 2496"/>
                <a:gd name="T9" fmla="*/ T8 w 5149"/>
                <a:gd name="T10" fmla="+- 0 81 -3848"/>
                <a:gd name="T11" fmla="*/ 81 h 3929"/>
                <a:gd name="T12" fmla="+- 0 7644 2496"/>
                <a:gd name="T13" fmla="*/ T12 w 5149"/>
                <a:gd name="T14" fmla="+- 0 -3811 -3848"/>
                <a:gd name="T15" fmla="*/ -3811 h 3929"/>
                <a:gd name="T16" fmla="+- 0 7644 2496"/>
                <a:gd name="T17" fmla="*/ T16 w 5149"/>
                <a:gd name="T18" fmla="+- 0 -3848 -3848"/>
                <a:gd name="T19" fmla="*/ -3848 h 3929"/>
              </a:gdLst>
              <a:ahLst/>
              <a:cxnLst>
                <a:cxn ang="0">
                  <a:pos x="T1" y="T3"/>
                </a:cxn>
                <a:cxn ang="0">
                  <a:pos x="T5" y="T7"/>
                </a:cxn>
                <a:cxn ang="0">
                  <a:pos x="T9" y="T11"/>
                </a:cxn>
                <a:cxn ang="0">
                  <a:pos x="T13" y="T15"/>
                </a:cxn>
                <a:cxn ang="0">
                  <a:pos x="T17" y="T19"/>
                </a:cxn>
              </a:cxnLst>
              <a:rect l="0" t="0" r="r" b="b"/>
              <a:pathLst>
                <a:path w="5149" h="3929">
                  <a:moveTo>
                    <a:pt x="5148" y="0"/>
                  </a:moveTo>
                  <a:lnTo>
                    <a:pt x="0" y="3929"/>
                  </a:lnTo>
                  <a:lnTo>
                    <a:pt x="48" y="3929"/>
                  </a:lnTo>
                  <a:lnTo>
                    <a:pt x="5148" y="37"/>
                  </a:lnTo>
                  <a:lnTo>
                    <a:pt x="5148"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49" name="Freeform 134"/>
            <p:cNvSpPr>
              <a:spLocks/>
            </p:cNvSpPr>
            <p:nvPr/>
          </p:nvSpPr>
          <p:spPr bwMode="auto">
            <a:xfrm>
              <a:off x="2544" y="-3811"/>
              <a:ext cx="5100" cy="3892"/>
            </a:xfrm>
            <a:custGeom>
              <a:avLst/>
              <a:gdLst>
                <a:gd name="T0" fmla="+- 0 7644 2544"/>
                <a:gd name="T1" fmla="*/ T0 w 5100"/>
                <a:gd name="T2" fmla="+- 0 -3811 -3811"/>
                <a:gd name="T3" fmla="*/ -3811 h 3892"/>
                <a:gd name="T4" fmla="+- 0 2544 2544"/>
                <a:gd name="T5" fmla="*/ T4 w 5100"/>
                <a:gd name="T6" fmla="+- 0 81 -3811"/>
                <a:gd name="T7" fmla="*/ 81 h 3892"/>
                <a:gd name="T8" fmla="+- 0 2593 2544"/>
                <a:gd name="T9" fmla="*/ T8 w 5100"/>
                <a:gd name="T10" fmla="+- 0 81 -3811"/>
                <a:gd name="T11" fmla="*/ 81 h 3892"/>
                <a:gd name="T12" fmla="+- 0 7644 2544"/>
                <a:gd name="T13" fmla="*/ T12 w 5100"/>
                <a:gd name="T14" fmla="+- 0 -3774 -3811"/>
                <a:gd name="T15" fmla="*/ -3774 h 3892"/>
                <a:gd name="T16" fmla="+- 0 7644 2544"/>
                <a:gd name="T17" fmla="*/ T16 w 5100"/>
                <a:gd name="T18" fmla="+- 0 -3811 -3811"/>
                <a:gd name="T19" fmla="*/ -3811 h 3892"/>
              </a:gdLst>
              <a:ahLst/>
              <a:cxnLst>
                <a:cxn ang="0">
                  <a:pos x="T1" y="T3"/>
                </a:cxn>
                <a:cxn ang="0">
                  <a:pos x="T5" y="T7"/>
                </a:cxn>
                <a:cxn ang="0">
                  <a:pos x="T9" y="T11"/>
                </a:cxn>
                <a:cxn ang="0">
                  <a:pos x="T13" y="T15"/>
                </a:cxn>
                <a:cxn ang="0">
                  <a:pos x="T17" y="T19"/>
                </a:cxn>
              </a:cxnLst>
              <a:rect l="0" t="0" r="r" b="b"/>
              <a:pathLst>
                <a:path w="5100" h="3892">
                  <a:moveTo>
                    <a:pt x="5100" y="0"/>
                  </a:moveTo>
                  <a:lnTo>
                    <a:pt x="0" y="3892"/>
                  </a:lnTo>
                  <a:lnTo>
                    <a:pt x="49" y="3892"/>
                  </a:lnTo>
                  <a:lnTo>
                    <a:pt x="5100" y="37"/>
                  </a:lnTo>
                  <a:lnTo>
                    <a:pt x="5100" y="0"/>
                  </a:lnTo>
                  <a:close/>
                </a:path>
              </a:pathLst>
            </a:custGeom>
            <a:solidFill>
              <a:srgbClr val="C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0" name="Freeform 133"/>
            <p:cNvSpPr>
              <a:spLocks/>
            </p:cNvSpPr>
            <p:nvPr/>
          </p:nvSpPr>
          <p:spPr bwMode="auto">
            <a:xfrm>
              <a:off x="2593" y="-3774"/>
              <a:ext cx="5051" cy="3855"/>
            </a:xfrm>
            <a:custGeom>
              <a:avLst/>
              <a:gdLst>
                <a:gd name="T0" fmla="+- 0 7644 2593"/>
                <a:gd name="T1" fmla="*/ T0 w 5051"/>
                <a:gd name="T2" fmla="+- 0 -3774 -3774"/>
                <a:gd name="T3" fmla="*/ -3774 h 3855"/>
                <a:gd name="T4" fmla="+- 0 2593 2593"/>
                <a:gd name="T5" fmla="*/ T4 w 5051"/>
                <a:gd name="T6" fmla="+- 0 81 -3774"/>
                <a:gd name="T7" fmla="*/ 81 h 3855"/>
                <a:gd name="T8" fmla="+- 0 2642 2593"/>
                <a:gd name="T9" fmla="*/ T8 w 5051"/>
                <a:gd name="T10" fmla="+- 0 81 -3774"/>
                <a:gd name="T11" fmla="*/ 81 h 3855"/>
                <a:gd name="T12" fmla="+- 0 7644 2593"/>
                <a:gd name="T13" fmla="*/ T12 w 5051"/>
                <a:gd name="T14" fmla="+- 0 -3737 -3774"/>
                <a:gd name="T15" fmla="*/ -3737 h 3855"/>
                <a:gd name="T16" fmla="+- 0 7644 2593"/>
                <a:gd name="T17" fmla="*/ T16 w 5051"/>
                <a:gd name="T18" fmla="+- 0 -3774 -3774"/>
                <a:gd name="T19" fmla="*/ -3774 h 3855"/>
              </a:gdLst>
              <a:ahLst/>
              <a:cxnLst>
                <a:cxn ang="0">
                  <a:pos x="T1" y="T3"/>
                </a:cxn>
                <a:cxn ang="0">
                  <a:pos x="T5" y="T7"/>
                </a:cxn>
                <a:cxn ang="0">
                  <a:pos x="T9" y="T11"/>
                </a:cxn>
                <a:cxn ang="0">
                  <a:pos x="T13" y="T15"/>
                </a:cxn>
                <a:cxn ang="0">
                  <a:pos x="T17" y="T19"/>
                </a:cxn>
              </a:cxnLst>
              <a:rect l="0" t="0" r="r" b="b"/>
              <a:pathLst>
                <a:path w="5051" h="3855">
                  <a:moveTo>
                    <a:pt x="5051" y="0"/>
                  </a:moveTo>
                  <a:lnTo>
                    <a:pt x="0" y="3855"/>
                  </a:lnTo>
                  <a:lnTo>
                    <a:pt x="49" y="3855"/>
                  </a:lnTo>
                  <a:lnTo>
                    <a:pt x="5051" y="37"/>
                  </a:lnTo>
                  <a:lnTo>
                    <a:pt x="5051" y="0"/>
                  </a:lnTo>
                  <a:close/>
                </a:path>
              </a:pathLst>
            </a:custGeom>
            <a:solidFill>
              <a:srgbClr val="C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1" name="Freeform 132"/>
            <p:cNvSpPr>
              <a:spLocks/>
            </p:cNvSpPr>
            <p:nvPr/>
          </p:nvSpPr>
          <p:spPr bwMode="auto">
            <a:xfrm>
              <a:off x="2641" y="-3737"/>
              <a:ext cx="5003" cy="3818"/>
            </a:xfrm>
            <a:custGeom>
              <a:avLst/>
              <a:gdLst>
                <a:gd name="T0" fmla="+- 0 7644 2642"/>
                <a:gd name="T1" fmla="*/ T0 w 5003"/>
                <a:gd name="T2" fmla="+- 0 -3737 -3737"/>
                <a:gd name="T3" fmla="*/ -3737 h 3818"/>
                <a:gd name="T4" fmla="+- 0 2642 2642"/>
                <a:gd name="T5" fmla="*/ T4 w 5003"/>
                <a:gd name="T6" fmla="+- 0 81 -3737"/>
                <a:gd name="T7" fmla="*/ 81 h 3818"/>
                <a:gd name="T8" fmla="+- 0 2691 2642"/>
                <a:gd name="T9" fmla="*/ T8 w 5003"/>
                <a:gd name="T10" fmla="+- 0 81 -3737"/>
                <a:gd name="T11" fmla="*/ 81 h 3818"/>
                <a:gd name="T12" fmla="+- 0 7644 2642"/>
                <a:gd name="T13" fmla="*/ T12 w 5003"/>
                <a:gd name="T14" fmla="+- 0 -3699 -3737"/>
                <a:gd name="T15" fmla="*/ -3699 h 3818"/>
                <a:gd name="T16" fmla="+- 0 7644 2642"/>
                <a:gd name="T17" fmla="*/ T16 w 5003"/>
                <a:gd name="T18" fmla="+- 0 -3737 -3737"/>
                <a:gd name="T19" fmla="*/ -3737 h 3818"/>
              </a:gdLst>
              <a:ahLst/>
              <a:cxnLst>
                <a:cxn ang="0">
                  <a:pos x="T1" y="T3"/>
                </a:cxn>
                <a:cxn ang="0">
                  <a:pos x="T5" y="T7"/>
                </a:cxn>
                <a:cxn ang="0">
                  <a:pos x="T9" y="T11"/>
                </a:cxn>
                <a:cxn ang="0">
                  <a:pos x="T13" y="T15"/>
                </a:cxn>
                <a:cxn ang="0">
                  <a:pos x="T17" y="T19"/>
                </a:cxn>
              </a:cxnLst>
              <a:rect l="0" t="0" r="r" b="b"/>
              <a:pathLst>
                <a:path w="5003" h="3818">
                  <a:moveTo>
                    <a:pt x="5002" y="0"/>
                  </a:moveTo>
                  <a:lnTo>
                    <a:pt x="0" y="3818"/>
                  </a:lnTo>
                  <a:lnTo>
                    <a:pt x="49" y="3818"/>
                  </a:lnTo>
                  <a:lnTo>
                    <a:pt x="5002" y="38"/>
                  </a:lnTo>
                  <a:lnTo>
                    <a:pt x="5002" y="0"/>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2" name="Freeform 131"/>
            <p:cNvSpPr>
              <a:spLocks/>
            </p:cNvSpPr>
            <p:nvPr/>
          </p:nvSpPr>
          <p:spPr bwMode="auto">
            <a:xfrm>
              <a:off x="2690" y="-3700"/>
              <a:ext cx="4954" cy="3780"/>
            </a:xfrm>
            <a:custGeom>
              <a:avLst/>
              <a:gdLst>
                <a:gd name="T0" fmla="+- 0 7644 2691"/>
                <a:gd name="T1" fmla="*/ T0 w 4954"/>
                <a:gd name="T2" fmla="+- 0 -3699 -3699"/>
                <a:gd name="T3" fmla="*/ -3699 h 3780"/>
                <a:gd name="T4" fmla="+- 0 2691 2691"/>
                <a:gd name="T5" fmla="*/ T4 w 4954"/>
                <a:gd name="T6" fmla="+- 0 81 -3699"/>
                <a:gd name="T7" fmla="*/ 81 h 3780"/>
                <a:gd name="T8" fmla="+- 0 2739 2691"/>
                <a:gd name="T9" fmla="*/ T8 w 4954"/>
                <a:gd name="T10" fmla="+- 0 81 -3699"/>
                <a:gd name="T11" fmla="*/ 81 h 3780"/>
                <a:gd name="T12" fmla="+- 0 7644 2691"/>
                <a:gd name="T13" fmla="*/ T12 w 4954"/>
                <a:gd name="T14" fmla="+- 0 -3662 -3699"/>
                <a:gd name="T15" fmla="*/ -3662 h 3780"/>
                <a:gd name="T16" fmla="+- 0 7644 2691"/>
                <a:gd name="T17" fmla="*/ T16 w 4954"/>
                <a:gd name="T18" fmla="+- 0 -3699 -3699"/>
                <a:gd name="T19" fmla="*/ -3699 h 3780"/>
              </a:gdLst>
              <a:ahLst/>
              <a:cxnLst>
                <a:cxn ang="0">
                  <a:pos x="T1" y="T3"/>
                </a:cxn>
                <a:cxn ang="0">
                  <a:pos x="T5" y="T7"/>
                </a:cxn>
                <a:cxn ang="0">
                  <a:pos x="T9" y="T11"/>
                </a:cxn>
                <a:cxn ang="0">
                  <a:pos x="T13" y="T15"/>
                </a:cxn>
                <a:cxn ang="0">
                  <a:pos x="T17" y="T19"/>
                </a:cxn>
              </a:cxnLst>
              <a:rect l="0" t="0" r="r" b="b"/>
              <a:pathLst>
                <a:path w="4954" h="3780">
                  <a:moveTo>
                    <a:pt x="4953" y="0"/>
                  </a:moveTo>
                  <a:lnTo>
                    <a:pt x="0" y="3780"/>
                  </a:lnTo>
                  <a:lnTo>
                    <a:pt x="48" y="3780"/>
                  </a:lnTo>
                  <a:lnTo>
                    <a:pt x="4953" y="37"/>
                  </a:lnTo>
                  <a:lnTo>
                    <a:pt x="4953" y="0"/>
                  </a:lnTo>
                  <a:close/>
                </a:path>
              </a:pathLst>
            </a:custGeom>
            <a:solidFill>
              <a:srgbClr val="D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3" name="Freeform 130"/>
            <p:cNvSpPr>
              <a:spLocks/>
            </p:cNvSpPr>
            <p:nvPr/>
          </p:nvSpPr>
          <p:spPr bwMode="auto">
            <a:xfrm>
              <a:off x="2739" y="-3663"/>
              <a:ext cx="4905" cy="3743"/>
            </a:xfrm>
            <a:custGeom>
              <a:avLst/>
              <a:gdLst>
                <a:gd name="T0" fmla="+- 0 7644 2739"/>
                <a:gd name="T1" fmla="*/ T0 w 4905"/>
                <a:gd name="T2" fmla="+- 0 -3662 -3662"/>
                <a:gd name="T3" fmla="*/ -3662 h 3743"/>
                <a:gd name="T4" fmla="+- 0 2739 2739"/>
                <a:gd name="T5" fmla="*/ T4 w 4905"/>
                <a:gd name="T6" fmla="+- 0 81 -3662"/>
                <a:gd name="T7" fmla="*/ 81 h 3743"/>
                <a:gd name="T8" fmla="+- 0 2788 2739"/>
                <a:gd name="T9" fmla="*/ T8 w 4905"/>
                <a:gd name="T10" fmla="+- 0 81 -3662"/>
                <a:gd name="T11" fmla="*/ 81 h 3743"/>
                <a:gd name="T12" fmla="+- 0 7644 2739"/>
                <a:gd name="T13" fmla="*/ T12 w 4905"/>
                <a:gd name="T14" fmla="+- 0 -3625 -3662"/>
                <a:gd name="T15" fmla="*/ -3625 h 3743"/>
                <a:gd name="T16" fmla="+- 0 7644 2739"/>
                <a:gd name="T17" fmla="*/ T16 w 4905"/>
                <a:gd name="T18" fmla="+- 0 -3662 -3662"/>
                <a:gd name="T19" fmla="*/ -3662 h 3743"/>
              </a:gdLst>
              <a:ahLst/>
              <a:cxnLst>
                <a:cxn ang="0">
                  <a:pos x="T1" y="T3"/>
                </a:cxn>
                <a:cxn ang="0">
                  <a:pos x="T5" y="T7"/>
                </a:cxn>
                <a:cxn ang="0">
                  <a:pos x="T9" y="T11"/>
                </a:cxn>
                <a:cxn ang="0">
                  <a:pos x="T13" y="T15"/>
                </a:cxn>
                <a:cxn ang="0">
                  <a:pos x="T17" y="T19"/>
                </a:cxn>
              </a:cxnLst>
              <a:rect l="0" t="0" r="r" b="b"/>
              <a:pathLst>
                <a:path w="4905" h="3743">
                  <a:moveTo>
                    <a:pt x="4905" y="0"/>
                  </a:moveTo>
                  <a:lnTo>
                    <a:pt x="0" y="3743"/>
                  </a:lnTo>
                  <a:lnTo>
                    <a:pt x="49" y="3743"/>
                  </a:lnTo>
                  <a:lnTo>
                    <a:pt x="4905" y="37"/>
                  </a:lnTo>
                  <a:lnTo>
                    <a:pt x="4905" y="0"/>
                  </a:lnTo>
                  <a:close/>
                </a:path>
              </a:pathLst>
            </a:custGeom>
            <a:solidFill>
              <a:srgbClr val="D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4" name="Freeform 129"/>
            <p:cNvSpPr>
              <a:spLocks/>
            </p:cNvSpPr>
            <p:nvPr/>
          </p:nvSpPr>
          <p:spPr bwMode="auto">
            <a:xfrm>
              <a:off x="2788" y="-3625"/>
              <a:ext cx="4856" cy="3706"/>
            </a:xfrm>
            <a:custGeom>
              <a:avLst/>
              <a:gdLst>
                <a:gd name="T0" fmla="+- 0 7644 2788"/>
                <a:gd name="T1" fmla="*/ T0 w 4856"/>
                <a:gd name="T2" fmla="+- 0 -3625 -3625"/>
                <a:gd name="T3" fmla="*/ -3625 h 3706"/>
                <a:gd name="T4" fmla="+- 0 2788 2788"/>
                <a:gd name="T5" fmla="*/ T4 w 4856"/>
                <a:gd name="T6" fmla="+- 0 81 -3625"/>
                <a:gd name="T7" fmla="*/ 81 h 3706"/>
                <a:gd name="T8" fmla="+- 0 2837 2788"/>
                <a:gd name="T9" fmla="*/ T8 w 4856"/>
                <a:gd name="T10" fmla="+- 0 81 -3625"/>
                <a:gd name="T11" fmla="*/ 81 h 3706"/>
                <a:gd name="T12" fmla="+- 0 7644 2788"/>
                <a:gd name="T13" fmla="*/ T12 w 4856"/>
                <a:gd name="T14" fmla="+- 0 -3588 -3625"/>
                <a:gd name="T15" fmla="*/ -3588 h 3706"/>
                <a:gd name="T16" fmla="+- 0 7644 2788"/>
                <a:gd name="T17" fmla="*/ T16 w 4856"/>
                <a:gd name="T18" fmla="+- 0 -3625 -3625"/>
                <a:gd name="T19" fmla="*/ -3625 h 3706"/>
              </a:gdLst>
              <a:ahLst/>
              <a:cxnLst>
                <a:cxn ang="0">
                  <a:pos x="T1" y="T3"/>
                </a:cxn>
                <a:cxn ang="0">
                  <a:pos x="T5" y="T7"/>
                </a:cxn>
                <a:cxn ang="0">
                  <a:pos x="T9" y="T11"/>
                </a:cxn>
                <a:cxn ang="0">
                  <a:pos x="T13" y="T15"/>
                </a:cxn>
                <a:cxn ang="0">
                  <a:pos x="T17" y="T19"/>
                </a:cxn>
              </a:cxnLst>
              <a:rect l="0" t="0" r="r" b="b"/>
              <a:pathLst>
                <a:path w="4856" h="3706">
                  <a:moveTo>
                    <a:pt x="4856" y="0"/>
                  </a:moveTo>
                  <a:lnTo>
                    <a:pt x="0" y="3706"/>
                  </a:lnTo>
                  <a:lnTo>
                    <a:pt x="49" y="3706"/>
                  </a:lnTo>
                  <a:lnTo>
                    <a:pt x="4856" y="37"/>
                  </a:lnTo>
                  <a:lnTo>
                    <a:pt x="4856" y="0"/>
                  </a:lnTo>
                  <a:close/>
                </a:path>
              </a:pathLst>
            </a:custGeom>
            <a:solidFill>
              <a:srgbClr val="D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5" name="Freeform 128"/>
            <p:cNvSpPr>
              <a:spLocks/>
            </p:cNvSpPr>
            <p:nvPr/>
          </p:nvSpPr>
          <p:spPr bwMode="auto">
            <a:xfrm>
              <a:off x="2836" y="-3588"/>
              <a:ext cx="4808" cy="3669"/>
            </a:xfrm>
            <a:custGeom>
              <a:avLst/>
              <a:gdLst>
                <a:gd name="T0" fmla="+- 0 7644 2837"/>
                <a:gd name="T1" fmla="*/ T0 w 4808"/>
                <a:gd name="T2" fmla="+- 0 -3588 -3588"/>
                <a:gd name="T3" fmla="*/ -3588 h 3669"/>
                <a:gd name="T4" fmla="+- 0 2837 2837"/>
                <a:gd name="T5" fmla="*/ T4 w 4808"/>
                <a:gd name="T6" fmla="+- 0 81 -3588"/>
                <a:gd name="T7" fmla="*/ 81 h 3669"/>
                <a:gd name="T8" fmla="+- 0 2884 2837"/>
                <a:gd name="T9" fmla="*/ T8 w 4808"/>
                <a:gd name="T10" fmla="+- 0 81 -3588"/>
                <a:gd name="T11" fmla="*/ 81 h 3669"/>
                <a:gd name="T12" fmla="+- 0 7644 2837"/>
                <a:gd name="T13" fmla="*/ T12 w 4808"/>
                <a:gd name="T14" fmla="+- 0 -3552 -3588"/>
                <a:gd name="T15" fmla="*/ -3552 h 3669"/>
                <a:gd name="T16" fmla="+- 0 7644 2837"/>
                <a:gd name="T17" fmla="*/ T16 w 4808"/>
                <a:gd name="T18" fmla="+- 0 -3588 -3588"/>
                <a:gd name="T19" fmla="*/ -3588 h 3669"/>
              </a:gdLst>
              <a:ahLst/>
              <a:cxnLst>
                <a:cxn ang="0">
                  <a:pos x="T1" y="T3"/>
                </a:cxn>
                <a:cxn ang="0">
                  <a:pos x="T5" y="T7"/>
                </a:cxn>
                <a:cxn ang="0">
                  <a:pos x="T9" y="T11"/>
                </a:cxn>
                <a:cxn ang="0">
                  <a:pos x="T13" y="T15"/>
                </a:cxn>
                <a:cxn ang="0">
                  <a:pos x="T17" y="T19"/>
                </a:cxn>
              </a:cxnLst>
              <a:rect l="0" t="0" r="r" b="b"/>
              <a:pathLst>
                <a:path w="4808" h="3669">
                  <a:moveTo>
                    <a:pt x="4807" y="0"/>
                  </a:moveTo>
                  <a:lnTo>
                    <a:pt x="0" y="3669"/>
                  </a:lnTo>
                  <a:lnTo>
                    <a:pt x="47" y="3669"/>
                  </a:lnTo>
                  <a:lnTo>
                    <a:pt x="4807" y="36"/>
                  </a:lnTo>
                  <a:lnTo>
                    <a:pt x="4807" y="0"/>
                  </a:lnTo>
                  <a:close/>
                </a:path>
              </a:pathLst>
            </a:custGeom>
            <a:solidFill>
              <a:srgbClr val="D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6" name="Freeform 127"/>
            <p:cNvSpPr>
              <a:spLocks/>
            </p:cNvSpPr>
            <p:nvPr/>
          </p:nvSpPr>
          <p:spPr bwMode="auto">
            <a:xfrm>
              <a:off x="2884" y="-3552"/>
              <a:ext cx="4760" cy="3633"/>
            </a:xfrm>
            <a:custGeom>
              <a:avLst/>
              <a:gdLst>
                <a:gd name="T0" fmla="+- 0 7644 2884"/>
                <a:gd name="T1" fmla="*/ T0 w 4760"/>
                <a:gd name="T2" fmla="+- 0 -3552 -3552"/>
                <a:gd name="T3" fmla="*/ -3552 h 3633"/>
                <a:gd name="T4" fmla="+- 0 2884 2884"/>
                <a:gd name="T5" fmla="*/ T4 w 4760"/>
                <a:gd name="T6" fmla="+- 0 81 -3552"/>
                <a:gd name="T7" fmla="*/ 81 h 3633"/>
                <a:gd name="T8" fmla="+- 0 2933 2884"/>
                <a:gd name="T9" fmla="*/ T8 w 4760"/>
                <a:gd name="T10" fmla="+- 0 81 -3552"/>
                <a:gd name="T11" fmla="*/ 81 h 3633"/>
                <a:gd name="T12" fmla="+- 0 7644 2884"/>
                <a:gd name="T13" fmla="*/ T12 w 4760"/>
                <a:gd name="T14" fmla="+- 0 -3515 -3552"/>
                <a:gd name="T15" fmla="*/ -3515 h 3633"/>
                <a:gd name="T16" fmla="+- 0 7644 2884"/>
                <a:gd name="T17" fmla="*/ T16 w 4760"/>
                <a:gd name="T18" fmla="+- 0 -3552 -3552"/>
                <a:gd name="T19" fmla="*/ -3552 h 3633"/>
              </a:gdLst>
              <a:ahLst/>
              <a:cxnLst>
                <a:cxn ang="0">
                  <a:pos x="T1" y="T3"/>
                </a:cxn>
                <a:cxn ang="0">
                  <a:pos x="T5" y="T7"/>
                </a:cxn>
                <a:cxn ang="0">
                  <a:pos x="T9" y="T11"/>
                </a:cxn>
                <a:cxn ang="0">
                  <a:pos x="T13" y="T15"/>
                </a:cxn>
                <a:cxn ang="0">
                  <a:pos x="T17" y="T19"/>
                </a:cxn>
              </a:cxnLst>
              <a:rect l="0" t="0" r="r" b="b"/>
              <a:pathLst>
                <a:path w="4760" h="3633">
                  <a:moveTo>
                    <a:pt x="4760" y="0"/>
                  </a:moveTo>
                  <a:lnTo>
                    <a:pt x="0" y="3633"/>
                  </a:lnTo>
                  <a:lnTo>
                    <a:pt x="49" y="3633"/>
                  </a:lnTo>
                  <a:lnTo>
                    <a:pt x="4760" y="37"/>
                  </a:lnTo>
                  <a:lnTo>
                    <a:pt x="4760" y="0"/>
                  </a:lnTo>
                  <a:close/>
                </a:path>
              </a:pathLst>
            </a:custGeom>
            <a:solidFill>
              <a:srgbClr val="D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7" name="Freeform 126"/>
            <p:cNvSpPr>
              <a:spLocks/>
            </p:cNvSpPr>
            <p:nvPr/>
          </p:nvSpPr>
          <p:spPr bwMode="auto">
            <a:xfrm>
              <a:off x="2932" y="-3515"/>
              <a:ext cx="4712" cy="3596"/>
            </a:xfrm>
            <a:custGeom>
              <a:avLst/>
              <a:gdLst>
                <a:gd name="T0" fmla="+- 0 7644 2933"/>
                <a:gd name="T1" fmla="*/ T0 w 4712"/>
                <a:gd name="T2" fmla="+- 0 -3515 -3515"/>
                <a:gd name="T3" fmla="*/ -3515 h 3596"/>
                <a:gd name="T4" fmla="+- 0 2933 2933"/>
                <a:gd name="T5" fmla="*/ T4 w 4712"/>
                <a:gd name="T6" fmla="+- 0 81 -3515"/>
                <a:gd name="T7" fmla="*/ 81 h 3596"/>
                <a:gd name="T8" fmla="+- 0 2982 2933"/>
                <a:gd name="T9" fmla="*/ T8 w 4712"/>
                <a:gd name="T10" fmla="+- 0 81 -3515"/>
                <a:gd name="T11" fmla="*/ 81 h 3596"/>
                <a:gd name="T12" fmla="+- 0 3030 2933"/>
                <a:gd name="T13" fmla="*/ T12 w 4712"/>
                <a:gd name="T14" fmla="+- 0 81 -3515"/>
                <a:gd name="T15" fmla="*/ 81 h 3596"/>
                <a:gd name="T16" fmla="+- 0 7644 2933"/>
                <a:gd name="T17" fmla="*/ T16 w 4712"/>
                <a:gd name="T18" fmla="+- 0 -3440 -3515"/>
                <a:gd name="T19" fmla="*/ -3440 h 3596"/>
                <a:gd name="T20" fmla="+- 0 7644 2933"/>
                <a:gd name="T21" fmla="*/ T20 w 4712"/>
                <a:gd name="T22" fmla="+- 0 -3477 -3515"/>
                <a:gd name="T23" fmla="*/ -3477 h 3596"/>
                <a:gd name="T24" fmla="+- 0 7644 2933"/>
                <a:gd name="T25" fmla="*/ T24 w 4712"/>
                <a:gd name="T26" fmla="+- 0 -3515 -3515"/>
                <a:gd name="T27" fmla="*/ -3515 h 3596"/>
              </a:gdLst>
              <a:ahLst/>
              <a:cxnLst>
                <a:cxn ang="0">
                  <a:pos x="T1" y="T3"/>
                </a:cxn>
                <a:cxn ang="0">
                  <a:pos x="T5" y="T7"/>
                </a:cxn>
                <a:cxn ang="0">
                  <a:pos x="T9" y="T11"/>
                </a:cxn>
                <a:cxn ang="0">
                  <a:pos x="T13" y="T15"/>
                </a:cxn>
                <a:cxn ang="0">
                  <a:pos x="T17" y="T19"/>
                </a:cxn>
                <a:cxn ang="0">
                  <a:pos x="T21" y="T23"/>
                </a:cxn>
                <a:cxn ang="0">
                  <a:pos x="T25" y="T27"/>
                </a:cxn>
              </a:cxnLst>
              <a:rect l="0" t="0" r="r" b="b"/>
              <a:pathLst>
                <a:path w="4712" h="3596">
                  <a:moveTo>
                    <a:pt x="4711" y="0"/>
                  </a:moveTo>
                  <a:lnTo>
                    <a:pt x="0" y="3596"/>
                  </a:lnTo>
                  <a:lnTo>
                    <a:pt x="49" y="3596"/>
                  </a:lnTo>
                  <a:lnTo>
                    <a:pt x="97" y="3596"/>
                  </a:lnTo>
                  <a:lnTo>
                    <a:pt x="4711" y="75"/>
                  </a:lnTo>
                  <a:lnTo>
                    <a:pt x="4711" y="38"/>
                  </a:lnTo>
                  <a:lnTo>
                    <a:pt x="4711" y="0"/>
                  </a:lnTo>
                </a:path>
              </a:pathLst>
            </a:custGeom>
            <a:solidFill>
              <a:srgbClr val="D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8" name="Freeform 125"/>
            <p:cNvSpPr>
              <a:spLocks/>
            </p:cNvSpPr>
            <p:nvPr/>
          </p:nvSpPr>
          <p:spPr bwMode="auto">
            <a:xfrm>
              <a:off x="3030" y="-3441"/>
              <a:ext cx="4614" cy="3521"/>
            </a:xfrm>
            <a:custGeom>
              <a:avLst/>
              <a:gdLst>
                <a:gd name="T0" fmla="+- 0 7644 3030"/>
                <a:gd name="T1" fmla="*/ T0 w 4614"/>
                <a:gd name="T2" fmla="+- 0 -3440 -3440"/>
                <a:gd name="T3" fmla="*/ -3440 h 3521"/>
                <a:gd name="T4" fmla="+- 0 3030 3030"/>
                <a:gd name="T5" fmla="*/ T4 w 4614"/>
                <a:gd name="T6" fmla="+- 0 81 -3440"/>
                <a:gd name="T7" fmla="*/ 81 h 3521"/>
                <a:gd name="T8" fmla="+- 0 3079 3030"/>
                <a:gd name="T9" fmla="*/ T8 w 4614"/>
                <a:gd name="T10" fmla="+- 0 81 -3440"/>
                <a:gd name="T11" fmla="*/ 81 h 3521"/>
                <a:gd name="T12" fmla="+- 0 7644 3030"/>
                <a:gd name="T13" fmla="*/ T12 w 4614"/>
                <a:gd name="T14" fmla="+- 0 -3403 -3440"/>
                <a:gd name="T15" fmla="*/ -3403 h 3521"/>
                <a:gd name="T16" fmla="+- 0 7644 3030"/>
                <a:gd name="T17" fmla="*/ T16 w 4614"/>
                <a:gd name="T18" fmla="+- 0 -3440 -3440"/>
                <a:gd name="T19" fmla="*/ -3440 h 3521"/>
              </a:gdLst>
              <a:ahLst/>
              <a:cxnLst>
                <a:cxn ang="0">
                  <a:pos x="T1" y="T3"/>
                </a:cxn>
                <a:cxn ang="0">
                  <a:pos x="T5" y="T7"/>
                </a:cxn>
                <a:cxn ang="0">
                  <a:pos x="T9" y="T11"/>
                </a:cxn>
                <a:cxn ang="0">
                  <a:pos x="T13" y="T15"/>
                </a:cxn>
                <a:cxn ang="0">
                  <a:pos x="T17" y="T19"/>
                </a:cxn>
              </a:cxnLst>
              <a:rect l="0" t="0" r="r" b="b"/>
              <a:pathLst>
                <a:path w="4614" h="3521">
                  <a:moveTo>
                    <a:pt x="4614" y="0"/>
                  </a:moveTo>
                  <a:lnTo>
                    <a:pt x="0" y="3521"/>
                  </a:lnTo>
                  <a:lnTo>
                    <a:pt x="49" y="3521"/>
                  </a:lnTo>
                  <a:lnTo>
                    <a:pt x="4614" y="37"/>
                  </a:lnTo>
                  <a:lnTo>
                    <a:pt x="4614" y="0"/>
                  </a:lnTo>
                  <a:close/>
                </a:path>
              </a:pathLst>
            </a:custGeom>
            <a:solidFill>
              <a:srgbClr val="D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59" name="Freeform 124"/>
            <p:cNvSpPr>
              <a:spLocks/>
            </p:cNvSpPr>
            <p:nvPr/>
          </p:nvSpPr>
          <p:spPr bwMode="auto">
            <a:xfrm>
              <a:off x="3079" y="-3403"/>
              <a:ext cx="4565" cy="3484"/>
            </a:xfrm>
            <a:custGeom>
              <a:avLst/>
              <a:gdLst>
                <a:gd name="T0" fmla="+- 0 7644 3079"/>
                <a:gd name="T1" fmla="*/ T0 w 4565"/>
                <a:gd name="T2" fmla="+- 0 -3403 -3403"/>
                <a:gd name="T3" fmla="*/ -3403 h 3484"/>
                <a:gd name="T4" fmla="+- 0 3079 3079"/>
                <a:gd name="T5" fmla="*/ T4 w 4565"/>
                <a:gd name="T6" fmla="+- 0 81 -3403"/>
                <a:gd name="T7" fmla="*/ 81 h 3484"/>
                <a:gd name="T8" fmla="+- 0 3128 3079"/>
                <a:gd name="T9" fmla="*/ T8 w 4565"/>
                <a:gd name="T10" fmla="+- 0 81 -3403"/>
                <a:gd name="T11" fmla="*/ 81 h 3484"/>
                <a:gd name="T12" fmla="+- 0 7644 3079"/>
                <a:gd name="T13" fmla="*/ T12 w 4565"/>
                <a:gd name="T14" fmla="+- 0 -3366 -3403"/>
                <a:gd name="T15" fmla="*/ -3366 h 3484"/>
                <a:gd name="T16" fmla="+- 0 7644 3079"/>
                <a:gd name="T17" fmla="*/ T16 w 4565"/>
                <a:gd name="T18" fmla="+- 0 -3403 -3403"/>
                <a:gd name="T19" fmla="*/ -3403 h 3484"/>
              </a:gdLst>
              <a:ahLst/>
              <a:cxnLst>
                <a:cxn ang="0">
                  <a:pos x="T1" y="T3"/>
                </a:cxn>
                <a:cxn ang="0">
                  <a:pos x="T5" y="T7"/>
                </a:cxn>
                <a:cxn ang="0">
                  <a:pos x="T9" y="T11"/>
                </a:cxn>
                <a:cxn ang="0">
                  <a:pos x="T13" y="T15"/>
                </a:cxn>
                <a:cxn ang="0">
                  <a:pos x="T17" y="T19"/>
                </a:cxn>
              </a:cxnLst>
              <a:rect l="0" t="0" r="r" b="b"/>
              <a:pathLst>
                <a:path w="4565" h="3484">
                  <a:moveTo>
                    <a:pt x="4565" y="0"/>
                  </a:moveTo>
                  <a:lnTo>
                    <a:pt x="0" y="3484"/>
                  </a:lnTo>
                  <a:lnTo>
                    <a:pt x="49" y="3484"/>
                  </a:lnTo>
                  <a:lnTo>
                    <a:pt x="4565" y="37"/>
                  </a:lnTo>
                  <a:lnTo>
                    <a:pt x="4565" y="0"/>
                  </a:lnTo>
                  <a:close/>
                </a:path>
              </a:pathLst>
            </a:custGeom>
            <a:solidFill>
              <a:srgbClr val="D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0" name="Freeform 123"/>
            <p:cNvSpPr>
              <a:spLocks/>
            </p:cNvSpPr>
            <p:nvPr/>
          </p:nvSpPr>
          <p:spPr bwMode="auto">
            <a:xfrm>
              <a:off x="3127" y="-3366"/>
              <a:ext cx="4517" cy="3447"/>
            </a:xfrm>
            <a:custGeom>
              <a:avLst/>
              <a:gdLst>
                <a:gd name="T0" fmla="+- 0 7644 3128"/>
                <a:gd name="T1" fmla="*/ T0 w 4517"/>
                <a:gd name="T2" fmla="+- 0 -3366 -3366"/>
                <a:gd name="T3" fmla="*/ -3366 h 3447"/>
                <a:gd name="T4" fmla="+- 0 3128 3128"/>
                <a:gd name="T5" fmla="*/ T4 w 4517"/>
                <a:gd name="T6" fmla="+- 0 81 -3366"/>
                <a:gd name="T7" fmla="*/ 81 h 3447"/>
                <a:gd name="T8" fmla="+- 0 3177 3128"/>
                <a:gd name="T9" fmla="*/ T8 w 4517"/>
                <a:gd name="T10" fmla="+- 0 81 -3366"/>
                <a:gd name="T11" fmla="*/ 81 h 3447"/>
                <a:gd name="T12" fmla="+- 0 7644 3128"/>
                <a:gd name="T13" fmla="*/ T12 w 4517"/>
                <a:gd name="T14" fmla="+- 0 -3329 -3366"/>
                <a:gd name="T15" fmla="*/ -3329 h 3447"/>
                <a:gd name="T16" fmla="+- 0 7644 3128"/>
                <a:gd name="T17" fmla="*/ T16 w 4517"/>
                <a:gd name="T18" fmla="+- 0 -3366 -3366"/>
                <a:gd name="T19" fmla="*/ -3366 h 3447"/>
              </a:gdLst>
              <a:ahLst/>
              <a:cxnLst>
                <a:cxn ang="0">
                  <a:pos x="T1" y="T3"/>
                </a:cxn>
                <a:cxn ang="0">
                  <a:pos x="T5" y="T7"/>
                </a:cxn>
                <a:cxn ang="0">
                  <a:pos x="T9" y="T11"/>
                </a:cxn>
                <a:cxn ang="0">
                  <a:pos x="T13" y="T15"/>
                </a:cxn>
                <a:cxn ang="0">
                  <a:pos x="T17" y="T19"/>
                </a:cxn>
              </a:cxnLst>
              <a:rect l="0" t="0" r="r" b="b"/>
              <a:pathLst>
                <a:path w="4517" h="3447">
                  <a:moveTo>
                    <a:pt x="4516" y="0"/>
                  </a:moveTo>
                  <a:lnTo>
                    <a:pt x="0" y="3447"/>
                  </a:lnTo>
                  <a:lnTo>
                    <a:pt x="49" y="3447"/>
                  </a:lnTo>
                  <a:lnTo>
                    <a:pt x="4516" y="37"/>
                  </a:lnTo>
                  <a:lnTo>
                    <a:pt x="4516" y="0"/>
                  </a:lnTo>
                  <a:close/>
                </a:path>
              </a:pathLst>
            </a:custGeom>
            <a:solidFill>
              <a:srgbClr val="D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1" name="Freeform 122"/>
            <p:cNvSpPr>
              <a:spLocks/>
            </p:cNvSpPr>
            <p:nvPr/>
          </p:nvSpPr>
          <p:spPr bwMode="auto">
            <a:xfrm>
              <a:off x="3176" y="-3329"/>
              <a:ext cx="4468" cy="3410"/>
            </a:xfrm>
            <a:custGeom>
              <a:avLst/>
              <a:gdLst>
                <a:gd name="T0" fmla="+- 0 7644 3177"/>
                <a:gd name="T1" fmla="*/ T0 w 4468"/>
                <a:gd name="T2" fmla="+- 0 -3329 -3329"/>
                <a:gd name="T3" fmla="*/ -3329 h 3410"/>
                <a:gd name="T4" fmla="+- 0 3177 3177"/>
                <a:gd name="T5" fmla="*/ T4 w 4468"/>
                <a:gd name="T6" fmla="+- 0 81 -3329"/>
                <a:gd name="T7" fmla="*/ 81 h 3410"/>
                <a:gd name="T8" fmla="+- 0 3225 3177"/>
                <a:gd name="T9" fmla="*/ T8 w 4468"/>
                <a:gd name="T10" fmla="+- 0 81 -3329"/>
                <a:gd name="T11" fmla="*/ 81 h 3410"/>
                <a:gd name="T12" fmla="+- 0 7644 3177"/>
                <a:gd name="T13" fmla="*/ T12 w 4468"/>
                <a:gd name="T14" fmla="+- 0 -3291 -3329"/>
                <a:gd name="T15" fmla="*/ -3291 h 3410"/>
                <a:gd name="T16" fmla="+- 0 7644 3177"/>
                <a:gd name="T17" fmla="*/ T16 w 4468"/>
                <a:gd name="T18" fmla="+- 0 -3329 -3329"/>
                <a:gd name="T19" fmla="*/ -3329 h 3410"/>
              </a:gdLst>
              <a:ahLst/>
              <a:cxnLst>
                <a:cxn ang="0">
                  <a:pos x="T1" y="T3"/>
                </a:cxn>
                <a:cxn ang="0">
                  <a:pos x="T5" y="T7"/>
                </a:cxn>
                <a:cxn ang="0">
                  <a:pos x="T9" y="T11"/>
                </a:cxn>
                <a:cxn ang="0">
                  <a:pos x="T13" y="T15"/>
                </a:cxn>
                <a:cxn ang="0">
                  <a:pos x="T17" y="T19"/>
                </a:cxn>
              </a:cxnLst>
              <a:rect l="0" t="0" r="r" b="b"/>
              <a:pathLst>
                <a:path w="4468" h="3410">
                  <a:moveTo>
                    <a:pt x="4467" y="0"/>
                  </a:moveTo>
                  <a:lnTo>
                    <a:pt x="0" y="3410"/>
                  </a:lnTo>
                  <a:lnTo>
                    <a:pt x="48" y="3410"/>
                  </a:lnTo>
                  <a:lnTo>
                    <a:pt x="4467" y="38"/>
                  </a:lnTo>
                  <a:lnTo>
                    <a:pt x="4467" y="0"/>
                  </a:lnTo>
                  <a:close/>
                </a:path>
              </a:pathLst>
            </a:custGeom>
            <a:solidFill>
              <a:srgbClr val="D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2" name="Freeform 121"/>
            <p:cNvSpPr>
              <a:spLocks/>
            </p:cNvSpPr>
            <p:nvPr/>
          </p:nvSpPr>
          <p:spPr bwMode="auto">
            <a:xfrm>
              <a:off x="3225" y="-3292"/>
              <a:ext cx="4419" cy="3372"/>
            </a:xfrm>
            <a:custGeom>
              <a:avLst/>
              <a:gdLst>
                <a:gd name="T0" fmla="+- 0 7644 3225"/>
                <a:gd name="T1" fmla="*/ T0 w 4419"/>
                <a:gd name="T2" fmla="+- 0 -3291 -3291"/>
                <a:gd name="T3" fmla="*/ -3291 h 3372"/>
                <a:gd name="T4" fmla="+- 0 3225 3225"/>
                <a:gd name="T5" fmla="*/ T4 w 4419"/>
                <a:gd name="T6" fmla="+- 0 81 -3291"/>
                <a:gd name="T7" fmla="*/ 81 h 3372"/>
                <a:gd name="T8" fmla="+- 0 3274 3225"/>
                <a:gd name="T9" fmla="*/ T8 w 4419"/>
                <a:gd name="T10" fmla="+- 0 81 -3291"/>
                <a:gd name="T11" fmla="*/ 81 h 3372"/>
                <a:gd name="T12" fmla="+- 0 7644 3225"/>
                <a:gd name="T13" fmla="*/ T12 w 4419"/>
                <a:gd name="T14" fmla="+- 0 -3254 -3291"/>
                <a:gd name="T15" fmla="*/ -3254 h 3372"/>
                <a:gd name="T16" fmla="+- 0 7644 3225"/>
                <a:gd name="T17" fmla="*/ T16 w 4419"/>
                <a:gd name="T18" fmla="+- 0 -3291 -3291"/>
                <a:gd name="T19" fmla="*/ -3291 h 3372"/>
              </a:gdLst>
              <a:ahLst/>
              <a:cxnLst>
                <a:cxn ang="0">
                  <a:pos x="T1" y="T3"/>
                </a:cxn>
                <a:cxn ang="0">
                  <a:pos x="T5" y="T7"/>
                </a:cxn>
                <a:cxn ang="0">
                  <a:pos x="T9" y="T11"/>
                </a:cxn>
                <a:cxn ang="0">
                  <a:pos x="T13" y="T15"/>
                </a:cxn>
                <a:cxn ang="0">
                  <a:pos x="T17" y="T19"/>
                </a:cxn>
              </a:cxnLst>
              <a:rect l="0" t="0" r="r" b="b"/>
              <a:pathLst>
                <a:path w="4419" h="3372">
                  <a:moveTo>
                    <a:pt x="4419" y="0"/>
                  </a:moveTo>
                  <a:lnTo>
                    <a:pt x="0" y="3372"/>
                  </a:lnTo>
                  <a:lnTo>
                    <a:pt x="49" y="3372"/>
                  </a:lnTo>
                  <a:lnTo>
                    <a:pt x="4419" y="37"/>
                  </a:lnTo>
                  <a:lnTo>
                    <a:pt x="4419" y="0"/>
                  </a:lnTo>
                  <a:close/>
                </a:path>
              </a:pathLst>
            </a:custGeom>
            <a:solidFill>
              <a:srgbClr val="D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3" name="Freeform 120"/>
            <p:cNvSpPr>
              <a:spLocks/>
            </p:cNvSpPr>
            <p:nvPr/>
          </p:nvSpPr>
          <p:spPr bwMode="auto">
            <a:xfrm>
              <a:off x="3274" y="-3255"/>
              <a:ext cx="4370" cy="3335"/>
            </a:xfrm>
            <a:custGeom>
              <a:avLst/>
              <a:gdLst>
                <a:gd name="T0" fmla="+- 0 7644 3274"/>
                <a:gd name="T1" fmla="*/ T0 w 4370"/>
                <a:gd name="T2" fmla="+- 0 -3254 -3254"/>
                <a:gd name="T3" fmla="*/ -3254 h 3335"/>
                <a:gd name="T4" fmla="+- 0 3274 3274"/>
                <a:gd name="T5" fmla="*/ T4 w 4370"/>
                <a:gd name="T6" fmla="+- 0 81 -3254"/>
                <a:gd name="T7" fmla="*/ 81 h 3335"/>
                <a:gd name="T8" fmla="+- 0 3321 3274"/>
                <a:gd name="T9" fmla="*/ T8 w 4370"/>
                <a:gd name="T10" fmla="+- 0 81 -3254"/>
                <a:gd name="T11" fmla="*/ 81 h 3335"/>
                <a:gd name="T12" fmla="+- 0 3370 3274"/>
                <a:gd name="T13" fmla="*/ T12 w 4370"/>
                <a:gd name="T14" fmla="+- 0 81 -3254"/>
                <a:gd name="T15" fmla="*/ 81 h 3335"/>
                <a:gd name="T16" fmla="+- 0 7644 3274"/>
                <a:gd name="T17" fmla="*/ T16 w 4370"/>
                <a:gd name="T18" fmla="+- 0 -3181 -3254"/>
                <a:gd name="T19" fmla="*/ -3181 h 3335"/>
                <a:gd name="T20" fmla="+- 0 7644 3274"/>
                <a:gd name="T21" fmla="*/ T20 w 4370"/>
                <a:gd name="T22" fmla="+- 0 -3218 -3254"/>
                <a:gd name="T23" fmla="*/ -3218 h 3335"/>
                <a:gd name="T24" fmla="+- 0 7644 3274"/>
                <a:gd name="T25" fmla="*/ T24 w 4370"/>
                <a:gd name="T26" fmla="+- 0 -3254 -3254"/>
                <a:gd name="T27" fmla="*/ -3254 h 3335"/>
              </a:gdLst>
              <a:ahLst/>
              <a:cxnLst>
                <a:cxn ang="0">
                  <a:pos x="T1" y="T3"/>
                </a:cxn>
                <a:cxn ang="0">
                  <a:pos x="T5" y="T7"/>
                </a:cxn>
                <a:cxn ang="0">
                  <a:pos x="T9" y="T11"/>
                </a:cxn>
                <a:cxn ang="0">
                  <a:pos x="T13" y="T15"/>
                </a:cxn>
                <a:cxn ang="0">
                  <a:pos x="T17" y="T19"/>
                </a:cxn>
                <a:cxn ang="0">
                  <a:pos x="T21" y="T23"/>
                </a:cxn>
                <a:cxn ang="0">
                  <a:pos x="T25" y="T27"/>
                </a:cxn>
              </a:cxnLst>
              <a:rect l="0" t="0" r="r" b="b"/>
              <a:pathLst>
                <a:path w="4370" h="3335">
                  <a:moveTo>
                    <a:pt x="4370" y="0"/>
                  </a:moveTo>
                  <a:lnTo>
                    <a:pt x="0" y="3335"/>
                  </a:lnTo>
                  <a:lnTo>
                    <a:pt x="47" y="3335"/>
                  </a:lnTo>
                  <a:lnTo>
                    <a:pt x="96" y="3335"/>
                  </a:lnTo>
                  <a:lnTo>
                    <a:pt x="4370" y="73"/>
                  </a:lnTo>
                  <a:lnTo>
                    <a:pt x="4370" y="36"/>
                  </a:lnTo>
                  <a:lnTo>
                    <a:pt x="4370" y="0"/>
                  </a:lnTo>
                </a:path>
              </a:pathLst>
            </a:custGeom>
            <a:solidFill>
              <a:srgbClr val="D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4" name="Freeform 119"/>
            <p:cNvSpPr>
              <a:spLocks/>
            </p:cNvSpPr>
            <p:nvPr/>
          </p:nvSpPr>
          <p:spPr bwMode="auto">
            <a:xfrm>
              <a:off x="3370" y="-3181"/>
              <a:ext cx="4274" cy="3262"/>
            </a:xfrm>
            <a:custGeom>
              <a:avLst/>
              <a:gdLst>
                <a:gd name="T0" fmla="+- 0 7644 3370"/>
                <a:gd name="T1" fmla="*/ T0 w 4274"/>
                <a:gd name="T2" fmla="+- 0 -3181 -3181"/>
                <a:gd name="T3" fmla="*/ -3181 h 3262"/>
                <a:gd name="T4" fmla="+- 0 3370 3370"/>
                <a:gd name="T5" fmla="*/ T4 w 4274"/>
                <a:gd name="T6" fmla="+- 0 81 -3181"/>
                <a:gd name="T7" fmla="*/ 81 h 3262"/>
                <a:gd name="T8" fmla="+- 0 3419 3370"/>
                <a:gd name="T9" fmla="*/ T8 w 4274"/>
                <a:gd name="T10" fmla="+- 0 81 -3181"/>
                <a:gd name="T11" fmla="*/ 81 h 3262"/>
                <a:gd name="T12" fmla="+- 0 7644 3370"/>
                <a:gd name="T13" fmla="*/ T12 w 4274"/>
                <a:gd name="T14" fmla="+- 0 -3144 -3181"/>
                <a:gd name="T15" fmla="*/ -3144 h 3262"/>
                <a:gd name="T16" fmla="+- 0 7644 3370"/>
                <a:gd name="T17" fmla="*/ T16 w 4274"/>
                <a:gd name="T18" fmla="+- 0 -3181 -3181"/>
                <a:gd name="T19" fmla="*/ -3181 h 3262"/>
              </a:gdLst>
              <a:ahLst/>
              <a:cxnLst>
                <a:cxn ang="0">
                  <a:pos x="T1" y="T3"/>
                </a:cxn>
                <a:cxn ang="0">
                  <a:pos x="T5" y="T7"/>
                </a:cxn>
                <a:cxn ang="0">
                  <a:pos x="T9" y="T11"/>
                </a:cxn>
                <a:cxn ang="0">
                  <a:pos x="T13" y="T15"/>
                </a:cxn>
                <a:cxn ang="0">
                  <a:pos x="T17" y="T19"/>
                </a:cxn>
              </a:cxnLst>
              <a:rect l="0" t="0" r="r" b="b"/>
              <a:pathLst>
                <a:path w="4274" h="3262">
                  <a:moveTo>
                    <a:pt x="4274" y="0"/>
                  </a:moveTo>
                  <a:lnTo>
                    <a:pt x="0" y="3262"/>
                  </a:lnTo>
                  <a:lnTo>
                    <a:pt x="49" y="3262"/>
                  </a:lnTo>
                  <a:lnTo>
                    <a:pt x="4274" y="37"/>
                  </a:lnTo>
                  <a:lnTo>
                    <a:pt x="4274" y="0"/>
                  </a:lnTo>
                  <a:close/>
                </a:path>
              </a:pathLst>
            </a:custGeom>
            <a:solidFill>
              <a:srgbClr val="D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5" name="Freeform 118"/>
            <p:cNvSpPr>
              <a:spLocks/>
            </p:cNvSpPr>
            <p:nvPr/>
          </p:nvSpPr>
          <p:spPr bwMode="auto">
            <a:xfrm>
              <a:off x="3418" y="-3144"/>
              <a:ext cx="4226" cy="3225"/>
            </a:xfrm>
            <a:custGeom>
              <a:avLst/>
              <a:gdLst>
                <a:gd name="T0" fmla="+- 0 7644 3419"/>
                <a:gd name="T1" fmla="*/ T0 w 4226"/>
                <a:gd name="T2" fmla="+- 0 -3144 -3144"/>
                <a:gd name="T3" fmla="*/ -3144 h 3225"/>
                <a:gd name="T4" fmla="+- 0 3419 3419"/>
                <a:gd name="T5" fmla="*/ T4 w 4226"/>
                <a:gd name="T6" fmla="+- 0 81 -3144"/>
                <a:gd name="T7" fmla="*/ 81 h 3225"/>
                <a:gd name="T8" fmla="+- 0 3468 3419"/>
                <a:gd name="T9" fmla="*/ T8 w 4226"/>
                <a:gd name="T10" fmla="+- 0 81 -3144"/>
                <a:gd name="T11" fmla="*/ 81 h 3225"/>
                <a:gd name="T12" fmla="+- 0 7644 3419"/>
                <a:gd name="T13" fmla="*/ T12 w 4226"/>
                <a:gd name="T14" fmla="+- 0 -3107 -3144"/>
                <a:gd name="T15" fmla="*/ -3107 h 3225"/>
                <a:gd name="T16" fmla="+- 0 7644 3419"/>
                <a:gd name="T17" fmla="*/ T16 w 4226"/>
                <a:gd name="T18" fmla="+- 0 -3144 -3144"/>
                <a:gd name="T19" fmla="*/ -3144 h 3225"/>
              </a:gdLst>
              <a:ahLst/>
              <a:cxnLst>
                <a:cxn ang="0">
                  <a:pos x="T1" y="T3"/>
                </a:cxn>
                <a:cxn ang="0">
                  <a:pos x="T5" y="T7"/>
                </a:cxn>
                <a:cxn ang="0">
                  <a:pos x="T9" y="T11"/>
                </a:cxn>
                <a:cxn ang="0">
                  <a:pos x="T13" y="T15"/>
                </a:cxn>
                <a:cxn ang="0">
                  <a:pos x="T17" y="T19"/>
                </a:cxn>
              </a:cxnLst>
              <a:rect l="0" t="0" r="r" b="b"/>
              <a:pathLst>
                <a:path w="4226" h="3225">
                  <a:moveTo>
                    <a:pt x="4225" y="0"/>
                  </a:moveTo>
                  <a:lnTo>
                    <a:pt x="0" y="3225"/>
                  </a:lnTo>
                  <a:lnTo>
                    <a:pt x="49" y="3225"/>
                  </a:lnTo>
                  <a:lnTo>
                    <a:pt x="4225" y="37"/>
                  </a:lnTo>
                  <a:lnTo>
                    <a:pt x="4225" y="0"/>
                  </a:lnTo>
                  <a:close/>
                </a:path>
              </a:pathLst>
            </a:custGeom>
            <a:solidFill>
              <a:srgbClr val="D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6" name="Freeform 117"/>
            <p:cNvSpPr>
              <a:spLocks/>
            </p:cNvSpPr>
            <p:nvPr/>
          </p:nvSpPr>
          <p:spPr bwMode="auto">
            <a:xfrm>
              <a:off x="3467" y="-3107"/>
              <a:ext cx="4177" cy="3188"/>
            </a:xfrm>
            <a:custGeom>
              <a:avLst/>
              <a:gdLst>
                <a:gd name="T0" fmla="+- 0 7644 3468"/>
                <a:gd name="T1" fmla="*/ T0 w 4177"/>
                <a:gd name="T2" fmla="+- 0 -3107 -3107"/>
                <a:gd name="T3" fmla="*/ -3107 h 3188"/>
                <a:gd name="T4" fmla="+- 0 3468 3468"/>
                <a:gd name="T5" fmla="*/ T4 w 4177"/>
                <a:gd name="T6" fmla="+- 0 81 -3107"/>
                <a:gd name="T7" fmla="*/ 81 h 3188"/>
                <a:gd name="T8" fmla="+- 0 3516 3468"/>
                <a:gd name="T9" fmla="*/ T8 w 4177"/>
                <a:gd name="T10" fmla="+- 0 81 -3107"/>
                <a:gd name="T11" fmla="*/ 81 h 3188"/>
                <a:gd name="T12" fmla="+- 0 3565 3468"/>
                <a:gd name="T13" fmla="*/ T12 w 4177"/>
                <a:gd name="T14" fmla="+- 0 81 -3107"/>
                <a:gd name="T15" fmla="*/ 81 h 3188"/>
                <a:gd name="T16" fmla="+- 0 7644 3468"/>
                <a:gd name="T17" fmla="*/ T16 w 4177"/>
                <a:gd name="T18" fmla="+- 0 -3032 -3107"/>
                <a:gd name="T19" fmla="*/ -3032 h 3188"/>
                <a:gd name="T20" fmla="+- 0 7644 3468"/>
                <a:gd name="T21" fmla="*/ T20 w 4177"/>
                <a:gd name="T22" fmla="+- 0 -3069 -3107"/>
                <a:gd name="T23" fmla="*/ -3069 h 3188"/>
                <a:gd name="T24" fmla="+- 0 7644 3468"/>
                <a:gd name="T25" fmla="*/ T24 w 4177"/>
                <a:gd name="T26" fmla="+- 0 -3107 -3107"/>
                <a:gd name="T27" fmla="*/ -3107 h 3188"/>
              </a:gdLst>
              <a:ahLst/>
              <a:cxnLst>
                <a:cxn ang="0">
                  <a:pos x="T1" y="T3"/>
                </a:cxn>
                <a:cxn ang="0">
                  <a:pos x="T5" y="T7"/>
                </a:cxn>
                <a:cxn ang="0">
                  <a:pos x="T9" y="T11"/>
                </a:cxn>
                <a:cxn ang="0">
                  <a:pos x="T13" y="T15"/>
                </a:cxn>
                <a:cxn ang="0">
                  <a:pos x="T17" y="T19"/>
                </a:cxn>
                <a:cxn ang="0">
                  <a:pos x="T21" y="T23"/>
                </a:cxn>
                <a:cxn ang="0">
                  <a:pos x="T25" y="T27"/>
                </a:cxn>
              </a:cxnLst>
              <a:rect l="0" t="0" r="r" b="b"/>
              <a:pathLst>
                <a:path w="4177" h="3188">
                  <a:moveTo>
                    <a:pt x="4176" y="0"/>
                  </a:moveTo>
                  <a:lnTo>
                    <a:pt x="0" y="3188"/>
                  </a:lnTo>
                  <a:lnTo>
                    <a:pt x="48" y="3188"/>
                  </a:lnTo>
                  <a:lnTo>
                    <a:pt x="97" y="3188"/>
                  </a:lnTo>
                  <a:lnTo>
                    <a:pt x="4176" y="75"/>
                  </a:lnTo>
                  <a:lnTo>
                    <a:pt x="4176" y="38"/>
                  </a:lnTo>
                  <a:lnTo>
                    <a:pt x="4176" y="0"/>
                  </a:lnTo>
                </a:path>
              </a:pathLst>
            </a:custGeom>
            <a:solidFill>
              <a:srgbClr val="D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7" name="Freeform 116"/>
            <p:cNvSpPr>
              <a:spLocks/>
            </p:cNvSpPr>
            <p:nvPr/>
          </p:nvSpPr>
          <p:spPr bwMode="auto">
            <a:xfrm>
              <a:off x="3565" y="-3033"/>
              <a:ext cx="4079" cy="3113"/>
            </a:xfrm>
            <a:custGeom>
              <a:avLst/>
              <a:gdLst>
                <a:gd name="T0" fmla="+- 0 7644 3565"/>
                <a:gd name="T1" fmla="*/ T0 w 4079"/>
                <a:gd name="T2" fmla="+- 0 -3032 -3032"/>
                <a:gd name="T3" fmla="*/ -3032 h 3113"/>
                <a:gd name="T4" fmla="+- 0 3565 3565"/>
                <a:gd name="T5" fmla="*/ T4 w 4079"/>
                <a:gd name="T6" fmla="+- 0 81 -3032"/>
                <a:gd name="T7" fmla="*/ 81 h 3113"/>
                <a:gd name="T8" fmla="+- 0 3614 3565"/>
                <a:gd name="T9" fmla="*/ T8 w 4079"/>
                <a:gd name="T10" fmla="+- 0 81 -3032"/>
                <a:gd name="T11" fmla="*/ 81 h 3113"/>
                <a:gd name="T12" fmla="+- 0 7644 3565"/>
                <a:gd name="T13" fmla="*/ T12 w 4079"/>
                <a:gd name="T14" fmla="+- 0 -2995 -3032"/>
                <a:gd name="T15" fmla="*/ -2995 h 3113"/>
                <a:gd name="T16" fmla="+- 0 7644 3565"/>
                <a:gd name="T17" fmla="*/ T16 w 4079"/>
                <a:gd name="T18" fmla="+- 0 -3032 -3032"/>
                <a:gd name="T19" fmla="*/ -3032 h 3113"/>
              </a:gdLst>
              <a:ahLst/>
              <a:cxnLst>
                <a:cxn ang="0">
                  <a:pos x="T1" y="T3"/>
                </a:cxn>
                <a:cxn ang="0">
                  <a:pos x="T5" y="T7"/>
                </a:cxn>
                <a:cxn ang="0">
                  <a:pos x="T9" y="T11"/>
                </a:cxn>
                <a:cxn ang="0">
                  <a:pos x="T13" y="T15"/>
                </a:cxn>
                <a:cxn ang="0">
                  <a:pos x="T17" y="T19"/>
                </a:cxn>
              </a:cxnLst>
              <a:rect l="0" t="0" r="r" b="b"/>
              <a:pathLst>
                <a:path w="4079" h="3113">
                  <a:moveTo>
                    <a:pt x="4079" y="0"/>
                  </a:moveTo>
                  <a:lnTo>
                    <a:pt x="0" y="3113"/>
                  </a:lnTo>
                  <a:lnTo>
                    <a:pt x="49" y="3113"/>
                  </a:lnTo>
                  <a:lnTo>
                    <a:pt x="4079" y="37"/>
                  </a:lnTo>
                  <a:lnTo>
                    <a:pt x="4079" y="0"/>
                  </a:lnTo>
                  <a:close/>
                </a:path>
              </a:pathLst>
            </a:custGeom>
            <a:solidFill>
              <a:srgbClr val="D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8" name="Freeform 115"/>
            <p:cNvSpPr>
              <a:spLocks/>
            </p:cNvSpPr>
            <p:nvPr/>
          </p:nvSpPr>
          <p:spPr bwMode="auto">
            <a:xfrm>
              <a:off x="3613" y="-2995"/>
              <a:ext cx="4031" cy="3076"/>
            </a:xfrm>
            <a:custGeom>
              <a:avLst/>
              <a:gdLst>
                <a:gd name="T0" fmla="+- 0 7644 3614"/>
                <a:gd name="T1" fmla="*/ T0 w 4031"/>
                <a:gd name="T2" fmla="+- 0 -2995 -2995"/>
                <a:gd name="T3" fmla="*/ -2995 h 3076"/>
                <a:gd name="T4" fmla="+- 0 3614 3614"/>
                <a:gd name="T5" fmla="*/ T4 w 4031"/>
                <a:gd name="T6" fmla="+- 0 81 -2995"/>
                <a:gd name="T7" fmla="*/ 81 h 3076"/>
                <a:gd name="T8" fmla="+- 0 3662 3614"/>
                <a:gd name="T9" fmla="*/ T8 w 4031"/>
                <a:gd name="T10" fmla="+- 0 81 -2995"/>
                <a:gd name="T11" fmla="*/ 81 h 3076"/>
                <a:gd name="T12" fmla="+- 0 7644 3614"/>
                <a:gd name="T13" fmla="*/ T12 w 4031"/>
                <a:gd name="T14" fmla="+- 0 -2958 -2995"/>
                <a:gd name="T15" fmla="*/ -2958 h 3076"/>
                <a:gd name="T16" fmla="+- 0 7644 3614"/>
                <a:gd name="T17" fmla="*/ T16 w 4031"/>
                <a:gd name="T18" fmla="+- 0 -2995 -2995"/>
                <a:gd name="T19" fmla="*/ -2995 h 3076"/>
              </a:gdLst>
              <a:ahLst/>
              <a:cxnLst>
                <a:cxn ang="0">
                  <a:pos x="T1" y="T3"/>
                </a:cxn>
                <a:cxn ang="0">
                  <a:pos x="T5" y="T7"/>
                </a:cxn>
                <a:cxn ang="0">
                  <a:pos x="T9" y="T11"/>
                </a:cxn>
                <a:cxn ang="0">
                  <a:pos x="T13" y="T15"/>
                </a:cxn>
                <a:cxn ang="0">
                  <a:pos x="T17" y="T19"/>
                </a:cxn>
              </a:cxnLst>
              <a:rect l="0" t="0" r="r" b="b"/>
              <a:pathLst>
                <a:path w="4031" h="3076">
                  <a:moveTo>
                    <a:pt x="4030" y="0"/>
                  </a:moveTo>
                  <a:lnTo>
                    <a:pt x="0" y="3076"/>
                  </a:lnTo>
                  <a:lnTo>
                    <a:pt x="48" y="3076"/>
                  </a:lnTo>
                  <a:lnTo>
                    <a:pt x="4030" y="37"/>
                  </a:lnTo>
                  <a:lnTo>
                    <a:pt x="4030"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69" name="Freeform 114"/>
            <p:cNvSpPr>
              <a:spLocks/>
            </p:cNvSpPr>
            <p:nvPr/>
          </p:nvSpPr>
          <p:spPr bwMode="auto">
            <a:xfrm>
              <a:off x="3662" y="-2958"/>
              <a:ext cx="3982" cy="3039"/>
            </a:xfrm>
            <a:custGeom>
              <a:avLst/>
              <a:gdLst>
                <a:gd name="T0" fmla="+- 0 7644 3662"/>
                <a:gd name="T1" fmla="*/ T0 w 3982"/>
                <a:gd name="T2" fmla="+- 0 -2958 -2958"/>
                <a:gd name="T3" fmla="*/ -2958 h 3039"/>
                <a:gd name="T4" fmla="+- 0 3662 3662"/>
                <a:gd name="T5" fmla="*/ T4 w 3982"/>
                <a:gd name="T6" fmla="+- 0 81 -2958"/>
                <a:gd name="T7" fmla="*/ 81 h 3039"/>
                <a:gd name="T8" fmla="+- 0 3710 3662"/>
                <a:gd name="T9" fmla="*/ T8 w 3982"/>
                <a:gd name="T10" fmla="+- 0 81 -2958"/>
                <a:gd name="T11" fmla="*/ 81 h 3039"/>
                <a:gd name="T12" fmla="+- 0 3758 3662"/>
                <a:gd name="T13" fmla="*/ T12 w 3982"/>
                <a:gd name="T14" fmla="+- 0 81 -2958"/>
                <a:gd name="T15" fmla="*/ 81 h 3039"/>
                <a:gd name="T16" fmla="+- 0 7644 3662"/>
                <a:gd name="T17" fmla="*/ T16 w 3982"/>
                <a:gd name="T18" fmla="+- 0 -2885 -2958"/>
                <a:gd name="T19" fmla="*/ -2885 h 3039"/>
                <a:gd name="T20" fmla="+- 0 7644 3662"/>
                <a:gd name="T21" fmla="*/ T20 w 3982"/>
                <a:gd name="T22" fmla="+- 0 -2922 -2958"/>
                <a:gd name="T23" fmla="*/ -2922 h 3039"/>
                <a:gd name="T24" fmla="+- 0 7644 3662"/>
                <a:gd name="T25" fmla="*/ T24 w 3982"/>
                <a:gd name="T26" fmla="+- 0 -2958 -2958"/>
                <a:gd name="T27" fmla="*/ -2958 h 3039"/>
              </a:gdLst>
              <a:ahLst/>
              <a:cxnLst>
                <a:cxn ang="0">
                  <a:pos x="T1" y="T3"/>
                </a:cxn>
                <a:cxn ang="0">
                  <a:pos x="T5" y="T7"/>
                </a:cxn>
                <a:cxn ang="0">
                  <a:pos x="T9" y="T11"/>
                </a:cxn>
                <a:cxn ang="0">
                  <a:pos x="T13" y="T15"/>
                </a:cxn>
                <a:cxn ang="0">
                  <a:pos x="T17" y="T19"/>
                </a:cxn>
                <a:cxn ang="0">
                  <a:pos x="T21" y="T23"/>
                </a:cxn>
                <a:cxn ang="0">
                  <a:pos x="T25" y="T27"/>
                </a:cxn>
              </a:cxnLst>
              <a:rect l="0" t="0" r="r" b="b"/>
              <a:pathLst>
                <a:path w="3982" h="3039">
                  <a:moveTo>
                    <a:pt x="3982" y="0"/>
                  </a:moveTo>
                  <a:lnTo>
                    <a:pt x="0" y="3039"/>
                  </a:lnTo>
                  <a:lnTo>
                    <a:pt x="48" y="3039"/>
                  </a:lnTo>
                  <a:lnTo>
                    <a:pt x="96" y="3039"/>
                  </a:lnTo>
                  <a:lnTo>
                    <a:pt x="3982" y="73"/>
                  </a:lnTo>
                  <a:lnTo>
                    <a:pt x="3982" y="36"/>
                  </a:lnTo>
                  <a:lnTo>
                    <a:pt x="3982" y="0"/>
                  </a:lnTo>
                </a:path>
              </a:pathLst>
            </a:custGeom>
            <a:solidFill>
              <a:srgbClr val="E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0" name="Freeform 113"/>
            <p:cNvSpPr>
              <a:spLocks/>
            </p:cNvSpPr>
            <p:nvPr/>
          </p:nvSpPr>
          <p:spPr bwMode="auto">
            <a:xfrm>
              <a:off x="3758" y="-2885"/>
              <a:ext cx="3886" cy="2966"/>
            </a:xfrm>
            <a:custGeom>
              <a:avLst/>
              <a:gdLst>
                <a:gd name="T0" fmla="+- 0 7644 3758"/>
                <a:gd name="T1" fmla="*/ T0 w 3886"/>
                <a:gd name="T2" fmla="+- 0 -2885 -2885"/>
                <a:gd name="T3" fmla="*/ -2885 h 2966"/>
                <a:gd name="T4" fmla="+- 0 3758 3758"/>
                <a:gd name="T5" fmla="*/ T4 w 3886"/>
                <a:gd name="T6" fmla="+- 0 81 -2885"/>
                <a:gd name="T7" fmla="*/ 81 h 2966"/>
                <a:gd name="T8" fmla="+- 0 3807 3758"/>
                <a:gd name="T9" fmla="*/ T8 w 3886"/>
                <a:gd name="T10" fmla="+- 0 81 -2885"/>
                <a:gd name="T11" fmla="*/ 81 h 2966"/>
                <a:gd name="T12" fmla="+- 0 7644 3758"/>
                <a:gd name="T13" fmla="*/ T12 w 3886"/>
                <a:gd name="T14" fmla="+- 0 -2847 -2885"/>
                <a:gd name="T15" fmla="*/ -2847 h 2966"/>
                <a:gd name="T16" fmla="+- 0 7644 3758"/>
                <a:gd name="T17" fmla="*/ T16 w 3886"/>
                <a:gd name="T18" fmla="+- 0 -2885 -2885"/>
                <a:gd name="T19" fmla="*/ -2885 h 2966"/>
              </a:gdLst>
              <a:ahLst/>
              <a:cxnLst>
                <a:cxn ang="0">
                  <a:pos x="T1" y="T3"/>
                </a:cxn>
                <a:cxn ang="0">
                  <a:pos x="T5" y="T7"/>
                </a:cxn>
                <a:cxn ang="0">
                  <a:pos x="T9" y="T11"/>
                </a:cxn>
                <a:cxn ang="0">
                  <a:pos x="T13" y="T15"/>
                </a:cxn>
                <a:cxn ang="0">
                  <a:pos x="T17" y="T19"/>
                </a:cxn>
              </a:cxnLst>
              <a:rect l="0" t="0" r="r" b="b"/>
              <a:pathLst>
                <a:path w="3886" h="2966">
                  <a:moveTo>
                    <a:pt x="3886" y="0"/>
                  </a:moveTo>
                  <a:lnTo>
                    <a:pt x="0" y="2966"/>
                  </a:lnTo>
                  <a:lnTo>
                    <a:pt x="49" y="2966"/>
                  </a:lnTo>
                  <a:lnTo>
                    <a:pt x="3886" y="38"/>
                  </a:lnTo>
                  <a:lnTo>
                    <a:pt x="3886" y="0"/>
                  </a:lnTo>
                  <a:close/>
                </a:path>
              </a:pathLst>
            </a:custGeom>
            <a:solidFill>
              <a:srgbClr val="E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1" name="Freeform 112"/>
            <p:cNvSpPr>
              <a:spLocks/>
            </p:cNvSpPr>
            <p:nvPr/>
          </p:nvSpPr>
          <p:spPr bwMode="auto">
            <a:xfrm>
              <a:off x="3807" y="-2848"/>
              <a:ext cx="3837" cy="2928"/>
            </a:xfrm>
            <a:custGeom>
              <a:avLst/>
              <a:gdLst>
                <a:gd name="T0" fmla="+- 0 7644 3807"/>
                <a:gd name="T1" fmla="*/ T0 w 3837"/>
                <a:gd name="T2" fmla="+- 0 -2847 -2847"/>
                <a:gd name="T3" fmla="*/ -2847 h 2928"/>
                <a:gd name="T4" fmla="+- 0 3807 3807"/>
                <a:gd name="T5" fmla="*/ T4 w 3837"/>
                <a:gd name="T6" fmla="+- 0 81 -2847"/>
                <a:gd name="T7" fmla="*/ 81 h 2928"/>
                <a:gd name="T8" fmla="+- 0 3856 3807"/>
                <a:gd name="T9" fmla="*/ T8 w 3837"/>
                <a:gd name="T10" fmla="+- 0 81 -2847"/>
                <a:gd name="T11" fmla="*/ 81 h 2928"/>
                <a:gd name="T12" fmla="+- 0 7644 3807"/>
                <a:gd name="T13" fmla="*/ T12 w 3837"/>
                <a:gd name="T14" fmla="+- 0 -2810 -2847"/>
                <a:gd name="T15" fmla="*/ -2810 h 2928"/>
                <a:gd name="T16" fmla="+- 0 7644 3807"/>
                <a:gd name="T17" fmla="*/ T16 w 3837"/>
                <a:gd name="T18" fmla="+- 0 -2847 -2847"/>
                <a:gd name="T19" fmla="*/ -2847 h 2928"/>
              </a:gdLst>
              <a:ahLst/>
              <a:cxnLst>
                <a:cxn ang="0">
                  <a:pos x="T1" y="T3"/>
                </a:cxn>
                <a:cxn ang="0">
                  <a:pos x="T5" y="T7"/>
                </a:cxn>
                <a:cxn ang="0">
                  <a:pos x="T9" y="T11"/>
                </a:cxn>
                <a:cxn ang="0">
                  <a:pos x="T13" y="T15"/>
                </a:cxn>
                <a:cxn ang="0">
                  <a:pos x="T17" y="T19"/>
                </a:cxn>
              </a:cxnLst>
              <a:rect l="0" t="0" r="r" b="b"/>
              <a:pathLst>
                <a:path w="3837" h="2928">
                  <a:moveTo>
                    <a:pt x="3837" y="0"/>
                  </a:moveTo>
                  <a:lnTo>
                    <a:pt x="0" y="2928"/>
                  </a:lnTo>
                  <a:lnTo>
                    <a:pt x="49" y="2928"/>
                  </a:lnTo>
                  <a:lnTo>
                    <a:pt x="3837" y="37"/>
                  </a:lnTo>
                  <a:lnTo>
                    <a:pt x="3837" y="0"/>
                  </a:lnTo>
                  <a:close/>
                </a:path>
              </a:pathLst>
            </a:custGeom>
            <a:solidFill>
              <a:srgbClr val="E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2" name="Freeform 111"/>
            <p:cNvSpPr>
              <a:spLocks/>
            </p:cNvSpPr>
            <p:nvPr/>
          </p:nvSpPr>
          <p:spPr bwMode="auto">
            <a:xfrm>
              <a:off x="3855" y="-2811"/>
              <a:ext cx="3789" cy="2891"/>
            </a:xfrm>
            <a:custGeom>
              <a:avLst/>
              <a:gdLst>
                <a:gd name="T0" fmla="+- 0 7644 3856"/>
                <a:gd name="T1" fmla="*/ T0 w 3789"/>
                <a:gd name="T2" fmla="+- 0 -2810 -2810"/>
                <a:gd name="T3" fmla="*/ -2810 h 2891"/>
                <a:gd name="T4" fmla="+- 0 3856 3856"/>
                <a:gd name="T5" fmla="*/ T4 w 3789"/>
                <a:gd name="T6" fmla="+- 0 81 -2810"/>
                <a:gd name="T7" fmla="*/ 81 h 2891"/>
                <a:gd name="T8" fmla="+- 0 3905 3856"/>
                <a:gd name="T9" fmla="*/ T8 w 3789"/>
                <a:gd name="T10" fmla="+- 0 81 -2810"/>
                <a:gd name="T11" fmla="*/ 81 h 2891"/>
                <a:gd name="T12" fmla="+- 0 3953 3856"/>
                <a:gd name="T13" fmla="*/ T12 w 3789"/>
                <a:gd name="T14" fmla="+- 0 81 -2810"/>
                <a:gd name="T15" fmla="*/ 81 h 2891"/>
                <a:gd name="T16" fmla="+- 0 7644 3856"/>
                <a:gd name="T17" fmla="*/ T16 w 3789"/>
                <a:gd name="T18" fmla="+- 0 -2736 -2810"/>
                <a:gd name="T19" fmla="*/ -2736 h 2891"/>
                <a:gd name="T20" fmla="+- 0 7644 3856"/>
                <a:gd name="T21" fmla="*/ T20 w 3789"/>
                <a:gd name="T22" fmla="+- 0 -2773 -2810"/>
                <a:gd name="T23" fmla="*/ -2773 h 2891"/>
                <a:gd name="T24" fmla="+- 0 7644 3856"/>
                <a:gd name="T25" fmla="*/ T24 w 3789"/>
                <a:gd name="T26" fmla="+- 0 -2810 -2810"/>
                <a:gd name="T27" fmla="*/ -2810 h 2891"/>
              </a:gdLst>
              <a:ahLst/>
              <a:cxnLst>
                <a:cxn ang="0">
                  <a:pos x="T1" y="T3"/>
                </a:cxn>
                <a:cxn ang="0">
                  <a:pos x="T5" y="T7"/>
                </a:cxn>
                <a:cxn ang="0">
                  <a:pos x="T9" y="T11"/>
                </a:cxn>
                <a:cxn ang="0">
                  <a:pos x="T13" y="T15"/>
                </a:cxn>
                <a:cxn ang="0">
                  <a:pos x="T17" y="T19"/>
                </a:cxn>
                <a:cxn ang="0">
                  <a:pos x="T21" y="T23"/>
                </a:cxn>
                <a:cxn ang="0">
                  <a:pos x="T25" y="T27"/>
                </a:cxn>
              </a:cxnLst>
              <a:rect l="0" t="0" r="r" b="b"/>
              <a:pathLst>
                <a:path w="3789" h="2891">
                  <a:moveTo>
                    <a:pt x="3788" y="0"/>
                  </a:moveTo>
                  <a:lnTo>
                    <a:pt x="0" y="2891"/>
                  </a:lnTo>
                  <a:lnTo>
                    <a:pt x="49" y="2891"/>
                  </a:lnTo>
                  <a:lnTo>
                    <a:pt x="97" y="2891"/>
                  </a:lnTo>
                  <a:lnTo>
                    <a:pt x="3788" y="74"/>
                  </a:lnTo>
                  <a:lnTo>
                    <a:pt x="3788" y="37"/>
                  </a:lnTo>
                  <a:lnTo>
                    <a:pt x="3788" y="0"/>
                  </a:lnTo>
                </a:path>
              </a:pathLst>
            </a:custGeom>
            <a:solidFill>
              <a:srgbClr val="E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3" name="Freeform 110"/>
            <p:cNvSpPr>
              <a:spLocks/>
            </p:cNvSpPr>
            <p:nvPr/>
          </p:nvSpPr>
          <p:spPr bwMode="auto">
            <a:xfrm>
              <a:off x="3953" y="-2736"/>
              <a:ext cx="3691" cy="2817"/>
            </a:xfrm>
            <a:custGeom>
              <a:avLst/>
              <a:gdLst>
                <a:gd name="T0" fmla="+- 0 7644 3953"/>
                <a:gd name="T1" fmla="*/ T0 w 3691"/>
                <a:gd name="T2" fmla="+- 0 -2736 -2736"/>
                <a:gd name="T3" fmla="*/ -2736 h 2817"/>
                <a:gd name="T4" fmla="+- 0 3953 3953"/>
                <a:gd name="T5" fmla="*/ T4 w 3691"/>
                <a:gd name="T6" fmla="+- 0 81 -2736"/>
                <a:gd name="T7" fmla="*/ 81 h 2817"/>
                <a:gd name="T8" fmla="+- 0 4002 3953"/>
                <a:gd name="T9" fmla="*/ T8 w 3691"/>
                <a:gd name="T10" fmla="+- 0 81 -2736"/>
                <a:gd name="T11" fmla="*/ 81 h 2817"/>
                <a:gd name="T12" fmla="+- 0 7644 3953"/>
                <a:gd name="T13" fmla="*/ T12 w 3691"/>
                <a:gd name="T14" fmla="+- 0 -2699 -2736"/>
                <a:gd name="T15" fmla="*/ -2699 h 2817"/>
                <a:gd name="T16" fmla="+- 0 7644 3953"/>
                <a:gd name="T17" fmla="*/ T16 w 3691"/>
                <a:gd name="T18" fmla="+- 0 -2736 -2736"/>
                <a:gd name="T19" fmla="*/ -2736 h 2817"/>
              </a:gdLst>
              <a:ahLst/>
              <a:cxnLst>
                <a:cxn ang="0">
                  <a:pos x="T1" y="T3"/>
                </a:cxn>
                <a:cxn ang="0">
                  <a:pos x="T5" y="T7"/>
                </a:cxn>
                <a:cxn ang="0">
                  <a:pos x="T9" y="T11"/>
                </a:cxn>
                <a:cxn ang="0">
                  <a:pos x="T13" y="T15"/>
                </a:cxn>
                <a:cxn ang="0">
                  <a:pos x="T17" y="T19"/>
                </a:cxn>
              </a:cxnLst>
              <a:rect l="0" t="0" r="r" b="b"/>
              <a:pathLst>
                <a:path w="3691" h="2817">
                  <a:moveTo>
                    <a:pt x="3691" y="0"/>
                  </a:moveTo>
                  <a:lnTo>
                    <a:pt x="0" y="2817"/>
                  </a:lnTo>
                  <a:lnTo>
                    <a:pt x="49" y="2817"/>
                  </a:lnTo>
                  <a:lnTo>
                    <a:pt x="3691" y="37"/>
                  </a:lnTo>
                  <a:lnTo>
                    <a:pt x="3691" y="0"/>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4" name="Freeform 109"/>
            <p:cNvSpPr>
              <a:spLocks/>
            </p:cNvSpPr>
            <p:nvPr/>
          </p:nvSpPr>
          <p:spPr bwMode="auto">
            <a:xfrm>
              <a:off x="4002" y="-2699"/>
              <a:ext cx="3642" cy="2780"/>
            </a:xfrm>
            <a:custGeom>
              <a:avLst/>
              <a:gdLst>
                <a:gd name="T0" fmla="+- 0 7644 4002"/>
                <a:gd name="T1" fmla="*/ T0 w 3642"/>
                <a:gd name="T2" fmla="+- 0 -2699 -2699"/>
                <a:gd name="T3" fmla="*/ -2699 h 2780"/>
                <a:gd name="T4" fmla="+- 0 4002 4002"/>
                <a:gd name="T5" fmla="*/ T4 w 3642"/>
                <a:gd name="T6" fmla="+- 0 81 -2699"/>
                <a:gd name="T7" fmla="*/ 81 h 2780"/>
                <a:gd name="T8" fmla="+- 0 4051 4002"/>
                <a:gd name="T9" fmla="*/ T8 w 3642"/>
                <a:gd name="T10" fmla="+- 0 81 -2699"/>
                <a:gd name="T11" fmla="*/ 81 h 2780"/>
                <a:gd name="T12" fmla="+- 0 4100 4002"/>
                <a:gd name="T13" fmla="*/ T12 w 3642"/>
                <a:gd name="T14" fmla="+- 0 81 -2699"/>
                <a:gd name="T15" fmla="*/ 81 h 2780"/>
                <a:gd name="T16" fmla="+- 0 7644 4002"/>
                <a:gd name="T17" fmla="*/ T16 w 3642"/>
                <a:gd name="T18" fmla="+- 0 -2624 -2699"/>
                <a:gd name="T19" fmla="*/ -2624 h 2780"/>
                <a:gd name="T20" fmla="+- 0 7644 4002"/>
                <a:gd name="T21" fmla="*/ T20 w 3642"/>
                <a:gd name="T22" fmla="+- 0 -2661 -2699"/>
                <a:gd name="T23" fmla="*/ -2661 h 2780"/>
                <a:gd name="T24" fmla="+- 0 7644 4002"/>
                <a:gd name="T25" fmla="*/ T24 w 3642"/>
                <a:gd name="T26" fmla="+- 0 -2699 -2699"/>
                <a:gd name="T27" fmla="*/ -2699 h 2780"/>
              </a:gdLst>
              <a:ahLst/>
              <a:cxnLst>
                <a:cxn ang="0">
                  <a:pos x="T1" y="T3"/>
                </a:cxn>
                <a:cxn ang="0">
                  <a:pos x="T5" y="T7"/>
                </a:cxn>
                <a:cxn ang="0">
                  <a:pos x="T9" y="T11"/>
                </a:cxn>
                <a:cxn ang="0">
                  <a:pos x="T13" y="T15"/>
                </a:cxn>
                <a:cxn ang="0">
                  <a:pos x="T17" y="T19"/>
                </a:cxn>
                <a:cxn ang="0">
                  <a:pos x="T21" y="T23"/>
                </a:cxn>
                <a:cxn ang="0">
                  <a:pos x="T25" y="T27"/>
                </a:cxn>
              </a:cxnLst>
              <a:rect l="0" t="0" r="r" b="b"/>
              <a:pathLst>
                <a:path w="3642" h="2780">
                  <a:moveTo>
                    <a:pt x="3642" y="0"/>
                  </a:moveTo>
                  <a:lnTo>
                    <a:pt x="0" y="2780"/>
                  </a:lnTo>
                  <a:lnTo>
                    <a:pt x="49" y="2780"/>
                  </a:lnTo>
                  <a:lnTo>
                    <a:pt x="98" y="2780"/>
                  </a:lnTo>
                  <a:lnTo>
                    <a:pt x="3642" y="75"/>
                  </a:lnTo>
                  <a:lnTo>
                    <a:pt x="3642" y="38"/>
                  </a:lnTo>
                  <a:lnTo>
                    <a:pt x="3642" y="0"/>
                  </a:lnTo>
                </a:path>
              </a:pathLst>
            </a:custGeom>
            <a:solidFill>
              <a:srgbClr val="E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5" name="Freeform 108"/>
            <p:cNvSpPr>
              <a:spLocks/>
            </p:cNvSpPr>
            <p:nvPr/>
          </p:nvSpPr>
          <p:spPr bwMode="auto">
            <a:xfrm>
              <a:off x="4099" y="-2625"/>
              <a:ext cx="3545" cy="2705"/>
            </a:xfrm>
            <a:custGeom>
              <a:avLst/>
              <a:gdLst>
                <a:gd name="T0" fmla="+- 0 7644 4100"/>
                <a:gd name="T1" fmla="*/ T0 w 3545"/>
                <a:gd name="T2" fmla="+- 0 -2624 -2624"/>
                <a:gd name="T3" fmla="*/ -2624 h 2705"/>
                <a:gd name="T4" fmla="+- 0 4100 4100"/>
                <a:gd name="T5" fmla="*/ T4 w 3545"/>
                <a:gd name="T6" fmla="+- 0 81 -2624"/>
                <a:gd name="T7" fmla="*/ 81 h 2705"/>
                <a:gd name="T8" fmla="+- 0 4147 4100"/>
                <a:gd name="T9" fmla="*/ T8 w 3545"/>
                <a:gd name="T10" fmla="+- 0 81 -2624"/>
                <a:gd name="T11" fmla="*/ 81 h 2705"/>
                <a:gd name="T12" fmla="+- 0 4196 4100"/>
                <a:gd name="T13" fmla="*/ T12 w 3545"/>
                <a:gd name="T14" fmla="+- 0 81 -2624"/>
                <a:gd name="T15" fmla="*/ 81 h 2705"/>
                <a:gd name="T16" fmla="+- 0 7644 4100"/>
                <a:gd name="T17" fmla="*/ T16 w 3545"/>
                <a:gd name="T18" fmla="+- 0 -2551 -2624"/>
                <a:gd name="T19" fmla="*/ -2551 h 2705"/>
                <a:gd name="T20" fmla="+- 0 7644 4100"/>
                <a:gd name="T21" fmla="*/ T20 w 3545"/>
                <a:gd name="T22" fmla="+- 0 -2588 -2624"/>
                <a:gd name="T23" fmla="*/ -2588 h 2705"/>
                <a:gd name="T24" fmla="+- 0 7644 4100"/>
                <a:gd name="T25" fmla="*/ T24 w 3545"/>
                <a:gd name="T26" fmla="+- 0 -2624 -2624"/>
                <a:gd name="T27" fmla="*/ -2624 h 2705"/>
              </a:gdLst>
              <a:ahLst/>
              <a:cxnLst>
                <a:cxn ang="0">
                  <a:pos x="T1" y="T3"/>
                </a:cxn>
                <a:cxn ang="0">
                  <a:pos x="T5" y="T7"/>
                </a:cxn>
                <a:cxn ang="0">
                  <a:pos x="T9" y="T11"/>
                </a:cxn>
                <a:cxn ang="0">
                  <a:pos x="T13" y="T15"/>
                </a:cxn>
                <a:cxn ang="0">
                  <a:pos x="T17" y="T19"/>
                </a:cxn>
                <a:cxn ang="0">
                  <a:pos x="T21" y="T23"/>
                </a:cxn>
                <a:cxn ang="0">
                  <a:pos x="T25" y="T27"/>
                </a:cxn>
              </a:cxnLst>
              <a:rect l="0" t="0" r="r" b="b"/>
              <a:pathLst>
                <a:path w="3545" h="2705">
                  <a:moveTo>
                    <a:pt x="3544" y="0"/>
                  </a:moveTo>
                  <a:lnTo>
                    <a:pt x="0" y="2705"/>
                  </a:lnTo>
                  <a:lnTo>
                    <a:pt x="47" y="2705"/>
                  </a:lnTo>
                  <a:lnTo>
                    <a:pt x="96" y="2705"/>
                  </a:lnTo>
                  <a:lnTo>
                    <a:pt x="3544" y="73"/>
                  </a:lnTo>
                  <a:lnTo>
                    <a:pt x="3544" y="36"/>
                  </a:lnTo>
                  <a:lnTo>
                    <a:pt x="3544" y="0"/>
                  </a:lnTo>
                </a:path>
              </a:pathLst>
            </a:custGeom>
            <a:solidFill>
              <a:srgbClr val="E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6" name="Freeform 107"/>
            <p:cNvSpPr>
              <a:spLocks/>
            </p:cNvSpPr>
            <p:nvPr/>
          </p:nvSpPr>
          <p:spPr bwMode="auto">
            <a:xfrm>
              <a:off x="4195" y="-2551"/>
              <a:ext cx="3449" cy="2632"/>
            </a:xfrm>
            <a:custGeom>
              <a:avLst/>
              <a:gdLst>
                <a:gd name="T0" fmla="+- 0 7644 4196"/>
                <a:gd name="T1" fmla="*/ T0 w 3449"/>
                <a:gd name="T2" fmla="+- 0 -2551 -2551"/>
                <a:gd name="T3" fmla="*/ -2551 h 2632"/>
                <a:gd name="T4" fmla="+- 0 4196 4196"/>
                <a:gd name="T5" fmla="*/ T4 w 3449"/>
                <a:gd name="T6" fmla="+- 0 81 -2551"/>
                <a:gd name="T7" fmla="*/ 81 h 2632"/>
                <a:gd name="T8" fmla="+- 0 4244 4196"/>
                <a:gd name="T9" fmla="*/ T8 w 3449"/>
                <a:gd name="T10" fmla="+- 0 81 -2551"/>
                <a:gd name="T11" fmla="*/ 81 h 2632"/>
                <a:gd name="T12" fmla="+- 0 7644 4196"/>
                <a:gd name="T13" fmla="*/ T12 w 3449"/>
                <a:gd name="T14" fmla="+- 0 -2514 -2551"/>
                <a:gd name="T15" fmla="*/ -2514 h 2632"/>
                <a:gd name="T16" fmla="+- 0 7644 4196"/>
                <a:gd name="T17" fmla="*/ T16 w 3449"/>
                <a:gd name="T18" fmla="+- 0 -2551 -2551"/>
                <a:gd name="T19" fmla="*/ -2551 h 2632"/>
              </a:gdLst>
              <a:ahLst/>
              <a:cxnLst>
                <a:cxn ang="0">
                  <a:pos x="T1" y="T3"/>
                </a:cxn>
                <a:cxn ang="0">
                  <a:pos x="T5" y="T7"/>
                </a:cxn>
                <a:cxn ang="0">
                  <a:pos x="T9" y="T11"/>
                </a:cxn>
                <a:cxn ang="0">
                  <a:pos x="T13" y="T15"/>
                </a:cxn>
                <a:cxn ang="0">
                  <a:pos x="T17" y="T19"/>
                </a:cxn>
              </a:cxnLst>
              <a:rect l="0" t="0" r="r" b="b"/>
              <a:pathLst>
                <a:path w="3449" h="2632">
                  <a:moveTo>
                    <a:pt x="3448" y="0"/>
                  </a:moveTo>
                  <a:lnTo>
                    <a:pt x="0" y="2632"/>
                  </a:lnTo>
                  <a:lnTo>
                    <a:pt x="48" y="2632"/>
                  </a:lnTo>
                  <a:lnTo>
                    <a:pt x="3448" y="37"/>
                  </a:lnTo>
                  <a:lnTo>
                    <a:pt x="3448" y="0"/>
                  </a:lnTo>
                  <a:close/>
                </a:path>
              </a:pathLst>
            </a:custGeom>
            <a:solidFill>
              <a:srgbClr val="E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7" name="Freeform 106"/>
            <p:cNvSpPr>
              <a:spLocks/>
            </p:cNvSpPr>
            <p:nvPr/>
          </p:nvSpPr>
          <p:spPr bwMode="auto">
            <a:xfrm>
              <a:off x="4244" y="-2514"/>
              <a:ext cx="3400" cy="2595"/>
            </a:xfrm>
            <a:custGeom>
              <a:avLst/>
              <a:gdLst>
                <a:gd name="T0" fmla="+- 0 7644 4244"/>
                <a:gd name="T1" fmla="*/ T0 w 3400"/>
                <a:gd name="T2" fmla="+- 0 -2514 -2514"/>
                <a:gd name="T3" fmla="*/ -2514 h 2595"/>
                <a:gd name="T4" fmla="+- 0 4244 4244"/>
                <a:gd name="T5" fmla="*/ T4 w 3400"/>
                <a:gd name="T6" fmla="+- 0 81 -2514"/>
                <a:gd name="T7" fmla="*/ 81 h 2595"/>
                <a:gd name="T8" fmla="+- 0 4293 4244"/>
                <a:gd name="T9" fmla="*/ T8 w 3400"/>
                <a:gd name="T10" fmla="+- 0 81 -2514"/>
                <a:gd name="T11" fmla="*/ 81 h 2595"/>
                <a:gd name="T12" fmla="+- 0 4342 4244"/>
                <a:gd name="T13" fmla="*/ T12 w 3400"/>
                <a:gd name="T14" fmla="+- 0 81 -2514"/>
                <a:gd name="T15" fmla="*/ 81 h 2595"/>
                <a:gd name="T16" fmla="+- 0 7644 4244"/>
                <a:gd name="T17" fmla="*/ T16 w 3400"/>
                <a:gd name="T18" fmla="+- 0 -2439 -2514"/>
                <a:gd name="T19" fmla="*/ -2439 h 2595"/>
                <a:gd name="T20" fmla="+- 0 7644 4244"/>
                <a:gd name="T21" fmla="*/ T20 w 3400"/>
                <a:gd name="T22" fmla="+- 0 -2477 -2514"/>
                <a:gd name="T23" fmla="*/ -2477 h 2595"/>
                <a:gd name="T24" fmla="+- 0 7644 4244"/>
                <a:gd name="T25" fmla="*/ T24 w 3400"/>
                <a:gd name="T26" fmla="+- 0 -2514 -2514"/>
                <a:gd name="T27" fmla="*/ -2514 h 2595"/>
              </a:gdLst>
              <a:ahLst/>
              <a:cxnLst>
                <a:cxn ang="0">
                  <a:pos x="T1" y="T3"/>
                </a:cxn>
                <a:cxn ang="0">
                  <a:pos x="T5" y="T7"/>
                </a:cxn>
                <a:cxn ang="0">
                  <a:pos x="T9" y="T11"/>
                </a:cxn>
                <a:cxn ang="0">
                  <a:pos x="T13" y="T15"/>
                </a:cxn>
                <a:cxn ang="0">
                  <a:pos x="T17" y="T19"/>
                </a:cxn>
                <a:cxn ang="0">
                  <a:pos x="T21" y="T23"/>
                </a:cxn>
                <a:cxn ang="0">
                  <a:pos x="T25" y="T27"/>
                </a:cxn>
              </a:cxnLst>
              <a:rect l="0" t="0" r="r" b="b"/>
              <a:pathLst>
                <a:path w="3400" h="2595">
                  <a:moveTo>
                    <a:pt x="3400" y="0"/>
                  </a:moveTo>
                  <a:lnTo>
                    <a:pt x="0" y="2595"/>
                  </a:lnTo>
                  <a:lnTo>
                    <a:pt x="49" y="2595"/>
                  </a:lnTo>
                  <a:lnTo>
                    <a:pt x="98" y="2595"/>
                  </a:lnTo>
                  <a:lnTo>
                    <a:pt x="3400" y="75"/>
                  </a:lnTo>
                  <a:lnTo>
                    <a:pt x="3400" y="37"/>
                  </a:lnTo>
                  <a:lnTo>
                    <a:pt x="3400" y="0"/>
                  </a:lnTo>
                </a:path>
              </a:pathLst>
            </a:custGeom>
            <a:solidFill>
              <a:srgbClr val="E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8" name="Freeform 105"/>
            <p:cNvSpPr>
              <a:spLocks/>
            </p:cNvSpPr>
            <p:nvPr/>
          </p:nvSpPr>
          <p:spPr bwMode="auto">
            <a:xfrm>
              <a:off x="4341" y="-2440"/>
              <a:ext cx="3303" cy="2520"/>
            </a:xfrm>
            <a:custGeom>
              <a:avLst/>
              <a:gdLst>
                <a:gd name="T0" fmla="+- 0 7644 4342"/>
                <a:gd name="T1" fmla="*/ T0 w 3303"/>
                <a:gd name="T2" fmla="+- 0 -2439 -2439"/>
                <a:gd name="T3" fmla="*/ -2439 h 2520"/>
                <a:gd name="T4" fmla="+- 0 4342 4342"/>
                <a:gd name="T5" fmla="*/ T4 w 3303"/>
                <a:gd name="T6" fmla="+- 0 81 -2439"/>
                <a:gd name="T7" fmla="*/ 81 h 2520"/>
                <a:gd name="T8" fmla="+- 0 4391 4342"/>
                <a:gd name="T9" fmla="*/ T8 w 3303"/>
                <a:gd name="T10" fmla="+- 0 81 -2439"/>
                <a:gd name="T11" fmla="*/ 81 h 2520"/>
                <a:gd name="T12" fmla="+- 0 4439 4342"/>
                <a:gd name="T13" fmla="*/ T12 w 3303"/>
                <a:gd name="T14" fmla="+- 0 81 -2439"/>
                <a:gd name="T15" fmla="*/ 81 h 2520"/>
                <a:gd name="T16" fmla="+- 0 7644 4342"/>
                <a:gd name="T17" fmla="*/ T16 w 3303"/>
                <a:gd name="T18" fmla="+- 0 -2365 -2439"/>
                <a:gd name="T19" fmla="*/ -2365 h 2520"/>
                <a:gd name="T20" fmla="+- 0 7644 4342"/>
                <a:gd name="T21" fmla="*/ T20 w 3303"/>
                <a:gd name="T22" fmla="+- 0 -2402 -2439"/>
                <a:gd name="T23" fmla="*/ -2402 h 2520"/>
                <a:gd name="T24" fmla="+- 0 7644 4342"/>
                <a:gd name="T25" fmla="*/ T24 w 3303"/>
                <a:gd name="T26" fmla="+- 0 -2439 -2439"/>
                <a:gd name="T27" fmla="*/ -2439 h 2520"/>
              </a:gdLst>
              <a:ahLst/>
              <a:cxnLst>
                <a:cxn ang="0">
                  <a:pos x="T1" y="T3"/>
                </a:cxn>
                <a:cxn ang="0">
                  <a:pos x="T5" y="T7"/>
                </a:cxn>
                <a:cxn ang="0">
                  <a:pos x="T9" y="T11"/>
                </a:cxn>
                <a:cxn ang="0">
                  <a:pos x="T13" y="T15"/>
                </a:cxn>
                <a:cxn ang="0">
                  <a:pos x="T17" y="T19"/>
                </a:cxn>
                <a:cxn ang="0">
                  <a:pos x="T21" y="T23"/>
                </a:cxn>
                <a:cxn ang="0">
                  <a:pos x="T25" y="T27"/>
                </a:cxn>
              </a:cxnLst>
              <a:rect l="0" t="0" r="r" b="b"/>
              <a:pathLst>
                <a:path w="3303" h="2520">
                  <a:moveTo>
                    <a:pt x="3302" y="0"/>
                  </a:moveTo>
                  <a:lnTo>
                    <a:pt x="0" y="2520"/>
                  </a:lnTo>
                  <a:lnTo>
                    <a:pt x="49" y="2520"/>
                  </a:lnTo>
                  <a:lnTo>
                    <a:pt x="97" y="2520"/>
                  </a:lnTo>
                  <a:lnTo>
                    <a:pt x="3302" y="74"/>
                  </a:lnTo>
                  <a:lnTo>
                    <a:pt x="3302" y="37"/>
                  </a:lnTo>
                  <a:lnTo>
                    <a:pt x="3302" y="0"/>
                  </a:lnTo>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79" name="Freeform 104"/>
            <p:cNvSpPr>
              <a:spLocks/>
            </p:cNvSpPr>
            <p:nvPr/>
          </p:nvSpPr>
          <p:spPr bwMode="auto">
            <a:xfrm>
              <a:off x="4439" y="-2365"/>
              <a:ext cx="3205" cy="2446"/>
            </a:xfrm>
            <a:custGeom>
              <a:avLst/>
              <a:gdLst>
                <a:gd name="T0" fmla="+- 0 7644 4439"/>
                <a:gd name="T1" fmla="*/ T0 w 3205"/>
                <a:gd name="T2" fmla="+- 0 -2365 -2365"/>
                <a:gd name="T3" fmla="*/ -2365 h 2446"/>
                <a:gd name="T4" fmla="+- 0 4439 4439"/>
                <a:gd name="T5" fmla="*/ T4 w 3205"/>
                <a:gd name="T6" fmla="+- 0 81 -2365"/>
                <a:gd name="T7" fmla="*/ 81 h 2446"/>
                <a:gd name="T8" fmla="+- 0 4488 4439"/>
                <a:gd name="T9" fmla="*/ T8 w 3205"/>
                <a:gd name="T10" fmla="+- 0 81 -2365"/>
                <a:gd name="T11" fmla="*/ 81 h 2446"/>
                <a:gd name="T12" fmla="+- 0 7644 4439"/>
                <a:gd name="T13" fmla="*/ T12 w 3205"/>
                <a:gd name="T14" fmla="+- 0 -2328 -2365"/>
                <a:gd name="T15" fmla="*/ -2328 h 2446"/>
                <a:gd name="T16" fmla="+- 0 7644 4439"/>
                <a:gd name="T17" fmla="*/ T16 w 3205"/>
                <a:gd name="T18" fmla="+- 0 -2365 -2365"/>
                <a:gd name="T19" fmla="*/ -2365 h 2446"/>
              </a:gdLst>
              <a:ahLst/>
              <a:cxnLst>
                <a:cxn ang="0">
                  <a:pos x="T1" y="T3"/>
                </a:cxn>
                <a:cxn ang="0">
                  <a:pos x="T5" y="T7"/>
                </a:cxn>
                <a:cxn ang="0">
                  <a:pos x="T9" y="T11"/>
                </a:cxn>
                <a:cxn ang="0">
                  <a:pos x="T13" y="T15"/>
                </a:cxn>
                <a:cxn ang="0">
                  <a:pos x="T17" y="T19"/>
                </a:cxn>
              </a:cxnLst>
              <a:rect l="0" t="0" r="r" b="b"/>
              <a:pathLst>
                <a:path w="3205" h="2446">
                  <a:moveTo>
                    <a:pt x="3205" y="0"/>
                  </a:moveTo>
                  <a:lnTo>
                    <a:pt x="0" y="2446"/>
                  </a:lnTo>
                  <a:lnTo>
                    <a:pt x="49" y="2446"/>
                  </a:lnTo>
                  <a:lnTo>
                    <a:pt x="3205" y="37"/>
                  </a:lnTo>
                  <a:lnTo>
                    <a:pt x="3205" y="0"/>
                  </a:lnTo>
                  <a:close/>
                </a:path>
              </a:pathLst>
            </a:custGeom>
            <a:solidFill>
              <a:srgbClr val="E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0" name="Freeform 103"/>
            <p:cNvSpPr>
              <a:spLocks/>
            </p:cNvSpPr>
            <p:nvPr/>
          </p:nvSpPr>
          <p:spPr bwMode="auto">
            <a:xfrm>
              <a:off x="4488" y="-2328"/>
              <a:ext cx="3156" cy="2409"/>
            </a:xfrm>
            <a:custGeom>
              <a:avLst/>
              <a:gdLst>
                <a:gd name="T0" fmla="+- 0 7644 4488"/>
                <a:gd name="T1" fmla="*/ T0 w 3156"/>
                <a:gd name="T2" fmla="+- 0 -2328 -2328"/>
                <a:gd name="T3" fmla="*/ -2328 h 2409"/>
                <a:gd name="T4" fmla="+- 0 4488 4488"/>
                <a:gd name="T5" fmla="*/ T4 w 3156"/>
                <a:gd name="T6" fmla="+- 0 81 -2328"/>
                <a:gd name="T7" fmla="*/ 81 h 2409"/>
                <a:gd name="T8" fmla="+- 0 4537 4488"/>
                <a:gd name="T9" fmla="*/ T8 w 3156"/>
                <a:gd name="T10" fmla="+- 0 81 -2328"/>
                <a:gd name="T11" fmla="*/ 81 h 2409"/>
                <a:gd name="T12" fmla="+- 0 4584 4488"/>
                <a:gd name="T13" fmla="*/ T12 w 3156"/>
                <a:gd name="T14" fmla="+- 0 81 -2328"/>
                <a:gd name="T15" fmla="*/ 81 h 2409"/>
                <a:gd name="T16" fmla="+- 0 7644 4488"/>
                <a:gd name="T17" fmla="*/ T16 w 3156"/>
                <a:gd name="T18" fmla="+- 0 -2255 -2328"/>
                <a:gd name="T19" fmla="*/ -2255 h 2409"/>
                <a:gd name="T20" fmla="+- 0 7644 4488"/>
                <a:gd name="T21" fmla="*/ T20 w 3156"/>
                <a:gd name="T22" fmla="+- 0 -2291 -2328"/>
                <a:gd name="T23" fmla="*/ -2291 h 2409"/>
                <a:gd name="T24" fmla="+- 0 7644 4488"/>
                <a:gd name="T25" fmla="*/ T24 w 3156"/>
                <a:gd name="T26" fmla="+- 0 -2328 -2328"/>
                <a:gd name="T27" fmla="*/ -2328 h 2409"/>
              </a:gdLst>
              <a:ahLst/>
              <a:cxnLst>
                <a:cxn ang="0">
                  <a:pos x="T1" y="T3"/>
                </a:cxn>
                <a:cxn ang="0">
                  <a:pos x="T5" y="T7"/>
                </a:cxn>
                <a:cxn ang="0">
                  <a:pos x="T9" y="T11"/>
                </a:cxn>
                <a:cxn ang="0">
                  <a:pos x="T13" y="T15"/>
                </a:cxn>
                <a:cxn ang="0">
                  <a:pos x="T17" y="T19"/>
                </a:cxn>
                <a:cxn ang="0">
                  <a:pos x="T21" y="T23"/>
                </a:cxn>
                <a:cxn ang="0">
                  <a:pos x="T25" y="T27"/>
                </a:cxn>
              </a:cxnLst>
              <a:rect l="0" t="0" r="r" b="b"/>
              <a:pathLst>
                <a:path w="3156" h="2409">
                  <a:moveTo>
                    <a:pt x="3156" y="0"/>
                  </a:moveTo>
                  <a:lnTo>
                    <a:pt x="0" y="2409"/>
                  </a:lnTo>
                  <a:lnTo>
                    <a:pt x="49" y="2409"/>
                  </a:lnTo>
                  <a:lnTo>
                    <a:pt x="96" y="2409"/>
                  </a:lnTo>
                  <a:lnTo>
                    <a:pt x="3156" y="73"/>
                  </a:lnTo>
                  <a:lnTo>
                    <a:pt x="3156" y="37"/>
                  </a:lnTo>
                  <a:lnTo>
                    <a:pt x="3156" y="0"/>
                  </a:lnTo>
                </a:path>
              </a:pathLst>
            </a:custGeom>
            <a:solidFill>
              <a:srgbClr val="E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1" name="Freeform 102"/>
            <p:cNvSpPr>
              <a:spLocks/>
            </p:cNvSpPr>
            <p:nvPr/>
          </p:nvSpPr>
          <p:spPr bwMode="auto">
            <a:xfrm>
              <a:off x="4583" y="-2255"/>
              <a:ext cx="3061" cy="2336"/>
            </a:xfrm>
            <a:custGeom>
              <a:avLst/>
              <a:gdLst>
                <a:gd name="T0" fmla="+- 0 7644 4584"/>
                <a:gd name="T1" fmla="*/ T0 w 3061"/>
                <a:gd name="T2" fmla="+- 0 -2255 -2255"/>
                <a:gd name="T3" fmla="*/ -2255 h 2336"/>
                <a:gd name="T4" fmla="+- 0 4584 4584"/>
                <a:gd name="T5" fmla="*/ T4 w 3061"/>
                <a:gd name="T6" fmla="+- 0 81 -2255"/>
                <a:gd name="T7" fmla="*/ 81 h 2336"/>
                <a:gd name="T8" fmla="+- 0 4633 4584"/>
                <a:gd name="T9" fmla="*/ T8 w 3061"/>
                <a:gd name="T10" fmla="+- 0 81 -2255"/>
                <a:gd name="T11" fmla="*/ 81 h 2336"/>
                <a:gd name="T12" fmla="+- 0 4681 4584"/>
                <a:gd name="T13" fmla="*/ T12 w 3061"/>
                <a:gd name="T14" fmla="+- 0 81 -2255"/>
                <a:gd name="T15" fmla="*/ 81 h 2336"/>
                <a:gd name="T16" fmla="+- 0 7644 4584"/>
                <a:gd name="T17" fmla="*/ T16 w 3061"/>
                <a:gd name="T18" fmla="+- 0 -2180 -2255"/>
                <a:gd name="T19" fmla="*/ -2180 h 2336"/>
                <a:gd name="T20" fmla="+- 0 7644 4584"/>
                <a:gd name="T21" fmla="*/ T20 w 3061"/>
                <a:gd name="T22" fmla="+- 0 -2217 -2255"/>
                <a:gd name="T23" fmla="*/ -2217 h 2336"/>
                <a:gd name="T24" fmla="+- 0 7644 4584"/>
                <a:gd name="T25" fmla="*/ T24 w 3061"/>
                <a:gd name="T26" fmla="+- 0 -2255 -2255"/>
                <a:gd name="T27" fmla="*/ -2255 h 2336"/>
              </a:gdLst>
              <a:ahLst/>
              <a:cxnLst>
                <a:cxn ang="0">
                  <a:pos x="T1" y="T3"/>
                </a:cxn>
                <a:cxn ang="0">
                  <a:pos x="T5" y="T7"/>
                </a:cxn>
                <a:cxn ang="0">
                  <a:pos x="T9" y="T11"/>
                </a:cxn>
                <a:cxn ang="0">
                  <a:pos x="T13" y="T15"/>
                </a:cxn>
                <a:cxn ang="0">
                  <a:pos x="T17" y="T19"/>
                </a:cxn>
                <a:cxn ang="0">
                  <a:pos x="T21" y="T23"/>
                </a:cxn>
                <a:cxn ang="0">
                  <a:pos x="T25" y="T27"/>
                </a:cxn>
              </a:cxnLst>
              <a:rect l="0" t="0" r="r" b="b"/>
              <a:pathLst>
                <a:path w="3061" h="2336">
                  <a:moveTo>
                    <a:pt x="3060" y="0"/>
                  </a:moveTo>
                  <a:lnTo>
                    <a:pt x="0" y="2336"/>
                  </a:lnTo>
                  <a:lnTo>
                    <a:pt x="49" y="2336"/>
                  </a:lnTo>
                  <a:lnTo>
                    <a:pt x="97" y="2336"/>
                  </a:lnTo>
                  <a:lnTo>
                    <a:pt x="3060" y="75"/>
                  </a:lnTo>
                  <a:lnTo>
                    <a:pt x="3060" y="38"/>
                  </a:lnTo>
                  <a:lnTo>
                    <a:pt x="3060" y="0"/>
                  </a:lnTo>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2" name="Freeform 101"/>
            <p:cNvSpPr>
              <a:spLocks/>
            </p:cNvSpPr>
            <p:nvPr/>
          </p:nvSpPr>
          <p:spPr bwMode="auto">
            <a:xfrm>
              <a:off x="4681" y="-2181"/>
              <a:ext cx="2963" cy="2261"/>
            </a:xfrm>
            <a:custGeom>
              <a:avLst/>
              <a:gdLst>
                <a:gd name="T0" fmla="+- 0 7644 4681"/>
                <a:gd name="T1" fmla="*/ T0 w 2963"/>
                <a:gd name="T2" fmla="+- 0 -2180 -2180"/>
                <a:gd name="T3" fmla="*/ -2180 h 2261"/>
                <a:gd name="T4" fmla="+- 0 4681 4681"/>
                <a:gd name="T5" fmla="*/ T4 w 2963"/>
                <a:gd name="T6" fmla="+- 0 81 -2180"/>
                <a:gd name="T7" fmla="*/ 81 h 2261"/>
                <a:gd name="T8" fmla="+- 0 4730 4681"/>
                <a:gd name="T9" fmla="*/ T8 w 2963"/>
                <a:gd name="T10" fmla="+- 0 81 -2180"/>
                <a:gd name="T11" fmla="*/ 81 h 2261"/>
                <a:gd name="T12" fmla="+- 0 4779 4681"/>
                <a:gd name="T13" fmla="*/ T12 w 2963"/>
                <a:gd name="T14" fmla="+- 0 81 -2180"/>
                <a:gd name="T15" fmla="*/ 81 h 2261"/>
                <a:gd name="T16" fmla="+- 0 7644 4681"/>
                <a:gd name="T17" fmla="*/ T16 w 2963"/>
                <a:gd name="T18" fmla="+- 0 -2106 -2180"/>
                <a:gd name="T19" fmla="*/ -2106 h 2261"/>
                <a:gd name="T20" fmla="+- 0 7644 4681"/>
                <a:gd name="T21" fmla="*/ T20 w 2963"/>
                <a:gd name="T22" fmla="+- 0 -2143 -2180"/>
                <a:gd name="T23" fmla="*/ -2143 h 2261"/>
                <a:gd name="T24" fmla="+- 0 7644 4681"/>
                <a:gd name="T25" fmla="*/ T24 w 2963"/>
                <a:gd name="T26" fmla="+- 0 -2180 -2180"/>
                <a:gd name="T27" fmla="*/ -2180 h 2261"/>
              </a:gdLst>
              <a:ahLst/>
              <a:cxnLst>
                <a:cxn ang="0">
                  <a:pos x="T1" y="T3"/>
                </a:cxn>
                <a:cxn ang="0">
                  <a:pos x="T5" y="T7"/>
                </a:cxn>
                <a:cxn ang="0">
                  <a:pos x="T9" y="T11"/>
                </a:cxn>
                <a:cxn ang="0">
                  <a:pos x="T13" y="T15"/>
                </a:cxn>
                <a:cxn ang="0">
                  <a:pos x="T17" y="T19"/>
                </a:cxn>
                <a:cxn ang="0">
                  <a:pos x="T21" y="T23"/>
                </a:cxn>
                <a:cxn ang="0">
                  <a:pos x="T25" y="T27"/>
                </a:cxn>
              </a:cxnLst>
              <a:rect l="0" t="0" r="r" b="b"/>
              <a:pathLst>
                <a:path w="2963" h="2261">
                  <a:moveTo>
                    <a:pt x="2963" y="0"/>
                  </a:moveTo>
                  <a:lnTo>
                    <a:pt x="0" y="2261"/>
                  </a:lnTo>
                  <a:lnTo>
                    <a:pt x="49" y="2261"/>
                  </a:lnTo>
                  <a:lnTo>
                    <a:pt x="98" y="2261"/>
                  </a:lnTo>
                  <a:lnTo>
                    <a:pt x="2963" y="74"/>
                  </a:lnTo>
                  <a:lnTo>
                    <a:pt x="2963" y="37"/>
                  </a:lnTo>
                  <a:lnTo>
                    <a:pt x="2963" y="0"/>
                  </a:lnTo>
                </a:path>
              </a:pathLst>
            </a:custGeom>
            <a:solidFill>
              <a:srgbClr val="EE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3" name="Freeform 100"/>
            <p:cNvSpPr>
              <a:spLocks/>
            </p:cNvSpPr>
            <p:nvPr/>
          </p:nvSpPr>
          <p:spPr bwMode="auto">
            <a:xfrm>
              <a:off x="4778" y="-2106"/>
              <a:ext cx="2866" cy="2187"/>
            </a:xfrm>
            <a:custGeom>
              <a:avLst/>
              <a:gdLst>
                <a:gd name="T0" fmla="+- 0 7644 4779"/>
                <a:gd name="T1" fmla="*/ T0 w 2866"/>
                <a:gd name="T2" fmla="+- 0 -2106 -2106"/>
                <a:gd name="T3" fmla="*/ -2106 h 2187"/>
                <a:gd name="T4" fmla="+- 0 4779 4779"/>
                <a:gd name="T5" fmla="*/ T4 w 2866"/>
                <a:gd name="T6" fmla="+- 0 81 -2106"/>
                <a:gd name="T7" fmla="*/ 81 h 2187"/>
                <a:gd name="T8" fmla="+- 0 4828 4779"/>
                <a:gd name="T9" fmla="*/ T8 w 2866"/>
                <a:gd name="T10" fmla="+- 0 81 -2106"/>
                <a:gd name="T11" fmla="*/ 81 h 2187"/>
                <a:gd name="T12" fmla="+- 0 4876 4779"/>
                <a:gd name="T13" fmla="*/ T12 w 2866"/>
                <a:gd name="T14" fmla="+- 0 81 -2106"/>
                <a:gd name="T15" fmla="*/ 81 h 2187"/>
                <a:gd name="T16" fmla="+- 0 7644 4779"/>
                <a:gd name="T17" fmla="*/ T16 w 2866"/>
                <a:gd name="T18" fmla="+- 0 -2031 -2106"/>
                <a:gd name="T19" fmla="*/ -2031 h 2187"/>
                <a:gd name="T20" fmla="+- 0 7644 4779"/>
                <a:gd name="T21" fmla="*/ T20 w 2866"/>
                <a:gd name="T22" fmla="+- 0 -2069 -2106"/>
                <a:gd name="T23" fmla="*/ -2069 h 2187"/>
                <a:gd name="T24" fmla="+- 0 7644 4779"/>
                <a:gd name="T25" fmla="*/ T24 w 2866"/>
                <a:gd name="T26" fmla="+- 0 -2106 -2106"/>
                <a:gd name="T27" fmla="*/ -2106 h 2187"/>
              </a:gdLst>
              <a:ahLst/>
              <a:cxnLst>
                <a:cxn ang="0">
                  <a:pos x="T1" y="T3"/>
                </a:cxn>
                <a:cxn ang="0">
                  <a:pos x="T5" y="T7"/>
                </a:cxn>
                <a:cxn ang="0">
                  <a:pos x="T9" y="T11"/>
                </a:cxn>
                <a:cxn ang="0">
                  <a:pos x="T13" y="T15"/>
                </a:cxn>
                <a:cxn ang="0">
                  <a:pos x="T17" y="T19"/>
                </a:cxn>
                <a:cxn ang="0">
                  <a:pos x="T21" y="T23"/>
                </a:cxn>
                <a:cxn ang="0">
                  <a:pos x="T25" y="T27"/>
                </a:cxn>
              </a:cxnLst>
              <a:rect l="0" t="0" r="r" b="b"/>
              <a:pathLst>
                <a:path w="2866" h="2187">
                  <a:moveTo>
                    <a:pt x="2865" y="0"/>
                  </a:moveTo>
                  <a:lnTo>
                    <a:pt x="0" y="2187"/>
                  </a:lnTo>
                  <a:lnTo>
                    <a:pt x="49" y="2187"/>
                  </a:lnTo>
                  <a:lnTo>
                    <a:pt x="97" y="2187"/>
                  </a:lnTo>
                  <a:lnTo>
                    <a:pt x="2865" y="75"/>
                  </a:lnTo>
                  <a:lnTo>
                    <a:pt x="2865" y="37"/>
                  </a:lnTo>
                  <a:lnTo>
                    <a:pt x="2865" y="0"/>
                  </a:lnTo>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4" name="Freeform 99"/>
            <p:cNvSpPr>
              <a:spLocks/>
            </p:cNvSpPr>
            <p:nvPr/>
          </p:nvSpPr>
          <p:spPr bwMode="auto">
            <a:xfrm>
              <a:off x="4876" y="-2032"/>
              <a:ext cx="2768" cy="2112"/>
            </a:xfrm>
            <a:custGeom>
              <a:avLst/>
              <a:gdLst>
                <a:gd name="T0" fmla="+- 0 7644 4876"/>
                <a:gd name="T1" fmla="*/ T0 w 2768"/>
                <a:gd name="T2" fmla="+- 0 -2031 -2031"/>
                <a:gd name="T3" fmla="*/ -2031 h 2112"/>
                <a:gd name="T4" fmla="+- 0 4876 4876"/>
                <a:gd name="T5" fmla="*/ T4 w 2768"/>
                <a:gd name="T6" fmla="+- 0 81 -2031"/>
                <a:gd name="T7" fmla="*/ 81 h 2112"/>
                <a:gd name="T8" fmla="+- 0 4925 4876"/>
                <a:gd name="T9" fmla="*/ T8 w 2768"/>
                <a:gd name="T10" fmla="+- 0 81 -2031"/>
                <a:gd name="T11" fmla="*/ 81 h 2112"/>
                <a:gd name="T12" fmla="+- 0 4972 4876"/>
                <a:gd name="T13" fmla="*/ T12 w 2768"/>
                <a:gd name="T14" fmla="+- 0 81 -2031"/>
                <a:gd name="T15" fmla="*/ 81 h 2112"/>
                <a:gd name="T16" fmla="+- 0 7644 4876"/>
                <a:gd name="T17" fmla="*/ T16 w 2768"/>
                <a:gd name="T18" fmla="+- 0 -1958 -2031"/>
                <a:gd name="T19" fmla="*/ -1958 h 2112"/>
                <a:gd name="T20" fmla="+- 0 7644 4876"/>
                <a:gd name="T21" fmla="*/ T20 w 2768"/>
                <a:gd name="T22" fmla="+- 0 -1994 -2031"/>
                <a:gd name="T23" fmla="*/ -1994 h 2112"/>
                <a:gd name="T24" fmla="+- 0 7644 4876"/>
                <a:gd name="T25" fmla="*/ T24 w 2768"/>
                <a:gd name="T26" fmla="+- 0 -2031 -2031"/>
                <a:gd name="T27" fmla="*/ -2031 h 2112"/>
              </a:gdLst>
              <a:ahLst/>
              <a:cxnLst>
                <a:cxn ang="0">
                  <a:pos x="T1" y="T3"/>
                </a:cxn>
                <a:cxn ang="0">
                  <a:pos x="T5" y="T7"/>
                </a:cxn>
                <a:cxn ang="0">
                  <a:pos x="T9" y="T11"/>
                </a:cxn>
                <a:cxn ang="0">
                  <a:pos x="T13" y="T15"/>
                </a:cxn>
                <a:cxn ang="0">
                  <a:pos x="T17" y="T19"/>
                </a:cxn>
                <a:cxn ang="0">
                  <a:pos x="T21" y="T23"/>
                </a:cxn>
                <a:cxn ang="0">
                  <a:pos x="T25" y="T27"/>
                </a:cxn>
              </a:cxnLst>
              <a:rect l="0" t="0" r="r" b="b"/>
              <a:pathLst>
                <a:path w="2768" h="2112">
                  <a:moveTo>
                    <a:pt x="2768" y="0"/>
                  </a:moveTo>
                  <a:lnTo>
                    <a:pt x="0" y="2112"/>
                  </a:lnTo>
                  <a:lnTo>
                    <a:pt x="49" y="2112"/>
                  </a:lnTo>
                  <a:lnTo>
                    <a:pt x="96" y="2112"/>
                  </a:lnTo>
                  <a:lnTo>
                    <a:pt x="2768" y="73"/>
                  </a:lnTo>
                  <a:lnTo>
                    <a:pt x="2768" y="37"/>
                  </a:lnTo>
                  <a:lnTo>
                    <a:pt x="2768" y="0"/>
                  </a:lnTo>
                </a:path>
              </a:pathLst>
            </a:custGeom>
            <a:solidFill>
              <a:srgbClr val="F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5" name="Freeform 98"/>
            <p:cNvSpPr>
              <a:spLocks/>
            </p:cNvSpPr>
            <p:nvPr/>
          </p:nvSpPr>
          <p:spPr bwMode="auto">
            <a:xfrm>
              <a:off x="4972" y="-1959"/>
              <a:ext cx="2672" cy="2039"/>
            </a:xfrm>
            <a:custGeom>
              <a:avLst/>
              <a:gdLst>
                <a:gd name="T0" fmla="+- 0 7644 4972"/>
                <a:gd name="T1" fmla="*/ T0 w 2672"/>
                <a:gd name="T2" fmla="+- 0 -1958 -1958"/>
                <a:gd name="T3" fmla="*/ -1958 h 2039"/>
                <a:gd name="T4" fmla="+- 0 4972 4972"/>
                <a:gd name="T5" fmla="*/ T4 w 2672"/>
                <a:gd name="T6" fmla="+- 0 81 -1958"/>
                <a:gd name="T7" fmla="*/ 81 h 2039"/>
                <a:gd name="T8" fmla="+- 0 5021 4972"/>
                <a:gd name="T9" fmla="*/ T8 w 2672"/>
                <a:gd name="T10" fmla="+- 0 81 -1958"/>
                <a:gd name="T11" fmla="*/ 81 h 2039"/>
                <a:gd name="T12" fmla="+- 0 5070 4972"/>
                <a:gd name="T13" fmla="*/ T12 w 2672"/>
                <a:gd name="T14" fmla="+- 0 81 -1958"/>
                <a:gd name="T15" fmla="*/ 81 h 2039"/>
                <a:gd name="T16" fmla="+- 0 5119 4972"/>
                <a:gd name="T17" fmla="*/ T16 w 2672"/>
                <a:gd name="T18" fmla="+- 0 81 -1958"/>
                <a:gd name="T19" fmla="*/ 81 h 2039"/>
                <a:gd name="T20" fmla="+- 0 7644 4972"/>
                <a:gd name="T21" fmla="*/ T20 w 2672"/>
                <a:gd name="T22" fmla="+- 0 -1847 -1958"/>
                <a:gd name="T23" fmla="*/ -1847 h 2039"/>
                <a:gd name="T24" fmla="+- 0 7644 4972"/>
                <a:gd name="T25" fmla="*/ T24 w 2672"/>
                <a:gd name="T26" fmla="+- 0 -1884 -1958"/>
                <a:gd name="T27" fmla="*/ -1884 h 2039"/>
                <a:gd name="T28" fmla="+- 0 7644 4972"/>
                <a:gd name="T29" fmla="*/ T28 w 2672"/>
                <a:gd name="T30" fmla="+- 0 -1921 -1958"/>
                <a:gd name="T31" fmla="*/ -1921 h 2039"/>
                <a:gd name="T32" fmla="+- 0 7644 4972"/>
                <a:gd name="T33" fmla="*/ T32 w 2672"/>
                <a:gd name="T34" fmla="+- 0 -1958 -1958"/>
                <a:gd name="T35" fmla="*/ -1958 h 2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672" h="2039">
                  <a:moveTo>
                    <a:pt x="2672" y="0"/>
                  </a:moveTo>
                  <a:lnTo>
                    <a:pt x="0" y="2039"/>
                  </a:lnTo>
                  <a:lnTo>
                    <a:pt x="49" y="2039"/>
                  </a:lnTo>
                  <a:lnTo>
                    <a:pt x="98" y="2039"/>
                  </a:lnTo>
                  <a:lnTo>
                    <a:pt x="147" y="2039"/>
                  </a:lnTo>
                  <a:lnTo>
                    <a:pt x="2672" y="111"/>
                  </a:lnTo>
                  <a:lnTo>
                    <a:pt x="2672" y="74"/>
                  </a:lnTo>
                  <a:lnTo>
                    <a:pt x="2672" y="37"/>
                  </a:lnTo>
                  <a:lnTo>
                    <a:pt x="2672" y="0"/>
                  </a:lnTo>
                </a:path>
              </a:pathLst>
            </a:custGeom>
            <a:solidFill>
              <a:srgbClr val="F1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6" name="Freeform 97"/>
            <p:cNvSpPr>
              <a:spLocks/>
            </p:cNvSpPr>
            <p:nvPr/>
          </p:nvSpPr>
          <p:spPr bwMode="auto">
            <a:xfrm>
              <a:off x="5118" y="-1847"/>
              <a:ext cx="2526" cy="1928"/>
            </a:xfrm>
            <a:custGeom>
              <a:avLst/>
              <a:gdLst>
                <a:gd name="T0" fmla="+- 0 7644 5119"/>
                <a:gd name="T1" fmla="*/ T0 w 2526"/>
                <a:gd name="T2" fmla="+- 0 -1847 -1847"/>
                <a:gd name="T3" fmla="*/ -1847 h 1928"/>
                <a:gd name="T4" fmla="+- 0 5119 5119"/>
                <a:gd name="T5" fmla="*/ T4 w 2526"/>
                <a:gd name="T6" fmla="+- 0 81 -1847"/>
                <a:gd name="T7" fmla="*/ 81 h 1928"/>
                <a:gd name="T8" fmla="+- 0 5167 5119"/>
                <a:gd name="T9" fmla="*/ T8 w 2526"/>
                <a:gd name="T10" fmla="+- 0 81 -1847"/>
                <a:gd name="T11" fmla="*/ 81 h 1928"/>
                <a:gd name="T12" fmla="+- 0 5216 5119"/>
                <a:gd name="T13" fmla="*/ T12 w 2526"/>
                <a:gd name="T14" fmla="+- 0 81 -1847"/>
                <a:gd name="T15" fmla="*/ 81 h 1928"/>
                <a:gd name="T16" fmla="+- 0 7644 5119"/>
                <a:gd name="T17" fmla="*/ T16 w 2526"/>
                <a:gd name="T18" fmla="+- 0 -1772 -1847"/>
                <a:gd name="T19" fmla="*/ -1772 h 1928"/>
                <a:gd name="T20" fmla="+- 0 7644 5119"/>
                <a:gd name="T21" fmla="*/ T20 w 2526"/>
                <a:gd name="T22" fmla="+- 0 -1809 -1847"/>
                <a:gd name="T23" fmla="*/ -1809 h 1928"/>
                <a:gd name="T24" fmla="+- 0 7644 5119"/>
                <a:gd name="T25" fmla="*/ T24 w 2526"/>
                <a:gd name="T26" fmla="+- 0 -1847 -1847"/>
                <a:gd name="T27" fmla="*/ -1847 h 1928"/>
              </a:gdLst>
              <a:ahLst/>
              <a:cxnLst>
                <a:cxn ang="0">
                  <a:pos x="T1" y="T3"/>
                </a:cxn>
                <a:cxn ang="0">
                  <a:pos x="T5" y="T7"/>
                </a:cxn>
                <a:cxn ang="0">
                  <a:pos x="T9" y="T11"/>
                </a:cxn>
                <a:cxn ang="0">
                  <a:pos x="T13" y="T15"/>
                </a:cxn>
                <a:cxn ang="0">
                  <a:pos x="T17" y="T19"/>
                </a:cxn>
                <a:cxn ang="0">
                  <a:pos x="T21" y="T23"/>
                </a:cxn>
                <a:cxn ang="0">
                  <a:pos x="T25" y="T27"/>
                </a:cxn>
              </a:cxnLst>
              <a:rect l="0" t="0" r="r" b="b"/>
              <a:pathLst>
                <a:path w="2526" h="1928">
                  <a:moveTo>
                    <a:pt x="2525" y="0"/>
                  </a:moveTo>
                  <a:lnTo>
                    <a:pt x="0" y="1928"/>
                  </a:lnTo>
                  <a:lnTo>
                    <a:pt x="48" y="1928"/>
                  </a:lnTo>
                  <a:lnTo>
                    <a:pt x="97" y="1928"/>
                  </a:lnTo>
                  <a:lnTo>
                    <a:pt x="2525" y="75"/>
                  </a:lnTo>
                  <a:lnTo>
                    <a:pt x="2525" y="38"/>
                  </a:lnTo>
                  <a:lnTo>
                    <a:pt x="2525" y="0"/>
                  </a:lnTo>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7" name="Freeform 96"/>
            <p:cNvSpPr>
              <a:spLocks/>
            </p:cNvSpPr>
            <p:nvPr/>
          </p:nvSpPr>
          <p:spPr bwMode="auto">
            <a:xfrm>
              <a:off x="5216" y="-1773"/>
              <a:ext cx="2428" cy="1853"/>
            </a:xfrm>
            <a:custGeom>
              <a:avLst/>
              <a:gdLst>
                <a:gd name="T0" fmla="+- 0 7644 5216"/>
                <a:gd name="T1" fmla="*/ T0 w 2428"/>
                <a:gd name="T2" fmla="+- 0 -1772 -1772"/>
                <a:gd name="T3" fmla="*/ -1772 h 1853"/>
                <a:gd name="T4" fmla="+- 0 5216 5216"/>
                <a:gd name="T5" fmla="*/ T4 w 2428"/>
                <a:gd name="T6" fmla="+- 0 81 -1772"/>
                <a:gd name="T7" fmla="*/ 81 h 1853"/>
                <a:gd name="T8" fmla="+- 0 5265 5216"/>
                <a:gd name="T9" fmla="*/ T8 w 2428"/>
                <a:gd name="T10" fmla="+- 0 81 -1772"/>
                <a:gd name="T11" fmla="*/ 81 h 1853"/>
                <a:gd name="T12" fmla="+- 0 5314 5216"/>
                <a:gd name="T13" fmla="*/ T12 w 2428"/>
                <a:gd name="T14" fmla="+- 0 81 -1772"/>
                <a:gd name="T15" fmla="*/ 81 h 1853"/>
                <a:gd name="T16" fmla="+- 0 5362 5216"/>
                <a:gd name="T17" fmla="*/ T16 w 2428"/>
                <a:gd name="T18" fmla="+- 0 81 -1772"/>
                <a:gd name="T19" fmla="*/ 81 h 1853"/>
                <a:gd name="T20" fmla="+- 0 7644 5216"/>
                <a:gd name="T21" fmla="*/ T20 w 2428"/>
                <a:gd name="T22" fmla="+- 0 -1661 -1772"/>
                <a:gd name="T23" fmla="*/ -1661 h 1853"/>
                <a:gd name="T24" fmla="+- 0 7644 5216"/>
                <a:gd name="T25" fmla="*/ T24 w 2428"/>
                <a:gd name="T26" fmla="+- 0 -1698 -1772"/>
                <a:gd name="T27" fmla="*/ -1698 h 1853"/>
                <a:gd name="T28" fmla="+- 0 7644 5216"/>
                <a:gd name="T29" fmla="*/ T28 w 2428"/>
                <a:gd name="T30" fmla="+- 0 -1735 -1772"/>
                <a:gd name="T31" fmla="*/ -1735 h 1853"/>
                <a:gd name="T32" fmla="+- 0 7644 5216"/>
                <a:gd name="T33" fmla="*/ T32 w 2428"/>
                <a:gd name="T34" fmla="+- 0 -1772 -1772"/>
                <a:gd name="T35" fmla="*/ -1772 h 1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28" h="1853">
                  <a:moveTo>
                    <a:pt x="2428" y="0"/>
                  </a:moveTo>
                  <a:lnTo>
                    <a:pt x="0" y="1853"/>
                  </a:lnTo>
                  <a:lnTo>
                    <a:pt x="49" y="1853"/>
                  </a:lnTo>
                  <a:lnTo>
                    <a:pt x="98" y="1853"/>
                  </a:lnTo>
                  <a:lnTo>
                    <a:pt x="146" y="1853"/>
                  </a:lnTo>
                  <a:lnTo>
                    <a:pt x="2428" y="111"/>
                  </a:lnTo>
                  <a:lnTo>
                    <a:pt x="2428" y="74"/>
                  </a:lnTo>
                  <a:lnTo>
                    <a:pt x="2428" y="37"/>
                  </a:lnTo>
                  <a:lnTo>
                    <a:pt x="2428" y="0"/>
                  </a:lnTo>
                </a:path>
              </a:pathLst>
            </a:custGeom>
            <a:solidFill>
              <a:srgbClr val="F3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8" name="Freeform 95"/>
            <p:cNvSpPr>
              <a:spLocks/>
            </p:cNvSpPr>
            <p:nvPr/>
          </p:nvSpPr>
          <p:spPr bwMode="auto">
            <a:xfrm>
              <a:off x="5362" y="-1661"/>
              <a:ext cx="2282" cy="1742"/>
            </a:xfrm>
            <a:custGeom>
              <a:avLst/>
              <a:gdLst>
                <a:gd name="T0" fmla="+- 0 7644 5362"/>
                <a:gd name="T1" fmla="*/ T0 w 2282"/>
                <a:gd name="T2" fmla="+- 0 -1661 -1661"/>
                <a:gd name="T3" fmla="*/ -1661 h 1742"/>
                <a:gd name="T4" fmla="+- 0 5362 5362"/>
                <a:gd name="T5" fmla="*/ T4 w 2282"/>
                <a:gd name="T6" fmla="+- 0 81 -1661"/>
                <a:gd name="T7" fmla="*/ 81 h 1742"/>
                <a:gd name="T8" fmla="+- 0 5410 5362"/>
                <a:gd name="T9" fmla="*/ T8 w 2282"/>
                <a:gd name="T10" fmla="+- 0 81 -1661"/>
                <a:gd name="T11" fmla="*/ 81 h 1742"/>
                <a:gd name="T12" fmla="+- 0 5458 5362"/>
                <a:gd name="T13" fmla="*/ T12 w 2282"/>
                <a:gd name="T14" fmla="+- 0 81 -1661"/>
                <a:gd name="T15" fmla="*/ 81 h 1742"/>
                <a:gd name="T16" fmla="+- 0 7644 5362"/>
                <a:gd name="T17" fmla="*/ T16 w 2282"/>
                <a:gd name="T18" fmla="+- 0 -1587 -1661"/>
                <a:gd name="T19" fmla="*/ -1587 h 1742"/>
                <a:gd name="T20" fmla="+- 0 7644 5362"/>
                <a:gd name="T21" fmla="*/ T20 w 2282"/>
                <a:gd name="T22" fmla="+- 0 -1625 -1661"/>
                <a:gd name="T23" fmla="*/ -1625 h 1742"/>
                <a:gd name="T24" fmla="+- 0 7644 5362"/>
                <a:gd name="T25" fmla="*/ T24 w 2282"/>
                <a:gd name="T26" fmla="+- 0 -1661 -1661"/>
                <a:gd name="T27" fmla="*/ -1661 h 1742"/>
              </a:gdLst>
              <a:ahLst/>
              <a:cxnLst>
                <a:cxn ang="0">
                  <a:pos x="T1" y="T3"/>
                </a:cxn>
                <a:cxn ang="0">
                  <a:pos x="T5" y="T7"/>
                </a:cxn>
                <a:cxn ang="0">
                  <a:pos x="T9" y="T11"/>
                </a:cxn>
                <a:cxn ang="0">
                  <a:pos x="T13" y="T15"/>
                </a:cxn>
                <a:cxn ang="0">
                  <a:pos x="T17" y="T19"/>
                </a:cxn>
                <a:cxn ang="0">
                  <a:pos x="T21" y="T23"/>
                </a:cxn>
                <a:cxn ang="0">
                  <a:pos x="T25" y="T27"/>
                </a:cxn>
              </a:cxnLst>
              <a:rect l="0" t="0" r="r" b="b"/>
              <a:pathLst>
                <a:path w="2282" h="1742">
                  <a:moveTo>
                    <a:pt x="2282" y="0"/>
                  </a:moveTo>
                  <a:lnTo>
                    <a:pt x="0" y="1742"/>
                  </a:lnTo>
                  <a:lnTo>
                    <a:pt x="48" y="1742"/>
                  </a:lnTo>
                  <a:lnTo>
                    <a:pt x="96" y="1742"/>
                  </a:lnTo>
                  <a:lnTo>
                    <a:pt x="2282" y="74"/>
                  </a:lnTo>
                  <a:lnTo>
                    <a:pt x="2282" y="36"/>
                  </a:lnTo>
                  <a:lnTo>
                    <a:pt x="2282" y="0"/>
                  </a:lnTo>
                </a:path>
              </a:pathLst>
            </a:custGeom>
            <a:solidFill>
              <a:srgbClr val="F4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89" name="AutoShape 94"/>
            <p:cNvSpPr>
              <a:spLocks/>
            </p:cNvSpPr>
            <p:nvPr/>
          </p:nvSpPr>
          <p:spPr bwMode="auto">
            <a:xfrm>
              <a:off x="5458" y="-1588"/>
              <a:ext cx="2186" cy="1669"/>
            </a:xfrm>
            <a:custGeom>
              <a:avLst/>
              <a:gdLst>
                <a:gd name="T0" fmla="+- 0 7644 5458"/>
                <a:gd name="T1" fmla="*/ T0 w 2186"/>
                <a:gd name="T2" fmla="+- 0 -1513 -1587"/>
                <a:gd name="T3" fmla="*/ -1513 h 1669"/>
                <a:gd name="T4" fmla="+- 0 5556 5458"/>
                <a:gd name="T5" fmla="*/ T4 w 2186"/>
                <a:gd name="T6" fmla="+- 0 81 -1587"/>
                <a:gd name="T7" fmla="*/ 81 h 1669"/>
                <a:gd name="T8" fmla="+- 0 5604 5458"/>
                <a:gd name="T9" fmla="*/ T8 w 2186"/>
                <a:gd name="T10" fmla="+- 0 81 -1587"/>
                <a:gd name="T11" fmla="*/ 81 h 1669"/>
                <a:gd name="T12" fmla="+- 0 7644 5458"/>
                <a:gd name="T13" fmla="*/ T12 w 2186"/>
                <a:gd name="T14" fmla="+- 0 -1476 -1587"/>
                <a:gd name="T15" fmla="*/ -1476 h 1669"/>
                <a:gd name="T16" fmla="+- 0 7644 5458"/>
                <a:gd name="T17" fmla="*/ T16 w 2186"/>
                <a:gd name="T18" fmla="+- 0 -1513 -1587"/>
                <a:gd name="T19" fmla="*/ -1513 h 1669"/>
                <a:gd name="T20" fmla="+- 0 7644 5458"/>
                <a:gd name="T21" fmla="*/ T20 w 2186"/>
                <a:gd name="T22" fmla="+- 0 -1587 -1587"/>
                <a:gd name="T23" fmla="*/ -1587 h 1669"/>
                <a:gd name="T24" fmla="+- 0 5458 5458"/>
                <a:gd name="T25" fmla="*/ T24 w 2186"/>
                <a:gd name="T26" fmla="+- 0 81 -1587"/>
                <a:gd name="T27" fmla="*/ 81 h 1669"/>
                <a:gd name="T28" fmla="+- 0 5507 5458"/>
                <a:gd name="T29" fmla="*/ T28 w 2186"/>
                <a:gd name="T30" fmla="+- 0 81 -1587"/>
                <a:gd name="T31" fmla="*/ 81 h 1669"/>
                <a:gd name="T32" fmla="+- 0 5556 5458"/>
                <a:gd name="T33" fmla="*/ T32 w 2186"/>
                <a:gd name="T34" fmla="+- 0 81 -1587"/>
                <a:gd name="T35" fmla="*/ 81 h 1669"/>
                <a:gd name="T36" fmla="+- 0 7644 5458"/>
                <a:gd name="T37" fmla="*/ T36 w 2186"/>
                <a:gd name="T38" fmla="+- 0 -1513 -1587"/>
                <a:gd name="T39" fmla="*/ -1513 h 1669"/>
                <a:gd name="T40" fmla="+- 0 7644 5458"/>
                <a:gd name="T41" fmla="*/ T40 w 2186"/>
                <a:gd name="T42" fmla="+- 0 -1550 -1587"/>
                <a:gd name="T43" fmla="*/ -1550 h 1669"/>
                <a:gd name="T44" fmla="+- 0 7644 5458"/>
                <a:gd name="T45" fmla="*/ T44 w 2186"/>
                <a:gd name="T46" fmla="+- 0 -1587 -1587"/>
                <a:gd name="T47" fmla="*/ -1587 h 16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186" h="1669">
                  <a:moveTo>
                    <a:pt x="2186" y="74"/>
                  </a:moveTo>
                  <a:lnTo>
                    <a:pt x="98" y="1668"/>
                  </a:lnTo>
                  <a:lnTo>
                    <a:pt x="146" y="1668"/>
                  </a:lnTo>
                  <a:lnTo>
                    <a:pt x="2186" y="111"/>
                  </a:lnTo>
                  <a:lnTo>
                    <a:pt x="2186" y="74"/>
                  </a:lnTo>
                  <a:moveTo>
                    <a:pt x="2186" y="0"/>
                  </a:moveTo>
                  <a:lnTo>
                    <a:pt x="0" y="1668"/>
                  </a:lnTo>
                  <a:lnTo>
                    <a:pt x="49" y="1668"/>
                  </a:lnTo>
                  <a:lnTo>
                    <a:pt x="98" y="1668"/>
                  </a:lnTo>
                  <a:lnTo>
                    <a:pt x="2186" y="74"/>
                  </a:lnTo>
                  <a:lnTo>
                    <a:pt x="2186" y="37"/>
                  </a:lnTo>
                  <a:lnTo>
                    <a:pt x="2186" y="0"/>
                  </a:lnTo>
                </a:path>
              </a:pathLst>
            </a:custGeom>
            <a:solidFill>
              <a:srgbClr val="F5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0" name="Freeform 93"/>
            <p:cNvSpPr>
              <a:spLocks/>
            </p:cNvSpPr>
            <p:nvPr/>
          </p:nvSpPr>
          <p:spPr bwMode="auto">
            <a:xfrm>
              <a:off x="5604" y="-1476"/>
              <a:ext cx="2040" cy="1557"/>
            </a:xfrm>
            <a:custGeom>
              <a:avLst/>
              <a:gdLst>
                <a:gd name="T0" fmla="+- 0 7644 5604"/>
                <a:gd name="T1" fmla="*/ T0 w 2040"/>
                <a:gd name="T2" fmla="+- 0 -1476 -1476"/>
                <a:gd name="T3" fmla="*/ -1476 h 1557"/>
                <a:gd name="T4" fmla="+- 0 5604 5604"/>
                <a:gd name="T5" fmla="*/ T4 w 2040"/>
                <a:gd name="T6" fmla="+- 0 81 -1476"/>
                <a:gd name="T7" fmla="*/ 81 h 1557"/>
                <a:gd name="T8" fmla="+- 0 5653 5604"/>
                <a:gd name="T9" fmla="*/ T8 w 2040"/>
                <a:gd name="T10" fmla="+- 0 81 -1476"/>
                <a:gd name="T11" fmla="*/ 81 h 1557"/>
                <a:gd name="T12" fmla="+- 0 5702 5604"/>
                <a:gd name="T13" fmla="*/ T12 w 2040"/>
                <a:gd name="T14" fmla="+- 0 81 -1476"/>
                <a:gd name="T15" fmla="*/ 81 h 1557"/>
                <a:gd name="T16" fmla="+- 0 5751 5604"/>
                <a:gd name="T17" fmla="*/ T16 w 2040"/>
                <a:gd name="T18" fmla="+- 0 81 -1476"/>
                <a:gd name="T19" fmla="*/ 81 h 1557"/>
                <a:gd name="T20" fmla="+- 0 7644 5604"/>
                <a:gd name="T21" fmla="*/ T20 w 2040"/>
                <a:gd name="T22" fmla="+- 0 -1364 -1476"/>
                <a:gd name="T23" fmla="*/ -1364 h 1557"/>
                <a:gd name="T24" fmla="+- 0 7644 5604"/>
                <a:gd name="T25" fmla="*/ T24 w 2040"/>
                <a:gd name="T26" fmla="+- 0 -1401 -1476"/>
                <a:gd name="T27" fmla="*/ -1401 h 1557"/>
                <a:gd name="T28" fmla="+- 0 7644 5604"/>
                <a:gd name="T29" fmla="*/ T28 w 2040"/>
                <a:gd name="T30" fmla="+- 0 -1439 -1476"/>
                <a:gd name="T31" fmla="*/ -1439 h 1557"/>
                <a:gd name="T32" fmla="+- 0 7644 5604"/>
                <a:gd name="T33" fmla="*/ T32 w 2040"/>
                <a:gd name="T34" fmla="+- 0 -1476 -1476"/>
                <a:gd name="T35" fmla="*/ -1476 h 15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40" h="1557">
                  <a:moveTo>
                    <a:pt x="2040" y="0"/>
                  </a:moveTo>
                  <a:lnTo>
                    <a:pt x="0" y="1557"/>
                  </a:lnTo>
                  <a:lnTo>
                    <a:pt x="49" y="1557"/>
                  </a:lnTo>
                  <a:lnTo>
                    <a:pt x="98" y="1557"/>
                  </a:lnTo>
                  <a:lnTo>
                    <a:pt x="147" y="1557"/>
                  </a:lnTo>
                  <a:lnTo>
                    <a:pt x="2040" y="112"/>
                  </a:lnTo>
                  <a:lnTo>
                    <a:pt x="2040" y="75"/>
                  </a:lnTo>
                  <a:lnTo>
                    <a:pt x="2040" y="37"/>
                  </a:lnTo>
                  <a:lnTo>
                    <a:pt x="2040" y="0"/>
                  </a:lnTo>
                </a:path>
              </a:pathLst>
            </a:custGeom>
            <a:solidFill>
              <a:srgbClr val="F6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1" name="Freeform 92"/>
            <p:cNvSpPr>
              <a:spLocks/>
            </p:cNvSpPr>
            <p:nvPr/>
          </p:nvSpPr>
          <p:spPr bwMode="auto">
            <a:xfrm>
              <a:off x="5750" y="-1365"/>
              <a:ext cx="1894" cy="1445"/>
            </a:xfrm>
            <a:custGeom>
              <a:avLst/>
              <a:gdLst>
                <a:gd name="T0" fmla="+- 0 7644 5751"/>
                <a:gd name="T1" fmla="*/ T0 w 1894"/>
                <a:gd name="T2" fmla="+- 0 -1364 -1364"/>
                <a:gd name="T3" fmla="*/ -1364 h 1445"/>
                <a:gd name="T4" fmla="+- 0 5751 5751"/>
                <a:gd name="T5" fmla="*/ T4 w 1894"/>
                <a:gd name="T6" fmla="+- 0 81 -1364"/>
                <a:gd name="T7" fmla="*/ 81 h 1445"/>
                <a:gd name="T8" fmla="+- 0 5798 5751"/>
                <a:gd name="T9" fmla="*/ T8 w 1894"/>
                <a:gd name="T10" fmla="+- 0 81 -1364"/>
                <a:gd name="T11" fmla="*/ 81 h 1445"/>
                <a:gd name="T12" fmla="+- 0 5847 5751"/>
                <a:gd name="T13" fmla="*/ T12 w 1894"/>
                <a:gd name="T14" fmla="+- 0 81 -1364"/>
                <a:gd name="T15" fmla="*/ 81 h 1445"/>
                <a:gd name="T16" fmla="+- 0 5895 5751"/>
                <a:gd name="T17" fmla="*/ T16 w 1894"/>
                <a:gd name="T18" fmla="+- 0 81 -1364"/>
                <a:gd name="T19" fmla="*/ 81 h 1445"/>
                <a:gd name="T20" fmla="+- 0 7644 5751"/>
                <a:gd name="T21" fmla="*/ T20 w 1894"/>
                <a:gd name="T22" fmla="+- 0 -1254 -1364"/>
                <a:gd name="T23" fmla="*/ -1254 h 1445"/>
                <a:gd name="T24" fmla="+- 0 7644 5751"/>
                <a:gd name="T25" fmla="*/ T24 w 1894"/>
                <a:gd name="T26" fmla="+- 0 -1291 -1364"/>
                <a:gd name="T27" fmla="*/ -1291 h 1445"/>
                <a:gd name="T28" fmla="+- 0 7644 5751"/>
                <a:gd name="T29" fmla="*/ T28 w 1894"/>
                <a:gd name="T30" fmla="+- 0 -1328 -1364"/>
                <a:gd name="T31" fmla="*/ -1328 h 1445"/>
                <a:gd name="T32" fmla="+- 0 7644 5751"/>
                <a:gd name="T33" fmla="*/ T32 w 1894"/>
                <a:gd name="T34" fmla="+- 0 -1364 -1364"/>
                <a:gd name="T35" fmla="*/ -1364 h 14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894" h="1445">
                  <a:moveTo>
                    <a:pt x="1893" y="0"/>
                  </a:moveTo>
                  <a:lnTo>
                    <a:pt x="0" y="1445"/>
                  </a:lnTo>
                  <a:lnTo>
                    <a:pt x="47" y="1445"/>
                  </a:lnTo>
                  <a:lnTo>
                    <a:pt x="96" y="1445"/>
                  </a:lnTo>
                  <a:lnTo>
                    <a:pt x="144" y="1445"/>
                  </a:lnTo>
                  <a:lnTo>
                    <a:pt x="1893" y="110"/>
                  </a:lnTo>
                  <a:lnTo>
                    <a:pt x="1893" y="73"/>
                  </a:lnTo>
                  <a:lnTo>
                    <a:pt x="1893" y="36"/>
                  </a:lnTo>
                  <a:lnTo>
                    <a:pt x="1893" y="0"/>
                  </a:lnTo>
                </a:path>
              </a:pathLst>
            </a:custGeom>
            <a:solidFill>
              <a:srgbClr val="F7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2" name="Freeform 91"/>
            <p:cNvSpPr>
              <a:spLocks/>
            </p:cNvSpPr>
            <p:nvPr/>
          </p:nvSpPr>
          <p:spPr bwMode="auto">
            <a:xfrm>
              <a:off x="5895" y="-1254"/>
              <a:ext cx="1749" cy="1335"/>
            </a:xfrm>
            <a:custGeom>
              <a:avLst/>
              <a:gdLst>
                <a:gd name="T0" fmla="+- 0 7644 5895"/>
                <a:gd name="T1" fmla="*/ T0 w 1749"/>
                <a:gd name="T2" fmla="+- 0 -1254 -1254"/>
                <a:gd name="T3" fmla="*/ -1254 h 1335"/>
                <a:gd name="T4" fmla="+- 0 5895 5895"/>
                <a:gd name="T5" fmla="*/ T4 w 1749"/>
                <a:gd name="T6" fmla="+- 0 81 -1254"/>
                <a:gd name="T7" fmla="*/ 81 h 1335"/>
                <a:gd name="T8" fmla="+- 0 5944 5895"/>
                <a:gd name="T9" fmla="*/ T8 w 1749"/>
                <a:gd name="T10" fmla="+- 0 81 -1254"/>
                <a:gd name="T11" fmla="*/ 81 h 1335"/>
                <a:gd name="T12" fmla="+- 0 5993 5895"/>
                <a:gd name="T13" fmla="*/ T12 w 1749"/>
                <a:gd name="T14" fmla="+- 0 81 -1254"/>
                <a:gd name="T15" fmla="*/ 81 h 1335"/>
                <a:gd name="T16" fmla="+- 0 6042 5895"/>
                <a:gd name="T17" fmla="*/ T16 w 1749"/>
                <a:gd name="T18" fmla="+- 0 81 -1254"/>
                <a:gd name="T19" fmla="*/ 81 h 1335"/>
                <a:gd name="T20" fmla="+- 0 7644 5895"/>
                <a:gd name="T21" fmla="*/ T20 w 1749"/>
                <a:gd name="T22" fmla="+- 0 -1142 -1254"/>
                <a:gd name="T23" fmla="*/ -1142 h 1335"/>
                <a:gd name="T24" fmla="+- 0 7644 5895"/>
                <a:gd name="T25" fmla="*/ T24 w 1749"/>
                <a:gd name="T26" fmla="+- 0 -1179 -1254"/>
                <a:gd name="T27" fmla="*/ -1179 h 1335"/>
                <a:gd name="T28" fmla="+- 0 7644 5895"/>
                <a:gd name="T29" fmla="*/ T28 w 1749"/>
                <a:gd name="T30" fmla="+- 0 -1217 -1254"/>
                <a:gd name="T31" fmla="*/ -1217 h 1335"/>
                <a:gd name="T32" fmla="+- 0 7644 5895"/>
                <a:gd name="T33" fmla="*/ T32 w 1749"/>
                <a:gd name="T34" fmla="+- 0 -1254 -1254"/>
                <a:gd name="T35" fmla="*/ -1254 h 1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49" h="1335">
                  <a:moveTo>
                    <a:pt x="1749" y="0"/>
                  </a:moveTo>
                  <a:lnTo>
                    <a:pt x="0" y="1335"/>
                  </a:lnTo>
                  <a:lnTo>
                    <a:pt x="49" y="1335"/>
                  </a:lnTo>
                  <a:lnTo>
                    <a:pt x="98" y="1335"/>
                  </a:lnTo>
                  <a:lnTo>
                    <a:pt x="147" y="1335"/>
                  </a:lnTo>
                  <a:lnTo>
                    <a:pt x="1749" y="112"/>
                  </a:lnTo>
                  <a:lnTo>
                    <a:pt x="1749" y="75"/>
                  </a:lnTo>
                  <a:lnTo>
                    <a:pt x="1749" y="37"/>
                  </a:lnTo>
                  <a:lnTo>
                    <a:pt x="1749" y="0"/>
                  </a:lnTo>
                </a:path>
              </a:pathLst>
            </a:custGeom>
            <a:solidFill>
              <a:srgbClr val="F8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3" name="Freeform 90"/>
            <p:cNvSpPr>
              <a:spLocks/>
            </p:cNvSpPr>
            <p:nvPr/>
          </p:nvSpPr>
          <p:spPr bwMode="auto">
            <a:xfrm>
              <a:off x="6041" y="-1143"/>
              <a:ext cx="1603" cy="1223"/>
            </a:xfrm>
            <a:custGeom>
              <a:avLst/>
              <a:gdLst>
                <a:gd name="T0" fmla="+- 0 7644 6042"/>
                <a:gd name="T1" fmla="*/ T0 w 1603"/>
                <a:gd name="T2" fmla="+- 0 -1142 -1142"/>
                <a:gd name="T3" fmla="*/ -1142 h 1223"/>
                <a:gd name="T4" fmla="+- 0 6042 6042"/>
                <a:gd name="T5" fmla="*/ T4 w 1603"/>
                <a:gd name="T6" fmla="+- 0 81 -1142"/>
                <a:gd name="T7" fmla="*/ 81 h 1223"/>
                <a:gd name="T8" fmla="+- 0 6090 6042"/>
                <a:gd name="T9" fmla="*/ T8 w 1603"/>
                <a:gd name="T10" fmla="+- 0 81 -1142"/>
                <a:gd name="T11" fmla="*/ 81 h 1223"/>
                <a:gd name="T12" fmla="+- 0 6139 6042"/>
                <a:gd name="T13" fmla="*/ T12 w 1603"/>
                <a:gd name="T14" fmla="+- 0 81 -1142"/>
                <a:gd name="T15" fmla="*/ 81 h 1223"/>
                <a:gd name="T16" fmla="+- 0 6188 6042"/>
                <a:gd name="T17" fmla="*/ T16 w 1603"/>
                <a:gd name="T18" fmla="+- 0 81 -1142"/>
                <a:gd name="T19" fmla="*/ 81 h 1223"/>
                <a:gd name="T20" fmla="+- 0 6235 6042"/>
                <a:gd name="T21" fmla="*/ T20 w 1603"/>
                <a:gd name="T22" fmla="+- 0 81 -1142"/>
                <a:gd name="T23" fmla="*/ 81 h 1223"/>
                <a:gd name="T24" fmla="+- 0 7644 6042"/>
                <a:gd name="T25" fmla="*/ T24 w 1603"/>
                <a:gd name="T26" fmla="+- 0 -995 -1142"/>
                <a:gd name="T27" fmla="*/ -995 h 1223"/>
                <a:gd name="T28" fmla="+- 0 7644 6042"/>
                <a:gd name="T29" fmla="*/ T28 w 1603"/>
                <a:gd name="T30" fmla="+- 0 -1031 -1142"/>
                <a:gd name="T31" fmla="*/ -1031 h 1223"/>
                <a:gd name="T32" fmla="+- 0 7644 6042"/>
                <a:gd name="T33" fmla="*/ T32 w 1603"/>
                <a:gd name="T34" fmla="+- 0 -1068 -1142"/>
                <a:gd name="T35" fmla="*/ -1068 h 1223"/>
                <a:gd name="T36" fmla="+- 0 7644 6042"/>
                <a:gd name="T37" fmla="*/ T36 w 1603"/>
                <a:gd name="T38" fmla="+- 0 -1105 -1142"/>
                <a:gd name="T39" fmla="*/ -1105 h 1223"/>
                <a:gd name="T40" fmla="+- 0 7644 6042"/>
                <a:gd name="T41" fmla="*/ T40 w 1603"/>
                <a:gd name="T42" fmla="+- 0 -1142 -1142"/>
                <a:gd name="T43" fmla="*/ -1142 h 12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03" h="1223">
                  <a:moveTo>
                    <a:pt x="1602" y="0"/>
                  </a:moveTo>
                  <a:lnTo>
                    <a:pt x="0" y="1223"/>
                  </a:lnTo>
                  <a:lnTo>
                    <a:pt x="48" y="1223"/>
                  </a:lnTo>
                  <a:lnTo>
                    <a:pt x="97" y="1223"/>
                  </a:lnTo>
                  <a:lnTo>
                    <a:pt x="146" y="1223"/>
                  </a:lnTo>
                  <a:lnTo>
                    <a:pt x="193" y="1223"/>
                  </a:lnTo>
                  <a:lnTo>
                    <a:pt x="1602" y="147"/>
                  </a:lnTo>
                  <a:lnTo>
                    <a:pt x="1602" y="111"/>
                  </a:lnTo>
                  <a:lnTo>
                    <a:pt x="1602" y="74"/>
                  </a:lnTo>
                  <a:lnTo>
                    <a:pt x="1602" y="37"/>
                  </a:lnTo>
                  <a:lnTo>
                    <a:pt x="1602" y="0"/>
                  </a:lnTo>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4" name="Freeform 89"/>
            <p:cNvSpPr>
              <a:spLocks/>
            </p:cNvSpPr>
            <p:nvPr/>
          </p:nvSpPr>
          <p:spPr bwMode="auto">
            <a:xfrm>
              <a:off x="6235" y="-995"/>
              <a:ext cx="1409" cy="1076"/>
            </a:xfrm>
            <a:custGeom>
              <a:avLst/>
              <a:gdLst>
                <a:gd name="T0" fmla="+- 0 7644 6235"/>
                <a:gd name="T1" fmla="*/ T0 w 1409"/>
                <a:gd name="T2" fmla="+- 0 -995 -995"/>
                <a:gd name="T3" fmla="*/ -995 h 1076"/>
                <a:gd name="T4" fmla="+- 0 6235 6235"/>
                <a:gd name="T5" fmla="*/ T4 w 1409"/>
                <a:gd name="T6" fmla="+- 0 81 -995"/>
                <a:gd name="T7" fmla="*/ 81 h 1076"/>
                <a:gd name="T8" fmla="+- 0 6284 6235"/>
                <a:gd name="T9" fmla="*/ T8 w 1409"/>
                <a:gd name="T10" fmla="+- 0 81 -995"/>
                <a:gd name="T11" fmla="*/ 81 h 1076"/>
                <a:gd name="T12" fmla="+- 0 6333 6235"/>
                <a:gd name="T13" fmla="*/ T12 w 1409"/>
                <a:gd name="T14" fmla="+- 0 81 -995"/>
                <a:gd name="T15" fmla="*/ 81 h 1076"/>
                <a:gd name="T16" fmla="+- 0 6381 6235"/>
                <a:gd name="T17" fmla="*/ T16 w 1409"/>
                <a:gd name="T18" fmla="+- 0 81 -995"/>
                <a:gd name="T19" fmla="*/ 81 h 1076"/>
                <a:gd name="T20" fmla="+- 0 6430 6235"/>
                <a:gd name="T21" fmla="*/ T20 w 1409"/>
                <a:gd name="T22" fmla="+- 0 81 -995"/>
                <a:gd name="T23" fmla="*/ 81 h 1076"/>
                <a:gd name="T24" fmla="+- 0 7644 6235"/>
                <a:gd name="T25" fmla="*/ T24 w 1409"/>
                <a:gd name="T26" fmla="+- 0 -846 -995"/>
                <a:gd name="T27" fmla="*/ -846 h 1076"/>
                <a:gd name="T28" fmla="+- 0 7644 6235"/>
                <a:gd name="T29" fmla="*/ T28 w 1409"/>
                <a:gd name="T30" fmla="+- 0 -883 -995"/>
                <a:gd name="T31" fmla="*/ -883 h 1076"/>
                <a:gd name="T32" fmla="+- 0 7644 6235"/>
                <a:gd name="T33" fmla="*/ T32 w 1409"/>
                <a:gd name="T34" fmla="+- 0 -920 -995"/>
                <a:gd name="T35" fmla="*/ -920 h 1076"/>
                <a:gd name="T36" fmla="+- 0 7644 6235"/>
                <a:gd name="T37" fmla="*/ T36 w 1409"/>
                <a:gd name="T38" fmla="+- 0 -957 -995"/>
                <a:gd name="T39" fmla="*/ -957 h 1076"/>
                <a:gd name="T40" fmla="+- 0 7644 6235"/>
                <a:gd name="T41" fmla="*/ T40 w 1409"/>
                <a:gd name="T42" fmla="+- 0 -995 -995"/>
                <a:gd name="T43" fmla="*/ -995 h 10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409" h="1076">
                  <a:moveTo>
                    <a:pt x="1409" y="0"/>
                  </a:moveTo>
                  <a:lnTo>
                    <a:pt x="0" y="1076"/>
                  </a:lnTo>
                  <a:lnTo>
                    <a:pt x="49" y="1076"/>
                  </a:lnTo>
                  <a:lnTo>
                    <a:pt x="98" y="1076"/>
                  </a:lnTo>
                  <a:lnTo>
                    <a:pt x="146" y="1076"/>
                  </a:lnTo>
                  <a:lnTo>
                    <a:pt x="195" y="1076"/>
                  </a:lnTo>
                  <a:lnTo>
                    <a:pt x="1409" y="149"/>
                  </a:lnTo>
                  <a:lnTo>
                    <a:pt x="1409" y="112"/>
                  </a:lnTo>
                  <a:lnTo>
                    <a:pt x="1409" y="75"/>
                  </a:lnTo>
                  <a:lnTo>
                    <a:pt x="1409" y="38"/>
                  </a:lnTo>
                  <a:lnTo>
                    <a:pt x="1409" y="0"/>
                  </a:lnTo>
                </a:path>
              </a:pathLst>
            </a:custGeom>
            <a:solidFill>
              <a:srgbClr val="FA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5" name="AutoShape 88"/>
            <p:cNvSpPr>
              <a:spLocks/>
            </p:cNvSpPr>
            <p:nvPr/>
          </p:nvSpPr>
          <p:spPr bwMode="auto">
            <a:xfrm>
              <a:off x="6430" y="-846"/>
              <a:ext cx="1214" cy="927"/>
            </a:xfrm>
            <a:custGeom>
              <a:avLst/>
              <a:gdLst>
                <a:gd name="T0" fmla="+- 0 7644 6430"/>
                <a:gd name="T1" fmla="*/ T0 w 1214"/>
                <a:gd name="T2" fmla="+- 0 -698 -846"/>
                <a:gd name="T3" fmla="*/ -698 h 927"/>
                <a:gd name="T4" fmla="+- 0 6623 6430"/>
                <a:gd name="T5" fmla="*/ T4 w 1214"/>
                <a:gd name="T6" fmla="+- 0 81 -846"/>
                <a:gd name="T7" fmla="*/ 81 h 927"/>
                <a:gd name="T8" fmla="+- 0 6672 6430"/>
                <a:gd name="T9" fmla="*/ T8 w 1214"/>
                <a:gd name="T10" fmla="+- 0 81 -846"/>
                <a:gd name="T11" fmla="*/ 81 h 927"/>
                <a:gd name="T12" fmla="+- 0 7644 6430"/>
                <a:gd name="T13" fmla="*/ T12 w 1214"/>
                <a:gd name="T14" fmla="+- 0 -661 -846"/>
                <a:gd name="T15" fmla="*/ -661 h 927"/>
                <a:gd name="T16" fmla="+- 0 7644 6430"/>
                <a:gd name="T17" fmla="*/ T16 w 1214"/>
                <a:gd name="T18" fmla="+- 0 -698 -846"/>
                <a:gd name="T19" fmla="*/ -698 h 927"/>
                <a:gd name="T20" fmla="+- 0 7644 6430"/>
                <a:gd name="T21" fmla="*/ T20 w 1214"/>
                <a:gd name="T22" fmla="+- 0 -846 -846"/>
                <a:gd name="T23" fmla="*/ -846 h 927"/>
                <a:gd name="T24" fmla="+- 0 6430 6430"/>
                <a:gd name="T25" fmla="*/ T24 w 1214"/>
                <a:gd name="T26" fmla="+- 0 81 -846"/>
                <a:gd name="T27" fmla="*/ 81 h 927"/>
                <a:gd name="T28" fmla="+- 0 6479 6430"/>
                <a:gd name="T29" fmla="*/ T28 w 1214"/>
                <a:gd name="T30" fmla="+- 0 81 -846"/>
                <a:gd name="T31" fmla="*/ 81 h 927"/>
                <a:gd name="T32" fmla="+- 0 6528 6430"/>
                <a:gd name="T33" fmla="*/ T32 w 1214"/>
                <a:gd name="T34" fmla="+- 0 81 -846"/>
                <a:gd name="T35" fmla="*/ 81 h 927"/>
                <a:gd name="T36" fmla="+- 0 6576 6430"/>
                <a:gd name="T37" fmla="*/ T36 w 1214"/>
                <a:gd name="T38" fmla="+- 0 81 -846"/>
                <a:gd name="T39" fmla="*/ 81 h 927"/>
                <a:gd name="T40" fmla="+- 0 6623 6430"/>
                <a:gd name="T41" fmla="*/ T40 w 1214"/>
                <a:gd name="T42" fmla="+- 0 81 -846"/>
                <a:gd name="T43" fmla="*/ 81 h 927"/>
                <a:gd name="T44" fmla="+- 0 7644 6430"/>
                <a:gd name="T45" fmla="*/ T44 w 1214"/>
                <a:gd name="T46" fmla="+- 0 -698 -846"/>
                <a:gd name="T47" fmla="*/ -698 h 927"/>
                <a:gd name="T48" fmla="+- 0 7644 6430"/>
                <a:gd name="T49" fmla="*/ T48 w 1214"/>
                <a:gd name="T50" fmla="+- 0 -734 -846"/>
                <a:gd name="T51" fmla="*/ -734 h 927"/>
                <a:gd name="T52" fmla="+- 0 7644 6430"/>
                <a:gd name="T53" fmla="*/ T52 w 1214"/>
                <a:gd name="T54" fmla="+- 0 -771 -846"/>
                <a:gd name="T55" fmla="*/ -771 h 927"/>
                <a:gd name="T56" fmla="+- 0 7644 6430"/>
                <a:gd name="T57" fmla="*/ T56 w 1214"/>
                <a:gd name="T58" fmla="+- 0 -809 -846"/>
                <a:gd name="T59" fmla="*/ -809 h 927"/>
                <a:gd name="T60" fmla="+- 0 7644 6430"/>
                <a:gd name="T61" fmla="*/ T60 w 1214"/>
                <a:gd name="T62" fmla="+- 0 -846 -846"/>
                <a:gd name="T63" fmla="*/ -846 h 9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14" h="927">
                  <a:moveTo>
                    <a:pt x="1214" y="148"/>
                  </a:moveTo>
                  <a:lnTo>
                    <a:pt x="193" y="927"/>
                  </a:lnTo>
                  <a:lnTo>
                    <a:pt x="242" y="927"/>
                  </a:lnTo>
                  <a:lnTo>
                    <a:pt x="1214" y="185"/>
                  </a:lnTo>
                  <a:lnTo>
                    <a:pt x="1214" y="148"/>
                  </a:lnTo>
                  <a:moveTo>
                    <a:pt x="1214" y="0"/>
                  </a:moveTo>
                  <a:lnTo>
                    <a:pt x="0" y="927"/>
                  </a:lnTo>
                  <a:lnTo>
                    <a:pt x="49" y="927"/>
                  </a:lnTo>
                  <a:lnTo>
                    <a:pt x="98" y="927"/>
                  </a:lnTo>
                  <a:lnTo>
                    <a:pt x="146" y="927"/>
                  </a:lnTo>
                  <a:lnTo>
                    <a:pt x="193" y="927"/>
                  </a:lnTo>
                  <a:lnTo>
                    <a:pt x="1214" y="148"/>
                  </a:lnTo>
                  <a:lnTo>
                    <a:pt x="1214" y="112"/>
                  </a:lnTo>
                  <a:lnTo>
                    <a:pt x="1214" y="75"/>
                  </a:lnTo>
                  <a:lnTo>
                    <a:pt x="1214" y="37"/>
                  </a:lnTo>
                  <a:lnTo>
                    <a:pt x="1214" y="0"/>
                  </a:lnTo>
                </a:path>
              </a:pathLst>
            </a:custGeom>
            <a:solidFill>
              <a:srgbClr val="FB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6" name="AutoShape 87"/>
            <p:cNvSpPr>
              <a:spLocks/>
            </p:cNvSpPr>
            <p:nvPr/>
          </p:nvSpPr>
          <p:spPr bwMode="auto">
            <a:xfrm>
              <a:off x="6672" y="-661"/>
              <a:ext cx="972" cy="742"/>
            </a:xfrm>
            <a:custGeom>
              <a:avLst/>
              <a:gdLst>
                <a:gd name="T0" fmla="+- 0 7644 6672"/>
                <a:gd name="T1" fmla="*/ T0 w 972"/>
                <a:gd name="T2" fmla="+- 0 -549 -661"/>
                <a:gd name="T3" fmla="*/ -549 h 742"/>
                <a:gd name="T4" fmla="+- 0 6818 6672"/>
                <a:gd name="T5" fmla="*/ T4 w 972"/>
                <a:gd name="T6" fmla="+- 0 81 -661"/>
                <a:gd name="T7" fmla="*/ 81 h 742"/>
                <a:gd name="T8" fmla="+- 0 6867 6672"/>
                <a:gd name="T9" fmla="*/ T8 w 972"/>
                <a:gd name="T10" fmla="+- 0 81 -661"/>
                <a:gd name="T11" fmla="*/ 81 h 742"/>
                <a:gd name="T12" fmla="+- 0 6867 6672"/>
                <a:gd name="T13" fmla="*/ T12 w 972"/>
                <a:gd name="T14" fmla="+- 0 81 -661"/>
                <a:gd name="T15" fmla="*/ 81 h 742"/>
                <a:gd name="T16" fmla="+- 0 6916 6672"/>
                <a:gd name="T17" fmla="*/ T16 w 972"/>
                <a:gd name="T18" fmla="+- 0 81 -661"/>
                <a:gd name="T19" fmla="*/ 81 h 742"/>
                <a:gd name="T20" fmla="+- 0 7644 6672"/>
                <a:gd name="T21" fmla="*/ T20 w 972"/>
                <a:gd name="T22" fmla="+- 0 -475 -661"/>
                <a:gd name="T23" fmla="*/ -475 h 742"/>
                <a:gd name="T24" fmla="+- 0 7644 6672"/>
                <a:gd name="T25" fmla="*/ T24 w 972"/>
                <a:gd name="T26" fmla="+- 0 -512 -661"/>
                <a:gd name="T27" fmla="*/ -512 h 742"/>
                <a:gd name="T28" fmla="+- 0 7644 6672"/>
                <a:gd name="T29" fmla="*/ T28 w 972"/>
                <a:gd name="T30" fmla="+- 0 -549 -661"/>
                <a:gd name="T31" fmla="*/ -549 h 742"/>
                <a:gd name="T32" fmla="+- 0 7644 6672"/>
                <a:gd name="T33" fmla="*/ T32 w 972"/>
                <a:gd name="T34" fmla="+- 0 -661 -661"/>
                <a:gd name="T35" fmla="*/ -661 h 742"/>
                <a:gd name="T36" fmla="+- 0 6672 6672"/>
                <a:gd name="T37" fmla="*/ T36 w 972"/>
                <a:gd name="T38" fmla="+- 0 81 -661"/>
                <a:gd name="T39" fmla="*/ 81 h 742"/>
                <a:gd name="T40" fmla="+- 0 6721 6672"/>
                <a:gd name="T41" fmla="*/ T40 w 972"/>
                <a:gd name="T42" fmla="+- 0 81 -661"/>
                <a:gd name="T43" fmla="*/ 81 h 742"/>
                <a:gd name="T44" fmla="+- 0 6770 6672"/>
                <a:gd name="T45" fmla="*/ T44 w 972"/>
                <a:gd name="T46" fmla="+- 0 81 -661"/>
                <a:gd name="T47" fmla="*/ 81 h 742"/>
                <a:gd name="T48" fmla="+- 0 6818 6672"/>
                <a:gd name="T49" fmla="*/ T48 w 972"/>
                <a:gd name="T50" fmla="+- 0 81 -661"/>
                <a:gd name="T51" fmla="*/ 81 h 742"/>
                <a:gd name="T52" fmla="+- 0 7644 6672"/>
                <a:gd name="T53" fmla="*/ T52 w 972"/>
                <a:gd name="T54" fmla="+- 0 -549 -661"/>
                <a:gd name="T55" fmla="*/ -549 h 742"/>
                <a:gd name="T56" fmla="+- 0 7644 6672"/>
                <a:gd name="T57" fmla="*/ T56 w 972"/>
                <a:gd name="T58" fmla="+- 0 -587 -661"/>
                <a:gd name="T59" fmla="*/ -587 h 742"/>
                <a:gd name="T60" fmla="+- 0 7644 6672"/>
                <a:gd name="T61" fmla="*/ T60 w 972"/>
                <a:gd name="T62" fmla="+- 0 -624 -661"/>
                <a:gd name="T63" fmla="*/ -624 h 742"/>
                <a:gd name="T64" fmla="+- 0 7644 6672"/>
                <a:gd name="T65" fmla="*/ T64 w 972"/>
                <a:gd name="T66" fmla="+- 0 -661 -661"/>
                <a:gd name="T67" fmla="*/ -661 h 7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72" h="742">
                  <a:moveTo>
                    <a:pt x="972" y="112"/>
                  </a:moveTo>
                  <a:lnTo>
                    <a:pt x="146" y="742"/>
                  </a:lnTo>
                  <a:lnTo>
                    <a:pt x="195" y="742"/>
                  </a:lnTo>
                  <a:lnTo>
                    <a:pt x="244" y="742"/>
                  </a:lnTo>
                  <a:lnTo>
                    <a:pt x="972" y="186"/>
                  </a:lnTo>
                  <a:lnTo>
                    <a:pt x="972" y="149"/>
                  </a:lnTo>
                  <a:lnTo>
                    <a:pt x="972" y="112"/>
                  </a:lnTo>
                  <a:moveTo>
                    <a:pt x="972" y="0"/>
                  </a:moveTo>
                  <a:lnTo>
                    <a:pt x="0" y="742"/>
                  </a:lnTo>
                  <a:lnTo>
                    <a:pt x="49" y="742"/>
                  </a:lnTo>
                  <a:lnTo>
                    <a:pt x="98" y="742"/>
                  </a:lnTo>
                  <a:lnTo>
                    <a:pt x="146" y="742"/>
                  </a:lnTo>
                  <a:lnTo>
                    <a:pt x="972" y="112"/>
                  </a:lnTo>
                  <a:lnTo>
                    <a:pt x="972" y="74"/>
                  </a:lnTo>
                  <a:lnTo>
                    <a:pt x="972" y="37"/>
                  </a:lnTo>
                  <a:lnTo>
                    <a:pt x="972" y="0"/>
                  </a:lnTo>
                </a:path>
              </a:pathLst>
            </a:custGeom>
            <a:solidFill>
              <a:srgbClr val="FC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sp>
          <p:nvSpPr>
            <p:cNvPr id="197" name="AutoShape 86"/>
            <p:cNvSpPr>
              <a:spLocks/>
            </p:cNvSpPr>
            <p:nvPr/>
          </p:nvSpPr>
          <p:spPr bwMode="auto">
            <a:xfrm>
              <a:off x="6915" y="-475"/>
              <a:ext cx="729" cy="556"/>
            </a:xfrm>
            <a:custGeom>
              <a:avLst/>
              <a:gdLst>
                <a:gd name="T0" fmla="+- 0 7644 6916"/>
                <a:gd name="T1" fmla="*/ T0 w 729"/>
                <a:gd name="T2" fmla="+- 0 -401 -475"/>
                <a:gd name="T3" fmla="*/ -401 h 556"/>
                <a:gd name="T4" fmla="+- 0 7013 6916"/>
                <a:gd name="T5" fmla="*/ T4 w 729"/>
                <a:gd name="T6" fmla="+- 0 81 -475"/>
                <a:gd name="T7" fmla="*/ 81 h 556"/>
                <a:gd name="T8" fmla="+- 0 7061 6916"/>
                <a:gd name="T9" fmla="*/ T8 w 729"/>
                <a:gd name="T10" fmla="+- 0 81 -475"/>
                <a:gd name="T11" fmla="*/ 81 h 556"/>
                <a:gd name="T12" fmla="+- 0 7109 6916"/>
                <a:gd name="T13" fmla="*/ T12 w 729"/>
                <a:gd name="T14" fmla="+- 0 81 -475"/>
                <a:gd name="T15" fmla="*/ 81 h 556"/>
                <a:gd name="T16" fmla="+- 0 7109 6916"/>
                <a:gd name="T17" fmla="*/ T16 w 729"/>
                <a:gd name="T18" fmla="+- 0 81 -475"/>
                <a:gd name="T19" fmla="*/ 81 h 556"/>
                <a:gd name="T20" fmla="+- 0 7158 6916"/>
                <a:gd name="T21" fmla="*/ T20 w 729"/>
                <a:gd name="T22" fmla="+- 0 81 -475"/>
                <a:gd name="T23" fmla="*/ 81 h 556"/>
                <a:gd name="T24" fmla="+- 0 7207 6916"/>
                <a:gd name="T25" fmla="*/ T24 w 729"/>
                <a:gd name="T26" fmla="+- 0 81 -475"/>
                <a:gd name="T27" fmla="*/ 81 h 556"/>
                <a:gd name="T28" fmla="+- 0 7256 6916"/>
                <a:gd name="T29" fmla="*/ T28 w 729"/>
                <a:gd name="T30" fmla="+- 0 81 -475"/>
                <a:gd name="T31" fmla="*/ 81 h 556"/>
                <a:gd name="T32" fmla="+- 0 7644 6916"/>
                <a:gd name="T33" fmla="*/ T32 w 729"/>
                <a:gd name="T34" fmla="+- 0 -216 -475"/>
                <a:gd name="T35" fmla="*/ -216 h 556"/>
                <a:gd name="T36" fmla="+- 0 7644 6916"/>
                <a:gd name="T37" fmla="*/ T36 w 729"/>
                <a:gd name="T38" fmla="+- 0 -253 -475"/>
                <a:gd name="T39" fmla="*/ -253 h 556"/>
                <a:gd name="T40" fmla="+- 0 7644 6916"/>
                <a:gd name="T41" fmla="*/ T40 w 729"/>
                <a:gd name="T42" fmla="+- 0 -290 -475"/>
                <a:gd name="T43" fmla="*/ -290 h 556"/>
                <a:gd name="T44" fmla="+- 0 7644 6916"/>
                <a:gd name="T45" fmla="*/ T44 w 729"/>
                <a:gd name="T46" fmla="+- 0 -327 -475"/>
                <a:gd name="T47" fmla="*/ -327 h 556"/>
                <a:gd name="T48" fmla="+- 0 7644 6916"/>
                <a:gd name="T49" fmla="*/ T48 w 729"/>
                <a:gd name="T50" fmla="+- 0 -365 -475"/>
                <a:gd name="T51" fmla="*/ -365 h 556"/>
                <a:gd name="T52" fmla="+- 0 7644 6916"/>
                <a:gd name="T53" fmla="*/ T52 w 729"/>
                <a:gd name="T54" fmla="+- 0 -401 -475"/>
                <a:gd name="T55" fmla="*/ -401 h 556"/>
                <a:gd name="T56" fmla="+- 0 7644 6916"/>
                <a:gd name="T57" fmla="*/ T56 w 729"/>
                <a:gd name="T58" fmla="+- 0 -475 -475"/>
                <a:gd name="T59" fmla="*/ -475 h 556"/>
                <a:gd name="T60" fmla="+- 0 6916 6916"/>
                <a:gd name="T61" fmla="*/ T60 w 729"/>
                <a:gd name="T62" fmla="+- 0 81 -475"/>
                <a:gd name="T63" fmla="*/ 81 h 556"/>
                <a:gd name="T64" fmla="+- 0 6965 6916"/>
                <a:gd name="T65" fmla="*/ T64 w 729"/>
                <a:gd name="T66" fmla="+- 0 81 -475"/>
                <a:gd name="T67" fmla="*/ 81 h 556"/>
                <a:gd name="T68" fmla="+- 0 7013 6916"/>
                <a:gd name="T69" fmla="*/ T68 w 729"/>
                <a:gd name="T70" fmla="+- 0 81 -475"/>
                <a:gd name="T71" fmla="*/ 81 h 556"/>
                <a:gd name="T72" fmla="+- 0 7644 6916"/>
                <a:gd name="T73" fmla="*/ T72 w 729"/>
                <a:gd name="T74" fmla="+- 0 -401 -475"/>
                <a:gd name="T75" fmla="*/ -401 h 556"/>
                <a:gd name="T76" fmla="+- 0 7644 6916"/>
                <a:gd name="T77" fmla="*/ T76 w 729"/>
                <a:gd name="T78" fmla="+- 0 -438 -475"/>
                <a:gd name="T79" fmla="*/ -438 h 556"/>
                <a:gd name="T80" fmla="+- 0 7644 6916"/>
                <a:gd name="T81" fmla="*/ T80 w 729"/>
                <a:gd name="T82" fmla="+- 0 -475 -475"/>
                <a:gd name="T83" fmla="*/ -475 h 5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9" h="556">
                  <a:moveTo>
                    <a:pt x="728" y="74"/>
                  </a:moveTo>
                  <a:lnTo>
                    <a:pt x="97" y="556"/>
                  </a:lnTo>
                  <a:lnTo>
                    <a:pt x="145" y="556"/>
                  </a:lnTo>
                  <a:lnTo>
                    <a:pt x="193" y="556"/>
                  </a:lnTo>
                  <a:lnTo>
                    <a:pt x="242" y="556"/>
                  </a:lnTo>
                  <a:lnTo>
                    <a:pt x="291" y="556"/>
                  </a:lnTo>
                  <a:lnTo>
                    <a:pt x="340" y="556"/>
                  </a:lnTo>
                  <a:lnTo>
                    <a:pt x="728" y="259"/>
                  </a:lnTo>
                  <a:lnTo>
                    <a:pt x="728" y="222"/>
                  </a:lnTo>
                  <a:lnTo>
                    <a:pt x="728" y="185"/>
                  </a:lnTo>
                  <a:lnTo>
                    <a:pt x="728" y="148"/>
                  </a:lnTo>
                  <a:lnTo>
                    <a:pt x="728" y="110"/>
                  </a:lnTo>
                  <a:lnTo>
                    <a:pt x="728" y="74"/>
                  </a:lnTo>
                  <a:moveTo>
                    <a:pt x="728" y="0"/>
                  </a:moveTo>
                  <a:lnTo>
                    <a:pt x="0" y="556"/>
                  </a:lnTo>
                  <a:lnTo>
                    <a:pt x="49" y="556"/>
                  </a:lnTo>
                  <a:lnTo>
                    <a:pt x="97" y="556"/>
                  </a:lnTo>
                  <a:lnTo>
                    <a:pt x="728" y="74"/>
                  </a:lnTo>
                  <a:lnTo>
                    <a:pt x="728" y="37"/>
                  </a:lnTo>
                  <a:lnTo>
                    <a:pt x="728" y="0"/>
                  </a:lnTo>
                </a:path>
              </a:pathLst>
            </a:cu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198"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 y="-216"/>
              <a:ext cx="38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AutoShape 84"/>
            <p:cNvSpPr>
              <a:spLocks/>
            </p:cNvSpPr>
            <p:nvPr/>
          </p:nvSpPr>
          <p:spPr bwMode="auto">
            <a:xfrm>
              <a:off x="1824" y="-3895"/>
              <a:ext cx="2133" cy="3416"/>
            </a:xfrm>
            <a:custGeom>
              <a:avLst/>
              <a:gdLst>
                <a:gd name="T0" fmla="+- 0 3204 1824"/>
                <a:gd name="T1" fmla="*/ T0 w 2133"/>
                <a:gd name="T2" fmla="+- 0 -3895 -3895"/>
                <a:gd name="T3" fmla="*/ -3895 h 3416"/>
                <a:gd name="T4" fmla="+- 0 3584 1824"/>
                <a:gd name="T5" fmla="*/ T4 w 2133"/>
                <a:gd name="T6" fmla="+- 0 -3715 -3895"/>
                <a:gd name="T7" fmla="*/ -3715 h 3416"/>
                <a:gd name="T8" fmla="+- 0 3956 1824"/>
                <a:gd name="T9" fmla="*/ T8 w 2133"/>
                <a:gd name="T10" fmla="+- 0 -3715 -3895"/>
                <a:gd name="T11" fmla="*/ -3715 h 3416"/>
                <a:gd name="T12" fmla="+- 0 2696 1824"/>
                <a:gd name="T13" fmla="*/ T12 w 2133"/>
                <a:gd name="T14" fmla="+- 0 -3879 -3895"/>
                <a:gd name="T15" fmla="*/ -3879 h 3416"/>
                <a:gd name="T16" fmla="+- 0 2920 1824"/>
                <a:gd name="T17" fmla="*/ T16 w 2133"/>
                <a:gd name="T18" fmla="+- 0 -3879 -3895"/>
                <a:gd name="T19" fmla="*/ -3879 h 3416"/>
                <a:gd name="T20" fmla="+- 0 2800 1824"/>
                <a:gd name="T21" fmla="*/ T20 w 2133"/>
                <a:gd name="T22" fmla="+- 0 -3863 -3895"/>
                <a:gd name="T23" fmla="*/ -3863 h 3416"/>
                <a:gd name="T24" fmla="+- 0 3368 1824"/>
                <a:gd name="T25" fmla="*/ T24 w 2133"/>
                <a:gd name="T26" fmla="+- 0 -2635 -3895"/>
                <a:gd name="T27" fmla="*/ -2635 h 3416"/>
                <a:gd name="T28" fmla="+- 0 3924 1824"/>
                <a:gd name="T29" fmla="*/ T28 w 2133"/>
                <a:gd name="T30" fmla="+- 0 -2635 -3895"/>
                <a:gd name="T31" fmla="*/ -2635 h 3416"/>
                <a:gd name="T32" fmla="+- 0 2440 1824"/>
                <a:gd name="T33" fmla="*/ T32 w 2133"/>
                <a:gd name="T34" fmla="+- 0 -3879 -3895"/>
                <a:gd name="T35" fmla="*/ -3879 h 3416"/>
                <a:gd name="T36" fmla="+- 0 2620 1824"/>
                <a:gd name="T37" fmla="*/ T36 w 2133"/>
                <a:gd name="T38" fmla="+- 0 -3879 -3895"/>
                <a:gd name="T39" fmla="*/ -3879 h 3416"/>
                <a:gd name="T40" fmla="+- 0 2560 1824"/>
                <a:gd name="T41" fmla="*/ T40 w 2133"/>
                <a:gd name="T42" fmla="+- 0 -3835 -3895"/>
                <a:gd name="T43" fmla="*/ -3835 h 3416"/>
                <a:gd name="T44" fmla="+- 0 3232 1824"/>
                <a:gd name="T45" fmla="*/ T44 w 2133"/>
                <a:gd name="T46" fmla="+- 0 -1839 -3895"/>
                <a:gd name="T47" fmla="*/ -1839 h 3416"/>
                <a:gd name="T48" fmla="+- 0 3896 1824"/>
                <a:gd name="T49" fmla="*/ T48 w 2133"/>
                <a:gd name="T50" fmla="+- 0 -1839 -3895"/>
                <a:gd name="T51" fmla="*/ -1839 h 3416"/>
                <a:gd name="T52" fmla="+- 0 2020 1824"/>
                <a:gd name="T53" fmla="*/ T52 w 2133"/>
                <a:gd name="T54" fmla="+- 0 -3879 -3895"/>
                <a:gd name="T55" fmla="*/ -3879 h 3416"/>
                <a:gd name="T56" fmla="+- 0 2304 1824"/>
                <a:gd name="T57" fmla="*/ T56 w 2133"/>
                <a:gd name="T58" fmla="+- 0 -3879 -3895"/>
                <a:gd name="T59" fmla="*/ -3879 h 3416"/>
                <a:gd name="T60" fmla="+- 0 2172 1824"/>
                <a:gd name="T61" fmla="*/ T60 w 2133"/>
                <a:gd name="T62" fmla="+- 0 -3879 -3895"/>
                <a:gd name="T63" fmla="*/ -3879 h 3416"/>
                <a:gd name="T64" fmla="+- 0 3048 1824"/>
                <a:gd name="T65" fmla="*/ T64 w 2133"/>
                <a:gd name="T66" fmla="+- 0 -1272 -3895"/>
                <a:gd name="T67" fmla="*/ -1272 h 3416"/>
                <a:gd name="T68" fmla="+- 0 3908 1824"/>
                <a:gd name="T69" fmla="*/ T68 w 2133"/>
                <a:gd name="T70" fmla="+- 0 -1272 -3895"/>
                <a:gd name="T71" fmla="*/ -1272 h 3416"/>
                <a:gd name="T72" fmla="+- 0 1824 1824"/>
                <a:gd name="T73" fmla="*/ T72 w 2133"/>
                <a:gd name="T74" fmla="+- 0 -3879 -3895"/>
                <a:gd name="T75" fmla="*/ -3879 h 3416"/>
                <a:gd name="T76" fmla="+- 0 2876 1824"/>
                <a:gd name="T77" fmla="*/ T76 w 2133"/>
                <a:gd name="T78" fmla="+- 0 -480 -3895"/>
                <a:gd name="T79" fmla="*/ -480 h 3416"/>
                <a:gd name="T80" fmla="+- 0 3908 1824"/>
                <a:gd name="T81" fmla="*/ T80 w 2133"/>
                <a:gd name="T82" fmla="+- 0 -480 -3895"/>
                <a:gd name="T83" fmla="*/ -480 h 34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33" h="3416">
                  <a:moveTo>
                    <a:pt x="1380" y="0"/>
                  </a:moveTo>
                  <a:lnTo>
                    <a:pt x="1760" y="180"/>
                  </a:lnTo>
                  <a:lnTo>
                    <a:pt x="2132" y="180"/>
                  </a:lnTo>
                  <a:moveTo>
                    <a:pt x="872" y="16"/>
                  </a:moveTo>
                  <a:lnTo>
                    <a:pt x="1096" y="16"/>
                  </a:lnTo>
                  <a:moveTo>
                    <a:pt x="976" y="32"/>
                  </a:moveTo>
                  <a:lnTo>
                    <a:pt x="1544" y="1260"/>
                  </a:lnTo>
                  <a:lnTo>
                    <a:pt x="2100" y="1260"/>
                  </a:lnTo>
                  <a:moveTo>
                    <a:pt x="616" y="16"/>
                  </a:moveTo>
                  <a:lnTo>
                    <a:pt x="796" y="16"/>
                  </a:lnTo>
                  <a:moveTo>
                    <a:pt x="736" y="60"/>
                  </a:moveTo>
                  <a:lnTo>
                    <a:pt x="1408" y="2056"/>
                  </a:lnTo>
                  <a:lnTo>
                    <a:pt x="2072" y="2056"/>
                  </a:lnTo>
                  <a:moveTo>
                    <a:pt x="196" y="16"/>
                  </a:moveTo>
                  <a:lnTo>
                    <a:pt x="480" y="16"/>
                  </a:lnTo>
                  <a:moveTo>
                    <a:pt x="348" y="16"/>
                  </a:moveTo>
                  <a:lnTo>
                    <a:pt x="1224" y="2623"/>
                  </a:lnTo>
                  <a:lnTo>
                    <a:pt x="2084" y="2623"/>
                  </a:lnTo>
                  <a:moveTo>
                    <a:pt x="0" y="16"/>
                  </a:moveTo>
                  <a:lnTo>
                    <a:pt x="1052" y="3415"/>
                  </a:lnTo>
                  <a:lnTo>
                    <a:pt x="2084" y="3415"/>
                  </a:lnTo>
                </a:path>
              </a:pathLst>
            </a:custGeom>
            <a:noFill/>
            <a:ln w="990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200" name="Text Box 83"/>
            <p:cNvSpPr txBox="1">
              <a:spLocks noChangeArrowheads="1"/>
            </p:cNvSpPr>
            <p:nvPr/>
          </p:nvSpPr>
          <p:spPr bwMode="auto">
            <a:xfrm>
              <a:off x="1409" y="-4517"/>
              <a:ext cx="6226" cy="4754"/>
            </a:xfrm>
            <a:prstGeom prst="rect">
              <a:avLst/>
            </a:prstGeom>
            <a:noFill/>
            <a:ln w="609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80340">
                <a:lnSpc>
                  <a:spcPts val="1600"/>
                </a:lnSpc>
                <a:spcAft>
                  <a:spcPts val="0"/>
                </a:spcAft>
              </a:pPr>
              <a:r>
                <a:rPr lang="en-US" sz="2400" u="sng" dirty="0" err="1">
                  <a:effectLst/>
                  <a:latin typeface="Times New Roman" panose="02020603050405020304" pitchFamily="18" charset="0"/>
                  <a:ea typeface="Times New Roman" panose="02020603050405020304" pitchFamily="18" charset="0"/>
                </a:rPr>
                <a:t>Серія</a:t>
              </a:r>
              <a:endParaRPr lang="ru-RU" sz="2400" dirty="0">
                <a:effectLst/>
                <a:latin typeface="Times New Roman" panose="02020603050405020304" pitchFamily="18" charset="0"/>
                <a:ea typeface="Times New Roman" panose="02020603050405020304" pitchFamily="18" charset="0"/>
              </a:endParaRPr>
            </a:p>
            <a:p>
              <a:pPr marL="180340">
                <a:spcBef>
                  <a:spcPts val="20"/>
                </a:spcBef>
                <a:spcAft>
                  <a:spcPts val="0"/>
                </a:spcAft>
              </a:pPr>
              <a:r>
                <a:rPr lang="en-US" sz="3600" u="sng" dirty="0">
                  <a:effectLst/>
                  <a:latin typeface="Times New Roman" panose="02020603050405020304" pitchFamily="18" charset="0"/>
                  <a:ea typeface="Times New Roman" panose="02020603050405020304" pitchFamily="18" charset="0"/>
                </a:rPr>
                <a:t>1</a:t>
              </a:r>
              <a:r>
                <a:rPr lang="en-US" sz="3600" dirty="0">
                  <a:effectLst/>
                  <a:latin typeface="Times New Roman" panose="02020603050405020304" pitchFamily="18" charset="0"/>
                  <a:ea typeface="Times New Roman" panose="02020603050405020304" pitchFamily="18" charset="0"/>
                </a:rPr>
                <a:t> 40 У</a:t>
              </a:r>
              <a:r>
                <a:rPr lang="uk-UA" sz="3600" dirty="0">
                  <a:effectLst/>
                  <a:latin typeface="Times New Roman" panose="02020603050405020304" pitchFamily="18" charset="0"/>
                  <a:ea typeface="Times New Roman" panose="02020603050405020304" pitchFamily="18" charset="0"/>
                </a:rPr>
                <a:t>В</a:t>
              </a:r>
              <a:r>
                <a:rPr lang="en-US" sz="3600" dirty="0">
                  <a:effectLst/>
                  <a:latin typeface="Times New Roman" panose="02020603050405020304" pitchFamily="18" charset="0"/>
                  <a:ea typeface="Times New Roman" panose="02020603050405020304" pitchFamily="18" charset="0"/>
                </a:rPr>
                <a:t> 1</a:t>
              </a:r>
              <a:r>
                <a:rPr lang="en-US" sz="3600" u="sng" dirty="0">
                  <a:effectLst/>
                  <a:latin typeface="Times New Roman" panose="02020603050405020304" pitchFamily="18" charset="0"/>
                  <a:ea typeface="Times New Roman" panose="02020603050405020304" pitchFamily="18" charset="0"/>
                </a:rPr>
                <a:t>1</a:t>
              </a:r>
              <a:endParaRPr lang="ru-RU" sz="3600" dirty="0">
                <a:effectLst/>
                <a:latin typeface="Times New Roman" panose="02020603050405020304" pitchFamily="18" charset="0"/>
                <a:ea typeface="Times New Roman" panose="02020603050405020304" pitchFamily="18" charset="0"/>
              </a:endParaRPr>
            </a:p>
          </p:txBody>
        </p:sp>
        <p:sp>
          <p:nvSpPr>
            <p:cNvPr id="201" name="Text Box 82"/>
            <p:cNvSpPr txBox="1">
              <a:spLocks noChangeArrowheads="1"/>
            </p:cNvSpPr>
            <p:nvPr/>
          </p:nvSpPr>
          <p:spPr bwMode="auto">
            <a:xfrm>
              <a:off x="4032" y="-655"/>
              <a:ext cx="3496" cy="632"/>
            </a:xfrm>
            <a:prstGeom prst="rect">
              <a:avLst/>
            </a:prstGeom>
            <a:solidFill>
              <a:srgbClr val="FFFFFF"/>
            </a:solidFill>
            <a:ln w="9906">
              <a:solidFill>
                <a:srgbClr val="000000"/>
              </a:solidFill>
              <a:prstDash val="solid"/>
              <a:miter lim="800000"/>
              <a:headEnd/>
              <a:tailEnd/>
            </a:ln>
          </p:spPr>
          <p:txBody>
            <a:bodyPr rot="0" vert="horz" wrap="square" lIns="0" tIns="0" rIns="0" bIns="0" anchor="t" anchorCtr="0" upright="1">
              <a:noAutofit/>
            </a:bodyPr>
            <a:lstStyle/>
            <a:p>
              <a:pPr marL="91440" marR="247650">
                <a:lnSpc>
                  <a:spcPct val="98000"/>
                </a:lnSpc>
                <a:spcBef>
                  <a:spcPts val="385"/>
                </a:spcBef>
                <a:spcAft>
                  <a:spcPts val="0"/>
                </a:spcAft>
              </a:pPr>
              <a:r>
                <a:rPr lang="uk-UA" dirty="0">
                  <a:effectLst/>
                  <a:latin typeface="Times New Roman" panose="02020603050405020304" pitchFamily="18" charset="0"/>
                  <a:ea typeface="Times New Roman" panose="02020603050405020304" pitchFamily="18" charset="0"/>
                </a:rPr>
                <a:t>Група (за </a:t>
              </a:r>
              <a:r>
                <a:rPr lang="uk-UA" dirty="0" err="1">
                  <a:effectLst/>
                  <a:latin typeface="Times New Roman" panose="02020603050405020304" pitchFamily="18" charset="0"/>
                  <a:ea typeface="Times New Roman" panose="02020603050405020304" pitchFamily="18" charset="0"/>
                </a:rPr>
                <a:t>конструктивно</a:t>
              </a:r>
              <a:r>
                <a:rPr lang="uk-UA" dirty="0">
                  <a:effectLst/>
                  <a:latin typeface="Times New Roman" panose="02020603050405020304" pitchFamily="18" charset="0"/>
                  <a:ea typeface="Times New Roman" panose="02020603050405020304" pitchFamily="18" charset="0"/>
                </a:rPr>
                <a:t>- технологічним виконанням)</a:t>
              </a:r>
              <a:endParaRPr lang="ru-RU" dirty="0">
                <a:effectLst/>
                <a:latin typeface="Times New Roman" panose="02020603050405020304" pitchFamily="18" charset="0"/>
                <a:ea typeface="Times New Roman" panose="02020603050405020304" pitchFamily="18" charset="0"/>
              </a:endParaRPr>
            </a:p>
          </p:txBody>
        </p:sp>
        <p:sp>
          <p:nvSpPr>
            <p:cNvPr id="202" name="Text Box 81"/>
            <p:cNvSpPr txBox="1">
              <a:spLocks noChangeArrowheads="1"/>
            </p:cNvSpPr>
            <p:nvPr/>
          </p:nvSpPr>
          <p:spPr bwMode="auto">
            <a:xfrm>
              <a:off x="4032" y="-1452"/>
              <a:ext cx="3496" cy="621"/>
            </a:xfrm>
            <a:prstGeom prst="rect">
              <a:avLst/>
            </a:prstGeom>
            <a:solidFill>
              <a:srgbClr val="FFFFFF"/>
            </a:solidFill>
            <a:ln w="9906">
              <a:solidFill>
                <a:srgbClr val="000000"/>
              </a:solidFill>
              <a:prstDash val="solid"/>
              <a:miter lim="800000"/>
              <a:headEnd/>
              <a:tailEnd/>
            </a:ln>
          </p:spPr>
          <p:txBody>
            <a:bodyPr rot="0" vert="horz" wrap="square" lIns="0" tIns="0" rIns="0" bIns="0" anchor="t" anchorCtr="0" upright="1">
              <a:noAutofit/>
            </a:bodyPr>
            <a:lstStyle/>
            <a:p>
              <a:pPr marL="91440" marR="247650">
                <a:spcBef>
                  <a:spcPts val="380"/>
                </a:spcBef>
                <a:spcAft>
                  <a:spcPts val="0"/>
                </a:spcAft>
              </a:pPr>
              <a:r>
                <a:rPr lang="uk-UA" dirty="0">
                  <a:effectLst/>
                  <a:latin typeface="Times New Roman" panose="02020603050405020304" pitchFamily="18" charset="0"/>
                  <a:ea typeface="Times New Roman" panose="02020603050405020304" pitchFamily="18" charset="0"/>
                </a:rPr>
                <a:t>Порядковий номер розробки ІМС даної серії</a:t>
              </a:r>
              <a:endParaRPr lang="ru-RU" dirty="0">
                <a:effectLst/>
                <a:latin typeface="Times New Roman" panose="02020603050405020304" pitchFamily="18" charset="0"/>
                <a:ea typeface="Times New Roman" panose="02020603050405020304" pitchFamily="18" charset="0"/>
              </a:endParaRPr>
            </a:p>
          </p:txBody>
        </p:sp>
        <p:sp>
          <p:nvSpPr>
            <p:cNvPr id="203" name="Text Box 80"/>
            <p:cNvSpPr txBox="1">
              <a:spLocks noChangeArrowheads="1"/>
            </p:cNvSpPr>
            <p:nvPr/>
          </p:nvSpPr>
          <p:spPr bwMode="auto">
            <a:xfrm>
              <a:off x="4016" y="-2020"/>
              <a:ext cx="3528" cy="393"/>
            </a:xfrm>
            <a:prstGeom prst="rect">
              <a:avLst/>
            </a:prstGeom>
            <a:solidFill>
              <a:srgbClr val="FFFFFF"/>
            </a:solidFill>
            <a:ln w="9906">
              <a:solidFill>
                <a:srgbClr val="000000"/>
              </a:solidFill>
              <a:prstDash val="solid"/>
              <a:miter lim="800000"/>
              <a:headEnd/>
              <a:tailEnd/>
            </a:ln>
          </p:spPr>
          <p:txBody>
            <a:bodyPr rot="0" vert="horz" wrap="square" lIns="0" tIns="0" rIns="0" bIns="0" anchor="t" anchorCtr="0" upright="1">
              <a:noAutofit/>
            </a:bodyPr>
            <a:lstStyle/>
            <a:p>
              <a:pPr marL="90805">
                <a:spcBef>
                  <a:spcPts val="355"/>
                </a:spcBef>
                <a:spcAft>
                  <a:spcPts val="0"/>
                </a:spcAft>
              </a:pPr>
              <a:r>
                <a:rPr lang="uk-UA" dirty="0">
                  <a:effectLst/>
                  <a:latin typeface="Times New Roman" panose="02020603050405020304" pitchFamily="18" charset="0"/>
                  <a:ea typeface="Times New Roman" panose="02020603050405020304" pitchFamily="18" charset="0"/>
                </a:rPr>
                <a:t>Підгрупа</a:t>
              </a:r>
              <a:endParaRPr lang="ru-RU" dirty="0">
                <a:effectLst/>
                <a:latin typeface="Times New Roman" panose="02020603050405020304" pitchFamily="18" charset="0"/>
                <a:ea typeface="Times New Roman" panose="02020603050405020304" pitchFamily="18" charset="0"/>
              </a:endParaRPr>
            </a:p>
          </p:txBody>
        </p:sp>
        <p:sp>
          <p:nvSpPr>
            <p:cNvPr id="204" name="Text Box 79"/>
            <p:cNvSpPr txBox="1">
              <a:spLocks noChangeArrowheads="1"/>
            </p:cNvSpPr>
            <p:nvPr/>
          </p:nvSpPr>
          <p:spPr bwMode="auto">
            <a:xfrm>
              <a:off x="4029" y="-2800"/>
              <a:ext cx="3501" cy="604"/>
            </a:xfrm>
            <a:prstGeom prst="rect">
              <a:avLst/>
            </a:prstGeom>
            <a:solidFill>
              <a:srgbClr val="FFFFFF"/>
            </a:solidFill>
            <a:ln w="9906">
              <a:solidFill>
                <a:srgbClr val="000000"/>
              </a:solidFill>
              <a:prstDash val="solid"/>
              <a:miter lim="800000"/>
              <a:headEnd/>
              <a:tailEnd/>
            </a:ln>
          </p:spPr>
          <p:txBody>
            <a:bodyPr rot="0" vert="horz" wrap="square" lIns="0" tIns="0" rIns="0" bIns="0" anchor="t" anchorCtr="0" upright="1">
              <a:noAutofit/>
            </a:bodyPr>
            <a:lstStyle/>
            <a:p>
              <a:pPr marL="93980" marR="515620">
                <a:lnSpc>
                  <a:spcPts val="1360"/>
                </a:lnSpc>
                <a:spcBef>
                  <a:spcPts val="415"/>
                </a:spcBef>
                <a:spcAft>
                  <a:spcPts val="0"/>
                </a:spcAft>
              </a:pPr>
              <a:endParaRPr lang="uk-UA" dirty="0">
                <a:effectLst/>
                <a:latin typeface="Times New Roman" panose="02020603050405020304" pitchFamily="18" charset="0"/>
                <a:ea typeface="Times New Roman" panose="02020603050405020304" pitchFamily="18" charset="0"/>
              </a:endParaRPr>
            </a:p>
            <a:p>
              <a:pPr marL="93980" marR="515620">
                <a:lnSpc>
                  <a:spcPts val="1360"/>
                </a:lnSpc>
                <a:spcBef>
                  <a:spcPts val="415"/>
                </a:spcBef>
                <a:spcAft>
                  <a:spcPts val="0"/>
                </a:spcAft>
              </a:pPr>
              <a:r>
                <a:rPr lang="uk-UA" dirty="0">
                  <a:effectLst/>
                  <a:latin typeface="Times New Roman" panose="02020603050405020304" pitchFamily="18" charset="0"/>
                  <a:ea typeface="Times New Roman" panose="02020603050405020304" pitchFamily="18" charset="0"/>
                </a:rPr>
                <a:t>Вид (за функціональним призначенням)</a:t>
              </a:r>
              <a:endParaRPr lang="ru-RU" dirty="0">
                <a:effectLst/>
                <a:latin typeface="Times New Roman" panose="02020603050405020304" pitchFamily="18" charset="0"/>
                <a:ea typeface="Times New Roman" panose="02020603050405020304" pitchFamily="18" charset="0"/>
              </a:endParaRPr>
            </a:p>
          </p:txBody>
        </p:sp>
        <p:sp>
          <p:nvSpPr>
            <p:cNvPr id="205" name="Text Box 78"/>
            <p:cNvSpPr txBox="1">
              <a:spLocks noChangeArrowheads="1"/>
            </p:cNvSpPr>
            <p:nvPr/>
          </p:nvSpPr>
          <p:spPr bwMode="auto">
            <a:xfrm>
              <a:off x="4076" y="-3895"/>
              <a:ext cx="3468" cy="888"/>
            </a:xfrm>
            <a:prstGeom prst="rect">
              <a:avLst/>
            </a:prstGeom>
            <a:solidFill>
              <a:srgbClr val="FFFFFF"/>
            </a:solidFill>
            <a:ln w="9906">
              <a:solidFill>
                <a:srgbClr val="000000"/>
              </a:solidFill>
              <a:prstDash val="solid"/>
              <a:miter lim="800000"/>
              <a:headEnd/>
              <a:tailEnd/>
            </a:ln>
          </p:spPr>
          <p:txBody>
            <a:bodyPr rot="0" vert="horz" wrap="square" lIns="0" tIns="0" rIns="0" bIns="0" anchor="t" anchorCtr="0" upright="1">
              <a:noAutofit/>
            </a:bodyPr>
            <a:lstStyle/>
            <a:p>
              <a:pPr marL="90805" marR="230505">
                <a:lnSpc>
                  <a:spcPct val="98000"/>
                </a:lnSpc>
                <a:spcBef>
                  <a:spcPts val="390"/>
                </a:spcBef>
                <a:spcAft>
                  <a:spcPts val="0"/>
                </a:spcAft>
              </a:pPr>
              <a:r>
                <a:rPr lang="uk-UA" dirty="0">
                  <a:effectLst/>
                  <a:latin typeface="Times New Roman" panose="02020603050405020304" pitchFamily="18" charset="0"/>
                  <a:ea typeface="Times New Roman" panose="02020603050405020304" pitchFamily="18" charset="0"/>
                </a:rPr>
                <a:t>Порядковий номер розробки ІМС (за функціональною ознакою в даній серії)</a:t>
              </a:r>
              <a:endParaRPr lang="ru-RU" dirty="0">
                <a:effectLst/>
                <a:latin typeface="Times New Roman" panose="02020603050405020304" pitchFamily="18" charset="0"/>
                <a:ea typeface="Times New Roman" panose="02020603050405020304" pitchFamily="18" charset="0"/>
              </a:endParaRPr>
            </a:p>
          </p:txBody>
        </p:sp>
      </p:grpSp>
      <p:graphicFrame>
        <p:nvGraphicFramePr>
          <p:cNvPr id="206" name="Таблица 205"/>
          <p:cNvGraphicFramePr>
            <a:graphicFrameLocks noGrp="1"/>
          </p:cNvGraphicFramePr>
          <p:nvPr>
            <p:extLst>
              <p:ext uri="{D42A27DB-BD31-4B8C-83A1-F6EECF244321}">
                <p14:modId xmlns:p14="http://schemas.microsoft.com/office/powerpoint/2010/main" val="1469165196"/>
              </p:ext>
            </p:extLst>
          </p:nvPr>
        </p:nvGraphicFramePr>
        <p:xfrm>
          <a:off x="230645" y="579150"/>
          <a:ext cx="4963997" cy="4125830"/>
        </p:xfrm>
        <a:graphic>
          <a:graphicData uri="http://schemas.openxmlformats.org/drawingml/2006/table">
            <a:tbl>
              <a:tblPr>
                <a:tableStyleId>{5C22544A-7EE6-4342-B048-85BDC9FD1C3A}</a:tableStyleId>
              </a:tblPr>
              <a:tblGrid>
                <a:gridCol w="616586">
                  <a:extLst>
                    <a:ext uri="{9D8B030D-6E8A-4147-A177-3AD203B41FA5}">
                      <a16:colId xmlns:a16="http://schemas.microsoft.com/office/drawing/2014/main" val="20000"/>
                    </a:ext>
                  </a:extLst>
                </a:gridCol>
                <a:gridCol w="1289313">
                  <a:extLst>
                    <a:ext uri="{9D8B030D-6E8A-4147-A177-3AD203B41FA5}">
                      <a16:colId xmlns:a16="http://schemas.microsoft.com/office/drawing/2014/main" val="20001"/>
                    </a:ext>
                  </a:extLst>
                </a:gridCol>
                <a:gridCol w="1466815">
                  <a:extLst>
                    <a:ext uri="{9D8B030D-6E8A-4147-A177-3AD203B41FA5}">
                      <a16:colId xmlns:a16="http://schemas.microsoft.com/office/drawing/2014/main" val="20002"/>
                    </a:ext>
                  </a:extLst>
                </a:gridCol>
                <a:gridCol w="1591283">
                  <a:extLst>
                    <a:ext uri="{9D8B030D-6E8A-4147-A177-3AD203B41FA5}">
                      <a16:colId xmlns:a16="http://schemas.microsoft.com/office/drawing/2014/main" val="20003"/>
                    </a:ext>
                  </a:extLst>
                </a:gridCol>
              </a:tblGrid>
              <a:tr h="1177038">
                <a:tc>
                  <a:txBody>
                    <a:bodyPr/>
                    <a:lstStyle/>
                    <a:p>
                      <a:pPr marL="270510" algn="just">
                        <a:spcAft>
                          <a:spcPts val="0"/>
                        </a:spcAft>
                      </a:pPr>
                      <a:r>
                        <a:rPr lang="uk-UA" sz="1400" b="0" dirty="0">
                          <a:effectLst/>
                        </a:rPr>
                        <a:t>Тип</a:t>
                      </a:r>
                      <a:endPar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b="0" dirty="0">
                          <a:effectLst/>
                        </a:rPr>
                        <a:t>Форма проекції тіла корпусу на площину підкладки</a:t>
                      </a:r>
                      <a:endPar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b="0" dirty="0">
                          <a:effectLst/>
                        </a:rPr>
                        <a:t>Розташування проекції виводів на площину підкладки</a:t>
                      </a:r>
                      <a:endPar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b="0" dirty="0">
                          <a:effectLst/>
                        </a:rPr>
                        <a:t>Розташування виводів щодо площини підкладки</a:t>
                      </a:r>
                      <a:endPar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00"/>
                  </a:ext>
                </a:extLst>
              </a:tr>
              <a:tr h="485091">
                <a:tc>
                  <a:txBody>
                    <a:bodyPr/>
                    <a:lstStyle/>
                    <a:p>
                      <a:pPr marL="270510" algn="just">
                        <a:spcAft>
                          <a:spcPts val="0"/>
                        </a:spcAft>
                      </a:pPr>
                      <a:r>
                        <a:rPr lang="uk-UA" sz="1400">
                          <a:effectLst/>
                        </a:rPr>
                        <a:t>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Прямокутна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В межах проекції тіла корпусу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Перпендикулярне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01"/>
                  </a:ext>
                </a:extLst>
              </a:tr>
              <a:tr h="727636">
                <a:tc>
                  <a:txBody>
                    <a:bodyPr/>
                    <a:lstStyle/>
                    <a:p>
                      <a:pPr marL="270510" algn="just">
                        <a:spcAft>
                          <a:spcPts val="0"/>
                        </a:spcAft>
                      </a:pPr>
                      <a:r>
                        <a:rPr lang="uk-UA" sz="1400">
                          <a:effectLst/>
                        </a:rPr>
                        <a:t>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Прямокутна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За межами проекції тіла корпусу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Перпендикулярне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02"/>
                  </a:ext>
                </a:extLst>
              </a:tr>
              <a:tr h="727636">
                <a:tc>
                  <a:txBody>
                    <a:bodyPr/>
                    <a:lstStyle/>
                    <a:p>
                      <a:pPr marL="270510" algn="just">
                        <a:spcAft>
                          <a:spcPts val="0"/>
                        </a:spcAft>
                      </a:pPr>
                      <a:r>
                        <a:rPr lang="uk-UA" sz="1400">
                          <a:effectLst/>
                        </a:rPr>
                        <a:t>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Кругла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В межах проекції тіла корпусу по колу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Перпендикулярне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03"/>
                  </a:ext>
                </a:extLst>
              </a:tr>
              <a:tr h="727636">
                <a:tc>
                  <a:txBody>
                    <a:bodyPr/>
                    <a:lstStyle/>
                    <a:p>
                      <a:pPr marL="270510" algn="just">
                        <a:spcAft>
                          <a:spcPts val="0"/>
                        </a:spcAft>
                      </a:pPr>
                      <a:r>
                        <a:rPr lang="uk-UA" sz="1400">
                          <a:effectLst/>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Прямокутна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a:effectLst/>
                        </a:rPr>
                        <a:t>За межами проекції тіла корпусу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tc>
                  <a:txBody>
                    <a:bodyPr/>
                    <a:lstStyle/>
                    <a:p>
                      <a:pPr marL="270510" algn="just">
                        <a:spcAft>
                          <a:spcPts val="0"/>
                        </a:spcAft>
                      </a:pPr>
                      <a:r>
                        <a:rPr lang="uk-UA" sz="1400" dirty="0">
                          <a:effectLst/>
                        </a:rPr>
                        <a:t>Паралельне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tc>
                <a:extLst>
                  <a:ext uri="{0D108BD9-81ED-4DB2-BD59-A6C34878D82A}">
                    <a16:rowId xmlns:a16="http://schemas.microsoft.com/office/drawing/2014/main" val="10004"/>
                  </a:ext>
                </a:extLst>
              </a:tr>
            </a:tbl>
          </a:graphicData>
        </a:graphic>
      </p:graphicFrame>
      <p:sp>
        <p:nvSpPr>
          <p:cNvPr id="211" name="Rectangle 6"/>
          <p:cNvSpPr>
            <a:spLocks noChangeArrowheads="1"/>
          </p:cNvSpPr>
          <p:nvPr/>
        </p:nvSpPr>
        <p:spPr bwMode="auto">
          <a:xfrm>
            <a:off x="641684" y="5041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2" name="Объект 211"/>
          <p:cNvGraphicFramePr>
            <a:graphicFrameLocks noChangeAspect="1"/>
          </p:cNvGraphicFramePr>
          <p:nvPr>
            <p:extLst>
              <p:ext uri="{D42A27DB-BD31-4B8C-83A1-F6EECF244321}">
                <p14:modId xmlns:p14="http://schemas.microsoft.com/office/powerpoint/2010/main" val="2943651185"/>
              </p:ext>
            </p:extLst>
          </p:nvPr>
        </p:nvGraphicFramePr>
        <p:xfrm>
          <a:off x="673659" y="4768094"/>
          <a:ext cx="1251394" cy="765779"/>
        </p:xfrm>
        <a:graphic>
          <a:graphicData uri="http://schemas.openxmlformats.org/presentationml/2006/ole">
            <mc:AlternateContent xmlns:mc="http://schemas.openxmlformats.org/markup-compatibility/2006">
              <mc:Choice xmlns:v="urn:schemas-microsoft-com:vml" Requires="v">
                <p:oleObj name="Equation" r:id="rId4" imgW="634725" imgH="545863" progId="Equation.3">
                  <p:embed/>
                </p:oleObj>
              </mc:Choice>
              <mc:Fallback>
                <p:oleObj name="Equation" r:id="rId4" imgW="634725" imgH="54586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59" y="4768094"/>
                        <a:ext cx="1251394" cy="765779"/>
                      </a:xfrm>
                      <a:prstGeom prst="rect">
                        <a:avLst/>
                      </a:prstGeom>
                      <a:noFill/>
                    </p:spPr>
                  </p:pic>
                </p:oleObj>
              </mc:Fallback>
            </mc:AlternateContent>
          </a:graphicData>
        </a:graphic>
      </p:graphicFrame>
      <p:sp>
        <p:nvSpPr>
          <p:cNvPr id="213" name="Прямоугольник 212"/>
          <p:cNvSpPr/>
          <p:nvPr/>
        </p:nvSpPr>
        <p:spPr>
          <a:xfrm>
            <a:off x="1738232" y="5832547"/>
            <a:ext cx="1807073" cy="461665"/>
          </a:xfrm>
          <a:prstGeom prst="rect">
            <a:avLst/>
          </a:prstGeom>
        </p:spPr>
        <p:txBody>
          <a:bodyPr wrap="square">
            <a:spAutoFit/>
          </a:bodyPr>
          <a:lstStyle/>
          <a:p>
            <a:r>
              <a:rPr lang="uk-UA" sz="2400" dirty="0" err="1">
                <a:latin typeface="Times New Roman" panose="02020603050405020304" pitchFamily="18" charset="0"/>
                <a:ea typeface="Times New Roman" panose="02020603050405020304" pitchFamily="18" charset="0"/>
              </a:rPr>
              <a:t>К</a:t>
            </a:r>
            <a:r>
              <a:rPr lang="uk-UA" sz="2400" baseline="-25000" dirty="0" err="1">
                <a:latin typeface="Times New Roman" panose="02020603050405020304" pitchFamily="18" charset="0"/>
                <a:ea typeface="Times New Roman" panose="02020603050405020304" pitchFamily="18" charset="0"/>
              </a:rPr>
              <a:t>и</a:t>
            </a:r>
            <a:r>
              <a:rPr lang="uk-UA"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lg</a:t>
            </a:r>
            <a:r>
              <a:rPr lang="en-US" sz="2400" dirty="0">
                <a:latin typeface="Times New Roman" panose="02020603050405020304" pitchFamily="18" charset="0"/>
                <a:ea typeface="Times New Roman" panose="02020603050405020304" pitchFamily="18" charset="0"/>
              </a:rPr>
              <a:t> N</a:t>
            </a:r>
            <a:r>
              <a:rPr lang="uk-UA" sz="2400" dirty="0">
                <a:latin typeface="Times New Roman" panose="02020603050405020304" pitchFamily="18" charset="0"/>
                <a:ea typeface="Times New Roman" panose="02020603050405020304" pitchFamily="18" charset="0"/>
              </a:rPr>
              <a:t>,</a:t>
            </a:r>
            <a:endParaRPr lang="ru-RU" sz="2400" dirty="0"/>
          </a:p>
        </p:txBody>
      </p:sp>
      <p:sp>
        <p:nvSpPr>
          <p:cNvPr id="214" name="Rectangle 8"/>
          <p:cNvSpPr>
            <a:spLocks noChangeArrowheads="1"/>
          </p:cNvSpPr>
          <p:nvPr/>
        </p:nvSpPr>
        <p:spPr bwMode="auto">
          <a:xfrm>
            <a:off x="2519792" y="49567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5" name="Объект 214"/>
          <p:cNvGraphicFramePr>
            <a:graphicFrameLocks noChangeAspect="1"/>
          </p:cNvGraphicFramePr>
          <p:nvPr>
            <p:extLst>
              <p:ext uri="{D42A27DB-BD31-4B8C-83A1-F6EECF244321}">
                <p14:modId xmlns:p14="http://schemas.microsoft.com/office/powerpoint/2010/main" val="2876406676"/>
              </p:ext>
            </p:extLst>
          </p:nvPr>
        </p:nvGraphicFramePr>
        <p:xfrm>
          <a:off x="2519792" y="4768094"/>
          <a:ext cx="1755734" cy="750640"/>
        </p:xfrm>
        <a:graphic>
          <a:graphicData uri="http://schemas.openxmlformats.org/presentationml/2006/ole">
            <mc:AlternateContent xmlns:mc="http://schemas.openxmlformats.org/markup-compatibility/2006">
              <mc:Choice xmlns:v="urn:schemas-microsoft-com:vml" Requires="v">
                <p:oleObj name="Equation" r:id="rId6" imgW="1193800" imgH="571500" progId="Equation.3">
                  <p:embed/>
                </p:oleObj>
              </mc:Choice>
              <mc:Fallback>
                <p:oleObj name="Equation" r:id="rId6" imgW="1193800" imgH="5715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792" y="4768094"/>
                        <a:ext cx="1755734" cy="750640"/>
                      </a:xfrm>
                      <a:prstGeom prst="rect">
                        <a:avLst/>
                      </a:prstGeom>
                      <a:noFill/>
                    </p:spPr>
                  </p:pic>
                </p:oleObj>
              </mc:Fallback>
            </mc:AlternateContent>
          </a:graphicData>
        </a:graphic>
      </p:graphicFrame>
    </p:spTree>
    <p:extLst>
      <p:ext uri="{BB962C8B-B14F-4D97-AF65-F5344CB8AC3E}">
        <p14:creationId xmlns:p14="http://schemas.microsoft.com/office/powerpoint/2010/main" val="360309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72469106"/>
              </p:ext>
            </p:extLst>
          </p:nvPr>
        </p:nvGraphicFramePr>
        <p:xfrm>
          <a:off x="882316" y="308606"/>
          <a:ext cx="9897980" cy="5863713"/>
        </p:xfrm>
        <a:graphic>
          <a:graphicData uri="http://schemas.openxmlformats.org/drawingml/2006/table">
            <a:tbl>
              <a:tblPr>
                <a:tableStyleId>{5C22544A-7EE6-4342-B048-85BDC9FD1C3A}</a:tableStyleId>
              </a:tblPr>
              <a:tblGrid>
                <a:gridCol w="1201671">
                  <a:extLst>
                    <a:ext uri="{9D8B030D-6E8A-4147-A177-3AD203B41FA5}">
                      <a16:colId xmlns:a16="http://schemas.microsoft.com/office/drawing/2014/main" val="20000"/>
                    </a:ext>
                  </a:extLst>
                </a:gridCol>
                <a:gridCol w="2324286">
                  <a:extLst>
                    <a:ext uri="{9D8B030D-6E8A-4147-A177-3AD203B41FA5}">
                      <a16:colId xmlns:a16="http://schemas.microsoft.com/office/drawing/2014/main" val="20001"/>
                    </a:ext>
                  </a:extLst>
                </a:gridCol>
                <a:gridCol w="2782819">
                  <a:extLst>
                    <a:ext uri="{9D8B030D-6E8A-4147-A177-3AD203B41FA5}">
                      <a16:colId xmlns:a16="http://schemas.microsoft.com/office/drawing/2014/main" val="20002"/>
                    </a:ext>
                  </a:extLst>
                </a:gridCol>
                <a:gridCol w="3589204">
                  <a:extLst>
                    <a:ext uri="{9D8B030D-6E8A-4147-A177-3AD203B41FA5}">
                      <a16:colId xmlns:a16="http://schemas.microsoft.com/office/drawing/2014/main" val="20003"/>
                    </a:ext>
                  </a:extLst>
                </a:gridCol>
              </a:tblGrid>
              <a:tr h="1211695">
                <a:tc>
                  <a:txBody>
                    <a:bodyPr/>
                    <a:lstStyle/>
                    <a:p>
                      <a:pPr algn="ctr">
                        <a:lnSpc>
                          <a:spcPct val="115000"/>
                        </a:lnSpc>
                        <a:spcAft>
                          <a:spcPts val="0"/>
                        </a:spcAft>
                      </a:pPr>
                      <a:r>
                        <a:rPr lang="uk-UA" sz="1800" b="0" dirty="0">
                          <a:effectLst/>
                        </a:rPr>
                        <a:t>Ступінь інтеграції</a:t>
                      </a: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gn="ctr">
                        <a:lnSpc>
                          <a:spcPct val="115000"/>
                        </a:lnSpc>
                        <a:spcAft>
                          <a:spcPts val="0"/>
                        </a:spcAft>
                      </a:pPr>
                      <a:r>
                        <a:rPr lang="uk-UA" sz="1800" b="0" dirty="0">
                          <a:effectLst/>
                        </a:rPr>
                        <a:t>Кількість, елементів,</a:t>
                      </a:r>
                      <a:r>
                        <a:rPr lang="uk-UA" sz="1800" b="0" baseline="0" dirty="0">
                          <a:effectLst/>
                        </a:rPr>
                        <a:t> компонентів  у корпусі ІМС</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uk-UA" sz="1800" b="0" dirty="0">
                          <a:effectLst/>
                        </a:rPr>
                        <a:t>Назва ІМС</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uk-UA" sz="1800" b="0" dirty="0">
                          <a:effectLst/>
                        </a:rPr>
                        <a:t>Позначення в англомовній літературі</a:t>
                      </a: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b="0" dirty="0">
                          <a:effectLst/>
                        </a:rPr>
                        <a:t> </a:t>
                      </a:r>
                      <a:endParaRPr lang="ru-RU"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289371">
                <a:tc>
                  <a:txBody>
                    <a:bodyPr/>
                    <a:lstStyle/>
                    <a:p>
                      <a:pPr algn="ctr">
                        <a:lnSpc>
                          <a:spcPct val="115000"/>
                        </a:lnSpc>
                        <a:spcAft>
                          <a:spcPts val="0"/>
                        </a:spcAft>
                      </a:pPr>
                      <a:r>
                        <a:rPr lang="en-US" sz="1800" dirty="0">
                          <a:effectLst/>
                        </a:rPr>
                        <a:t>1  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ct val="115000"/>
                        </a:lnSpc>
                        <a:spcAft>
                          <a:spcPts val="0"/>
                        </a:spcAft>
                      </a:pPr>
                      <a:r>
                        <a:rPr lang="en-US" sz="1800" dirty="0">
                          <a:effectLst/>
                        </a:rPr>
                        <a:t>1…10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М</a:t>
                      </a:r>
                      <a:r>
                        <a:rPr lang="uk-UA" sz="1800" dirty="0">
                          <a:effectLst/>
                        </a:rPr>
                        <a:t>И</a:t>
                      </a:r>
                      <a:r>
                        <a:rPr lang="en-US" sz="1800" dirty="0">
                          <a:effectLst/>
                        </a:rPr>
                        <a:t>С  </a:t>
                      </a:r>
                      <a:r>
                        <a:rPr lang="uk-UA" sz="1800" dirty="0">
                          <a:effectLst/>
                        </a:rPr>
                        <a:t>(мала ІС)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Integrated Circuit (1C)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596812">
                <a:tc>
                  <a:txBody>
                    <a:bodyPr/>
                    <a:lstStyle/>
                    <a:p>
                      <a:pPr algn="ctr">
                        <a:lnSpc>
                          <a:spcPct val="115000"/>
                        </a:lnSpc>
                        <a:spcAft>
                          <a:spcPts val="0"/>
                        </a:spcAft>
                      </a:pPr>
                      <a:r>
                        <a:rPr lang="en-US" sz="1800" dirty="0">
                          <a:effectLst/>
                        </a:rPr>
                        <a:t>2  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60"/>
                        </a:lnSpc>
                        <a:spcAft>
                          <a:spcPts val="0"/>
                        </a:spcAft>
                      </a:pPr>
                      <a:r>
                        <a:rPr lang="en-US" sz="1800" dirty="0">
                          <a:effectLst/>
                        </a:rPr>
                        <a:t>10…10</a:t>
                      </a:r>
                      <a:r>
                        <a:rPr lang="en-US" sz="1800" baseline="30000" dirty="0">
                          <a:effectLst/>
                        </a:rPr>
                        <a:t>2</a:t>
                      </a: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М</a:t>
                      </a:r>
                      <a:r>
                        <a:rPr lang="uk-UA" sz="1800" dirty="0">
                          <a:effectLst/>
                        </a:rPr>
                        <a:t>И</a:t>
                      </a:r>
                      <a:r>
                        <a:rPr lang="en-US" sz="1800" dirty="0">
                          <a:effectLst/>
                        </a:rPr>
                        <a:t>С </a:t>
                      </a:r>
                      <a:r>
                        <a:rPr lang="uk-UA" sz="1800" dirty="0">
                          <a:effectLst/>
                        </a:rPr>
                        <a:t>або</a:t>
                      </a:r>
                      <a:r>
                        <a:rPr lang="en-US" sz="1800" dirty="0">
                          <a:effectLst/>
                        </a:rPr>
                        <a:t> С</a:t>
                      </a:r>
                      <a:r>
                        <a:rPr lang="uk-UA" sz="1800" dirty="0">
                          <a:effectLst/>
                        </a:rPr>
                        <a:t>И</a:t>
                      </a:r>
                      <a:r>
                        <a:rPr lang="en-US" sz="1800" dirty="0">
                          <a:effectLst/>
                        </a:rPr>
                        <a:t>С (с</a:t>
                      </a:r>
                      <a:r>
                        <a:rPr lang="uk-UA" sz="1800" dirty="0">
                          <a:effectLst/>
                        </a:rPr>
                        <a:t>е</a:t>
                      </a:r>
                      <a:r>
                        <a:rPr lang="en-US" sz="1800" dirty="0" err="1">
                          <a:effectLst/>
                        </a:rPr>
                        <a:t>редня</a:t>
                      </a:r>
                      <a:r>
                        <a:rPr lang="uk-UA" sz="1800" dirty="0">
                          <a:effectLst/>
                        </a:rPr>
                        <a:t> ІС)</a:t>
                      </a: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1C </a:t>
                      </a:r>
                      <a:r>
                        <a:rPr lang="uk-UA" sz="1800" dirty="0">
                          <a:effectLst/>
                        </a:rPr>
                        <a:t>або</a:t>
                      </a:r>
                      <a:r>
                        <a:rPr lang="en-US" sz="1800" dirty="0">
                          <a:effectLst/>
                        </a:rPr>
                        <a:t> Medium Scale Integration (MSI)</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596812">
                <a:tc>
                  <a:txBody>
                    <a:bodyPr/>
                    <a:lstStyle/>
                    <a:p>
                      <a:pPr algn="ctr">
                        <a:lnSpc>
                          <a:spcPct val="115000"/>
                        </a:lnSpc>
                        <a:spcAft>
                          <a:spcPts val="0"/>
                        </a:spcAft>
                      </a:pPr>
                      <a:r>
                        <a:rPr lang="en-US" sz="1800" dirty="0">
                          <a:effectLst/>
                        </a:rPr>
                        <a:t>3 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40"/>
                        </a:lnSpc>
                        <a:spcAft>
                          <a:spcPts val="0"/>
                        </a:spcAft>
                      </a:pPr>
                      <a:r>
                        <a:rPr lang="en-US" sz="1800" dirty="0">
                          <a:effectLst/>
                        </a:rPr>
                        <a:t>10</a:t>
                      </a:r>
                      <a:r>
                        <a:rPr lang="en-US" sz="1800" baseline="30000" dirty="0">
                          <a:effectLst/>
                        </a:rPr>
                        <a:t>2</a:t>
                      </a:r>
                      <a:r>
                        <a:rPr lang="en-US" sz="1800" dirty="0">
                          <a:effectLst/>
                        </a:rPr>
                        <a:t> …10</a:t>
                      </a:r>
                      <a:r>
                        <a:rPr lang="en-US" sz="1800" baseline="30000" dirty="0">
                          <a:effectLst/>
                        </a:rPr>
                        <a:t>3</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С</a:t>
                      </a:r>
                      <a:r>
                        <a:rPr lang="uk-UA" sz="1800" dirty="0">
                          <a:effectLst/>
                        </a:rPr>
                        <a:t>И</a:t>
                      </a:r>
                      <a:r>
                        <a:rPr lang="en-US" sz="1800" dirty="0">
                          <a:effectLst/>
                        </a:rPr>
                        <a:t>С </a:t>
                      </a:r>
                      <a:r>
                        <a:rPr lang="uk-UA" sz="1800" dirty="0">
                          <a:effectLst/>
                        </a:rPr>
                        <a:t>або</a:t>
                      </a:r>
                      <a:r>
                        <a:rPr lang="en-US" sz="1800" dirty="0">
                          <a:effectLst/>
                        </a:rPr>
                        <a:t> </a:t>
                      </a:r>
                      <a:r>
                        <a:rPr lang="uk-UA" sz="1800" dirty="0">
                          <a:effectLst/>
                        </a:rPr>
                        <a:t>БИС</a:t>
                      </a:r>
                      <a:r>
                        <a:rPr lang="en-US" sz="1800" dirty="0">
                          <a:effectLst/>
                        </a:rPr>
                        <a:t> (</a:t>
                      </a:r>
                      <a:r>
                        <a:rPr lang="uk-UA" sz="1800" dirty="0">
                          <a:effectLst/>
                        </a:rPr>
                        <a:t>велика ІС)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MSI </a:t>
                      </a:r>
                      <a:r>
                        <a:rPr lang="uk-UA" sz="1800" dirty="0">
                          <a:effectLst/>
                        </a:rPr>
                        <a:t>або</a:t>
                      </a:r>
                      <a:r>
                        <a:rPr lang="en-US" sz="1800" dirty="0">
                          <a:effectLst/>
                        </a:rPr>
                        <a:t>Large Scale Integration (LSI)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398913">
                <a:tc>
                  <a:txBody>
                    <a:bodyPr/>
                    <a:lstStyle/>
                    <a:p>
                      <a:pPr algn="ctr">
                        <a:lnSpc>
                          <a:spcPct val="115000"/>
                        </a:lnSpc>
                        <a:spcAft>
                          <a:spcPts val="0"/>
                        </a:spcAft>
                      </a:pPr>
                      <a:r>
                        <a:rPr lang="en-US" sz="1800">
                          <a:effectLst/>
                        </a:rPr>
                        <a:t>4</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ct val="115000"/>
                        </a:lnSpc>
                        <a:spcAft>
                          <a:spcPts val="0"/>
                        </a:spcAft>
                      </a:pPr>
                      <a:r>
                        <a:rPr lang="en-US" sz="1800">
                          <a:effectLst/>
                        </a:rPr>
                        <a:t>10</a:t>
                      </a:r>
                      <a:r>
                        <a:rPr lang="en-US" sz="1800" baseline="30000">
                          <a:effectLst/>
                        </a:rPr>
                        <a:t>3</a:t>
                      </a:r>
                      <a:r>
                        <a:rPr lang="en-US" sz="1800">
                          <a:effectLst/>
                        </a:rPr>
                        <a:t> …10</a:t>
                      </a:r>
                      <a:r>
                        <a:rPr lang="en-US" sz="1800" baseline="30000">
                          <a:effectLst/>
                        </a:rPr>
                        <a:t>4</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uk-UA" sz="1800" dirty="0">
                          <a:effectLst/>
                          <a:latin typeface="+mn-lt"/>
                          <a:ea typeface="+mn-ea"/>
                          <a:cs typeface="+mn-cs"/>
                        </a:rPr>
                        <a:t>БИС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Large Scale Integration (LSI)</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596812">
                <a:tc>
                  <a:txBody>
                    <a:bodyPr/>
                    <a:lstStyle/>
                    <a:p>
                      <a:pPr algn="ctr">
                        <a:lnSpc>
                          <a:spcPct val="115000"/>
                        </a:lnSpc>
                        <a:spcAft>
                          <a:spcPts val="0"/>
                        </a:spcAft>
                      </a:pPr>
                      <a:r>
                        <a:rPr lang="en-US" sz="1800" dirty="0">
                          <a:effectLst/>
                        </a:rPr>
                        <a:t>5  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40"/>
                        </a:lnSpc>
                        <a:spcAft>
                          <a:spcPts val="0"/>
                        </a:spcAft>
                      </a:pPr>
                      <a:r>
                        <a:rPr lang="en-US" sz="1800" dirty="0">
                          <a:effectLst/>
                        </a:rPr>
                        <a:t>10</a:t>
                      </a:r>
                      <a:r>
                        <a:rPr lang="en-US" sz="1800" baseline="30000" dirty="0">
                          <a:effectLst/>
                        </a:rPr>
                        <a:t>4</a:t>
                      </a:r>
                      <a:r>
                        <a:rPr lang="en-US" sz="1800" dirty="0">
                          <a:effectLst/>
                        </a:rPr>
                        <a:t> …10</a:t>
                      </a:r>
                      <a:r>
                        <a:rPr lang="en-US" sz="1800" baseline="30000" dirty="0">
                          <a:effectLst/>
                        </a:rPr>
                        <a:t>5</a:t>
                      </a: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СБИС </a:t>
                      </a:r>
                      <a:r>
                        <a:rPr lang="uk-UA" sz="1800" dirty="0">
                          <a:effectLst/>
                        </a:rPr>
                        <a:t>(надвелика ІС)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Very Large Scale Integration (VLSI)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596812">
                <a:tc>
                  <a:txBody>
                    <a:bodyPr/>
                    <a:lstStyle/>
                    <a:p>
                      <a:pPr algn="ctr">
                        <a:lnSpc>
                          <a:spcPct val="115000"/>
                        </a:lnSpc>
                        <a:spcAft>
                          <a:spcPts val="0"/>
                        </a:spcAft>
                      </a:pPr>
                      <a:r>
                        <a:rPr lang="en-US" sz="1800" dirty="0">
                          <a:effectLst/>
                        </a:rPr>
                        <a:t>6</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40"/>
                        </a:lnSpc>
                        <a:spcAft>
                          <a:spcPts val="0"/>
                        </a:spcAft>
                      </a:pPr>
                      <a:r>
                        <a:rPr lang="en-US" sz="1800" dirty="0">
                          <a:effectLst/>
                        </a:rPr>
                        <a:t>10</a:t>
                      </a:r>
                      <a:r>
                        <a:rPr lang="en-US" sz="1800" baseline="30000" dirty="0">
                          <a:effectLst/>
                        </a:rPr>
                        <a:t>5</a:t>
                      </a:r>
                      <a:r>
                        <a:rPr lang="en-US" sz="1800" dirty="0">
                          <a:effectLst/>
                        </a:rPr>
                        <a:t> …10</a:t>
                      </a:r>
                      <a:r>
                        <a:rPr lang="en-US" sz="1800" baseline="30000" dirty="0">
                          <a:effectLst/>
                        </a:rPr>
                        <a:t>6</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СБИС </a:t>
                      </a:r>
                      <a:r>
                        <a:rPr lang="uk-UA" sz="1800" dirty="0">
                          <a:effectLst/>
                        </a:rPr>
                        <a:t>(надвелика ІС)</a:t>
                      </a: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Very Large Scale Integration (VLSI)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596812">
                <a:tc>
                  <a:txBody>
                    <a:bodyPr/>
                    <a:lstStyle/>
                    <a:p>
                      <a:pPr algn="ctr">
                        <a:lnSpc>
                          <a:spcPct val="115000"/>
                        </a:lnSpc>
                        <a:spcAft>
                          <a:spcPts val="0"/>
                        </a:spcAft>
                      </a:pPr>
                      <a:r>
                        <a:rPr lang="en-US" sz="1800" dirty="0">
                          <a:effectLst/>
                        </a:rPr>
                        <a:t>7</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40"/>
                        </a:lnSpc>
                        <a:spcAft>
                          <a:spcPts val="0"/>
                        </a:spcAft>
                      </a:pPr>
                      <a:r>
                        <a:rPr lang="en-US" sz="1800" dirty="0">
                          <a:effectLst/>
                        </a:rPr>
                        <a:t>10</a:t>
                      </a:r>
                      <a:r>
                        <a:rPr lang="en-US" sz="1800" baseline="30000" dirty="0">
                          <a:effectLst/>
                        </a:rPr>
                        <a:t>6</a:t>
                      </a:r>
                      <a:r>
                        <a:rPr lang="en-US" sz="1800" dirty="0">
                          <a:effectLst/>
                        </a:rPr>
                        <a:t> …10</a:t>
                      </a:r>
                      <a:r>
                        <a:rPr lang="en-US" sz="1800" baseline="30000" dirty="0">
                          <a:effectLst/>
                        </a:rPr>
                        <a:t>7</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СБИС </a:t>
                      </a:r>
                      <a:r>
                        <a:rPr lang="uk-UA" sz="1800" dirty="0">
                          <a:effectLst/>
                        </a:rPr>
                        <a:t>(надвелика ІС)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Very Large Scale Integration (VLSI)</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596812">
                <a:tc>
                  <a:txBody>
                    <a:bodyPr/>
                    <a:lstStyle/>
                    <a:p>
                      <a:pPr algn="ctr">
                        <a:lnSpc>
                          <a:spcPct val="115000"/>
                        </a:lnSpc>
                        <a:spcAft>
                          <a:spcPts val="0"/>
                        </a:spcAft>
                      </a:pPr>
                      <a:r>
                        <a:rPr lang="uk-UA" sz="1800" dirty="0">
                          <a:effectLst/>
                        </a:rPr>
                        <a:t>вище</a:t>
                      </a:r>
                      <a:r>
                        <a:rPr lang="en-US" sz="1800" dirty="0">
                          <a:effectLst/>
                        </a:rPr>
                        <a:t> 7 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6200">
                        <a:lnSpc>
                          <a:spcPts val="2070"/>
                        </a:lnSpc>
                        <a:spcAft>
                          <a:spcPts val="0"/>
                        </a:spcAft>
                      </a:pPr>
                      <a:r>
                        <a:rPr lang="uk-UA" sz="1800" dirty="0">
                          <a:effectLst/>
                        </a:rPr>
                        <a:t>понад</a:t>
                      </a:r>
                      <a:r>
                        <a:rPr lang="en-US" sz="1800" dirty="0">
                          <a:effectLst/>
                        </a:rPr>
                        <a:t> 10</a:t>
                      </a:r>
                      <a:r>
                        <a:rPr lang="en-US" sz="1800" baseline="30000" dirty="0">
                          <a:effectLst/>
                        </a:rPr>
                        <a:t>7</a:t>
                      </a: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УБИС –</a:t>
                      </a:r>
                      <a:r>
                        <a:rPr lang="uk-UA" sz="1800" dirty="0">
                          <a:effectLst/>
                        </a:rPr>
                        <a:t>(</a:t>
                      </a:r>
                      <a:r>
                        <a:rPr lang="en-US" sz="1800" dirty="0">
                          <a:effectLst/>
                        </a:rPr>
                        <a:t> </a:t>
                      </a:r>
                      <a:r>
                        <a:rPr lang="uk-UA" sz="1800" noProof="0" dirty="0">
                          <a:effectLst/>
                        </a:rPr>
                        <a:t>ультра</a:t>
                      </a:r>
                      <a:r>
                        <a:rPr lang="en-US" sz="1800" dirty="0">
                          <a:effectLst/>
                        </a:rPr>
                        <a:t> </a:t>
                      </a:r>
                      <a:r>
                        <a:rPr lang="uk-UA" sz="1800" dirty="0">
                          <a:effectLst/>
                        </a:rPr>
                        <a:t>велика ІС)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88900">
                        <a:lnSpc>
                          <a:spcPct val="115000"/>
                        </a:lnSpc>
                        <a:spcAft>
                          <a:spcPts val="0"/>
                        </a:spcAft>
                      </a:pPr>
                      <a:r>
                        <a:rPr lang="en-US" sz="1800" dirty="0">
                          <a:effectLst/>
                        </a:rPr>
                        <a:t>Ultra Large Scale Integration (ULSI)</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8"/>
                  </a:ext>
                </a:extLst>
              </a:tr>
              <a:tr h="289371">
                <a:tc>
                  <a:txBody>
                    <a:bodyPr/>
                    <a:lstStyle/>
                    <a:p>
                      <a:pPr>
                        <a:lnSpc>
                          <a:spcPct val="115000"/>
                        </a:lnSpc>
                        <a:spcAft>
                          <a:spcPts val="0"/>
                        </a:spcAft>
                      </a:pPr>
                      <a:r>
                        <a:rPr lang="en-US" sz="1800">
                          <a:effectLst/>
                        </a:rPr>
                        <a:t>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a:effectLst/>
                        </a:rPr>
                        <a:t>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dirty="0">
                          <a:effectLst/>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043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737938"/>
            <a:ext cx="11582400" cy="5935579"/>
          </a:xfrm>
        </p:spPr>
        <p:txBody>
          <a:bodyPr>
            <a:noAutofit/>
          </a:bodyPr>
          <a:lstStyle/>
          <a:p>
            <a:pPr marL="45721" indent="0" algn="just">
              <a:buNone/>
            </a:pPr>
            <a:r>
              <a:rPr lang="uk-UA" sz="2800" b="1" dirty="0">
                <a:solidFill>
                  <a:schemeClr val="tx1"/>
                </a:solidFill>
              </a:rPr>
              <a:t>Електроніка</a:t>
            </a:r>
            <a:r>
              <a:rPr lang="uk-UA" sz="2800" dirty="0">
                <a:solidFill>
                  <a:schemeClr val="tx1"/>
                </a:solidFill>
              </a:rPr>
              <a:t> - це наука про взаємодію електронів  з електромагнітними полями і методи створення електронних приладів та пристроїв, в яких ця взаємодія використовується для перетворення електромагнітної енергії, передачі, обробки і збереження інформації. </a:t>
            </a:r>
          </a:p>
          <a:p>
            <a:pPr marL="45721" indent="0" algn="just">
              <a:buNone/>
            </a:pPr>
            <a:r>
              <a:rPr lang="uk-UA" sz="2800" b="1" dirty="0">
                <a:solidFill>
                  <a:schemeClr val="tx1"/>
                </a:solidFill>
              </a:rPr>
              <a:t>Фізична електроніка- </a:t>
            </a:r>
            <a:r>
              <a:rPr lang="uk-UA" sz="2800" dirty="0">
                <a:solidFill>
                  <a:schemeClr val="tx1"/>
                </a:solidFill>
              </a:rPr>
              <a:t>галузь електроніки, що вивчає електронні та іонні процеси у вакуумі, газах та напівпровідниках, на межі  поділу вакуум-газ або  рідке тіло - тверде тіло.      </a:t>
            </a:r>
          </a:p>
          <a:p>
            <a:pPr marL="45721" indent="0" algn="just">
              <a:buNone/>
            </a:pPr>
            <a:r>
              <a:rPr lang="uk-UA" sz="2800" b="1" dirty="0">
                <a:solidFill>
                  <a:schemeClr val="tx1"/>
                </a:solidFill>
              </a:rPr>
              <a:t>Технічна електроніка </a:t>
            </a:r>
            <a:r>
              <a:rPr lang="uk-UA" sz="2800" dirty="0">
                <a:solidFill>
                  <a:schemeClr val="tx1"/>
                </a:solidFill>
              </a:rPr>
              <a:t>- галузь електроніки, що вивчає будову електронних приладів та процеси їх виготовлення.       </a:t>
            </a:r>
          </a:p>
          <a:p>
            <a:pPr marL="45721" indent="0" algn="just">
              <a:buNone/>
            </a:pPr>
            <a:r>
              <a:rPr lang="uk-UA" sz="2800" b="1" dirty="0">
                <a:solidFill>
                  <a:schemeClr val="tx1"/>
                </a:solidFill>
              </a:rPr>
              <a:t>Промислова електроніка </a:t>
            </a:r>
            <a:r>
              <a:rPr lang="uk-UA" sz="2800" dirty="0">
                <a:solidFill>
                  <a:schemeClr val="tx1"/>
                </a:solidFill>
              </a:rPr>
              <a:t>- галузь електроніки, що вивчає використання електронних приладів у промисловості та апаратурі. </a:t>
            </a:r>
          </a:p>
        </p:txBody>
      </p:sp>
    </p:spTree>
    <p:extLst>
      <p:ext uri="{BB962C8B-B14F-4D97-AF65-F5344CB8AC3E}">
        <p14:creationId xmlns:p14="http://schemas.microsoft.com/office/powerpoint/2010/main" val="100305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84" y="1512720"/>
            <a:ext cx="2255000" cy="402180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405" y="467395"/>
            <a:ext cx="7200900" cy="326548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082" y="2898613"/>
            <a:ext cx="5415844" cy="3438018"/>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10315074" y="2818481"/>
            <a:ext cx="1346947" cy="351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297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p:txBody>
          <a:bodyPr/>
          <a:lstStyle/>
          <a:p>
            <a:r>
              <a:rPr lang="uk-UA" dirty="0"/>
              <a:t>Мікроелектронні ІНФОРМАЦІЙНІ СИСТЕМИ</a:t>
            </a:r>
          </a:p>
        </p:txBody>
      </p:sp>
      <p:sp>
        <p:nvSpPr>
          <p:cNvPr id="5" name="Подзаголовок 2"/>
          <p:cNvSpPr>
            <a:spLocks noGrp="1"/>
          </p:cNvSpPr>
          <p:nvPr>
            <p:ph type="subTitle" idx="1"/>
          </p:nvPr>
        </p:nvSpPr>
        <p:spPr/>
        <p:txBody>
          <a:bodyPr>
            <a:normAutofit fontScale="85000" lnSpcReduction="20000"/>
          </a:bodyPr>
          <a:lstStyle/>
          <a:p>
            <a:endParaRPr lang="ru-RU" sz="4000" dirty="0"/>
          </a:p>
          <a:p>
            <a:r>
              <a:rPr lang="uk-UA" sz="4000" dirty="0"/>
              <a:t>Лекція 2.  Фізичні  </a:t>
            </a:r>
            <a:r>
              <a:rPr lang="ru-UA" sz="4000" kern="0" dirty="0">
                <a:effectLst/>
                <a:latin typeface="Times New Roman" panose="02020603050405020304" pitchFamily="18" charset="0"/>
                <a:ea typeface="Times New Roman" panose="02020603050405020304" pitchFamily="18" charset="0"/>
              </a:rPr>
              <a:t> </a:t>
            </a:r>
            <a:r>
              <a:rPr lang="ru-UA" sz="4000" kern="0" dirty="0" err="1">
                <a:effectLst/>
                <a:latin typeface="Times New Roman" panose="02020603050405020304" pitchFamily="18" charset="0"/>
                <a:ea typeface="Times New Roman" panose="02020603050405020304" pitchFamily="18" charset="0"/>
              </a:rPr>
              <a:t>властивості</a:t>
            </a:r>
            <a:r>
              <a:rPr lang="ru-UA" sz="4000" kern="0" dirty="0">
                <a:effectLst/>
                <a:latin typeface="Times New Roman" panose="02020603050405020304" pitchFamily="18" charset="0"/>
                <a:ea typeface="Times New Roman" panose="02020603050405020304" pitchFamily="18" charset="0"/>
              </a:rPr>
              <a:t>  </a:t>
            </a:r>
            <a:r>
              <a:rPr lang="ru-UA" sz="4000" kern="0" dirty="0" err="1">
                <a:effectLst/>
                <a:latin typeface="Times New Roman" panose="02020603050405020304" pitchFamily="18" charset="0"/>
                <a:ea typeface="Times New Roman" panose="02020603050405020304" pitchFamily="18" charset="0"/>
              </a:rPr>
              <a:t>наноматеріалів</a:t>
            </a:r>
            <a:r>
              <a:rPr lang="ru-UA" sz="4000" kern="0" dirty="0">
                <a:effectLst/>
                <a:latin typeface="Times New Roman" panose="02020603050405020304" pitchFamily="18" charset="0"/>
                <a:ea typeface="Times New Roman" panose="02020603050405020304" pitchFamily="18" charset="0"/>
              </a:rPr>
              <a:t> </a:t>
            </a:r>
            <a:r>
              <a:rPr lang="uk-UA" sz="4000" kern="0" dirty="0">
                <a:effectLst/>
                <a:latin typeface="Times New Roman" panose="02020603050405020304" pitchFamily="18" charset="0"/>
                <a:ea typeface="Times New Roman" panose="02020603050405020304" pitchFamily="18" charset="0"/>
              </a:rPr>
              <a:t> та застосування</a:t>
            </a:r>
            <a:endParaRPr lang="uk-UA" sz="4000" dirty="0"/>
          </a:p>
        </p:txBody>
      </p:sp>
    </p:spTree>
    <p:extLst>
      <p:ext uri="{BB962C8B-B14F-4D97-AF65-F5344CB8AC3E}">
        <p14:creationId xmlns:p14="http://schemas.microsoft.com/office/powerpoint/2010/main" val="160105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558" y="903683"/>
            <a:ext cx="10988842" cy="5352738"/>
          </a:xfrm>
          <a:ln>
            <a:noFill/>
          </a:ln>
        </p:spPr>
        <p:txBody>
          <a:bodyPr>
            <a:normAutofit/>
          </a:bodyPr>
          <a:lstStyle/>
          <a:p>
            <a:pPr marL="45722" indent="0" algn="just">
              <a:buNone/>
            </a:pPr>
            <a:r>
              <a:rPr lang="uk-UA" sz="2400" b="1" dirty="0">
                <a:solidFill>
                  <a:schemeClr val="tx1"/>
                </a:solidFill>
              </a:rPr>
              <a:t>Напівпровідники</a:t>
            </a:r>
            <a:r>
              <a:rPr lang="uk-UA" sz="2400" dirty="0">
                <a:solidFill>
                  <a:schemeClr val="tx1"/>
                </a:solidFill>
              </a:rPr>
              <a:t> - широкий клас речовин, які характеризуються значеннями питомої електропровідності </a:t>
            </a:r>
            <a:r>
              <a:rPr lang="el-GR" sz="2400" dirty="0">
                <a:solidFill>
                  <a:schemeClr val="tx1"/>
                </a:solidFill>
              </a:rPr>
              <a:t>σ</a:t>
            </a:r>
            <a:r>
              <a:rPr lang="ru-RU" sz="2400" dirty="0">
                <a:solidFill>
                  <a:schemeClr val="tx1"/>
                </a:solidFill>
              </a:rPr>
              <a:t> , </a:t>
            </a:r>
            <a:r>
              <a:rPr lang="uk-UA" sz="2400" dirty="0">
                <a:solidFill>
                  <a:schemeClr val="tx1"/>
                </a:solidFill>
              </a:rPr>
              <a:t>проміжними між питомою електропровідністю металів </a:t>
            </a:r>
            <a:r>
              <a:rPr lang="el-GR" sz="2400" dirty="0">
                <a:solidFill>
                  <a:schemeClr val="tx1"/>
                </a:solidFill>
              </a:rPr>
              <a:t>σ~</a:t>
            </a:r>
            <a:r>
              <a:rPr lang="uk-UA" sz="2400" dirty="0">
                <a:solidFill>
                  <a:schemeClr val="tx1"/>
                </a:solidFill>
              </a:rPr>
              <a:t> </a:t>
            </a:r>
            <a:r>
              <a:rPr lang="ru-RU" sz="2400" dirty="0">
                <a:solidFill>
                  <a:schemeClr val="tx1"/>
                </a:solidFill>
              </a:rPr>
              <a:t>                                         та  </a:t>
            </a:r>
            <a:r>
              <a:rPr lang="uk-UA" sz="2400" dirty="0">
                <a:solidFill>
                  <a:schemeClr val="tx1"/>
                </a:solidFill>
              </a:rPr>
              <a:t>діелектриків </a:t>
            </a:r>
            <a:r>
              <a:rPr lang="el-GR" sz="2400" dirty="0">
                <a:solidFill>
                  <a:schemeClr val="tx1"/>
                </a:solidFill>
              </a:rPr>
              <a:t>σ~</a:t>
            </a:r>
            <a:endParaRPr lang="uk-UA" sz="2400" dirty="0">
              <a:solidFill>
                <a:schemeClr val="tx1"/>
              </a:solidFill>
            </a:endParaRPr>
          </a:p>
          <a:p>
            <a:pPr marL="45722" indent="0" algn="just">
              <a:buNone/>
            </a:pPr>
            <a:r>
              <a:rPr lang="ru-RU" sz="2400" dirty="0">
                <a:solidFill>
                  <a:schemeClr val="tx1"/>
                </a:solidFill>
              </a:rPr>
              <a:t> (</a:t>
            </a:r>
            <a:r>
              <a:rPr lang="el-GR" sz="2400" dirty="0">
                <a:solidFill>
                  <a:schemeClr val="tx1"/>
                </a:solidFill>
              </a:rPr>
              <a:t>σ</a:t>
            </a:r>
            <a:r>
              <a:rPr lang="ru-RU" sz="2400" dirty="0">
                <a:solidFill>
                  <a:schemeClr val="tx1"/>
                </a:solidFill>
              </a:rPr>
              <a:t> наведена при </a:t>
            </a:r>
            <a:r>
              <a:rPr lang="uk-UA" sz="2400" dirty="0">
                <a:solidFill>
                  <a:schemeClr val="tx1"/>
                </a:solidFill>
              </a:rPr>
              <a:t>кімнатній температурі).</a:t>
            </a:r>
          </a:p>
        </p:txBody>
      </p:sp>
      <p:graphicFrame>
        <p:nvGraphicFramePr>
          <p:cNvPr id="5" name="Объект 4"/>
          <p:cNvGraphicFramePr>
            <a:graphicFrameLocks noChangeAspect="1"/>
          </p:cNvGraphicFramePr>
          <p:nvPr>
            <p:extLst>
              <p:ext uri="{D42A27DB-BD31-4B8C-83A1-F6EECF244321}">
                <p14:modId xmlns:p14="http://schemas.microsoft.com/office/powerpoint/2010/main" val="2614457058"/>
              </p:ext>
            </p:extLst>
          </p:nvPr>
        </p:nvGraphicFramePr>
        <p:xfrm>
          <a:off x="2213809" y="1552946"/>
          <a:ext cx="2454443" cy="370352"/>
        </p:xfrm>
        <a:graphic>
          <a:graphicData uri="http://schemas.openxmlformats.org/presentationml/2006/ole">
            <mc:AlternateContent xmlns:mc="http://schemas.openxmlformats.org/markup-compatibility/2006">
              <mc:Choice xmlns:v="urn:schemas-microsoft-com:vml" Requires="v">
                <p:oleObj name="Equation" r:id="rId2" imgW="1206360" imgH="203040" progId="Equation.3">
                  <p:embed/>
                </p:oleObj>
              </mc:Choice>
              <mc:Fallback>
                <p:oleObj name="Equation" r:id="rId2" imgW="1206360" imgH="203040" progId="Equation.3">
                  <p:embed/>
                  <p:pic>
                    <p:nvPicPr>
                      <p:cNvPr id="0" name=""/>
                      <p:cNvPicPr/>
                      <p:nvPr/>
                    </p:nvPicPr>
                    <p:blipFill>
                      <a:blip r:embed="rId3"/>
                      <a:stretch>
                        <a:fillRect/>
                      </a:stretch>
                    </p:blipFill>
                    <p:spPr>
                      <a:xfrm>
                        <a:off x="2213809" y="1552946"/>
                        <a:ext cx="2454443" cy="370352"/>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871734608"/>
              </p:ext>
            </p:extLst>
          </p:nvPr>
        </p:nvGraphicFramePr>
        <p:xfrm>
          <a:off x="7201271" y="1561597"/>
          <a:ext cx="2516931" cy="379914"/>
        </p:xfrm>
        <a:graphic>
          <a:graphicData uri="http://schemas.openxmlformats.org/presentationml/2006/ole">
            <mc:AlternateContent xmlns:mc="http://schemas.openxmlformats.org/markup-compatibility/2006">
              <mc:Choice xmlns:v="urn:schemas-microsoft-com:vml" Requires="v">
                <p:oleObj name="Equation" r:id="rId4" imgW="1346040" imgH="203040" progId="Equation.3">
                  <p:embed/>
                </p:oleObj>
              </mc:Choice>
              <mc:Fallback>
                <p:oleObj name="Equation" r:id="rId4" imgW="1346040" imgH="203040" progId="Equation.3">
                  <p:embed/>
                  <p:pic>
                    <p:nvPicPr>
                      <p:cNvPr id="0" name=""/>
                      <p:cNvPicPr/>
                      <p:nvPr/>
                    </p:nvPicPr>
                    <p:blipFill>
                      <a:blip r:embed="rId5"/>
                      <a:stretch>
                        <a:fillRect/>
                      </a:stretch>
                    </p:blipFill>
                    <p:spPr>
                      <a:xfrm>
                        <a:off x="7201271" y="1561597"/>
                        <a:ext cx="2516931" cy="379914"/>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545003816"/>
              </p:ext>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6038850" y="3319463"/>
                        <a:ext cx="114300" cy="2159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259217781"/>
              </p:ext>
            </p:extLst>
          </p:nvPr>
        </p:nvGraphicFramePr>
        <p:xfrm>
          <a:off x="431423" y="2521332"/>
          <a:ext cx="2458203" cy="774974"/>
        </p:xfrm>
        <a:graphic>
          <a:graphicData uri="http://schemas.openxmlformats.org/presentationml/2006/ole">
            <mc:AlternateContent xmlns:mc="http://schemas.openxmlformats.org/markup-compatibility/2006">
              <mc:Choice xmlns:v="urn:schemas-microsoft-com:vml" Requires="v">
                <p:oleObj name="Equation" r:id="rId8" imgW="1231560" imgH="431640" progId="Equation.3">
                  <p:embed/>
                </p:oleObj>
              </mc:Choice>
              <mc:Fallback>
                <p:oleObj name="Equation" r:id="rId8" imgW="1231560" imgH="431640" progId="Equation.3">
                  <p:embed/>
                  <p:pic>
                    <p:nvPicPr>
                      <p:cNvPr id="0" name=""/>
                      <p:cNvPicPr/>
                      <p:nvPr/>
                    </p:nvPicPr>
                    <p:blipFill>
                      <a:blip r:embed="rId9"/>
                      <a:stretch>
                        <a:fillRect/>
                      </a:stretch>
                    </p:blipFill>
                    <p:spPr>
                      <a:xfrm>
                        <a:off x="431423" y="2521332"/>
                        <a:ext cx="2458203" cy="774974"/>
                      </a:xfrm>
                      <a:prstGeom prst="rect">
                        <a:avLst/>
                      </a:prstGeom>
                    </p:spPr>
                  </p:pic>
                </p:oleObj>
              </mc:Fallback>
            </mc:AlternateContent>
          </a:graphicData>
        </a:graphic>
      </p:graphicFrame>
      <p:pic>
        <p:nvPicPr>
          <p:cNvPr id="5138" name="Picture 18" descr="30-1-Ж"/>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3820" y="2729488"/>
            <a:ext cx="3708053" cy="327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Объект 15"/>
          <p:cNvGraphicFramePr>
            <a:graphicFrameLocks noChangeAspect="1"/>
          </p:cNvGraphicFramePr>
          <p:nvPr>
            <p:extLst>
              <p:ext uri="{D42A27DB-BD31-4B8C-83A1-F6EECF244321}">
                <p14:modId xmlns:p14="http://schemas.microsoft.com/office/powerpoint/2010/main" val="163172331"/>
              </p:ext>
            </p:extLst>
          </p:nvPr>
        </p:nvGraphicFramePr>
        <p:xfrm>
          <a:off x="365056" y="3201774"/>
          <a:ext cx="2552952" cy="850984"/>
        </p:xfrm>
        <a:graphic>
          <a:graphicData uri="http://schemas.openxmlformats.org/presentationml/2006/ole">
            <mc:AlternateContent xmlns:mc="http://schemas.openxmlformats.org/markup-compatibility/2006">
              <mc:Choice xmlns:v="urn:schemas-microsoft-com:vml" Requires="v">
                <p:oleObj name="Equation" r:id="rId11" imgW="1117600" imgH="368300" progId="Equation.3">
                  <p:embed/>
                </p:oleObj>
              </mc:Choice>
              <mc:Fallback>
                <p:oleObj name="Equation" r:id="rId11" imgW="1117600" imgH="3683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056" y="3201774"/>
                        <a:ext cx="2552952" cy="850984"/>
                      </a:xfrm>
                      <a:prstGeom prst="rect">
                        <a:avLst/>
                      </a:prstGeom>
                      <a:noFill/>
                    </p:spPr>
                  </p:pic>
                </p:oleObj>
              </mc:Fallback>
            </mc:AlternateContent>
          </a:graphicData>
        </a:graphic>
      </p:graphicFrame>
      <p:sp>
        <p:nvSpPr>
          <p:cNvPr id="17" name="Rectangle 21"/>
          <p:cNvSpPr>
            <a:spLocks noChangeArrowheads="1"/>
          </p:cNvSpPr>
          <p:nvPr/>
        </p:nvSpPr>
        <p:spPr bwMode="auto">
          <a:xfrm>
            <a:off x="7794532" y="72209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ru-RU" altLang="ru-RU" sz="1200" b="0" i="0" u="none" strike="noStrike" cap="none" normalizeH="0" baseline="0">
                <a:ln>
                  <a:noFill/>
                </a:ln>
                <a:solidFill>
                  <a:schemeClr val="tx1"/>
                </a:solidFill>
                <a:effectLst/>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125" name="Rectangle 42"/>
          <p:cNvSpPr>
            <a:spLocks noChangeArrowheads="1"/>
          </p:cNvSpPr>
          <p:nvPr/>
        </p:nvSpPr>
        <p:spPr bwMode="auto">
          <a:xfrm>
            <a:off x="-609600" y="1283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26" name="Объект 5125"/>
          <p:cNvGraphicFramePr>
            <a:graphicFrameLocks noChangeAspect="1"/>
          </p:cNvGraphicFramePr>
          <p:nvPr>
            <p:extLst>
              <p:ext uri="{D42A27DB-BD31-4B8C-83A1-F6EECF244321}">
                <p14:modId xmlns:p14="http://schemas.microsoft.com/office/powerpoint/2010/main" val="998404443"/>
              </p:ext>
            </p:extLst>
          </p:nvPr>
        </p:nvGraphicFramePr>
        <p:xfrm>
          <a:off x="382210" y="3926557"/>
          <a:ext cx="1278314" cy="778973"/>
        </p:xfrm>
        <a:graphic>
          <a:graphicData uri="http://schemas.openxmlformats.org/presentationml/2006/ole">
            <mc:AlternateContent xmlns:mc="http://schemas.openxmlformats.org/markup-compatibility/2006">
              <mc:Choice xmlns:v="urn:schemas-microsoft-com:vml" Requires="v">
                <p:oleObj name="Equation" r:id="rId13" imgW="609600" imgH="368300" progId="Equation.3">
                  <p:embed/>
                </p:oleObj>
              </mc:Choice>
              <mc:Fallback>
                <p:oleObj name="Equation" r:id="rId13" imgW="609600" imgH="368300" progId="Equation.3">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210" y="3926557"/>
                        <a:ext cx="1278314" cy="778973"/>
                      </a:xfrm>
                      <a:prstGeom prst="rect">
                        <a:avLst/>
                      </a:prstGeom>
                      <a:noFill/>
                    </p:spPr>
                  </p:pic>
                </p:oleObj>
              </mc:Fallback>
            </mc:AlternateContent>
          </a:graphicData>
        </a:graphic>
      </p:graphicFrame>
      <p:sp>
        <p:nvSpPr>
          <p:cNvPr id="5127" name="Rectangle 44"/>
          <p:cNvSpPr>
            <a:spLocks noChangeArrowheads="1"/>
          </p:cNvSpPr>
          <p:nvPr/>
        </p:nvSpPr>
        <p:spPr bwMode="auto">
          <a:xfrm>
            <a:off x="6602362" y="3224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28" name="Объект 5127"/>
          <p:cNvGraphicFramePr>
            <a:graphicFrameLocks noChangeAspect="1"/>
          </p:cNvGraphicFramePr>
          <p:nvPr>
            <p:extLst>
              <p:ext uri="{D42A27DB-BD31-4B8C-83A1-F6EECF244321}">
                <p14:modId xmlns:p14="http://schemas.microsoft.com/office/powerpoint/2010/main" val="3904829264"/>
              </p:ext>
            </p:extLst>
          </p:nvPr>
        </p:nvGraphicFramePr>
        <p:xfrm>
          <a:off x="237471" y="4775764"/>
          <a:ext cx="3589058" cy="1546056"/>
        </p:xfrm>
        <a:graphic>
          <a:graphicData uri="http://schemas.openxmlformats.org/presentationml/2006/ole">
            <mc:AlternateContent xmlns:mc="http://schemas.openxmlformats.org/markup-compatibility/2006">
              <mc:Choice xmlns:v="urn:schemas-microsoft-com:vml" Requires="v">
                <p:oleObj name="Equation" r:id="rId15" imgW="1854200" imgH="800100" progId="Equation.3">
                  <p:embed/>
                </p:oleObj>
              </mc:Choice>
              <mc:Fallback>
                <p:oleObj name="Equation" r:id="rId15" imgW="1854200" imgH="800100" progId="Equation.3">
                  <p:embed/>
                  <p:pic>
                    <p:nvPicPr>
                      <p:cNvPr id="0" name="Object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7471" y="4775764"/>
                        <a:ext cx="3589058" cy="1546056"/>
                      </a:xfrm>
                      <a:prstGeom prst="rect">
                        <a:avLst/>
                      </a:prstGeom>
                      <a:noFill/>
                    </p:spPr>
                  </p:pic>
                </p:oleObj>
              </mc:Fallback>
            </mc:AlternateContent>
          </a:graphicData>
        </a:graphic>
      </p:graphicFrame>
      <p:pic>
        <p:nvPicPr>
          <p:cNvPr id="5173" name="Picture 53" descr="https://fizmat.7mile.net/fizika/tv-06-domishkova-providnist.files/image13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25353" y="2521332"/>
            <a:ext cx="2911593" cy="4072546"/>
          </a:xfrm>
          <a:prstGeom prst="rect">
            <a:avLst/>
          </a:prstGeom>
          <a:noFill/>
          <a:extLst>
            <a:ext uri="{909E8E84-426E-40DD-AFC4-6F175D3DCCD1}">
              <a14:hiddenFill xmlns:a14="http://schemas.microsoft.com/office/drawing/2010/main">
                <a:solidFill>
                  <a:srgbClr val="FFFFFF"/>
                </a:solidFill>
              </a14:hiddenFill>
            </a:ext>
          </a:extLst>
        </p:spPr>
      </p:pic>
      <p:sp>
        <p:nvSpPr>
          <p:cNvPr id="5129" name="Прямоугольник 5128"/>
          <p:cNvSpPr/>
          <p:nvPr/>
        </p:nvSpPr>
        <p:spPr>
          <a:xfrm>
            <a:off x="9573823" y="6321089"/>
            <a:ext cx="1013966" cy="311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632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727" y="497305"/>
            <a:ext cx="10358146" cy="5598695"/>
          </a:xfrm>
        </p:spPr>
        <p:txBody>
          <a:bodyPr>
            <a:normAutofit/>
          </a:bodyPr>
          <a:lstStyle/>
          <a:p>
            <a:pPr marL="45722" indent="0">
              <a:buNone/>
            </a:pPr>
            <a:r>
              <a:rPr lang="uk-UA" sz="2400" b="1" dirty="0">
                <a:solidFill>
                  <a:schemeClr val="tx1"/>
                </a:solidFill>
              </a:rPr>
              <a:t>Густина струму </a:t>
            </a:r>
            <a:r>
              <a:rPr lang="uk-UA" sz="2400" dirty="0">
                <a:solidFill>
                  <a:schemeClr val="tx1"/>
                </a:solidFill>
              </a:rPr>
              <a:t>- це фізична величина, яка </a:t>
            </a:r>
            <a:r>
              <a:rPr lang="uk-UA" sz="2400" dirty="0" err="1">
                <a:solidFill>
                  <a:schemeClr val="tx1"/>
                </a:solidFill>
              </a:rPr>
              <a:t>чисельно</a:t>
            </a:r>
            <a:r>
              <a:rPr lang="uk-UA" sz="2400" dirty="0">
                <a:solidFill>
                  <a:schemeClr val="tx1"/>
                </a:solidFill>
              </a:rPr>
              <a:t> дорівнює заряду, що проходить через одиницю площі за 1 с, тобто:</a:t>
            </a:r>
          </a:p>
          <a:p>
            <a:pPr marL="45722" indent="0">
              <a:buNone/>
            </a:pPr>
            <a:r>
              <a:rPr lang="ru-RU" sz="2400" dirty="0">
                <a:solidFill>
                  <a:schemeClr val="tx1"/>
                </a:solidFill>
              </a:rPr>
              <a:t> </a:t>
            </a:r>
          </a:p>
        </p:txBody>
      </p:sp>
      <p:graphicFrame>
        <p:nvGraphicFramePr>
          <p:cNvPr id="8" name="Объект 7"/>
          <p:cNvGraphicFramePr>
            <a:graphicFrameLocks noChangeAspect="1"/>
          </p:cNvGraphicFramePr>
          <p:nvPr>
            <p:extLst>
              <p:ext uri="{D42A27DB-BD31-4B8C-83A1-F6EECF244321}">
                <p14:modId xmlns:p14="http://schemas.microsoft.com/office/powerpoint/2010/main" val="1987443294"/>
              </p:ext>
            </p:extLst>
          </p:nvPr>
        </p:nvGraphicFramePr>
        <p:xfrm>
          <a:off x="433137" y="1677542"/>
          <a:ext cx="8352135" cy="4627005"/>
        </p:xfrm>
        <a:graphic>
          <a:graphicData uri="http://schemas.openxmlformats.org/presentationml/2006/ole">
            <mc:AlternateContent xmlns:mc="http://schemas.openxmlformats.org/markup-compatibility/2006">
              <mc:Choice xmlns:v="urn:schemas-microsoft-com:vml" Requires="v">
                <p:oleObj name="Equation" r:id="rId2" imgW="2705040" imgH="1498320" progId="Equation.3">
                  <p:embed/>
                </p:oleObj>
              </mc:Choice>
              <mc:Fallback>
                <p:oleObj name="Equation" r:id="rId2" imgW="2705040" imgH="1498320" progId="Equation.3">
                  <p:embed/>
                  <p:pic>
                    <p:nvPicPr>
                      <p:cNvPr id="0" name=""/>
                      <p:cNvPicPr/>
                      <p:nvPr/>
                    </p:nvPicPr>
                    <p:blipFill>
                      <a:blip r:embed="rId3"/>
                      <a:stretch>
                        <a:fillRect/>
                      </a:stretch>
                    </p:blipFill>
                    <p:spPr>
                      <a:xfrm>
                        <a:off x="433137" y="1677542"/>
                        <a:ext cx="8352135" cy="4627005"/>
                      </a:xfrm>
                      <a:prstGeom prst="rect">
                        <a:avLst/>
                      </a:prstGeom>
                    </p:spPr>
                  </p:pic>
                </p:oleObj>
              </mc:Fallback>
            </mc:AlternateContent>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221563275"/>
              </p:ext>
            </p:extLst>
          </p:nvPr>
        </p:nvGraphicFramePr>
        <p:xfrm>
          <a:off x="4645570" y="1323460"/>
          <a:ext cx="6594893" cy="3344793"/>
        </p:xfrm>
        <a:graphic>
          <a:graphicData uri="http://schemas.openxmlformats.org/drawingml/2006/table">
            <a:tbl>
              <a:tblPr firstRow="1" firstCol="1" bandRow="1">
                <a:tableStyleId>{5C22544A-7EE6-4342-B048-85BDC9FD1C3A}</a:tableStyleId>
              </a:tblPr>
              <a:tblGrid>
                <a:gridCol w="2053127">
                  <a:extLst>
                    <a:ext uri="{9D8B030D-6E8A-4147-A177-3AD203B41FA5}">
                      <a16:colId xmlns:a16="http://schemas.microsoft.com/office/drawing/2014/main" val="20000"/>
                    </a:ext>
                  </a:extLst>
                </a:gridCol>
                <a:gridCol w="2343468">
                  <a:extLst>
                    <a:ext uri="{9D8B030D-6E8A-4147-A177-3AD203B41FA5}">
                      <a16:colId xmlns:a16="http://schemas.microsoft.com/office/drawing/2014/main" val="20001"/>
                    </a:ext>
                  </a:extLst>
                </a:gridCol>
                <a:gridCol w="2198298">
                  <a:extLst>
                    <a:ext uri="{9D8B030D-6E8A-4147-A177-3AD203B41FA5}">
                      <a16:colId xmlns:a16="http://schemas.microsoft.com/office/drawing/2014/main" val="20002"/>
                    </a:ext>
                  </a:extLst>
                </a:gridCol>
              </a:tblGrid>
              <a:tr h="422287">
                <a:tc>
                  <a:txBody>
                    <a:bodyPr/>
                    <a:lstStyle/>
                    <a:p>
                      <a:pPr algn="ctr">
                        <a:spcAft>
                          <a:spcPts val="0"/>
                        </a:spcAft>
                      </a:pPr>
                      <a:r>
                        <a:rPr lang="ru-RU" sz="1800" dirty="0" err="1">
                          <a:solidFill>
                            <a:schemeClr val="tx1"/>
                          </a:solidFill>
                          <a:effectLst/>
                        </a:rPr>
                        <a:t>Напівпровідник</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err="1">
                          <a:solidFill>
                            <a:schemeClr val="tx1"/>
                          </a:solidFill>
                          <a:effectLst/>
                        </a:rPr>
                        <a:t>Рухливість</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err="1">
                          <a:solidFill>
                            <a:schemeClr val="tx1"/>
                          </a:solidFill>
                          <a:effectLst/>
                        </a:rPr>
                        <a:t>Рухливість</a:t>
                      </a:r>
                      <a:r>
                        <a:rPr lang="ru-RU" sz="1800" dirty="0">
                          <a:solidFill>
                            <a:schemeClr val="tx1"/>
                          </a:solidFill>
                          <a:effectLst/>
                        </a:rPr>
                        <a:t> </a:t>
                      </a:r>
                      <a:r>
                        <a:rPr lang="ru-RU" sz="1800" dirty="0" err="1">
                          <a:solidFill>
                            <a:schemeClr val="tx1"/>
                          </a:solidFill>
                          <a:effectLst/>
                        </a:rPr>
                        <a:t>дірок</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384424">
                <a:tc>
                  <a:txBody>
                    <a:bodyPr/>
                    <a:lstStyle/>
                    <a:p>
                      <a:pPr>
                        <a:spcAft>
                          <a:spcPts val="0"/>
                        </a:spcAft>
                      </a:pPr>
                      <a:r>
                        <a:rPr lang="ru-RU" sz="1800" dirty="0">
                          <a:solidFill>
                            <a:schemeClr val="tx1"/>
                          </a:solidFill>
                          <a:effectLst/>
                        </a:rPr>
                        <a:t> </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20"/>
                        </a:lnSpc>
                        <a:spcAft>
                          <a:spcPts val="0"/>
                        </a:spcAft>
                      </a:pPr>
                      <a:r>
                        <a:rPr lang="ru-RU" sz="1800">
                          <a:solidFill>
                            <a:schemeClr val="tx1"/>
                          </a:solidFill>
                          <a:effectLst/>
                        </a:rPr>
                        <a:t>електронів при</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20"/>
                        </a:lnSpc>
                        <a:spcAft>
                          <a:spcPts val="0"/>
                        </a:spcAft>
                      </a:pPr>
                      <a:r>
                        <a:rPr lang="ru-RU" sz="1800">
                          <a:solidFill>
                            <a:schemeClr val="tx1"/>
                          </a:solidFill>
                          <a:effectLst/>
                        </a:rPr>
                        <a:t>при  Т = 290 К,</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452866">
                <a:tc>
                  <a:txBody>
                    <a:bodyPr/>
                    <a:lstStyle/>
                    <a:p>
                      <a:pPr>
                        <a:spcAft>
                          <a:spcPts val="0"/>
                        </a:spcAft>
                      </a:pPr>
                      <a:r>
                        <a:rPr lang="ru-RU" sz="1800" dirty="0">
                          <a:solidFill>
                            <a:schemeClr val="tx1"/>
                          </a:solidFill>
                          <a:effectLst/>
                        </a:rPr>
                        <a:t> </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550"/>
                        </a:lnSpc>
                        <a:spcAft>
                          <a:spcPts val="0"/>
                        </a:spcAft>
                      </a:pPr>
                      <a:r>
                        <a:rPr lang="ru-RU" sz="1800" dirty="0">
                          <a:solidFill>
                            <a:schemeClr val="tx1"/>
                          </a:solidFill>
                          <a:effectLst/>
                        </a:rPr>
                        <a:t>Т = 290 К, м</a:t>
                      </a:r>
                      <a:r>
                        <a:rPr lang="ru-RU" sz="1800" baseline="30000" dirty="0">
                          <a:solidFill>
                            <a:schemeClr val="tx1"/>
                          </a:solidFill>
                          <a:effectLst/>
                        </a:rPr>
                        <a:t>2</a:t>
                      </a:r>
                      <a:r>
                        <a:rPr lang="ru-RU" sz="1800" dirty="0">
                          <a:solidFill>
                            <a:schemeClr val="tx1"/>
                          </a:solidFill>
                          <a:effectLst/>
                        </a:rPr>
                        <a:t>/ (В </a:t>
                      </a:r>
                      <a:r>
                        <a:rPr lang="ru-RU" sz="1800" baseline="30000" dirty="0">
                          <a:solidFill>
                            <a:schemeClr val="tx1"/>
                          </a:solidFill>
                          <a:effectLst/>
                        </a:rPr>
                        <a:t>.</a:t>
                      </a:r>
                      <a:r>
                        <a:rPr lang="ru-RU" sz="1800" dirty="0">
                          <a:solidFill>
                            <a:schemeClr val="tx1"/>
                          </a:solidFill>
                          <a:effectLst/>
                        </a:rPr>
                        <a:t>с)</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550"/>
                        </a:lnSpc>
                        <a:spcAft>
                          <a:spcPts val="0"/>
                        </a:spcAft>
                      </a:pPr>
                      <a:r>
                        <a:rPr lang="ru-RU" sz="1800">
                          <a:solidFill>
                            <a:schemeClr val="tx1"/>
                          </a:solidFill>
                          <a:effectLst/>
                        </a:rPr>
                        <a:t>м</a:t>
                      </a:r>
                      <a:r>
                        <a:rPr lang="ru-RU" sz="1800" baseline="30000">
                          <a:solidFill>
                            <a:schemeClr val="tx1"/>
                          </a:solidFill>
                          <a:effectLst/>
                        </a:rPr>
                        <a:t>2</a:t>
                      </a:r>
                      <a:r>
                        <a:rPr lang="ru-RU" sz="1800">
                          <a:solidFill>
                            <a:schemeClr val="tx1"/>
                          </a:solidFill>
                          <a:effectLst/>
                        </a:rPr>
                        <a:t>/ (В </a:t>
                      </a:r>
                      <a:r>
                        <a:rPr lang="ru-RU" sz="1800" baseline="30000">
                          <a:solidFill>
                            <a:schemeClr val="tx1"/>
                          </a:solidFill>
                          <a:effectLst/>
                        </a:rPr>
                        <a:t>.</a:t>
                      </a:r>
                      <a:r>
                        <a:rPr lang="ru-RU" sz="1800">
                          <a:solidFill>
                            <a:schemeClr val="tx1"/>
                          </a:solidFill>
                          <a:effectLst/>
                        </a:rPr>
                        <a:t> с)</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407724">
                <a:tc>
                  <a:txBody>
                    <a:bodyPr/>
                    <a:lstStyle/>
                    <a:p>
                      <a:pPr algn="ctr">
                        <a:lnSpc>
                          <a:spcPts val="1350"/>
                        </a:lnSpc>
                        <a:spcAft>
                          <a:spcPts val="0"/>
                        </a:spcAft>
                      </a:pPr>
                      <a:r>
                        <a:rPr lang="ru-RU" sz="1800">
                          <a:solidFill>
                            <a:schemeClr val="tx1"/>
                          </a:solidFill>
                          <a:effectLst/>
                        </a:rPr>
                        <a:t>Ge</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50"/>
                        </a:lnSpc>
                        <a:spcAft>
                          <a:spcPts val="0"/>
                        </a:spcAft>
                      </a:pPr>
                      <a:r>
                        <a:rPr lang="ru-RU" sz="1800" dirty="0">
                          <a:solidFill>
                            <a:schemeClr val="tx1"/>
                          </a:solidFill>
                          <a:effectLst/>
                        </a:rPr>
                        <a:t>0,45</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50"/>
                        </a:lnSpc>
                        <a:spcAft>
                          <a:spcPts val="0"/>
                        </a:spcAft>
                      </a:pPr>
                      <a:r>
                        <a:rPr lang="ru-RU" sz="1800" dirty="0">
                          <a:solidFill>
                            <a:schemeClr val="tx1"/>
                          </a:solidFill>
                          <a:effectLst/>
                        </a:rPr>
                        <a:t>0,35</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419373">
                <a:tc>
                  <a:txBody>
                    <a:bodyPr/>
                    <a:lstStyle/>
                    <a:p>
                      <a:pPr algn="ctr">
                        <a:spcAft>
                          <a:spcPts val="0"/>
                        </a:spcAft>
                      </a:pPr>
                      <a:r>
                        <a:rPr lang="ru-RU" sz="1800">
                          <a:solidFill>
                            <a:schemeClr val="tx1"/>
                          </a:solidFill>
                          <a:effectLst/>
                        </a:rPr>
                        <a:t>Si</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solidFill>
                            <a:schemeClr val="tx1"/>
                          </a:solidFill>
                          <a:effectLst/>
                        </a:rPr>
                        <a:t>0,13</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solidFill>
                            <a:schemeClr val="tx1"/>
                          </a:solidFill>
                          <a:effectLst/>
                        </a:rPr>
                        <a:t>0,05</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419373">
                <a:tc>
                  <a:txBody>
                    <a:bodyPr/>
                    <a:lstStyle/>
                    <a:p>
                      <a:pPr algn="ctr">
                        <a:spcAft>
                          <a:spcPts val="0"/>
                        </a:spcAft>
                      </a:pPr>
                      <a:r>
                        <a:rPr lang="ru-RU" sz="1800">
                          <a:solidFill>
                            <a:schemeClr val="tx1"/>
                          </a:solidFill>
                          <a:effectLst/>
                        </a:rPr>
                        <a:t>GaSb</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a:solidFill>
                            <a:schemeClr val="tx1"/>
                          </a:solidFill>
                          <a:effectLst/>
                        </a:rPr>
                        <a:t>0,40</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solidFill>
                            <a:schemeClr val="tx1"/>
                          </a:solidFill>
                          <a:effectLst/>
                        </a:rPr>
                        <a:t>0,14</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419373">
                <a:tc>
                  <a:txBody>
                    <a:bodyPr/>
                    <a:lstStyle/>
                    <a:p>
                      <a:pPr algn="ctr">
                        <a:spcAft>
                          <a:spcPts val="0"/>
                        </a:spcAft>
                      </a:pPr>
                      <a:r>
                        <a:rPr lang="ru-RU" sz="1800">
                          <a:solidFill>
                            <a:schemeClr val="tx1"/>
                          </a:solidFill>
                          <a:effectLst/>
                        </a:rPr>
                        <a:t>InAs</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a:solidFill>
                            <a:schemeClr val="tx1"/>
                          </a:solidFill>
                          <a:effectLst/>
                        </a:rPr>
                        <a:t>3,30</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solidFill>
                            <a:schemeClr val="tx1"/>
                          </a:solidFill>
                          <a:effectLst/>
                        </a:rPr>
                        <a:t>0,04</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419373">
                <a:tc>
                  <a:txBody>
                    <a:bodyPr/>
                    <a:lstStyle/>
                    <a:p>
                      <a:pPr algn="ctr">
                        <a:spcAft>
                          <a:spcPts val="0"/>
                        </a:spcAft>
                      </a:pPr>
                      <a:r>
                        <a:rPr lang="ru-RU" sz="1800">
                          <a:solidFill>
                            <a:schemeClr val="tx1"/>
                          </a:solidFill>
                          <a:effectLst/>
                        </a:rPr>
                        <a:t>InSb</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a:solidFill>
                            <a:schemeClr val="tx1"/>
                          </a:solidFill>
                          <a:effectLst/>
                        </a:rPr>
                        <a:t>7,70</a:t>
                      </a:r>
                      <a:endParaRPr lang="ru-RU" sz="1800">
                        <a:solidFill>
                          <a:schemeClr val="tx1"/>
                        </a:solidFill>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solidFill>
                            <a:schemeClr val="tx1"/>
                          </a:solidFill>
                          <a:effectLst/>
                        </a:rPr>
                        <a:t>0,08</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035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006FF6-E79F-5137-7F72-0E71F2C9EA62}"/>
              </a:ext>
            </a:extLst>
          </p:cNvPr>
          <p:cNvSpPr txBox="1">
            <a:spLocks/>
          </p:cNvSpPr>
          <p:nvPr/>
        </p:nvSpPr>
        <p:spPr>
          <a:xfrm>
            <a:off x="816077" y="2348506"/>
            <a:ext cx="10559846" cy="3953971"/>
          </a:xfrm>
          <a:prstGeom prst="rect">
            <a:avLst/>
          </a:prstGeom>
          <a:noFill/>
          <a:ln>
            <a:noFill/>
          </a:ln>
        </p:spPr>
        <p:txBody>
          <a:bodyPr vert="horz" anchor="b">
            <a:normAutofit fontScale="25000" lnSpcReduction="2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lvl="0" algn="ctr"/>
            <a:br>
              <a:rPr kumimoji="0" lang="uk-UA" sz="11200" b="1" i="0" u="none" strike="noStrike" kern="1200" cap="small" spc="0" normalizeH="0" baseline="0" noProof="0" dirty="0">
                <a:ln>
                  <a:noFill/>
                </a:ln>
                <a:solidFill>
                  <a:srgbClr val="0F6FC6">
                    <a:lumMod val="75000"/>
                  </a:srgbClr>
                </a:solidFill>
                <a:effectLst/>
                <a:uLnTx/>
                <a:uFillTx/>
                <a:latin typeface="Century Schoolbook"/>
                <a:ea typeface="+mj-ea"/>
                <a:cs typeface="+mj-cs"/>
              </a:rPr>
            </a:br>
            <a:r>
              <a:rPr kumimoji="0" lang="ru-RU" sz="11200" b="1" i="0" u="none" strike="noStrike" kern="1200" cap="small" spc="0" normalizeH="0" baseline="0" noProof="0" dirty="0">
                <a:ln>
                  <a:noFill/>
                </a:ln>
                <a:solidFill>
                  <a:srgbClr val="0F6FC6">
                    <a:lumMod val="75000"/>
                  </a:srgbClr>
                </a:solidFill>
                <a:effectLst/>
                <a:uLnTx/>
                <a:uFillTx/>
                <a:latin typeface="Century Schoolbook"/>
                <a:ea typeface="+mj-ea"/>
                <a:cs typeface="+mj-cs"/>
              </a:rPr>
              <a:t>  ІННОВАЦІЙНІ ТЕХНОЛОГІЇ</a:t>
            </a:r>
          </a:p>
          <a:p>
            <a:pPr lvl="0" algn="just">
              <a:lnSpc>
                <a:spcPct val="220000"/>
              </a:lnSpc>
            </a:pP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Як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відомо</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носіями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струму є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електрони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атоми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складаються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з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протонів</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та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електронів</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які</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знаходяться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на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електронних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орбітах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Вони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вважалися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найменшими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неподільними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електричними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частинами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Однак</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вчені</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встановили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що</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за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допомогою</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адронних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коллаїрдів</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можна</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спостерігати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розподіл</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протонів</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на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дрібніші</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частки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глюони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і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інші</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Час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життя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їх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складає</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до 10 секунд.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Якщо</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наприклад</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об</a:t>
            </a:r>
            <a:r>
              <a:rPr kumimoji="0" lang="en-US"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єднати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такі</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частки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олова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або</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свинцю</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то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це</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явище</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викликає</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виділення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температури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до 300000 по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Кельвіну</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При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цьому</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виділяється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енергія</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в десятки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теравольт</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Таку</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температуру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можна</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порівняти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з температурою </a:t>
            </a:r>
            <a:r>
              <a:rPr lang="ru-RU" sz="6000" b="0" dirty="0">
                <a:solidFill>
                  <a:srgbClr val="0F6FC6">
                    <a:lumMod val="75000"/>
                  </a:srgbClr>
                </a:solidFill>
                <a:latin typeface="Century Schoolbook"/>
              </a:rPr>
              <a:t>в </a:t>
            </a:r>
            <a:r>
              <a:rPr lang="ru-RU" sz="6000" b="0" dirty="0" err="1">
                <a:solidFill>
                  <a:srgbClr val="0F6FC6">
                    <a:lumMod val="75000"/>
                  </a:srgbClr>
                </a:solidFill>
                <a:latin typeface="Century Schoolbook"/>
              </a:rPr>
              <a:t>епіцентрі</a:t>
            </a:r>
            <a:r>
              <a:rPr lang="ru-RU" sz="6000" b="0" dirty="0">
                <a:solidFill>
                  <a:srgbClr val="0F6FC6">
                    <a:lumMod val="75000"/>
                  </a:srgbClr>
                </a:solidFill>
                <a:latin typeface="Century Schoolbook"/>
              </a:rPr>
              <a:t> </a:t>
            </a:r>
            <a:r>
              <a:rPr lang="ru-RU" sz="6000" b="0" dirty="0" err="1">
                <a:solidFill>
                  <a:srgbClr val="0F6FC6">
                    <a:lumMod val="75000"/>
                  </a:srgbClr>
                </a:solidFill>
                <a:latin typeface="Century Schoolbook"/>
              </a:rPr>
              <a:t>сонця</a:t>
            </a:r>
            <a:r>
              <a:rPr lang="ru-RU" sz="6000" b="0" dirty="0">
                <a:solidFill>
                  <a:srgbClr val="0F6FC6">
                    <a:lumMod val="75000"/>
                  </a:srgbClr>
                </a:solidFill>
                <a:latin typeface="Century Schoolbook"/>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Отже</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вони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можуть</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бути в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майбутньому</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носіями</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інформації</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в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мікроелектронних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a:t>
            </a:r>
            <a:r>
              <a:rPr kumimoji="0" lang="ru-RU" sz="6000" b="0" i="0" u="none" strike="noStrike" kern="1200" cap="small" spc="0" normalizeH="0" baseline="0" noProof="0" dirty="0" err="1">
                <a:ln>
                  <a:noFill/>
                </a:ln>
                <a:solidFill>
                  <a:srgbClr val="0F6FC6">
                    <a:lumMod val="75000"/>
                  </a:srgbClr>
                </a:solidFill>
                <a:effectLst/>
                <a:uLnTx/>
                <a:uFillTx/>
                <a:latin typeface="Century Schoolbook"/>
                <a:ea typeface="+mj-ea"/>
                <a:cs typeface="+mj-cs"/>
              </a:rPr>
              <a:t>інформаційних</a:t>
            </a:r>
            <a:r>
              <a:rPr kumimoji="0" lang="ru-RU" sz="6000" b="0" i="0" u="none" strike="noStrike" kern="1200" cap="small" spc="0" normalizeH="0" baseline="0" noProof="0" dirty="0">
                <a:ln>
                  <a:noFill/>
                </a:ln>
                <a:solidFill>
                  <a:srgbClr val="0F6FC6">
                    <a:lumMod val="75000"/>
                  </a:srgbClr>
                </a:solidFill>
                <a:effectLst/>
                <a:uLnTx/>
                <a:uFillTx/>
                <a:latin typeface="Century Schoolbook"/>
                <a:ea typeface="+mj-ea"/>
                <a:cs typeface="+mj-cs"/>
              </a:rPr>
              <a:t> системах.</a:t>
            </a:r>
          </a:p>
          <a:p>
            <a:pPr lvl="0" algn="ctr">
              <a:lnSpc>
                <a:spcPct val="220000"/>
              </a:lnSpc>
            </a:pPr>
            <a:endParaRPr lang="ru-RU" sz="6000" b="0" dirty="0">
              <a:solidFill>
                <a:srgbClr val="0F6FC6">
                  <a:lumMod val="75000"/>
                </a:srgbClr>
              </a:solidFill>
              <a:latin typeface="Century Schoolbook"/>
            </a:endParaRPr>
          </a:p>
          <a:p>
            <a:pPr lvl="0" algn="ctr"/>
            <a:endParaRPr kumimoji="0" lang="ru-RU"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a:p>
            <a:pPr lvl="0" algn="ctr"/>
            <a:endParaRPr lang="ru-RU" sz="3100" dirty="0">
              <a:solidFill>
                <a:srgbClr val="0F6FC6">
                  <a:lumMod val="75000"/>
                </a:srgbClr>
              </a:solidFill>
              <a:latin typeface="Century Schoolbook"/>
            </a:endParaRPr>
          </a:p>
          <a:p>
            <a:pPr lvl="0" algn="ctr"/>
            <a:endParaRPr kumimoji="0" lang="ru-RU"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a:p>
            <a:pPr lvl="0" algn="ctr"/>
            <a:endParaRPr kumimoji="0" lang="ru-RU"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a:p>
            <a:pPr lvl="0" algn="ctr"/>
            <a:endParaRPr kumimoji="0" lang="ru-RU"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a:p>
            <a:pPr lvl="0" algn="ctr"/>
            <a:endParaRPr kumimoji="0" lang="ru-RU"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a:p>
            <a:pPr lvl="0" algn="ctr"/>
            <a:endParaRPr lang="uk-UA" sz="3600" dirty="0">
              <a:solidFill>
                <a:srgbClr val="0F6FC6">
                  <a:lumMod val="75000"/>
                </a:srgbClr>
              </a:solidFill>
              <a:latin typeface="Century Schoolbook"/>
            </a:endParaRPr>
          </a:p>
          <a:p>
            <a:pPr lvl="0" algn="ctr"/>
            <a:br>
              <a:rPr lang="uk-UA" sz="3600" dirty="0">
                <a:solidFill>
                  <a:srgbClr val="0F6FC6">
                    <a:lumMod val="75000"/>
                  </a:srgbClr>
                </a:solidFill>
                <a:latin typeface="Century Schoolbook"/>
              </a:rPr>
            </a:br>
            <a:endParaRPr kumimoji="0" lang="uk-UA" sz="3100" b="1" i="0" u="none" strike="noStrike" kern="1200" cap="small" spc="0" normalizeH="0" baseline="0" noProof="0" dirty="0">
              <a:ln>
                <a:noFill/>
              </a:ln>
              <a:solidFill>
                <a:srgbClr val="0F6FC6">
                  <a:lumMod val="75000"/>
                </a:srgbClr>
              </a:solidFill>
              <a:effectLst/>
              <a:uLnTx/>
              <a:uFillTx/>
              <a:latin typeface="Century Schoolbook"/>
              <a:ea typeface="+mj-ea"/>
              <a:cs typeface="+mj-cs"/>
            </a:endParaRPr>
          </a:p>
        </p:txBody>
      </p:sp>
    </p:spTree>
    <p:extLst>
      <p:ext uri="{BB962C8B-B14F-4D97-AF65-F5344CB8AC3E}">
        <p14:creationId xmlns:p14="http://schemas.microsoft.com/office/powerpoint/2010/main" val="3712546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160421"/>
            <a:ext cx="10054388" cy="1356360"/>
          </a:xfrm>
        </p:spPr>
        <p:txBody>
          <a:bodyPr>
            <a:normAutofit/>
          </a:bodyPr>
          <a:lstStyle/>
          <a:p>
            <a:pPr algn="ctr"/>
            <a:r>
              <a:rPr lang="uk-UA" sz="3200" dirty="0"/>
              <a:t>Контактні явища у мікроелектронних структурах</a:t>
            </a:r>
            <a:endParaRPr lang="ru-RU" sz="3200" dirty="0"/>
          </a:p>
        </p:txBody>
      </p:sp>
      <p:sp>
        <p:nvSpPr>
          <p:cNvPr id="3" name="Объект 2"/>
          <p:cNvSpPr>
            <a:spLocks noGrp="1"/>
          </p:cNvSpPr>
          <p:nvPr>
            <p:ph idx="1"/>
          </p:nvPr>
        </p:nvSpPr>
        <p:spPr>
          <a:xfrm>
            <a:off x="272716" y="1335506"/>
            <a:ext cx="11502189" cy="5081336"/>
          </a:xfrm>
        </p:spPr>
        <p:txBody>
          <a:bodyPr>
            <a:noAutofit/>
          </a:bodyPr>
          <a:lstStyle/>
          <a:p>
            <a:pPr marL="45722" indent="0">
              <a:buNone/>
            </a:pPr>
            <a:r>
              <a:rPr lang="uk-UA" sz="2400" dirty="0">
                <a:solidFill>
                  <a:schemeClr val="tx1"/>
                </a:solidFill>
              </a:rPr>
              <a:t>Усі  електричні  контакти  підрозділяють  на  три  типи: </a:t>
            </a:r>
          </a:p>
          <a:p>
            <a:pPr marL="45722" indent="0">
              <a:buNone/>
            </a:pPr>
            <a:r>
              <a:rPr lang="uk-UA" sz="2400" dirty="0">
                <a:solidFill>
                  <a:schemeClr val="tx1"/>
                </a:solidFill>
              </a:rPr>
              <a:t>лінійні; </a:t>
            </a:r>
          </a:p>
          <a:p>
            <a:pPr marL="45722" indent="0">
              <a:buNone/>
            </a:pPr>
            <a:r>
              <a:rPr lang="uk-UA" sz="2400" dirty="0">
                <a:solidFill>
                  <a:schemeClr val="tx1"/>
                </a:solidFill>
              </a:rPr>
              <a:t>нелінійні; </a:t>
            </a:r>
          </a:p>
          <a:p>
            <a:pPr marL="45722" indent="0">
              <a:buNone/>
            </a:pPr>
            <a:r>
              <a:rPr lang="uk-UA" sz="2400" dirty="0">
                <a:solidFill>
                  <a:schemeClr val="tx1"/>
                </a:solidFill>
              </a:rPr>
              <a:t>інжекційні.</a:t>
            </a:r>
          </a:p>
          <a:p>
            <a:pPr marL="45722" indent="0">
              <a:buNone/>
            </a:pPr>
            <a:r>
              <a:rPr lang="uk-UA" sz="2400" dirty="0">
                <a:solidFill>
                  <a:schemeClr val="tx1"/>
                </a:solidFill>
              </a:rPr>
              <a:t> </a:t>
            </a:r>
            <a:r>
              <a:rPr lang="uk-UA" sz="2400" b="1" dirty="0">
                <a:solidFill>
                  <a:schemeClr val="tx1"/>
                </a:solidFill>
              </a:rPr>
              <a:t>Омічні</a:t>
            </a:r>
            <a:r>
              <a:rPr lang="uk-UA" sz="2400" dirty="0">
                <a:solidFill>
                  <a:schemeClr val="tx1"/>
                </a:solidFill>
              </a:rPr>
              <a:t> - це контакти, які мають лінійну вольт-амперну характеристику (ВАХ), малий електричний опір, не створюють форму сигналу та шумів.</a:t>
            </a:r>
          </a:p>
          <a:p>
            <a:pPr marL="45722" indent="0">
              <a:buNone/>
            </a:pPr>
            <a:r>
              <a:rPr lang="uk-UA" sz="2400" b="1" dirty="0">
                <a:solidFill>
                  <a:schemeClr val="tx1"/>
                </a:solidFill>
              </a:rPr>
              <a:t>Нелінійні контакти </a:t>
            </a:r>
            <a:r>
              <a:rPr lang="uk-UA" sz="2400" dirty="0">
                <a:solidFill>
                  <a:schemeClr val="tx1"/>
                </a:solidFill>
              </a:rPr>
              <a:t>- це контакти, які мають нелінійну ВАХ, використовуються для випрямлення струму, детектування та генерації сигналів, помноження частоти.</a:t>
            </a:r>
          </a:p>
          <a:p>
            <a:pPr marL="45722" indent="0">
              <a:buNone/>
            </a:pPr>
            <a:r>
              <a:rPr lang="uk-UA" sz="2400" b="1" dirty="0">
                <a:solidFill>
                  <a:schemeClr val="tx1"/>
                </a:solidFill>
              </a:rPr>
              <a:t> Інжекційні контакти </a:t>
            </a:r>
            <a:r>
              <a:rPr lang="uk-UA" sz="2400" dirty="0">
                <a:solidFill>
                  <a:schemeClr val="tx1"/>
                </a:solidFill>
              </a:rPr>
              <a:t>- це контакти, які використовують як джерело надлишкових носіїв заряду для їх проникнення у  напівпровідник або діелектрик під дією електричного поля. </a:t>
            </a:r>
          </a:p>
        </p:txBody>
      </p:sp>
    </p:spTree>
    <p:extLst>
      <p:ext uri="{BB962C8B-B14F-4D97-AF65-F5344CB8AC3E}">
        <p14:creationId xmlns:p14="http://schemas.microsoft.com/office/powerpoint/2010/main" val="28877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6628" y="252960"/>
            <a:ext cx="3366614" cy="1356360"/>
          </a:xfrm>
        </p:spPr>
        <p:txBody>
          <a:bodyPr/>
          <a:lstStyle/>
          <a:p>
            <a:r>
              <a:rPr lang="uk-UA" dirty="0"/>
              <a:t>Діод </a:t>
            </a:r>
            <a:r>
              <a:rPr lang="uk-UA" dirty="0" err="1"/>
              <a:t>Шотткі</a:t>
            </a:r>
            <a:endParaRPr lang="ru-RU" dirty="0"/>
          </a:p>
        </p:txBody>
      </p:sp>
      <p:grpSp>
        <p:nvGrpSpPr>
          <p:cNvPr id="4" name="Group 122186"/>
          <p:cNvGrpSpPr/>
          <p:nvPr/>
        </p:nvGrpSpPr>
        <p:grpSpPr>
          <a:xfrm>
            <a:off x="244197" y="243309"/>
            <a:ext cx="3885799" cy="6339071"/>
            <a:chOff x="0" y="0"/>
            <a:chExt cx="4512310" cy="8150226"/>
          </a:xfrm>
        </p:grpSpPr>
        <p:pic>
          <p:nvPicPr>
            <p:cNvPr id="5" name="Picture 12396"/>
            <p:cNvPicPr/>
            <p:nvPr/>
          </p:nvPicPr>
          <p:blipFill>
            <a:blip r:embed="rId2"/>
            <a:stretch>
              <a:fillRect/>
            </a:stretch>
          </p:blipFill>
          <p:spPr>
            <a:xfrm>
              <a:off x="179705" y="0"/>
              <a:ext cx="3074035" cy="1129030"/>
            </a:xfrm>
            <a:prstGeom prst="rect">
              <a:avLst/>
            </a:prstGeom>
          </p:spPr>
        </p:pic>
        <p:sp>
          <p:nvSpPr>
            <p:cNvPr id="6" name="Rectangle 12397"/>
            <p:cNvSpPr/>
            <p:nvPr/>
          </p:nvSpPr>
          <p:spPr>
            <a:xfrm>
              <a:off x="3254629" y="993623"/>
              <a:ext cx="50673" cy="224380"/>
            </a:xfrm>
            <a:prstGeom prst="rect">
              <a:avLst/>
            </a:prstGeom>
            <a:ln>
              <a:noFill/>
            </a:ln>
          </p:spPr>
          <p:txBody>
            <a:bodyPr vert="horz" lIns="0" tIns="0" rIns="0" bIns="0" rtlCol="0">
              <a:noAutofit/>
            </a:bodyPr>
            <a:lstStyle/>
            <a:p>
              <a:pPr marL="4350385" indent="-6350" algn="l">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rPr>
                <a:t> </a:t>
              </a:r>
            </a:p>
          </p:txBody>
        </p:sp>
        <p:pic>
          <p:nvPicPr>
            <p:cNvPr id="7" name="Picture 12400"/>
            <p:cNvPicPr/>
            <p:nvPr/>
          </p:nvPicPr>
          <p:blipFill>
            <a:blip r:embed="rId3"/>
            <a:stretch>
              <a:fillRect/>
            </a:stretch>
          </p:blipFill>
          <p:spPr>
            <a:xfrm>
              <a:off x="0" y="1129030"/>
              <a:ext cx="4247515" cy="1911350"/>
            </a:xfrm>
            <a:prstGeom prst="rect">
              <a:avLst/>
            </a:prstGeom>
          </p:spPr>
        </p:pic>
        <p:sp>
          <p:nvSpPr>
            <p:cNvPr id="8" name="Rectangle 12401"/>
            <p:cNvSpPr/>
            <p:nvPr/>
          </p:nvSpPr>
          <p:spPr>
            <a:xfrm>
              <a:off x="4248658" y="2905099"/>
              <a:ext cx="50673" cy="224380"/>
            </a:xfrm>
            <a:prstGeom prst="rect">
              <a:avLst/>
            </a:prstGeom>
            <a:ln>
              <a:noFill/>
            </a:ln>
          </p:spPr>
          <p:txBody>
            <a:bodyPr vert="horz" lIns="0" tIns="0" rIns="0" bIns="0" rtlCol="0">
              <a:noAutofit/>
            </a:bodyPr>
            <a:lstStyle/>
            <a:p>
              <a:pPr marL="4350385" indent="-6350" algn="l">
                <a:lnSpc>
                  <a:spcPct val="107000"/>
                </a:lnSpc>
                <a:spcAft>
                  <a:spcPts val="800"/>
                </a:spcAft>
              </a:pPr>
              <a:r>
                <a:rPr lang="ru-RU" sz="1200" dirty="0">
                  <a:solidFill>
                    <a:srgbClr val="000000"/>
                  </a:solidFill>
                  <a:effectLst/>
                  <a:latin typeface="Times New Roman" panose="02020603050405020304" pitchFamily="18" charset="0"/>
                  <a:ea typeface="Times New Roman" panose="02020603050405020304" pitchFamily="18" charset="0"/>
                </a:rPr>
                <a:t> </a:t>
              </a:r>
            </a:p>
          </p:txBody>
        </p:sp>
        <p:pic>
          <p:nvPicPr>
            <p:cNvPr id="9" name="Picture 12404"/>
            <p:cNvPicPr/>
            <p:nvPr/>
          </p:nvPicPr>
          <p:blipFill>
            <a:blip r:embed="rId4"/>
            <a:stretch>
              <a:fillRect/>
            </a:stretch>
          </p:blipFill>
          <p:spPr>
            <a:xfrm>
              <a:off x="269875" y="3040380"/>
              <a:ext cx="2884805" cy="1575435"/>
            </a:xfrm>
            <a:prstGeom prst="rect">
              <a:avLst/>
            </a:prstGeom>
          </p:spPr>
        </p:pic>
        <p:sp>
          <p:nvSpPr>
            <p:cNvPr id="10" name="Rectangle 12405"/>
            <p:cNvSpPr/>
            <p:nvPr/>
          </p:nvSpPr>
          <p:spPr>
            <a:xfrm>
              <a:off x="3155569" y="4481170"/>
              <a:ext cx="50673" cy="224380"/>
            </a:xfrm>
            <a:prstGeom prst="rect">
              <a:avLst/>
            </a:prstGeom>
            <a:ln>
              <a:noFill/>
            </a:ln>
          </p:spPr>
          <p:txBody>
            <a:bodyPr vert="horz" lIns="0" tIns="0" rIns="0" bIns="0" rtlCol="0">
              <a:noAutofit/>
            </a:bodyPr>
            <a:lstStyle/>
            <a:p>
              <a:pPr marL="4350385" indent="-6350" algn="l">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rPr>
                <a:t> </a:t>
              </a:r>
            </a:p>
          </p:txBody>
        </p:sp>
        <p:pic>
          <p:nvPicPr>
            <p:cNvPr id="11" name="Picture 12408"/>
            <p:cNvPicPr/>
            <p:nvPr/>
          </p:nvPicPr>
          <p:blipFill>
            <a:blip r:embed="rId5"/>
            <a:stretch>
              <a:fillRect/>
            </a:stretch>
          </p:blipFill>
          <p:spPr>
            <a:xfrm>
              <a:off x="0" y="4615815"/>
              <a:ext cx="4334510" cy="1803400"/>
            </a:xfrm>
            <a:prstGeom prst="rect">
              <a:avLst/>
            </a:prstGeom>
          </p:spPr>
        </p:pic>
        <p:sp>
          <p:nvSpPr>
            <p:cNvPr id="12" name="Rectangle 12409"/>
            <p:cNvSpPr/>
            <p:nvPr/>
          </p:nvSpPr>
          <p:spPr>
            <a:xfrm>
              <a:off x="4335526" y="6284062"/>
              <a:ext cx="50673" cy="224380"/>
            </a:xfrm>
            <a:prstGeom prst="rect">
              <a:avLst/>
            </a:prstGeom>
            <a:ln>
              <a:noFill/>
            </a:ln>
          </p:spPr>
          <p:txBody>
            <a:bodyPr vert="horz" lIns="0" tIns="0" rIns="0" bIns="0" rtlCol="0">
              <a:noAutofit/>
            </a:bodyPr>
            <a:lstStyle/>
            <a:p>
              <a:pPr marL="4350385" indent="-6350" algn="l">
                <a:lnSpc>
                  <a:spcPct val="107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rPr>
                <a:t> </a:t>
              </a:r>
            </a:p>
          </p:txBody>
        </p:sp>
        <p:pic>
          <p:nvPicPr>
            <p:cNvPr id="13" name="Picture 12412"/>
            <p:cNvPicPr/>
            <p:nvPr/>
          </p:nvPicPr>
          <p:blipFill>
            <a:blip r:embed="rId6"/>
            <a:stretch>
              <a:fillRect/>
            </a:stretch>
          </p:blipFill>
          <p:spPr>
            <a:xfrm>
              <a:off x="269875" y="6419216"/>
              <a:ext cx="4242435" cy="1731010"/>
            </a:xfrm>
            <a:prstGeom prst="rect">
              <a:avLst/>
            </a:prstGeom>
          </p:spPr>
        </p:pic>
      </p:grpSp>
      <p:sp>
        <p:nvSpPr>
          <p:cNvPr id="14" name="Объект 2"/>
          <p:cNvSpPr>
            <a:spLocks noGrp="1"/>
          </p:cNvSpPr>
          <p:nvPr>
            <p:ph idx="1"/>
          </p:nvPr>
        </p:nvSpPr>
        <p:spPr>
          <a:xfrm>
            <a:off x="4129995" y="1363579"/>
            <a:ext cx="7644909" cy="978568"/>
          </a:xfrm>
        </p:spPr>
        <p:txBody>
          <a:bodyPr>
            <a:normAutofit fontScale="92500" lnSpcReduction="10000"/>
          </a:bodyPr>
          <a:lstStyle/>
          <a:p>
            <a:pPr marL="0" indent="0" algn="just">
              <a:buNone/>
            </a:pPr>
            <a:r>
              <a:rPr lang="uk-UA" sz="2400" dirty="0">
                <a:solidFill>
                  <a:schemeClr val="tx1"/>
                </a:solidFill>
                <a:latin typeface="Corbel" panose="020B0503020204020204" pitchFamily="34" charset="0"/>
                <a:cs typeface="Times New Roman" panose="02020603050405020304" pitchFamily="18" charset="0"/>
              </a:rPr>
              <a:t>Схема контакту метал — напівпровідник </a:t>
            </a:r>
            <a:r>
              <a:rPr lang="uk-UA" sz="2400" i="1" dirty="0">
                <a:solidFill>
                  <a:schemeClr val="tx1"/>
                </a:solidFill>
                <a:latin typeface="Corbel" panose="020B0503020204020204" pitchFamily="34" charset="0"/>
                <a:cs typeface="Times New Roman" panose="02020603050405020304" pitchFamily="18" charset="0"/>
              </a:rPr>
              <a:t>(а) </a:t>
            </a:r>
            <a:r>
              <a:rPr lang="uk-UA" sz="2400" dirty="0">
                <a:solidFill>
                  <a:schemeClr val="tx1"/>
                </a:solidFill>
                <a:latin typeface="Corbel" panose="020B0503020204020204" pitchFamily="34" charset="0"/>
                <a:cs typeface="Times New Roman" panose="02020603050405020304" pitchFamily="18" charset="0"/>
              </a:rPr>
              <a:t> та його енергетична діаграма при нульовому </a:t>
            </a:r>
            <a:r>
              <a:rPr lang="uk-UA" sz="2400" i="1" dirty="0">
                <a:solidFill>
                  <a:schemeClr val="tx1"/>
                </a:solidFill>
                <a:latin typeface="Corbel" panose="020B0503020204020204" pitchFamily="34" charset="0"/>
                <a:cs typeface="Times New Roman" panose="02020603050405020304" pitchFamily="18" charset="0"/>
              </a:rPr>
              <a:t>(б), </a:t>
            </a:r>
            <a:r>
              <a:rPr lang="uk-UA" sz="2400" dirty="0">
                <a:solidFill>
                  <a:schemeClr val="tx1"/>
                </a:solidFill>
                <a:latin typeface="Corbel" panose="020B0503020204020204" pitchFamily="34" charset="0"/>
                <a:cs typeface="Times New Roman" panose="02020603050405020304" pitchFamily="18" charset="0"/>
              </a:rPr>
              <a:t>прямому </a:t>
            </a:r>
            <a:r>
              <a:rPr lang="uk-UA" sz="2400" i="1" dirty="0">
                <a:solidFill>
                  <a:schemeClr val="tx1"/>
                </a:solidFill>
                <a:latin typeface="Corbel" panose="020B0503020204020204" pitchFamily="34" charset="0"/>
                <a:cs typeface="Times New Roman" panose="02020603050405020304" pitchFamily="18" charset="0"/>
              </a:rPr>
              <a:t>(</a:t>
            </a:r>
            <a:r>
              <a:rPr lang="uk-UA" sz="2400" dirty="0">
                <a:solidFill>
                  <a:schemeClr val="tx1"/>
                </a:solidFill>
                <a:latin typeface="Corbel" panose="020B0503020204020204" pitchFamily="34" charset="0"/>
                <a:cs typeface="Times New Roman" panose="02020603050405020304" pitchFamily="18" charset="0"/>
              </a:rPr>
              <a:t>г)</a:t>
            </a:r>
            <a:r>
              <a:rPr lang="uk-UA" sz="2400" i="1" dirty="0">
                <a:solidFill>
                  <a:schemeClr val="tx1"/>
                </a:solidFill>
                <a:latin typeface="Corbel" panose="020B0503020204020204" pitchFamily="34" charset="0"/>
                <a:cs typeface="Times New Roman" panose="02020603050405020304" pitchFamily="18" charset="0"/>
              </a:rPr>
              <a:t> </a:t>
            </a:r>
            <a:r>
              <a:rPr lang="uk-UA" sz="2400" dirty="0">
                <a:solidFill>
                  <a:schemeClr val="tx1"/>
                </a:solidFill>
                <a:latin typeface="Corbel" panose="020B0503020204020204" pitchFamily="34" charset="0"/>
                <a:cs typeface="Times New Roman" panose="02020603050405020304" pitchFamily="18" charset="0"/>
              </a:rPr>
              <a:t>та зворотному</a:t>
            </a:r>
            <a:r>
              <a:rPr lang="uk-UA" sz="2400" i="1" dirty="0">
                <a:solidFill>
                  <a:schemeClr val="tx1"/>
                </a:solidFill>
                <a:latin typeface="Corbel" panose="020B0503020204020204" pitchFamily="34" charset="0"/>
                <a:cs typeface="Times New Roman" panose="02020603050405020304" pitchFamily="18" charset="0"/>
              </a:rPr>
              <a:t>(д) </a:t>
            </a:r>
            <a:r>
              <a:rPr lang="uk-UA" sz="2400" dirty="0">
                <a:solidFill>
                  <a:schemeClr val="tx1"/>
                </a:solidFill>
                <a:latin typeface="Corbel" panose="020B0503020204020204" pitchFamily="34" charset="0"/>
                <a:cs typeface="Times New Roman" panose="02020603050405020304" pitchFamily="18" charset="0"/>
              </a:rPr>
              <a:t>зміщенні</a:t>
            </a:r>
          </a:p>
          <a:p>
            <a:pPr algn="just"/>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15" name="Picture 12948"/>
          <p:cNvPicPr/>
          <p:nvPr/>
        </p:nvPicPr>
        <p:blipFill>
          <a:blip r:embed="rId7"/>
          <a:stretch>
            <a:fillRect/>
          </a:stretch>
        </p:blipFill>
        <p:spPr>
          <a:xfrm>
            <a:off x="6029922" y="2342147"/>
            <a:ext cx="4610928" cy="2604212"/>
          </a:xfrm>
          <a:prstGeom prst="rect">
            <a:avLst/>
          </a:prstGeom>
        </p:spPr>
      </p:pic>
      <p:sp>
        <p:nvSpPr>
          <p:cNvPr id="16" name="Прямоугольник 15"/>
          <p:cNvSpPr/>
          <p:nvPr/>
        </p:nvSpPr>
        <p:spPr>
          <a:xfrm>
            <a:off x="5024205" y="5130918"/>
            <a:ext cx="6622362" cy="1358834"/>
          </a:xfrm>
          <a:prstGeom prst="rect">
            <a:avLst/>
          </a:prstGeom>
        </p:spPr>
        <p:txBody>
          <a:bodyPr wrap="square">
            <a:spAutoFit/>
          </a:bodyPr>
          <a:lstStyle/>
          <a:p>
            <a:pPr marL="631190" marR="666750" indent="-6350" algn="ctr">
              <a:lnSpc>
                <a:spcPct val="112000"/>
              </a:lnSpc>
              <a:spcAft>
                <a:spcPts val="200"/>
              </a:spcAft>
            </a:pPr>
            <a:r>
              <a:rPr lang="uk-UA" dirty="0">
                <a:solidFill>
                  <a:srgbClr val="000000"/>
                </a:solidFill>
                <a:latin typeface="Corbel" panose="020B0503020204020204" pitchFamily="34" charset="0"/>
                <a:ea typeface="Times New Roman" panose="02020603050405020304" pitchFamily="18" charset="0"/>
              </a:rPr>
              <a:t>НВЧ-діод з переходом </a:t>
            </a:r>
            <a:r>
              <a:rPr lang="uk-UA" dirty="0" err="1">
                <a:solidFill>
                  <a:srgbClr val="000000"/>
                </a:solidFill>
                <a:latin typeface="Corbel" panose="020B0503020204020204" pitchFamily="34" charset="0"/>
                <a:ea typeface="Times New Roman" panose="02020603050405020304" pitchFamily="18" charset="0"/>
              </a:rPr>
              <a:t>Шотткі</a:t>
            </a:r>
            <a:r>
              <a:rPr lang="uk-UA" dirty="0">
                <a:solidFill>
                  <a:srgbClr val="000000"/>
                </a:solidFill>
                <a:latin typeface="Corbel" panose="020B0503020204020204" pitchFamily="34" charset="0"/>
                <a:ea typeface="Times New Roman" panose="02020603050405020304" pitchFamily="18" charset="0"/>
              </a:rPr>
              <a:t> на арсеніді галію: </a:t>
            </a:r>
          </a:p>
          <a:p>
            <a:pPr marL="6350" marR="39370" indent="-6350" algn="ctr">
              <a:lnSpc>
                <a:spcPct val="112000"/>
              </a:lnSpc>
              <a:spcAft>
                <a:spcPts val="20"/>
              </a:spcAft>
            </a:pPr>
            <a:r>
              <a:rPr lang="uk-UA" dirty="0">
                <a:solidFill>
                  <a:srgbClr val="000000"/>
                </a:solidFill>
                <a:latin typeface="Corbel" panose="020B0503020204020204" pitchFamily="34" charset="0"/>
                <a:ea typeface="Times New Roman" panose="02020603050405020304" pitchFamily="18" charset="0"/>
              </a:rPr>
              <a:t>1— SiO</a:t>
            </a:r>
            <a:r>
              <a:rPr lang="uk-UA" baseline="-25000" dirty="0">
                <a:solidFill>
                  <a:srgbClr val="000000"/>
                </a:solidFill>
                <a:latin typeface="Corbel" panose="020B0503020204020204" pitchFamily="34" charset="0"/>
                <a:ea typeface="Times New Roman" panose="02020603050405020304" pitchFamily="18" charset="0"/>
              </a:rPr>
              <a:t>2</a:t>
            </a:r>
            <a:r>
              <a:rPr lang="uk-UA" dirty="0">
                <a:solidFill>
                  <a:srgbClr val="000000"/>
                </a:solidFill>
                <a:latin typeface="Corbel" panose="020B0503020204020204" pitchFamily="34" charset="0"/>
                <a:ea typeface="Times New Roman" panose="02020603050405020304" pitchFamily="18" charset="0"/>
              </a:rPr>
              <a:t>; 2 —омічний контакт; 3 — смугова лінія з золота; </a:t>
            </a:r>
            <a:r>
              <a:rPr lang="uk-UA" i="1" dirty="0">
                <a:solidFill>
                  <a:srgbClr val="000000"/>
                </a:solidFill>
                <a:latin typeface="Corbel" panose="020B0503020204020204" pitchFamily="34" charset="0"/>
                <a:ea typeface="Times New Roman" panose="02020603050405020304" pitchFamily="18" charset="0"/>
              </a:rPr>
              <a:t>4 </a:t>
            </a:r>
            <a:r>
              <a:rPr lang="uk-UA" dirty="0">
                <a:solidFill>
                  <a:srgbClr val="000000"/>
                </a:solidFill>
                <a:latin typeface="Corbel" panose="020B0503020204020204" pitchFamily="34" charset="0"/>
                <a:ea typeface="Times New Roman" panose="02020603050405020304" pitchFamily="18" charset="0"/>
              </a:rPr>
              <a:t>— </a:t>
            </a:r>
            <a:r>
              <a:rPr lang="uk-UA" dirty="0" err="1">
                <a:solidFill>
                  <a:srgbClr val="000000"/>
                </a:solidFill>
                <a:latin typeface="Corbel" panose="020B0503020204020204" pitchFamily="34" charset="0"/>
                <a:ea typeface="Times New Roman" panose="02020603050405020304" pitchFamily="18" charset="0"/>
              </a:rPr>
              <a:t>n</a:t>
            </a:r>
            <a:r>
              <a:rPr lang="uk-UA" baseline="30000" dirty="0" err="1">
                <a:solidFill>
                  <a:srgbClr val="000000"/>
                </a:solidFill>
                <a:latin typeface="Corbel" panose="020B0503020204020204" pitchFamily="34" charset="0"/>
                <a:ea typeface="Times New Roman" panose="02020603050405020304" pitchFamily="18" charset="0"/>
              </a:rPr>
              <a:t>+</a:t>
            </a:r>
            <a:r>
              <a:rPr lang="uk-UA" dirty="0" err="1">
                <a:solidFill>
                  <a:srgbClr val="000000"/>
                </a:solidFill>
                <a:latin typeface="Corbel" panose="020B0503020204020204" pitchFamily="34" charset="0"/>
                <a:ea typeface="Times New Roman" panose="02020603050405020304" pitchFamily="18" charset="0"/>
              </a:rPr>
              <a:t>GaAs</a:t>
            </a:r>
            <a:r>
              <a:rPr lang="uk-UA" dirty="0">
                <a:solidFill>
                  <a:srgbClr val="000000"/>
                </a:solidFill>
                <a:latin typeface="Corbel" panose="020B0503020204020204" pitchFamily="34" charset="0"/>
                <a:ea typeface="Times New Roman" panose="02020603050405020304" pitchFamily="18" charset="0"/>
              </a:rPr>
              <a:t>; </a:t>
            </a:r>
          </a:p>
          <a:p>
            <a:pPr marL="631190" marR="664210" indent="-6350" algn="ctr">
              <a:lnSpc>
                <a:spcPct val="112000"/>
              </a:lnSpc>
              <a:spcAft>
                <a:spcPts val="20"/>
              </a:spcAft>
            </a:pPr>
            <a:r>
              <a:rPr lang="uk-UA" dirty="0">
                <a:solidFill>
                  <a:srgbClr val="000000"/>
                </a:solidFill>
                <a:latin typeface="Corbel" panose="020B0503020204020204" pitchFamily="34" charset="0"/>
                <a:ea typeface="Times New Roman" panose="02020603050405020304" pitchFamily="18" charset="0"/>
              </a:rPr>
              <a:t>5 — </a:t>
            </a:r>
            <a:r>
              <a:rPr lang="uk-UA" dirty="0" err="1">
                <a:solidFill>
                  <a:srgbClr val="000000"/>
                </a:solidFill>
                <a:latin typeface="Corbel" panose="020B0503020204020204" pitchFamily="34" charset="0"/>
                <a:ea typeface="Times New Roman" panose="02020603050405020304" pitchFamily="18" charset="0"/>
              </a:rPr>
              <a:t>nGaAs</a:t>
            </a:r>
            <a:r>
              <a:rPr lang="uk-UA" dirty="0">
                <a:solidFill>
                  <a:srgbClr val="000000"/>
                </a:solidFill>
                <a:latin typeface="Corbel" panose="020B0503020204020204" pitchFamily="34" charset="0"/>
                <a:ea typeface="Times New Roman" panose="02020603050405020304" pitchFamily="18" charset="0"/>
              </a:rPr>
              <a:t>; 6 —контакт переходу </a:t>
            </a:r>
            <a:r>
              <a:rPr lang="uk-UA" dirty="0" err="1">
                <a:solidFill>
                  <a:srgbClr val="000000"/>
                </a:solidFill>
                <a:latin typeface="Corbel" panose="020B0503020204020204" pitchFamily="34" charset="0"/>
                <a:ea typeface="Times New Roman" panose="02020603050405020304" pitchFamily="18" charset="0"/>
              </a:rPr>
              <a:t>Шотткі</a:t>
            </a:r>
            <a:r>
              <a:rPr lang="uk-UA" dirty="0">
                <a:solidFill>
                  <a:srgbClr val="000000"/>
                </a:solidFill>
                <a:latin typeface="Corbel" panose="020B0503020204020204" pitchFamily="34" charset="0"/>
                <a:ea typeface="Times New Roman" panose="02020603050405020304" pitchFamily="18" charset="0"/>
              </a:rPr>
              <a:t> </a:t>
            </a:r>
            <a:endParaRPr lang="uk-UA" i="1" dirty="0">
              <a:solidFill>
                <a:srgbClr val="000000"/>
              </a:solidFill>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18513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0922" y="344619"/>
            <a:ext cx="3685673" cy="705853"/>
          </a:xfrm>
        </p:spPr>
        <p:txBody>
          <a:bodyPr/>
          <a:lstStyle/>
          <a:p>
            <a:r>
              <a:rPr lang="uk-UA" dirty="0"/>
              <a:t>Ефект Ганна</a:t>
            </a:r>
            <a:endParaRPr lang="ru-RU" dirty="0"/>
          </a:p>
        </p:txBody>
      </p:sp>
      <p:pic>
        <p:nvPicPr>
          <p:cNvPr id="4" name="Picture 16528"/>
          <p:cNvPicPr>
            <a:picLocks noGrp="1"/>
          </p:cNvPicPr>
          <p:nvPr>
            <p:ph idx="1"/>
          </p:nvPr>
        </p:nvPicPr>
        <p:blipFill>
          <a:blip r:embed="rId2"/>
          <a:stretch>
            <a:fillRect/>
          </a:stretch>
        </p:blipFill>
        <p:spPr>
          <a:xfrm>
            <a:off x="5696444" y="1491916"/>
            <a:ext cx="4460719" cy="5165558"/>
          </a:xfrm>
          <a:prstGeom prst="rect">
            <a:avLst/>
          </a:prstGeom>
        </p:spPr>
      </p:pic>
      <p:pic>
        <p:nvPicPr>
          <p:cNvPr id="5" name="Picture 16169"/>
          <p:cNvPicPr/>
          <p:nvPr/>
        </p:nvPicPr>
        <p:blipFill>
          <a:blip r:embed="rId3"/>
          <a:stretch>
            <a:fillRect/>
          </a:stretch>
        </p:blipFill>
        <p:spPr>
          <a:xfrm>
            <a:off x="360058" y="2047424"/>
            <a:ext cx="3714637" cy="2267902"/>
          </a:xfrm>
          <a:prstGeom prst="rect">
            <a:avLst/>
          </a:prstGeom>
        </p:spPr>
      </p:pic>
      <p:sp>
        <p:nvSpPr>
          <p:cNvPr id="6" name="Прямоугольник 5"/>
          <p:cNvSpPr/>
          <p:nvPr/>
        </p:nvSpPr>
        <p:spPr>
          <a:xfrm>
            <a:off x="497305" y="344619"/>
            <a:ext cx="7251032" cy="1569660"/>
          </a:xfrm>
          <a:prstGeom prst="rect">
            <a:avLst/>
          </a:prstGeom>
        </p:spPr>
        <p:txBody>
          <a:bodyPr wrap="square">
            <a:spAutoFit/>
          </a:bodyPr>
          <a:lstStyle/>
          <a:p>
            <a:pPr algn="just"/>
            <a:r>
              <a:rPr lang="uk-UA" sz="2400" dirty="0">
                <a:latin typeface="Corbel" panose="020B0503020204020204" pitchFamily="34" charset="0"/>
                <a:ea typeface="Times New Roman" panose="02020603050405020304" pitchFamily="18" charset="0"/>
              </a:rPr>
              <a:t>Ефект генерації високочастотних</a:t>
            </a:r>
            <a:r>
              <a:rPr lang="uk-UA" sz="2400" b="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коливань електричного струму в напівпровіднику при достатньо великій напрузі, яка прикладається до нього. </a:t>
            </a:r>
            <a:endParaRPr lang="uk-UA" sz="2400" dirty="0">
              <a:latin typeface="Corbel" panose="020B0503020204020204" pitchFamily="34" charset="0"/>
            </a:endParaRPr>
          </a:p>
        </p:txBody>
      </p:sp>
      <p:pic>
        <p:nvPicPr>
          <p:cNvPr id="7" name="Picture 16"/>
          <p:cNvPicPr/>
          <p:nvPr/>
        </p:nvPicPr>
        <p:blipFill>
          <a:blip r:embed="rId4">
            <a:clrChange>
              <a:clrFrom>
                <a:srgbClr val="FFFFFF"/>
              </a:clrFrom>
              <a:clrTo>
                <a:srgbClr val="FFFFFF">
                  <a:alpha val="0"/>
                </a:srgbClr>
              </a:clrTo>
            </a:clrChange>
          </a:blip>
          <a:srcRect/>
          <a:stretch>
            <a:fillRect/>
          </a:stretch>
        </p:blipFill>
        <p:spPr bwMode="auto">
          <a:xfrm>
            <a:off x="360058" y="4448471"/>
            <a:ext cx="3577390" cy="2064624"/>
          </a:xfrm>
          <a:prstGeom prst="rect">
            <a:avLst/>
          </a:prstGeom>
          <a:noFill/>
        </p:spPr>
      </p:pic>
    </p:spTree>
    <p:extLst>
      <p:ext uri="{BB962C8B-B14F-4D97-AF65-F5344CB8AC3E}">
        <p14:creationId xmlns:p14="http://schemas.microsoft.com/office/powerpoint/2010/main" val="387384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a:extLst>
              <a:ext uri="{FF2B5EF4-FFF2-40B4-BE49-F238E27FC236}">
                <a16:creationId xmlns:a16="http://schemas.microsoft.com/office/drawing/2014/main" id="{8D618105-3CAC-C087-4DB8-B22FF89E5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8671" y="338754"/>
            <a:ext cx="7138627" cy="4743532"/>
          </a:xfrm>
          <a:prstGeom prst="rect">
            <a:avLst/>
          </a:prstGeom>
          <a:noFill/>
          <a:ln>
            <a:noFill/>
          </a:ln>
        </p:spPr>
      </p:pic>
      <p:sp>
        <p:nvSpPr>
          <p:cNvPr id="4" name="TextBox 3">
            <a:extLst>
              <a:ext uri="{FF2B5EF4-FFF2-40B4-BE49-F238E27FC236}">
                <a16:creationId xmlns:a16="http://schemas.microsoft.com/office/drawing/2014/main" id="{4BFF1BB6-8C7A-703F-2E7D-6F8C9608A719}"/>
              </a:ext>
            </a:extLst>
          </p:cNvPr>
          <p:cNvSpPr txBox="1"/>
          <p:nvPr/>
        </p:nvSpPr>
        <p:spPr>
          <a:xfrm>
            <a:off x="462116" y="5181608"/>
            <a:ext cx="11002297" cy="1222194"/>
          </a:xfrm>
          <a:prstGeom prst="rect">
            <a:avLst/>
          </a:prstGeom>
          <a:noFill/>
        </p:spPr>
        <p:txBody>
          <a:bodyPr wrap="square">
            <a:spAutoFit/>
          </a:bodyPr>
          <a:lstStyle/>
          <a:p>
            <a:pPr algn="ctr">
              <a:lnSpc>
                <a:spcPct val="150000"/>
              </a:lnSpc>
              <a:spcAft>
                <a:spcPts val="800"/>
              </a:spcAft>
              <a:tabLst>
                <a:tab pos="2529840" algn="l"/>
              </a:tabLst>
            </a:pPr>
            <a:r>
              <a:rPr lang="ru-RU" sz="3200" dirty="0" err="1">
                <a:effectLst/>
                <a:latin typeface="Times New Roman" panose="02020603050405020304" pitchFamily="18" charset="0"/>
                <a:ea typeface="Calibri" panose="020F0502020204030204" pitchFamily="34" charset="0"/>
                <a:cs typeface="Times New Roman" panose="02020603050405020304" pitchFamily="18" charset="0"/>
              </a:rPr>
              <a:t>Інформаційно</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3200" dirty="0" err="1">
                <a:effectLst/>
                <a:latin typeface="Times New Roman" panose="02020603050405020304" pitchFamily="18" charset="0"/>
                <a:ea typeface="Calibri" panose="020F0502020204030204" pitchFamily="34" charset="0"/>
                <a:cs typeface="Times New Roman" panose="02020603050405020304" pitchFamily="18" charset="0"/>
              </a:rPr>
              <a:t>довідкова</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effectLst/>
                <a:latin typeface="Times New Roman" panose="02020603050405020304" pitchFamily="18" charset="0"/>
                <a:ea typeface="Calibri" panose="020F0502020204030204" pitchFamily="34" charset="0"/>
                <a:cs typeface="Times New Roman" panose="02020603050405020304" pitchFamily="18" charset="0"/>
              </a:rPr>
              <a:t>мікроелектронна</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система</a:t>
            </a:r>
            <a:endParaRPr lang="ru-UA"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tabLst>
                <a:tab pos="2529840" algn="l"/>
              </a:tabLst>
            </a:pPr>
            <a:r>
              <a:rPr lang="ru-RU" sz="1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400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7493C3-1174-F52C-812A-375321976C90}"/>
              </a:ext>
            </a:extLst>
          </p:cNvPr>
          <p:cNvSpPr txBox="1"/>
          <p:nvPr/>
        </p:nvSpPr>
        <p:spPr>
          <a:xfrm>
            <a:off x="865238" y="659892"/>
            <a:ext cx="10097729" cy="5713167"/>
          </a:xfrm>
          <a:prstGeom prst="rect">
            <a:avLst/>
          </a:prstGeom>
          <a:noFill/>
        </p:spPr>
        <p:txBody>
          <a:bodyPr wrap="square">
            <a:spAutoFit/>
          </a:bodyPr>
          <a:lstStyle/>
          <a:p>
            <a:pPr algn="just">
              <a:lnSpc>
                <a:spcPct val="150000"/>
              </a:lnSpc>
              <a:spcBef>
                <a:spcPts val="1125"/>
              </a:spcBef>
              <a:spcAft>
                <a:spcPts val="1125"/>
              </a:spcAft>
            </a:pP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розглянутій</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структурі</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присутні</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кілька</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елементів</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складові</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які</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включає</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в себе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інформаційно-довідкова</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мікроелектронна</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система, </a:t>
            </a:r>
            <a:r>
              <a:rPr lang="ru-RU" sz="2400" dirty="0" err="1">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це</a:t>
            </a:r>
            <a:r>
              <a:rPr lang="ru-RU" sz="24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Загальне</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сховище</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Спеціалізовані</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пристрої</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перетворюють</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відомості</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доступний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абоненту формат.</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Канали</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передачі</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інформації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607820" algn="l"/>
              </a:tabLst>
            </a:pP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Спеціальний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елемент</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мозок</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структури</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процесор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оброблювальний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потік</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даних</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група</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людей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електронно-обчислювальна</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машина).</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607820" algn="l"/>
              </a:tabLst>
            </a:pP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607820" algn="l"/>
              </a:tabLst>
            </a:pPr>
            <a:r>
              <a:rPr lang="ru-RU" sz="1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5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6884" y="613611"/>
            <a:ext cx="11518233" cy="4038601"/>
          </a:xfrm>
        </p:spPr>
        <p:txBody>
          <a:bodyPr>
            <a:normAutofit/>
          </a:bodyPr>
          <a:lstStyle/>
          <a:p>
            <a:pPr marL="45721" indent="0" algn="just">
              <a:buNone/>
            </a:pPr>
            <a:r>
              <a:rPr lang="uk-UA" sz="2800" b="1" dirty="0">
                <a:solidFill>
                  <a:schemeClr val="tx1"/>
                </a:solidFill>
              </a:rPr>
              <a:t>Мікроелектроніка</a:t>
            </a:r>
            <a:r>
              <a:rPr lang="uk-UA" sz="2800" dirty="0">
                <a:solidFill>
                  <a:schemeClr val="tx1"/>
                </a:solidFill>
              </a:rPr>
              <a:t> - галузь науки, яка охоплює проблеми дослідження, конструювання, виготовлення та використання мікроелектронних виробів, причому під мікроелектронним виробом розумі</a:t>
            </a:r>
            <a:r>
              <a:rPr lang="ru-RU" sz="2800" dirty="0" err="1">
                <a:solidFill>
                  <a:schemeClr val="tx1"/>
                </a:solidFill>
              </a:rPr>
              <a:t>ють</a:t>
            </a:r>
            <a:r>
              <a:rPr lang="ru-RU" sz="2800" dirty="0">
                <a:solidFill>
                  <a:schemeClr val="tx1"/>
                </a:solidFill>
              </a:rPr>
              <a:t> </a:t>
            </a:r>
            <a:r>
              <a:rPr lang="ru-RU" sz="2800" dirty="0" err="1">
                <a:solidFill>
                  <a:schemeClr val="tx1"/>
                </a:solidFill>
              </a:rPr>
              <a:t>електронний</a:t>
            </a:r>
            <a:r>
              <a:rPr lang="ru-RU" sz="2800" dirty="0">
                <a:solidFill>
                  <a:schemeClr val="tx1"/>
                </a:solidFill>
              </a:rPr>
              <a:t> </a:t>
            </a:r>
            <a:r>
              <a:rPr lang="ru-RU" sz="2800" dirty="0" err="1">
                <a:solidFill>
                  <a:schemeClr val="tx1"/>
                </a:solidFill>
              </a:rPr>
              <a:t>пристрій</a:t>
            </a:r>
            <a:r>
              <a:rPr lang="ru-RU" sz="2800" dirty="0">
                <a:solidFill>
                  <a:schemeClr val="tx1"/>
                </a:solidFill>
              </a:rPr>
              <a:t> з </a:t>
            </a:r>
            <a:r>
              <a:rPr lang="ru-RU" sz="2800" dirty="0" err="1">
                <a:solidFill>
                  <a:schemeClr val="tx1"/>
                </a:solidFill>
              </a:rPr>
              <a:t>високим</a:t>
            </a:r>
            <a:r>
              <a:rPr lang="ru-RU" sz="2800" dirty="0">
                <a:solidFill>
                  <a:schemeClr val="tx1"/>
                </a:solidFill>
              </a:rPr>
              <a:t> </a:t>
            </a:r>
            <a:r>
              <a:rPr lang="ru-RU" sz="2800" dirty="0" err="1">
                <a:solidFill>
                  <a:schemeClr val="tx1"/>
                </a:solidFill>
              </a:rPr>
              <a:t>ступенем</a:t>
            </a:r>
            <a:r>
              <a:rPr lang="ru-RU" sz="2800" dirty="0">
                <a:solidFill>
                  <a:schemeClr val="tx1"/>
                </a:solidFill>
              </a:rPr>
              <a:t> </a:t>
            </a:r>
            <a:r>
              <a:rPr lang="ru-RU" sz="2800" dirty="0" err="1">
                <a:solidFill>
                  <a:schemeClr val="tx1"/>
                </a:solidFill>
              </a:rPr>
              <a:t>інтеграції</a:t>
            </a:r>
            <a:r>
              <a:rPr lang="ru-RU" sz="2800" dirty="0">
                <a:solidFill>
                  <a:schemeClr val="tx1"/>
                </a:solidFill>
              </a:rPr>
              <a:t>.  </a:t>
            </a:r>
          </a:p>
          <a:p>
            <a:pPr marL="45721" indent="0" algn="just">
              <a:buNone/>
            </a:pPr>
            <a:r>
              <a:rPr lang="uk-UA" sz="2800" b="1" dirty="0">
                <a:solidFill>
                  <a:schemeClr val="tx1"/>
                </a:solidFill>
              </a:rPr>
              <a:t>Мікромініатюризація </a:t>
            </a:r>
            <a:r>
              <a:rPr lang="ru-RU" sz="2800" dirty="0">
                <a:solidFill>
                  <a:schemeClr val="tx1"/>
                </a:solidFill>
              </a:rPr>
              <a:t>- </a:t>
            </a:r>
            <a:r>
              <a:rPr lang="uk-UA" sz="2800" dirty="0">
                <a:solidFill>
                  <a:schemeClr val="tx1"/>
                </a:solidFill>
              </a:rPr>
              <a:t>це </a:t>
            </a:r>
            <a:r>
              <a:rPr lang="ru-RU" sz="2800" dirty="0" err="1">
                <a:solidFill>
                  <a:schemeClr val="tx1"/>
                </a:solidFill>
              </a:rPr>
              <a:t>напрямок</a:t>
            </a:r>
            <a:r>
              <a:rPr lang="ru-RU" sz="2800" dirty="0">
                <a:solidFill>
                  <a:schemeClr val="tx1"/>
                </a:solidFill>
              </a:rPr>
              <a:t> </a:t>
            </a:r>
            <a:r>
              <a:rPr lang="uk-UA" sz="2800" dirty="0">
                <a:solidFill>
                  <a:schemeClr val="tx1"/>
                </a:solidFill>
              </a:rPr>
              <a:t>електроніки, </a:t>
            </a:r>
            <a:r>
              <a:rPr lang="ru-RU" sz="2800" dirty="0" err="1">
                <a:solidFill>
                  <a:schemeClr val="tx1"/>
                </a:solidFill>
              </a:rPr>
              <a:t>який</a:t>
            </a:r>
            <a:r>
              <a:rPr lang="ru-RU" sz="2800" dirty="0">
                <a:solidFill>
                  <a:schemeClr val="tx1"/>
                </a:solidFill>
              </a:rPr>
              <a:t> </a:t>
            </a:r>
            <a:r>
              <a:rPr lang="ru-RU" sz="2800" dirty="0" err="1">
                <a:solidFill>
                  <a:schemeClr val="tx1"/>
                </a:solidFill>
              </a:rPr>
              <a:t>забезпечує</a:t>
            </a:r>
            <a:r>
              <a:rPr lang="ru-RU" sz="2800" dirty="0">
                <a:solidFill>
                  <a:schemeClr val="tx1"/>
                </a:solidFill>
              </a:rPr>
              <a:t> </a:t>
            </a:r>
            <a:r>
              <a:rPr lang="ru-RU" sz="2800" dirty="0" err="1">
                <a:solidFill>
                  <a:schemeClr val="tx1"/>
                </a:solidFill>
              </a:rPr>
              <a:t>реалізацію</a:t>
            </a:r>
            <a:r>
              <a:rPr lang="ru-RU" sz="2800" dirty="0">
                <a:solidFill>
                  <a:schemeClr val="tx1"/>
                </a:solidFill>
              </a:rPr>
              <a:t> </a:t>
            </a:r>
            <a:r>
              <a:rPr lang="ru-RU" sz="2800" dirty="0" err="1">
                <a:solidFill>
                  <a:schemeClr val="tx1"/>
                </a:solidFill>
              </a:rPr>
              <a:t>електронних</a:t>
            </a:r>
            <a:r>
              <a:rPr lang="ru-RU" sz="2800" dirty="0">
                <a:solidFill>
                  <a:schemeClr val="tx1"/>
                </a:solidFill>
              </a:rPr>
              <a:t> схем, </a:t>
            </a:r>
            <a:r>
              <a:rPr lang="ru-RU" sz="2800" dirty="0" err="1">
                <a:solidFill>
                  <a:schemeClr val="tx1"/>
                </a:solidFill>
              </a:rPr>
              <a:t>блоків</a:t>
            </a:r>
            <a:r>
              <a:rPr lang="ru-RU" sz="2800" dirty="0">
                <a:solidFill>
                  <a:schemeClr val="tx1"/>
                </a:solidFill>
              </a:rPr>
              <a:t> та </a:t>
            </a:r>
            <a:r>
              <a:rPr lang="ru-RU" sz="2800" dirty="0" err="1">
                <a:solidFill>
                  <a:schemeClr val="tx1"/>
                </a:solidFill>
              </a:rPr>
              <a:t>апаратури</a:t>
            </a:r>
            <a:r>
              <a:rPr lang="ru-RU" sz="2800" dirty="0">
                <a:solidFill>
                  <a:schemeClr val="tx1"/>
                </a:solidFill>
              </a:rPr>
              <a:t> в </a:t>
            </a:r>
            <a:r>
              <a:rPr lang="ru-RU" sz="2800" dirty="0" err="1">
                <a:solidFill>
                  <a:schemeClr val="tx1"/>
                </a:solidFill>
              </a:rPr>
              <a:t>цілому</a:t>
            </a:r>
            <a:r>
              <a:rPr lang="ru-RU" sz="2800" dirty="0">
                <a:solidFill>
                  <a:schemeClr val="tx1"/>
                </a:solidFill>
              </a:rPr>
              <a:t> з </a:t>
            </a:r>
            <a:r>
              <a:rPr lang="ru-RU" sz="2800" dirty="0" err="1">
                <a:solidFill>
                  <a:schemeClr val="tx1"/>
                </a:solidFill>
              </a:rPr>
              <a:t>мікромініатюрних</a:t>
            </a:r>
            <a:r>
              <a:rPr lang="ru-RU" sz="2800" dirty="0">
                <a:solidFill>
                  <a:schemeClr val="tx1"/>
                </a:solidFill>
              </a:rPr>
              <a:t> </a:t>
            </a:r>
            <a:r>
              <a:rPr lang="ru-RU" sz="2800" dirty="0" err="1">
                <a:solidFill>
                  <a:schemeClr val="tx1"/>
                </a:solidFill>
              </a:rPr>
              <a:t>радіодеталей</a:t>
            </a:r>
            <a:r>
              <a:rPr lang="ru-RU" sz="2800" dirty="0">
                <a:solidFill>
                  <a:schemeClr val="tx1"/>
                </a:solidFill>
              </a:rPr>
              <a:t> та </a:t>
            </a:r>
            <a:r>
              <a:rPr lang="ru-RU" sz="2800" dirty="0" err="1">
                <a:solidFill>
                  <a:schemeClr val="tx1"/>
                </a:solidFill>
              </a:rPr>
              <a:t>вузлів</a:t>
            </a:r>
            <a:r>
              <a:rPr lang="ru-RU" sz="2800" dirty="0">
                <a:solidFill>
                  <a:schemeClr val="tx1"/>
                </a:solidFill>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341" y="3314888"/>
            <a:ext cx="4691906" cy="321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68" y="3955588"/>
            <a:ext cx="5557652"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75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9B9814-F8B2-23FF-FF6C-387AF68EE150}"/>
              </a:ext>
            </a:extLst>
          </p:cNvPr>
          <p:cNvSpPr>
            <a:spLocks noChangeArrowheads="1"/>
          </p:cNvSpPr>
          <p:nvPr/>
        </p:nvSpPr>
        <p:spPr bwMode="auto">
          <a:xfrm>
            <a:off x="4257368" y="11897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pic>
        <p:nvPicPr>
          <p:cNvPr id="1025" name="Рисунок 2" descr="Image">
            <a:extLst>
              <a:ext uri="{FF2B5EF4-FFF2-40B4-BE49-F238E27FC236}">
                <a16:creationId xmlns:a16="http://schemas.microsoft.com/office/drawing/2014/main" id="{0A9F152E-5173-7CFB-11F2-68D8D9133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053" y="974690"/>
            <a:ext cx="6049107" cy="3255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910085F-1E48-D024-2096-0F3031C370C0}"/>
              </a:ext>
            </a:extLst>
          </p:cNvPr>
          <p:cNvSpPr>
            <a:spLocks noChangeArrowheads="1"/>
          </p:cNvSpPr>
          <p:nvPr/>
        </p:nvSpPr>
        <p:spPr bwMode="auto">
          <a:xfrm>
            <a:off x="2451799" y="4667593"/>
            <a:ext cx="863153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8138" algn="l"/>
              </a:tabLst>
              <a:defRPr>
                <a:solidFill>
                  <a:schemeClr val="tx1"/>
                </a:solidFill>
                <a:latin typeface="Arial" panose="020B0604020202020204" pitchFamily="34" charset="0"/>
              </a:defRPr>
            </a:lvl1pPr>
            <a:lvl2pPr eaLnBrk="0" fontAlgn="base" hangingPunct="0">
              <a:spcBef>
                <a:spcPct val="0"/>
              </a:spcBef>
              <a:spcAft>
                <a:spcPct val="0"/>
              </a:spcAft>
              <a:tabLst>
                <a:tab pos="1608138" algn="l"/>
              </a:tabLst>
              <a:defRPr>
                <a:solidFill>
                  <a:schemeClr val="tx1"/>
                </a:solidFill>
                <a:latin typeface="Arial" panose="020B0604020202020204" pitchFamily="34" charset="0"/>
              </a:defRPr>
            </a:lvl2pPr>
            <a:lvl3pPr eaLnBrk="0" fontAlgn="base" hangingPunct="0">
              <a:spcBef>
                <a:spcPct val="0"/>
              </a:spcBef>
              <a:spcAft>
                <a:spcPct val="0"/>
              </a:spcAft>
              <a:tabLst>
                <a:tab pos="1608138" algn="l"/>
              </a:tabLst>
              <a:defRPr>
                <a:solidFill>
                  <a:schemeClr val="tx1"/>
                </a:solidFill>
                <a:latin typeface="Arial" panose="020B0604020202020204" pitchFamily="34" charset="0"/>
              </a:defRPr>
            </a:lvl3pPr>
            <a:lvl4pPr eaLnBrk="0" fontAlgn="base" hangingPunct="0">
              <a:spcBef>
                <a:spcPct val="0"/>
              </a:spcBef>
              <a:spcAft>
                <a:spcPct val="0"/>
              </a:spcAft>
              <a:tabLst>
                <a:tab pos="1608138" algn="l"/>
              </a:tabLst>
              <a:defRPr>
                <a:solidFill>
                  <a:schemeClr val="tx1"/>
                </a:solidFill>
                <a:latin typeface="Arial" panose="020B0604020202020204" pitchFamily="34" charset="0"/>
              </a:defRPr>
            </a:lvl4pPr>
            <a:lvl5pPr eaLnBrk="0" fontAlgn="base" hangingPunct="0">
              <a:spcBef>
                <a:spcPct val="0"/>
              </a:spcBef>
              <a:spcAft>
                <a:spcPct val="0"/>
              </a:spcAft>
              <a:tabLst>
                <a:tab pos="1608138" algn="l"/>
              </a:tabLst>
              <a:defRPr>
                <a:solidFill>
                  <a:schemeClr val="tx1"/>
                </a:solidFill>
                <a:latin typeface="Arial" panose="020B0604020202020204" pitchFamily="34" charset="0"/>
              </a:defRPr>
            </a:lvl5pPr>
            <a:lvl6pPr eaLnBrk="0" fontAlgn="base" hangingPunct="0">
              <a:spcBef>
                <a:spcPct val="0"/>
              </a:spcBef>
              <a:spcAft>
                <a:spcPct val="0"/>
              </a:spcAft>
              <a:tabLst>
                <a:tab pos="1608138" algn="l"/>
              </a:tabLst>
              <a:defRPr>
                <a:solidFill>
                  <a:schemeClr val="tx1"/>
                </a:solidFill>
                <a:latin typeface="Arial" panose="020B0604020202020204" pitchFamily="34" charset="0"/>
              </a:defRPr>
            </a:lvl6pPr>
            <a:lvl7pPr eaLnBrk="0" fontAlgn="base" hangingPunct="0">
              <a:spcBef>
                <a:spcPct val="0"/>
              </a:spcBef>
              <a:spcAft>
                <a:spcPct val="0"/>
              </a:spcAft>
              <a:tabLst>
                <a:tab pos="1608138" algn="l"/>
              </a:tabLst>
              <a:defRPr>
                <a:solidFill>
                  <a:schemeClr val="tx1"/>
                </a:solidFill>
                <a:latin typeface="Arial" panose="020B0604020202020204" pitchFamily="34" charset="0"/>
              </a:defRPr>
            </a:lvl7pPr>
            <a:lvl8pPr eaLnBrk="0" fontAlgn="base" hangingPunct="0">
              <a:spcBef>
                <a:spcPct val="0"/>
              </a:spcBef>
              <a:spcAft>
                <a:spcPct val="0"/>
              </a:spcAft>
              <a:tabLst>
                <a:tab pos="1608138" algn="l"/>
              </a:tabLst>
              <a:defRPr>
                <a:solidFill>
                  <a:schemeClr val="tx1"/>
                </a:solidFill>
                <a:latin typeface="Arial" panose="020B0604020202020204" pitchFamily="34" charset="0"/>
              </a:defRPr>
            </a:lvl8pPr>
            <a:lvl9pPr eaLnBrk="0" fontAlgn="base" hangingPunct="0">
              <a:spcBef>
                <a:spcPct val="0"/>
              </a:spcBef>
              <a:spcAft>
                <a:spcPct val="0"/>
              </a:spcAft>
              <a:tabLst>
                <a:tab pos="160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8138" algn="l"/>
              </a:tabLst>
            </a:pPr>
            <a:br>
              <a:rPr kumimoji="0" lang="ru-RU" altLang="ru-UA"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ru-RU" altLang="ru-UA"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ru-RU" altLang="ru-UA"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UA"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Види довідкових мікроелектронних систем</a:t>
            </a:r>
            <a:endParaRPr kumimoji="0" lang="uk-UA" altLang="ru-UA"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8138" algn="l"/>
              </a:tabLst>
            </a:pP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344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A96E2-8288-ED5F-B271-7D4FD8929B43}"/>
              </a:ext>
            </a:extLst>
          </p:cNvPr>
          <p:cNvSpPr txBox="1"/>
          <p:nvPr/>
        </p:nvSpPr>
        <p:spPr>
          <a:xfrm>
            <a:off x="1386348" y="1356853"/>
            <a:ext cx="10137058" cy="4116320"/>
          </a:xfrm>
          <a:prstGeom prst="rect">
            <a:avLst/>
          </a:prstGeom>
          <a:noFill/>
        </p:spPr>
        <p:txBody>
          <a:bodyPr wrap="square">
            <a:spAutoFit/>
          </a:bodyPr>
          <a:lstStyle/>
          <a:p>
            <a:pPr indent="-270510" algn="just">
              <a:lnSpc>
                <a:spcPct val="150000"/>
              </a:lnSpc>
              <a:spcAft>
                <a:spcPts val="800"/>
              </a:spcAft>
            </a:pP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Всього</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існує</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два типи структур: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фактографічні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документальні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першому</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випадку</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інформаційно-довідкових</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систем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відносяться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схеми</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які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грунтуються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надання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загальної</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сукупності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фактів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найменування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процесів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назва</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предметів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значення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величин та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інші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Документальний</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тип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системи</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здійснює</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подачу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зберігаються</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ній</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формі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законодавчих</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актів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положень</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сертифікатів</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і так </a:t>
            </a:r>
            <a:r>
              <a:rPr lang="ru-RU" sz="24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далі</a:t>
            </a:r>
            <a:r>
              <a:rPr lang="ru-RU" sz="24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77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79A3AC-EAE5-71EF-0177-4230B5BDCD53}"/>
              </a:ext>
            </a:extLst>
          </p:cNvPr>
          <p:cNvSpPr>
            <a:spLocks noChangeArrowheads="1"/>
          </p:cNvSpPr>
          <p:nvPr/>
        </p:nvSpPr>
        <p:spPr bwMode="auto">
          <a:xfrm>
            <a:off x="4151673" y="0"/>
            <a:ext cx="83986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UA"/>
          </a:p>
        </p:txBody>
      </p:sp>
      <p:pic>
        <p:nvPicPr>
          <p:cNvPr id="2049" name="Рисунок 4" descr="Image">
            <a:extLst>
              <a:ext uri="{FF2B5EF4-FFF2-40B4-BE49-F238E27FC236}">
                <a16:creationId xmlns:a16="http://schemas.microsoft.com/office/drawing/2014/main" id="{1B546E54-A1A4-8B57-B2B8-B9CF259CD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74" y="417870"/>
            <a:ext cx="4663271" cy="2630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F8566DD-0ED1-FAFD-D4BD-9A3C532B91E6}"/>
              </a:ext>
            </a:extLst>
          </p:cNvPr>
          <p:cNvSpPr>
            <a:spLocks noChangeArrowheads="1"/>
          </p:cNvSpPr>
          <p:nvPr/>
        </p:nvSpPr>
        <p:spPr bwMode="auto">
          <a:xfrm>
            <a:off x="648929" y="2740883"/>
            <a:ext cx="1083514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8138" algn="l"/>
              </a:tabLst>
              <a:defRPr>
                <a:solidFill>
                  <a:schemeClr val="tx1"/>
                </a:solidFill>
                <a:latin typeface="Arial" panose="020B0604020202020204" pitchFamily="34" charset="0"/>
              </a:defRPr>
            </a:lvl1pPr>
            <a:lvl2pPr eaLnBrk="0" fontAlgn="base" hangingPunct="0">
              <a:spcBef>
                <a:spcPct val="0"/>
              </a:spcBef>
              <a:spcAft>
                <a:spcPct val="0"/>
              </a:spcAft>
              <a:tabLst>
                <a:tab pos="1608138" algn="l"/>
              </a:tabLst>
              <a:defRPr>
                <a:solidFill>
                  <a:schemeClr val="tx1"/>
                </a:solidFill>
                <a:latin typeface="Arial" panose="020B0604020202020204" pitchFamily="34" charset="0"/>
              </a:defRPr>
            </a:lvl2pPr>
            <a:lvl3pPr eaLnBrk="0" fontAlgn="base" hangingPunct="0">
              <a:spcBef>
                <a:spcPct val="0"/>
              </a:spcBef>
              <a:spcAft>
                <a:spcPct val="0"/>
              </a:spcAft>
              <a:tabLst>
                <a:tab pos="1608138" algn="l"/>
              </a:tabLst>
              <a:defRPr>
                <a:solidFill>
                  <a:schemeClr val="tx1"/>
                </a:solidFill>
                <a:latin typeface="Arial" panose="020B0604020202020204" pitchFamily="34" charset="0"/>
              </a:defRPr>
            </a:lvl3pPr>
            <a:lvl4pPr eaLnBrk="0" fontAlgn="base" hangingPunct="0">
              <a:spcBef>
                <a:spcPct val="0"/>
              </a:spcBef>
              <a:spcAft>
                <a:spcPct val="0"/>
              </a:spcAft>
              <a:tabLst>
                <a:tab pos="1608138" algn="l"/>
              </a:tabLst>
              <a:defRPr>
                <a:solidFill>
                  <a:schemeClr val="tx1"/>
                </a:solidFill>
                <a:latin typeface="Arial" panose="020B0604020202020204" pitchFamily="34" charset="0"/>
              </a:defRPr>
            </a:lvl4pPr>
            <a:lvl5pPr eaLnBrk="0" fontAlgn="base" hangingPunct="0">
              <a:spcBef>
                <a:spcPct val="0"/>
              </a:spcBef>
              <a:spcAft>
                <a:spcPct val="0"/>
              </a:spcAft>
              <a:tabLst>
                <a:tab pos="1608138" algn="l"/>
              </a:tabLst>
              <a:defRPr>
                <a:solidFill>
                  <a:schemeClr val="tx1"/>
                </a:solidFill>
                <a:latin typeface="Arial" panose="020B0604020202020204" pitchFamily="34" charset="0"/>
              </a:defRPr>
            </a:lvl5pPr>
            <a:lvl6pPr eaLnBrk="0" fontAlgn="base" hangingPunct="0">
              <a:spcBef>
                <a:spcPct val="0"/>
              </a:spcBef>
              <a:spcAft>
                <a:spcPct val="0"/>
              </a:spcAft>
              <a:tabLst>
                <a:tab pos="1608138" algn="l"/>
              </a:tabLst>
              <a:defRPr>
                <a:solidFill>
                  <a:schemeClr val="tx1"/>
                </a:solidFill>
                <a:latin typeface="Arial" panose="020B0604020202020204" pitchFamily="34" charset="0"/>
              </a:defRPr>
            </a:lvl6pPr>
            <a:lvl7pPr eaLnBrk="0" fontAlgn="base" hangingPunct="0">
              <a:spcBef>
                <a:spcPct val="0"/>
              </a:spcBef>
              <a:spcAft>
                <a:spcPct val="0"/>
              </a:spcAft>
              <a:tabLst>
                <a:tab pos="1608138" algn="l"/>
              </a:tabLst>
              <a:defRPr>
                <a:solidFill>
                  <a:schemeClr val="tx1"/>
                </a:solidFill>
                <a:latin typeface="Arial" panose="020B0604020202020204" pitchFamily="34" charset="0"/>
              </a:defRPr>
            </a:lvl7pPr>
            <a:lvl8pPr eaLnBrk="0" fontAlgn="base" hangingPunct="0">
              <a:spcBef>
                <a:spcPct val="0"/>
              </a:spcBef>
              <a:spcAft>
                <a:spcPct val="0"/>
              </a:spcAft>
              <a:tabLst>
                <a:tab pos="1608138" algn="l"/>
              </a:tabLst>
              <a:defRPr>
                <a:solidFill>
                  <a:schemeClr val="tx1"/>
                </a:solidFill>
                <a:latin typeface="Arial" panose="020B0604020202020204" pitchFamily="34" charset="0"/>
              </a:defRPr>
            </a:lvl8pPr>
            <a:lvl9pPr eaLnBrk="0" fontAlgn="base" hangingPunct="0">
              <a:spcBef>
                <a:spcPct val="0"/>
              </a:spcBef>
              <a:spcAft>
                <a:spcPct val="0"/>
              </a:spcAft>
              <a:tabLst>
                <a:tab pos="160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8138" algn="l"/>
              </a:tabLst>
            </a:pPr>
            <a:br>
              <a:rPr kumimoji="0" lang="uk-UA" altLang="ru-UA"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uk-UA" altLang="ru-UA"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uk-UA" altLang="ru-UA"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8138" algn="l"/>
              </a:tabLst>
            </a:pPr>
            <a:br>
              <a:rPr kumimoji="0" lang="ru-RU" altLang="ru-UA" sz="1400"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ru-RU" altLang="ru-UA"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1608138" algn="l"/>
              </a:tabLst>
            </a:pP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Технічна</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складова</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Це</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безпосередньо</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сама ЕОМ, яка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виступає</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ролі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мозку</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структури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комплект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супутнього</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обладнання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що</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забезпечує</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введення-виведення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пристрої</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що</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дозволяють</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користувачеві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працювати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 базою,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електронні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накопичувачі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(диски,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магнітні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стрічки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інші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UA"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1608138" algn="l"/>
              </a:tabLst>
            </a:pPr>
            <a:r>
              <a:rPr kumimoji="0" lang="en-US"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ховище</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даних</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математичне</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забезпечення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Автоматизована</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довідкова</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МІС і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абоненти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пов'язані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допомогою</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стандартних</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пристроїв</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телетайпів</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Вони, у свою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чергу</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з'єднані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безпосередньо</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 ЕОМ за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допомогою</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телефонних</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чи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телеграфних</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каналів</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Особливу</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популярність</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у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абонентів</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отримали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пульти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вбудованими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екранами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На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монітори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виводиться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довідкової</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системи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Також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пульти</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обладнані</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спеціальною</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клавіатурою</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за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допомогою</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якої</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управління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і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введення</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необхідних</a:t>
            </a:r>
            <a:r>
              <a:rPr kumimoji="0" lang="ru-RU" altLang="ru-UA" b="0" i="0" u="none" strike="noStrike" cap="none" normalizeH="0" baseline="0" dirty="0">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UA" b="0" i="0" u="none" strike="noStrike" cap="none" normalizeH="0" baseline="0" dirty="0" err="1">
                <a:ln>
                  <a:noFill/>
                </a:ln>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даних</a:t>
            </a:r>
            <a:endParaRPr kumimoji="0" lang="en-US" altLang="ru-UA"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8138" algn="l"/>
              </a:tabLst>
            </a:pPr>
            <a:endParaRPr kumimoji="0" lang="en-US"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031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C4C7A-2B74-BA08-A0A8-978E02D0646F}"/>
              </a:ext>
            </a:extLst>
          </p:cNvPr>
          <p:cNvSpPr txBox="1"/>
          <p:nvPr/>
        </p:nvSpPr>
        <p:spPr>
          <a:xfrm>
            <a:off x="1278193" y="467660"/>
            <a:ext cx="9635613" cy="6131871"/>
          </a:xfrm>
          <a:prstGeom prst="rect">
            <a:avLst/>
          </a:prstGeom>
          <a:noFill/>
        </p:spPr>
        <p:txBody>
          <a:bodyPr wrap="square">
            <a:spAutoFit/>
          </a:bodyPr>
          <a:lstStyle/>
          <a:p>
            <a:pPr algn="just">
              <a:lnSpc>
                <a:spcPct val="150000"/>
              </a:lnSpc>
              <a:spcAft>
                <a:spcPts val="800"/>
              </a:spcAft>
              <a:tabLst>
                <a:tab pos="426720" algn="l"/>
                <a:tab pos="2788920" algn="l"/>
              </a:tabLst>
            </a:pP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Математичне</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забезпечення</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МІС</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426720" algn="l"/>
                <a:tab pos="2788920" algn="l"/>
              </a:tabLs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426720" algn="l"/>
                <a:tab pos="2788920" algn="l"/>
              </a:tabLst>
            </a:pP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Існує</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набір</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спеціальних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програм</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що</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дозволяють</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виконувати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певні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алгоритми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перетворення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управляти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всіма</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процесами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що</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протікають</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всередині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системи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Даний вид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забезпечення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виконаний</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за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допомогою</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декількох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формальних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мов":</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зовнішнього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світу</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допомогою</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якого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абонент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формує</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свій</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запит до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системи</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інформаційного</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програм</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та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підпрограм</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-програмування (приклад мови програмування)</a:t>
            </a:r>
          </a:p>
          <a:p>
            <a:pPr lvl="0" algn="just">
              <a:lnSpc>
                <a:spcPct val="150000"/>
              </a:lnSpc>
            </a:pP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7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41EC5-E6FD-C4EA-D179-49FDB535E32B}"/>
              </a:ext>
            </a:extLst>
          </p:cNvPr>
          <p:cNvSpPr txBox="1"/>
          <p:nvPr/>
        </p:nvSpPr>
        <p:spPr>
          <a:xfrm>
            <a:off x="904568" y="330716"/>
            <a:ext cx="10382864" cy="3377207"/>
          </a:xfrm>
          <a:prstGeom prst="rect">
            <a:avLst/>
          </a:prstGeom>
          <a:noFill/>
        </p:spPr>
        <p:txBody>
          <a:bodyPr wrap="square">
            <a:spAutoFit/>
          </a:bodyPr>
          <a:lstStyle/>
          <a:p>
            <a:pPr algn="just">
              <a:lnSpc>
                <a:spcPct val="150000"/>
              </a:lnSpc>
            </a:pPr>
            <a:r>
              <a:rPr lang="ru-RU" sz="2000" dirty="0">
                <a:solidFill>
                  <a:srgbClr val="1F282C"/>
                </a:solidFill>
                <a:effectLst/>
                <a:latin typeface="Times New Roman" panose="02020603050405020304" pitchFamily="18" charset="0"/>
                <a:ea typeface="Times New Roman" panose="02020603050405020304" pitchFamily="18" charset="0"/>
              </a:rPr>
              <a:t>На </a:t>
            </a:r>
            <a:r>
              <a:rPr lang="ru-RU" sz="2000" dirty="0" err="1">
                <a:solidFill>
                  <a:srgbClr val="1F282C"/>
                </a:solidFill>
                <a:effectLst/>
                <a:latin typeface="Times New Roman" panose="02020603050405020304" pitchFamily="18" charset="0"/>
                <a:ea typeface="Times New Roman" panose="02020603050405020304" pitchFamily="18" charset="0"/>
              </a:rPr>
              <a:t>продуктивність</a:t>
            </a:r>
            <a:r>
              <a:rPr lang="ru-RU" sz="2000" dirty="0">
                <a:solidFill>
                  <a:srgbClr val="1F282C"/>
                </a:solidFill>
                <a:effectLst/>
                <a:latin typeface="Times New Roman" panose="02020603050405020304" pitchFamily="18" charset="0"/>
                <a:ea typeface="Times New Roman" panose="02020603050405020304" pitchFamily="18" charset="0"/>
              </a:rPr>
              <a:t> будь-</a:t>
            </a:r>
            <a:r>
              <a:rPr lang="ru-RU" sz="2000" dirty="0" err="1">
                <a:solidFill>
                  <a:srgbClr val="1F282C"/>
                </a:solidFill>
                <a:effectLst/>
                <a:latin typeface="Times New Roman" panose="02020603050405020304" pitchFamily="18" charset="0"/>
                <a:ea typeface="Times New Roman" panose="02020603050405020304" pitchFamily="18" charset="0"/>
              </a:rPr>
              <a:t>якої</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довідкової</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системи</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впливає</a:t>
            </a:r>
            <a:r>
              <a:rPr lang="ru-RU" sz="2000" dirty="0">
                <a:solidFill>
                  <a:srgbClr val="1F282C"/>
                </a:solidFill>
                <a:effectLst/>
                <a:latin typeface="Times New Roman" panose="02020603050405020304" pitchFamily="18" charset="0"/>
                <a:ea typeface="Times New Roman" panose="02020603050405020304" pitchFamily="18" charset="0"/>
              </a:rPr>
              <a:t>:</a:t>
            </a:r>
            <a:endParaRPr lang="ru-UA"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структурна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організація</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процесів</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заснована на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послідовній</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обробці</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даних</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оптимальний</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розподіл</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ресурсів</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режимів</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чіткість</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розуміння</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команд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користувача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2000" dirty="0">
                <a:solidFill>
                  <a:srgbClr val="1F282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1F282C"/>
                </a:solidFill>
                <a:effectLst/>
                <a:latin typeface="Times New Roman" panose="02020603050405020304" pitchFamily="18" charset="0"/>
                <a:ea typeface="Times New Roman" panose="02020603050405020304" pitchFamily="18" charset="0"/>
              </a:rPr>
              <a:t>  Також </a:t>
            </a:r>
            <a:r>
              <a:rPr lang="ru-RU" sz="2000" dirty="0" err="1">
                <a:solidFill>
                  <a:srgbClr val="1F282C"/>
                </a:solidFill>
                <a:effectLst/>
                <a:latin typeface="Times New Roman" panose="02020603050405020304" pitchFamily="18" charset="0"/>
                <a:ea typeface="Times New Roman" panose="02020603050405020304" pitchFamily="18" charset="0"/>
              </a:rPr>
              <a:t>підвищення</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середньої</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продуктивності</a:t>
            </a:r>
            <a:r>
              <a:rPr lang="ru-RU" sz="2000" dirty="0">
                <a:solidFill>
                  <a:srgbClr val="1F282C"/>
                </a:solidFill>
                <a:effectLst/>
                <a:latin typeface="Times New Roman" panose="02020603050405020304" pitchFamily="18" charset="0"/>
                <a:ea typeface="Times New Roman" panose="02020603050405020304" pitchFamily="18" charset="0"/>
              </a:rPr>
              <a:t> МІС </a:t>
            </a:r>
            <a:r>
              <a:rPr lang="ru-RU" sz="2000" dirty="0" err="1">
                <a:solidFill>
                  <a:srgbClr val="1F282C"/>
                </a:solidFill>
                <a:effectLst/>
                <a:latin typeface="Times New Roman" panose="02020603050405020304" pitchFamily="18" charset="0"/>
                <a:ea typeface="Times New Roman" panose="02020603050405020304" pitchFamily="18" charset="0"/>
              </a:rPr>
              <a:t>досягається</a:t>
            </a:r>
            <a:r>
              <a:rPr lang="ru-RU" sz="2000" dirty="0">
                <a:solidFill>
                  <a:srgbClr val="1F282C"/>
                </a:solidFill>
                <a:effectLst/>
                <a:latin typeface="Times New Roman" panose="02020603050405020304" pitchFamily="18" charset="0"/>
                <a:ea typeface="Times New Roman" panose="02020603050405020304" pitchFamily="18" charset="0"/>
              </a:rPr>
              <a:t> за </a:t>
            </a:r>
            <a:r>
              <a:rPr lang="ru-RU" sz="2000" dirty="0" err="1">
                <a:solidFill>
                  <a:srgbClr val="1F282C"/>
                </a:solidFill>
                <a:effectLst/>
                <a:latin typeface="Times New Roman" panose="02020603050405020304" pitchFamily="18" charset="0"/>
                <a:ea typeface="Times New Roman" panose="02020603050405020304" pitchFamily="18" charset="0"/>
              </a:rPr>
              <a:t>рахунок</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впровадження</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новітнього</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програмного</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забезпечення</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Воно</a:t>
            </a:r>
            <a:r>
              <a:rPr lang="ru-RU" sz="2000" dirty="0">
                <a:solidFill>
                  <a:srgbClr val="1F282C"/>
                </a:solidFill>
                <a:effectLst/>
                <a:latin typeface="Times New Roman" panose="02020603050405020304" pitchFamily="18" charset="0"/>
                <a:ea typeface="Times New Roman" panose="02020603050405020304" pitchFamily="18" charset="0"/>
              </a:rPr>
              <a:t>, в свою </a:t>
            </a:r>
            <a:r>
              <a:rPr lang="ru-RU" sz="2000" dirty="0" err="1">
                <a:solidFill>
                  <a:srgbClr val="1F282C"/>
                </a:solidFill>
                <a:effectLst/>
                <a:latin typeface="Times New Roman" panose="02020603050405020304" pitchFamily="18" charset="0"/>
                <a:ea typeface="Times New Roman" panose="02020603050405020304" pitchFamily="18" charset="0"/>
              </a:rPr>
              <a:t>чергу</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впливає</a:t>
            </a:r>
            <a:r>
              <a:rPr lang="ru-RU" sz="2000" dirty="0">
                <a:solidFill>
                  <a:srgbClr val="1F282C"/>
                </a:solidFill>
                <a:effectLst/>
                <a:latin typeface="Times New Roman" panose="02020603050405020304" pitchFamily="18" charset="0"/>
                <a:ea typeface="Times New Roman" panose="02020603050405020304" pitchFamily="18" charset="0"/>
              </a:rPr>
              <a:t> на </a:t>
            </a:r>
            <a:r>
              <a:rPr lang="ru-RU" sz="2000" dirty="0" err="1">
                <a:solidFill>
                  <a:srgbClr val="1F282C"/>
                </a:solidFill>
                <a:effectLst/>
                <a:latin typeface="Times New Roman" panose="02020603050405020304" pitchFamily="18" charset="0"/>
                <a:ea typeface="Times New Roman" panose="02020603050405020304" pitchFamily="18" charset="0"/>
              </a:rPr>
              <a:t>процеси</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обчислення</a:t>
            </a:r>
            <a:r>
              <a:rPr lang="ru-RU" sz="2000" dirty="0">
                <a:solidFill>
                  <a:srgbClr val="1F282C"/>
                </a:solidFill>
                <a:effectLst/>
                <a:latin typeface="Times New Roman" panose="02020603050405020304" pitchFamily="18" charset="0"/>
                <a:ea typeface="Times New Roman" panose="02020603050405020304" pitchFamily="18" charset="0"/>
              </a:rPr>
              <a:t> і </a:t>
            </a:r>
            <a:r>
              <a:rPr lang="ru-RU" sz="2000" dirty="0" err="1">
                <a:solidFill>
                  <a:srgbClr val="1F282C"/>
                </a:solidFill>
                <a:effectLst/>
                <a:latin typeface="Times New Roman" panose="02020603050405020304" pitchFamily="18" charset="0"/>
                <a:ea typeface="Times New Roman" panose="02020603050405020304" pitchFamily="18" charset="0"/>
              </a:rPr>
              <a:t>дозволяє</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працювати</a:t>
            </a:r>
            <a:r>
              <a:rPr lang="ru-RU" sz="2000" dirty="0">
                <a:solidFill>
                  <a:srgbClr val="1F282C"/>
                </a:solidFill>
                <a:effectLst/>
                <a:latin typeface="Times New Roman" panose="02020603050405020304" pitchFamily="18" charset="0"/>
                <a:ea typeface="Times New Roman" panose="02020603050405020304" pitchFamily="18" charset="0"/>
              </a:rPr>
              <a:t> в </a:t>
            </a:r>
            <a:r>
              <a:rPr lang="ru-RU" sz="2000" dirty="0" err="1">
                <a:solidFill>
                  <a:srgbClr val="1F282C"/>
                </a:solidFill>
                <a:effectLst/>
                <a:latin typeface="Times New Roman" panose="02020603050405020304" pitchFamily="18" charset="0"/>
                <a:ea typeface="Times New Roman" panose="02020603050405020304" pitchFamily="18" charset="0"/>
              </a:rPr>
              <a:t>режимі</a:t>
            </a:r>
            <a:r>
              <a:rPr lang="ru-RU" sz="2000" dirty="0">
                <a:solidFill>
                  <a:srgbClr val="1F282C"/>
                </a:solidFill>
                <a:effectLst/>
                <a:latin typeface="Times New Roman" panose="02020603050405020304" pitchFamily="18" charset="0"/>
                <a:ea typeface="Times New Roman" panose="02020603050405020304" pitchFamily="18" charset="0"/>
              </a:rPr>
              <a:t> </a:t>
            </a:r>
            <a:r>
              <a:rPr lang="ru-RU" sz="2000" dirty="0" err="1">
                <a:solidFill>
                  <a:srgbClr val="1F282C"/>
                </a:solidFill>
                <a:effectLst/>
                <a:latin typeface="Times New Roman" panose="02020603050405020304" pitchFamily="18" charset="0"/>
                <a:ea typeface="Times New Roman" panose="02020603050405020304" pitchFamily="18" charset="0"/>
              </a:rPr>
              <a:t>багатозадачності</a:t>
            </a:r>
            <a:endParaRPr lang="ru-UA" sz="2000" dirty="0"/>
          </a:p>
        </p:txBody>
      </p:sp>
      <p:sp>
        <p:nvSpPr>
          <p:cNvPr id="5" name="TextBox 4">
            <a:extLst>
              <a:ext uri="{FF2B5EF4-FFF2-40B4-BE49-F238E27FC236}">
                <a16:creationId xmlns:a16="http://schemas.microsoft.com/office/drawing/2014/main" id="{66C95243-2BDF-E0FE-E53D-C6215AA1CA62}"/>
              </a:ext>
            </a:extLst>
          </p:cNvPr>
          <p:cNvSpPr txBox="1"/>
          <p:nvPr/>
        </p:nvSpPr>
        <p:spPr>
          <a:xfrm>
            <a:off x="776748" y="3760679"/>
            <a:ext cx="10884310" cy="2195473"/>
          </a:xfrm>
          <a:prstGeom prst="rect">
            <a:avLst/>
          </a:prstGeom>
          <a:noFill/>
        </p:spPr>
        <p:txBody>
          <a:bodyPr wrap="square">
            <a:spAutoFit/>
          </a:bodyPr>
          <a:lstStyle/>
          <a:p>
            <a:pPr algn="just">
              <a:lnSpc>
                <a:spcPct val="150000"/>
              </a:lnSpc>
              <a:spcAft>
                <a:spcPts val="800"/>
              </a:spcAft>
              <a:tabLst>
                <a:tab pos="358140" algn="l"/>
                <a:tab pos="2788920" algn="l"/>
              </a:tabLst>
            </a:pP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Своє</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застосування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МІС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знайшли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 таких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галузях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економіки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як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промисловість</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сільське</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господарство</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з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їх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допомогою</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відбуваються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автоматизовані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процеси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підприємствах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наукової</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спрямованості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навчальному</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процесі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1F282C"/>
                </a:solidFill>
                <a:effectLst/>
                <a:latin typeface="Times New Roman" panose="02020603050405020304" pitchFamily="18" charset="0"/>
                <a:ea typeface="Calibri" panose="020F0502020204030204" pitchFamily="34" charset="0"/>
              </a:rPr>
              <a:t>   Великою </a:t>
            </a:r>
            <a:r>
              <a:rPr lang="ru-RU" sz="2000" dirty="0" err="1">
                <a:solidFill>
                  <a:srgbClr val="1F282C"/>
                </a:solidFill>
                <a:effectLst/>
                <a:latin typeface="Times New Roman" panose="02020603050405020304" pitchFamily="18" charset="0"/>
                <a:ea typeface="Calibri" panose="020F0502020204030204" pitchFamily="34" charset="0"/>
              </a:rPr>
              <a:t>популярністю</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користуються</a:t>
            </a:r>
            <a:r>
              <a:rPr lang="ru-RU" sz="2000" dirty="0">
                <a:solidFill>
                  <a:srgbClr val="1F282C"/>
                </a:solidFill>
                <a:effectLst/>
                <a:latin typeface="Times New Roman" panose="02020603050405020304" pitchFamily="18" charset="0"/>
                <a:ea typeface="Calibri" panose="020F0502020204030204" pitchFamily="34" charset="0"/>
              </a:rPr>
              <a:t> і </a:t>
            </a:r>
            <a:r>
              <a:rPr lang="ru-RU" sz="2000" dirty="0" err="1">
                <a:solidFill>
                  <a:srgbClr val="1F282C"/>
                </a:solidFill>
                <a:effectLst/>
                <a:latin typeface="Times New Roman" panose="02020603050405020304" pitchFamily="18" charset="0"/>
                <a:ea typeface="Calibri" panose="020F0502020204030204" pitchFamily="34" charset="0"/>
              </a:rPr>
              <a:t>правові</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довідкові</a:t>
            </a:r>
            <a:r>
              <a:rPr lang="ru-RU" sz="2000" dirty="0">
                <a:solidFill>
                  <a:srgbClr val="1F282C"/>
                </a:solidFill>
                <a:effectLst/>
                <a:latin typeface="Times New Roman" panose="02020603050405020304" pitchFamily="18" charset="0"/>
                <a:ea typeface="Calibri" panose="020F0502020204030204" pitchFamily="34" charset="0"/>
              </a:rPr>
              <a:t> МІС, </a:t>
            </a:r>
            <a:r>
              <a:rPr lang="ru-RU" sz="2000" dirty="0" err="1">
                <a:solidFill>
                  <a:srgbClr val="1F282C"/>
                </a:solidFill>
                <a:effectLst/>
                <a:latin typeface="Times New Roman" panose="02020603050405020304" pitchFamily="18" charset="0"/>
                <a:ea typeface="Calibri" panose="020F0502020204030204" pitchFamily="34" charset="0"/>
              </a:rPr>
              <a:t>що</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дозволяють</a:t>
            </a:r>
            <a:r>
              <a:rPr lang="ru-RU" sz="2000" dirty="0">
                <a:solidFill>
                  <a:srgbClr val="1F282C"/>
                </a:solidFill>
                <a:effectLst/>
                <a:latin typeface="Times New Roman" panose="02020603050405020304" pitchFamily="18" charset="0"/>
                <a:ea typeface="Calibri" panose="020F0502020204030204" pitchFamily="34" charset="0"/>
              </a:rPr>
              <a:t> абонентам у </a:t>
            </a:r>
            <a:r>
              <a:rPr lang="ru-RU" sz="2000" dirty="0" err="1">
                <a:solidFill>
                  <a:srgbClr val="1F282C"/>
                </a:solidFill>
                <a:effectLst/>
                <a:latin typeface="Times New Roman" panose="02020603050405020304" pitchFamily="18" charset="0"/>
                <a:ea typeface="Calibri" panose="020F0502020204030204" pitchFamily="34" charset="0"/>
              </a:rPr>
              <a:t>величезній</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базі</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знайти</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необхідні</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відомості</a:t>
            </a:r>
            <a:r>
              <a:rPr lang="ru-RU" sz="2000" dirty="0">
                <a:solidFill>
                  <a:srgbClr val="1F282C"/>
                </a:solidFill>
                <a:effectLst/>
                <a:latin typeface="Times New Roman" panose="02020603050405020304" pitchFamily="18" charset="0"/>
                <a:ea typeface="Calibri" panose="020F0502020204030204" pitchFamily="34" charset="0"/>
              </a:rPr>
              <a:t> з </a:t>
            </a:r>
            <a:r>
              <a:rPr lang="ru-RU" sz="2000" dirty="0" err="1">
                <a:solidFill>
                  <a:srgbClr val="1F282C"/>
                </a:solidFill>
                <a:effectLst/>
                <a:latin typeface="Times New Roman" panose="02020603050405020304" pitchFamily="18" charset="0"/>
                <a:ea typeface="Calibri" panose="020F0502020204030204" pitchFamily="34" charset="0"/>
              </a:rPr>
              <a:t>відповідного</a:t>
            </a:r>
            <a:r>
              <a:rPr lang="ru-RU" sz="2000" dirty="0">
                <a:solidFill>
                  <a:srgbClr val="1F282C"/>
                </a:solidFill>
                <a:effectLst/>
                <a:latin typeface="Times New Roman" panose="02020603050405020304" pitchFamily="18" charset="0"/>
                <a:ea typeface="Calibri" panose="020F0502020204030204" pitchFamily="34" charset="0"/>
              </a:rPr>
              <a:t> нормативного акту</a:t>
            </a:r>
            <a:endParaRPr lang="ru-UA" sz="2000" dirty="0"/>
          </a:p>
        </p:txBody>
      </p:sp>
    </p:spTree>
    <p:extLst>
      <p:ext uri="{BB962C8B-B14F-4D97-AF65-F5344CB8AC3E}">
        <p14:creationId xmlns:p14="http://schemas.microsoft.com/office/powerpoint/2010/main" val="154448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a:extLst>
              <a:ext uri="{FF2B5EF4-FFF2-40B4-BE49-F238E27FC236}">
                <a16:creationId xmlns:a16="http://schemas.microsoft.com/office/drawing/2014/main" id="{362EDC43-9594-8C37-13EA-4527D9C4E3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026" y="349696"/>
            <a:ext cx="5279922" cy="2475548"/>
          </a:xfrm>
          <a:prstGeom prst="rect">
            <a:avLst/>
          </a:prstGeom>
          <a:noFill/>
          <a:ln>
            <a:noFill/>
          </a:ln>
        </p:spPr>
      </p:pic>
      <p:sp>
        <p:nvSpPr>
          <p:cNvPr id="4" name="TextBox 3">
            <a:extLst>
              <a:ext uri="{FF2B5EF4-FFF2-40B4-BE49-F238E27FC236}">
                <a16:creationId xmlns:a16="http://schemas.microsoft.com/office/drawing/2014/main" id="{E96AE6AB-A4B6-005A-E153-DA50781ED1AE}"/>
              </a:ext>
            </a:extLst>
          </p:cNvPr>
          <p:cNvSpPr txBox="1"/>
          <p:nvPr/>
        </p:nvSpPr>
        <p:spPr>
          <a:xfrm>
            <a:off x="727587" y="2825244"/>
            <a:ext cx="11002297" cy="3221395"/>
          </a:xfrm>
          <a:prstGeom prst="rect">
            <a:avLst/>
          </a:prstGeom>
          <a:noFill/>
        </p:spPr>
        <p:txBody>
          <a:bodyPr wrap="square">
            <a:spAutoFit/>
          </a:bodyPr>
          <a:lstStyle/>
          <a:p>
            <a:pPr algn="just">
              <a:lnSpc>
                <a:spcPct val="150000"/>
              </a:lnSpc>
              <a:spcAft>
                <a:spcPts val="800"/>
              </a:spcAft>
            </a:pP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Робота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сучасних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довідкових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МІС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базується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визначенні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пріоритетів</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обслуговуванні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користувачів</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виборі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найбільш</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важливих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завдань</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При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цьому</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процес</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поєднання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режимів</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надходження</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нових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запитів</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видачі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відомостей</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визначені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програмою</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часові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відрізки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випадках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появи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нестандартних</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параметрів</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пошуку</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система також в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змозі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не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використовуючи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додаткові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ресурси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знаходити</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необхідні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дані</a:t>
            </a:r>
            <a:r>
              <a:rPr lang="ru-RU" sz="2000" dirty="0">
                <a:solidFill>
                  <a:srgbClr val="1F282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Сучасна</a:t>
            </a:r>
            <a:r>
              <a:rPr lang="ru-RU" sz="2000" dirty="0">
                <a:solidFill>
                  <a:srgbClr val="1F282C"/>
                </a:solidFill>
                <a:effectLst/>
                <a:latin typeface="Times New Roman" panose="02020603050405020304" pitchFamily="18" charset="0"/>
                <a:ea typeface="Calibri" panose="020F0502020204030204" pitchFamily="34" charset="0"/>
              </a:rPr>
              <a:t> структура </a:t>
            </a:r>
            <a:r>
              <a:rPr lang="ru-RU" sz="2000" dirty="0" err="1">
                <a:solidFill>
                  <a:srgbClr val="1F282C"/>
                </a:solidFill>
                <a:effectLst/>
                <a:latin typeface="Times New Roman" panose="02020603050405020304" pitchFamily="18" charset="0"/>
                <a:ea typeface="Calibri" panose="020F0502020204030204" pitchFamily="34" charset="0"/>
              </a:rPr>
              <a:t>здатна</a:t>
            </a:r>
            <a:r>
              <a:rPr lang="ru-RU" sz="2000" dirty="0">
                <a:solidFill>
                  <a:srgbClr val="1F282C"/>
                </a:solidFill>
                <a:effectLst/>
                <a:latin typeface="Times New Roman" panose="02020603050405020304" pitchFamily="18" charset="0"/>
                <a:ea typeface="Calibri" panose="020F0502020204030204" pitchFamily="34" charset="0"/>
              </a:rPr>
              <a:t> без </a:t>
            </a:r>
            <a:r>
              <a:rPr lang="ru-RU" sz="2000" dirty="0" err="1">
                <a:solidFill>
                  <a:srgbClr val="1F282C"/>
                </a:solidFill>
                <a:effectLst/>
                <a:latin typeface="Times New Roman" panose="02020603050405020304" pitchFamily="18" charset="0"/>
                <a:ea typeface="Calibri" panose="020F0502020204030204" pitchFamily="34" charset="0"/>
              </a:rPr>
              <a:t>втрати</a:t>
            </a:r>
            <a:r>
              <a:rPr lang="ru-RU" sz="2000" dirty="0">
                <a:solidFill>
                  <a:srgbClr val="1F282C"/>
                </a:solidFill>
                <a:effectLst/>
                <a:latin typeface="Times New Roman" panose="02020603050405020304" pitchFamily="18" charset="0"/>
                <a:ea typeface="Calibri" panose="020F0502020204030204" pitchFamily="34" charset="0"/>
              </a:rPr>
              <a:t> часу і </a:t>
            </a:r>
            <a:r>
              <a:rPr lang="ru-RU" sz="2000" dirty="0" err="1">
                <a:solidFill>
                  <a:srgbClr val="1F282C"/>
                </a:solidFill>
                <a:effectLst/>
                <a:latin typeface="Times New Roman" panose="02020603050405020304" pitchFamily="18" charset="0"/>
                <a:ea typeface="Calibri" panose="020F0502020204030204" pitchFamily="34" charset="0"/>
              </a:rPr>
              <a:t>якості</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наданих</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відомостей</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одночасно</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обслуговувати</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декілька</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користувачів</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точну</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їх</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кількість</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визначається</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технічним</a:t>
            </a:r>
            <a:r>
              <a:rPr lang="ru-RU" sz="2000" dirty="0">
                <a:solidFill>
                  <a:srgbClr val="1F282C"/>
                </a:solidFill>
                <a:effectLst/>
                <a:latin typeface="Times New Roman" panose="02020603050405020304" pitchFamily="18" charset="0"/>
                <a:ea typeface="Calibri" panose="020F0502020204030204" pitchFamily="34" charset="0"/>
              </a:rPr>
              <a:t> </a:t>
            </a:r>
            <a:r>
              <a:rPr lang="ru-RU" sz="2000" dirty="0" err="1">
                <a:solidFill>
                  <a:srgbClr val="1F282C"/>
                </a:solidFill>
                <a:effectLst/>
                <a:latin typeface="Times New Roman" panose="02020603050405020304" pitchFamily="18" charset="0"/>
                <a:ea typeface="Calibri" panose="020F0502020204030204" pitchFamily="34" charset="0"/>
              </a:rPr>
              <a:t>забезпеченням</a:t>
            </a:r>
            <a:r>
              <a:rPr lang="ru-RU" sz="2000" dirty="0">
                <a:solidFill>
                  <a:srgbClr val="1F282C"/>
                </a:solidFill>
                <a:effectLst/>
                <a:latin typeface="Times New Roman" panose="02020603050405020304" pitchFamily="18" charset="0"/>
                <a:ea typeface="Calibri" panose="020F0502020204030204" pitchFamily="34" charset="0"/>
              </a:rPr>
              <a:t>)</a:t>
            </a:r>
            <a:endParaRPr lang="ru-UA" sz="2000" dirty="0"/>
          </a:p>
        </p:txBody>
      </p:sp>
    </p:spTree>
    <p:extLst>
      <p:ext uri="{BB962C8B-B14F-4D97-AF65-F5344CB8AC3E}">
        <p14:creationId xmlns:p14="http://schemas.microsoft.com/office/powerpoint/2010/main" val="159871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Мікроелектронні ІНФОРМАЦІЙНІ СИСТЕМИ</a:t>
            </a:r>
            <a:endParaRPr lang="ru-RU" dirty="0"/>
          </a:p>
        </p:txBody>
      </p:sp>
      <p:sp>
        <p:nvSpPr>
          <p:cNvPr id="3" name="Подзаголовок 2"/>
          <p:cNvSpPr>
            <a:spLocks noGrp="1"/>
          </p:cNvSpPr>
          <p:nvPr>
            <p:ph type="subTitle" idx="1"/>
          </p:nvPr>
        </p:nvSpPr>
        <p:spPr/>
        <p:txBody>
          <a:bodyPr>
            <a:normAutofit fontScale="77500" lnSpcReduction="20000"/>
          </a:bodyPr>
          <a:lstStyle/>
          <a:p>
            <a:endParaRPr lang="uk-UA" sz="3600" dirty="0"/>
          </a:p>
          <a:p>
            <a:r>
              <a:rPr lang="uk-UA" sz="3600" dirty="0"/>
              <a:t>Лекція 3. Н</a:t>
            </a:r>
            <a:r>
              <a:rPr lang="ru-UA" sz="3600" kern="0" dirty="0" err="1">
                <a:effectLst/>
                <a:latin typeface="Times New Roman" panose="02020603050405020304" pitchFamily="18" charset="0"/>
                <a:ea typeface="Times New Roman" panose="02020603050405020304" pitchFamily="18" charset="0"/>
              </a:rPr>
              <a:t>аноелектронн</a:t>
            </a:r>
            <a:r>
              <a:rPr lang="uk-UA" sz="3600" kern="0" dirty="0">
                <a:effectLst/>
                <a:latin typeface="Times New Roman" panose="02020603050405020304" pitchFamily="18" charset="0"/>
                <a:ea typeface="Times New Roman" panose="02020603050405020304" pitchFamily="18" charset="0"/>
              </a:rPr>
              <a:t>і</a:t>
            </a:r>
            <a:r>
              <a:rPr lang="ru-UA" sz="3600" kern="0" dirty="0">
                <a:effectLst/>
                <a:latin typeface="Times New Roman" panose="02020603050405020304" pitchFamily="18" charset="0"/>
                <a:ea typeface="Times New Roman" panose="02020603050405020304" pitchFamily="18" charset="0"/>
              </a:rPr>
              <a:t> систем</a:t>
            </a:r>
            <a:r>
              <a:rPr lang="uk-UA" sz="3600" kern="0" dirty="0">
                <a:latin typeface="Times New Roman" panose="02020603050405020304" pitchFamily="18" charset="0"/>
                <a:ea typeface="Times New Roman" panose="02020603050405020304" pitchFamily="18" charset="0"/>
              </a:rPr>
              <a:t>и</a:t>
            </a:r>
            <a:r>
              <a:rPr lang="uk-UA" sz="3600" kern="0" dirty="0">
                <a:effectLst/>
                <a:latin typeface="Times New Roman" panose="02020603050405020304" pitchFamily="18" charset="0"/>
                <a:ea typeface="Times New Roman" panose="02020603050405020304" pitchFamily="18" charset="0"/>
              </a:rPr>
              <a:t>,</a:t>
            </a:r>
            <a:r>
              <a:rPr lang="ru-UA" sz="3600" kern="0" dirty="0">
                <a:effectLst/>
                <a:latin typeface="Times New Roman" panose="02020603050405020304" pitchFamily="18" charset="0"/>
                <a:ea typeface="Times New Roman" panose="02020603050405020304" pitchFamily="18" charset="0"/>
              </a:rPr>
              <a:t> </a:t>
            </a:r>
            <a:r>
              <a:rPr lang="ru-UA" sz="3600" kern="0" dirty="0" err="1">
                <a:effectLst/>
                <a:latin typeface="Times New Roman" panose="02020603050405020304" pitchFamily="18" charset="0"/>
                <a:ea typeface="Times New Roman" panose="02020603050405020304" pitchFamily="18" charset="0"/>
              </a:rPr>
              <a:t>технічне</a:t>
            </a:r>
            <a:r>
              <a:rPr lang="ru-UA" sz="3600" kern="0" dirty="0">
                <a:effectLst/>
                <a:latin typeface="Times New Roman" panose="02020603050405020304" pitchFamily="18" charset="0"/>
                <a:ea typeface="Times New Roman" panose="02020603050405020304" pitchFamily="18" charset="0"/>
              </a:rPr>
              <a:t> </a:t>
            </a:r>
            <a:r>
              <a:rPr lang="ru-UA" sz="3600" kern="0" dirty="0" err="1">
                <a:effectLst/>
                <a:latin typeface="Times New Roman" panose="02020603050405020304" pitchFamily="18" charset="0"/>
                <a:ea typeface="Times New Roman" panose="02020603050405020304" pitchFamily="18" charset="0"/>
              </a:rPr>
              <a:t>обладнання</a:t>
            </a:r>
            <a:r>
              <a:rPr lang="ru-UA" sz="3600" kern="0" dirty="0">
                <a:effectLst/>
                <a:latin typeface="Times New Roman" panose="02020603050405020304" pitchFamily="18" charset="0"/>
                <a:ea typeface="Times New Roman" panose="02020603050405020304" pitchFamily="18" charset="0"/>
              </a:rPr>
              <a:t> та </a:t>
            </a:r>
            <a:r>
              <a:rPr lang="ru-UA" sz="3600" kern="0" dirty="0" err="1">
                <a:effectLst/>
                <a:latin typeface="Times New Roman" panose="02020603050405020304" pitchFamily="18" charset="0"/>
                <a:ea typeface="Times New Roman" panose="02020603050405020304" pitchFamily="18" charset="0"/>
              </a:rPr>
              <a:t>устаткування</a:t>
            </a:r>
            <a:r>
              <a:rPr lang="ru-UA" sz="3600" kern="0" dirty="0">
                <a:effectLst/>
                <a:latin typeface="Times New Roman" panose="02020603050405020304" pitchFamily="18" charset="0"/>
                <a:ea typeface="Times New Roman" panose="02020603050405020304" pitchFamily="18" charset="0"/>
              </a:rPr>
              <a:t>, </a:t>
            </a:r>
            <a:r>
              <a:rPr lang="ru-UA" sz="3600" kern="0" dirty="0" err="1">
                <a:effectLst/>
                <a:latin typeface="Times New Roman" panose="02020603050405020304" pitchFamily="18" charset="0"/>
                <a:ea typeface="Times New Roman" panose="02020603050405020304" pitchFamily="18" charset="0"/>
              </a:rPr>
              <a:t>програмні</a:t>
            </a:r>
            <a:r>
              <a:rPr lang="ru-UA" sz="3600" kern="0" dirty="0">
                <a:effectLst/>
                <a:latin typeface="Times New Roman" panose="02020603050405020304" pitchFamily="18" charset="0"/>
                <a:ea typeface="Times New Roman" panose="02020603050405020304" pitchFamily="18" charset="0"/>
              </a:rPr>
              <a:t> </a:t>
            </a:r>
            <a:r>
              <a:rPr lang="ru-UA" sz="3600" kern="0" dirty="0" err="1">
                <a:effectLst/>
                <a:latin typeface="Times New Roman" panose="02020603050405020304" pitchFamily="18" charset="0"/>
                <a:ea typeface="Times New Roman" panose="02020603050405020304" pitchFamily="18" charset="0"/>
              </a:rPr>
              <a:t>засоби</a:t>
            </a:r>
            <a:r>
              <a:rPr lang="ru-UA" sz="3600" kern="0" dirty="0">
                <a:effectLst/>
                <a:latin typeface="Times New Roman" panose="02020603050405020304" pitchFamily="18" charset="0"/>
                <a:ea typeface="Times New Roman" panose="02020603050405020304" pitchFamily="18" charset="0"/>
              </a:rPr>
              <a:t> та </a:t>
            </a:r>
            <a:r>
              <a:rPr lang="ru-UA" sz="3600" kern="0" dirty="0" err="1">
                <a:effectLst/>
                <a:latin typeface="Times New Roman" panose="02020603050405020304" pitchFamily="18" charset="0"/>
                <a:ea typeface="Times New Roman" panose="02020603050405020304" pitchFamily="18" charset="0"/>
              </a:rPr>
              <a:t>інструменти</a:t>
            </a:r>
            <a:r>
              <a:rPr lang="uk-UA" sz="3600" dirty="0"/>
              <a:t> ІМС</a:t>
            </a:r>
          </a:p>
          <a:p>
            <a:endParaRPr lang="ru-RU" dirty="0"/>
          </a:p>
        </p:txBody>
      </p:sp>
    </p:spTree>
    <p:extLst>
      <p:ext uri="{BB962C8B-B14F-4D97-AF65-F5344CB8AC3E}">
        <p14:creationId xmlns:p14="http://schemas.microsoft.com/office/powerpoint/2010/main" val="145849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5AB1D8-8C56-0274-AD99-7EDC7602C1E1}"/>
              </a:ext>
            </a:extLst>
          </p:cNvPr>
          <p:cNvSpPr txBox="1"/>
          <p:nvPr/>
        </p:nvSpPr>
        <p:spPr>
          <a:xfrm>
            <a:off x="943897" y="4822533"/>
            <a:ext cx="10441858" cy="1015663"/>
          </a:xfrm>
          <a:prstGeom prst="rect">
            <a:avLst/>
          </a:prstGeom>
          <a:noFill/>
        </p:spPr>
        <p:txBody>
          <a:bodyPr wrap="square">
            <a:spAutoFit/>
          </a:bodyPr>
          <a:lstStyle/>
          <a:p>
            <a:pPr indent="450215" algn="just"/>
            <a:r>
              <a:rPr lang="uk-UA" sz="2000" b="1" i="1" dirty="0">
                <a:effectLst/>
                <a:latin typeface="Times New Roman" panose="02020603050405020304" pitchFamily="18" charset="0"/>
                <a:ea typeface="Times New Roman" panose="02020603050405020304" pitchFamily="18" charset="0"/>
              </a:rPr>
              <a:t>Надійність</a:t>
            </a:r>
            <a:r>
              <a:rPr lang="en-US" sz="2000" b="1" i="1" dirty="0">
                <a:effectLst/>
                <a:latin typeface="Times New Roman" panose="02020603050405020304" pitchFamily="18" charset="0"/>
                <a:ea typeface="Times New Roman" panose="02020603050405020304" pitchFamily="18" charset="0"/>
              </a:rPr>
              <a:t> </a:t>
            </a:r>
            <a:r>
              <a:rPr lang="uk-UA" sz="2000" b="1" dirty="0">
                <a:effectLst/>
                <a:latin typeface="Times New Roman" panose="02020603050405020304" pitchFamily="18" charset="0"/>
                <a:ea typeface="Times New Roman" panose="02020603050405020304" pitchFamily="18" charset="0"/>
              </a:rPr>
              <a:t>–</a:t>
            </a:r>
            <a:r>
              <a:rPr lang="en-US" sz="2000" b="1" dirty="0">
                <a:effectLst/>
                <a:latin typeface="Times New Roman" panose="02020603050405020304" pitchFamily="18" charset="0"/>
                <a:ea typeface="Times New Roman" panose="02020603050405020304" pitchFamily="18" charset="0"/>
              </a:rPr>
              <a:t> </a:t>
            </a:r>
            <a:r>
              <a:rPr lang="uk-UA" sz="2000" b="0" dirty="0">
                <a:effectLst/>
                <a:latin typeface="Times New Roman" panose="02020603050405020304" pitchFamily="18" charset="0"/>
                <a:ea typeface="Times New Roman" panose="02020603050405020304" pitchFamily="18" charset="0"/>
              </a:rPr>
              <a:t>це властивість системи виконувати задані функції, зберігаючи в часі значення встановлених експлуатаційних показників у заданих межах, які відповідають заданим режимам і умовам використання</a:t>
            </a:r>
            <a:r>
              <a:rPr lang="uk-UA" sz="2000" dirty="0">
                <a:latin typeface="Times New Roman" panose="02020603050405020304" pitchFamily="18" charset="0"/>
                <a:ea typeface="Times New Roman" panose="02020603050405020304" pitchFamily="18" charset="0"/>
              </a:rPr>
              <a:t> та </a:t>
            </a:r>
            <a:r>
              <a:rPr lang="uk-UA" sz="2000" b="0" dirty="0">
                <a:effectLst/>
                <a:latin typeface="Times New Roman" panose="02020603050405020304" pitchFamily="18" charset="0"/>
                <a:ea typeface="Times New Roman" panose="02020603050405020304" pitchFamily="18" charset="0"/>
              </a:rPr>
              <a:t>технічного обслуговування  </a:t>
            </a:r>
            <a:endParaRPr lang="ru-UA" sz="2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9565122-97CC-B388-7A54-075317259CDF}"/>
              </a:ext>
            </a:extLst>
          </p:cNvPr>
          <p:cNvSpPr txBox="1"/>
          <p:nvPr/>
        </p:nvSpPr>
        <p:spPr>
          <a:xfrm>
            <a:off x="943897" y="839206"/>
            <a:ext cx="10156722" cy="3477875"/>
          </a:xfrm>
          <a:prstGeom prst="rect">
            <a:avLst/>
          </a:prstGeom>
          <a:noFill/>
        </p:spPr>
        <p:txBody>
          <a:bodyPr wrap="square">
            <a:spAutoFit/>
          </a:bodyPr>
          <a:lstStyle/>
          <a:p>
            <a:pPr indent="450215" algn="just"/>
            <a:r>
              <a:rPr lang="uk-UA" sz="2000" dirty="0">
                <a:latin typeface="Times New Roman" panose="02020603050405020304" pitchFamily="18" charset="0"/>
                <a:ea typeface="Times New Roman" panose="02020603050405020304" pitchFamily="18" charset="0"/>
              </a:rPr>
              <a:t>М</a:t>
            </a:r>
            <a:r>
              <a:rPr lang="uk-UA" sz="2000" b="0" dirty="0">
                <a:effectLst/>
                <a:latin typeface="Times New Roman" panose="02020603050405020304" pitchFamily="18" charset="0"/>
                <a:ea typeface="Times New Roman" panose="02020603050405020304" pitchFamily="18" charset="0"/>
              </a:rPr>
              <a:t>ікроелектронні інформаційні системи (МІС) характеризуються великою кількістю взаємозалежних і взаємодіючих між собою елементів, які забезпечують виконання системою деякої достатньо складної функції. </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0" dirty="0">
                <a:effectLst/>
                <a:latin typeface="Times New Roman" panose="02020603050405020304" pitchFamily="18" charset="0"/>
                <a:ea typeface="Times New Roman" panose="02020603050405020304" pitchFamily="18" charset="0"/>
              </a:rPr>
              <a:t>Елементами такої системи можуть бути обчислювальні машини, канали зв’язку, датчики, виконавчі органи, пристрої введення і виведення, споживачі інформації, експлуатаційний персонал тощо.</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0" dirty="0">
                <a:effectLst/>
                <a:latin typeface="Times New Roman" panose="02020603050405020304" pitchFamily="18" charset="0"/>
                <a:ea typeface="Times New Roman" panose="02020603050405020304" pitchFamily="18" charset="0"/>
              </a:rPr>
              <a:t>Особливістю їх є те, що вихід </a:t>
            </a:r>
            <a:r>
              <a:rPr lang="ru-RU" sz="2000" b="0" dirty="0">
                <a:effectLst/>
                <a:latin typeface="Times New Roman" panose="02020603050405020304" pitchFamily="18" charset="0"/>
                <a:ea typeface="Times New Roman" panose="02020603050405020304" pitchFamily="18" charset="0"/>
              </a:rPr>
              <a:t>з</a:t>
            </a:r>
            <a:r>
              <a:rPr lang="uk-UA" sz="2000" b="0" dirty="0">
                <a:effectLst/>
                <a:latin typeface="Times New Roman" panose="02020603050405020304" pitchFamily="18" charset="0"/>
                <a:ea typeface="Times New Roman" panose="02020603050405020304" pitchFamily="18" charset="0"/>
              </a:rPr>
              <a:t> ладу її окремого елемента не призводить у загальному випадку до втрати працездатності всієї системи, а викликає деяке погіршення якості її роботи. </a:t>
            </a:r>
            <a:endParaRPr lang="ru-UA" sz="2000" b="1" dirty="0">
              <a:effectLst/>
              <a:latin typeface="Times New Roman" panose="02020603050405020304" pitchFamily="18" charset="0"/>
              <a:ea typeface="Times New Roman" panose="02020603050405020304" pitchFamily="18" charset="0"/>
            </a:endParaRPr>
          </a:p>
          <a:p>
            <a:pPr algn="just"/>
            <a:r>
              <a:rPr lang="uk-UA" sz="2000" dirty="0">
                <a:effectLst/>
                <a:latin typeface="Times New Roman" panose="02020603050405020304" pitchFamily="18" charset="0"/>
                <a:ea typeface="Times New Roman" panose="02020603050405020304" pitchFamily="18" charset="0"/>
              </a:rPr>
              <a:t>Для оцінювання надійності МІС доцільно ввести, як мінімум, два критерії: економічну ефективність й імовірність виконання задач, які виконуються системою</a:t>
            </a:r>
            <a:endParaRPr lang="ru-UA" sz="2000" dirty="0"/>
          </a:p>
        </p:txBody>
      </p:sp>
    </p:spTree>
    <p:extLst>
      <p:ext uri="{BB962C8B-B14F-4D97-AF65-F5344CB8AC3E}">
        <p14:creationId xmlns:p14="http://schemas.microsoft.com/office/powerpoint/2010/main" val="3952999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90F43EA2-4A12-EF44-DEC8-7F207F6B788A}"/>
              </a:ext>
            </a:extLst>
          </p:cNvPr>
          <p:cNvSpPr>
            <a:spLocks noChangeArrowheads="1"/>
          </p:cNvSpPr>
          <p:nvPr/>
        </p:nvSpPr>
        <p:spPr bwMode="auto">
          <a:xfrm>
            <a:off x="0" y="-147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grpSp>
        <p:nvGrpSpPr>
          <p:cNvPr id="3" name="Group 1">
            <a:extLst>
              <a:ext uri="{FF2B5EF4-FFF2-40B4-BE49-F238E27FC236}">
                <a16:creationId xmlns:a16="http://schemas.microsoft.com/office/drawing/2014/main" id="{6B30023B-9139-A15D-EFD6-C04914F0B273}"/>
              </a:ext>
            </a:extLst>
          </p:cNvPr>
          <p:cNvGrpSpPr>
            <a:grpSpLocks/>
          </p:cNvGrpSpPr>
          <p:nvPr/>
        </p:nvGrpSpPr>
        <p:grpSpPr bwMode="auto">
          <a:xfrm>
            <a:off x="2948705" y="1186837"/>
            <a:ext cx="5394325" cy="2971800"/>
            <a:chOff x="2385" y="9544"/>
            <a:chExt cx="8496" cy="4680"/>
          </a:xfrm>
        </p:grpSpPr>
        <p:sp>
          <p:nvSpPr>
            <p:cNvPr id="4" name="Rectangle 22">
              <a:extLst>
                <a:ext uri="{FF2B5EF4-FFF2-40B4-BE49-F238E27FC236}">
                  <a16:creationId xmlns:a16="http://schemas.microsoft.com/office/drawing/2014/main" id="{79EEA589-0153-55CB-A70D-AE7129C99D6E}"/>
                </a:ext>
              </a:extLst>
            </p:cNvPr>
            <p:cNvSpPr>
              <a:spLocks noChangeArrowheads="1"/>
            </p:cNvSpPr>
            <p:nvPr/>
          </p:nvSpPr>
          <p:spPr bwMode="auto">
            <a:xfrm>
              <a:off x="4581" y="9544"/>
              <a:ext cx="198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Основні компоненти ЛМ</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5" name="Rectangle 21">
              <a:extLst>
                <a:ext uri="{FF2B5EF4-FFF2-40B4-BE49-F238E27FC236}">
                  <a16:creationId xmlns:a16="http://schemas.microsoft.com/office/drawing/2014/main" id="{ED37CFBC-D674-DE33-7F58-4A307D1049C0}"/>
                </a:ext>
              </a:extLst>
            </p:cNvPr>
            <p:cNvSpPr>
              <a:spLocks noChangeArrowheads="1"/>
            </p:cNvSpPr>
            <p:nvPr/>
          </p:nvSpPr>
          <p:spPr bwMode="auto">
            <a:xfrm>
              <a:off x="4581" y="1080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Робочі станції</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6" name="Rectangle 20">
              <a:extLst>
                <a:ext uri="{FF2B5EF4-FFF2-40B4-BE49-F238E27FC236}">
                  <a16:creationId xmlns:a16="http://schemas.microsoft.com/office/drawing/2014/main" id="{0B7CBD4D-2E2D-CF49-9524-F34F33D3AD4B}"/>
                </a:ext>
              </a:extLst>
            </p:cNvPr>
            <p:cNvSpPr>
              <a:spLocks noChangeArrowheads="1"/>
            </p:cNvSpPr>
            <p:nvPr/>
          </p:nvSpPr>
          <p:spPr bwMode="auto">
            <a:xfrm>
              <a:off x="6741" y="1080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Фізичне середовище</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7" name="Rectangle 19">
              <a:extLst>
                <a:ext uri="{FF2B5EF4-FFF2-40B4-BE49-F238E27FC236}">
                  <a16:creationId xmlns:a16="http://schemas.microsoft.com/office/drawing/2014/main" id="{3F600D88-56D8-1669-ED05-753637EACF4F}"/>
                </a:ext>
              </a:extLst>
            </p:cNvPr>
            <p:cNvSpPr>
              <a:spLocks noChangeArrowheads="1"/>
            </p:cNvSpPr>
            <p:nvPr/>
          </p:nvSpPr>
          <p:spPr bwMode="auto">
            <a:xfrm>
              <a:off x="2385" y="1080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Сервери</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8" name="Rectangle 18">
              <a:extLst>
                <a:ext uri="{FF2B5EF4-FFF2-40B4-BE49-F238E27FC236}">
                  <a16:creationId xmlns:a16="http://schemas.microsoft.com/office/drawing/2014/main" id="{C48FAFFD-717F-9369-1DB0-555A677578FF}"/>
                </a:ext>
              </a:extLst>
            </p:cNvPr>
            <p:cNvSpPr>
              <a:spLocks noChangeArrowheads="1"/>
            </p:cNvSpPr>
            <p:nvPr/>
          </p:nvSpPr>
          <p:spPr bwMode="auto">
            <a:xfrm>
              <a:off x="4581" y="1224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Оптоволоконні кабелі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9" name="Rectangle 17">
              <a:extLst>
                <a:ext uri="{FF2B5EF4-FFF2-40B4-BE49-F238E27FC236}">
                  <a16:creationId xmlns:a16="http://schemas.microsoft.com/office/drawing/2014/main" id="{D7F1D27A-F9F6-4C0A-8F75-CC225A82624E}"/>
                </a:ext>
              </a:extLst>
            </p:cNvPr>
            <p:cNvSpPr>
              <a:spLocks noChangeArrowheads="1"/>
            </p:cNvSpPr>
            <p:nvPr/>
          </p:nvSpPr>
          <p:spPr bwMode="auto">
            <a:xfrm>
              <a:off x="6741" y="1224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Виті пари дротів</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0" name="Rectangle 16">
              <a:extLst>
                <a:ext uri="{FF2B5EF4-FFF2-40B4-BE49-F238E27FC236}">
                  <a16:creationId xmlns:a16="http://schemas.microsoft.com/office/drawing/2014/main" id="{A0086AC1-6EC2-E2DD-B69D-307F16E41C04}"/>
                </a:ext>
              </a:extLst>
            </p:cNvPr>
            <p:cNvSpPr>
              <a:spLocks noChangeArrowheads="1"/>
            </p:cNvSpPr>
            <p:nvPr/>
          </p:nvSpPr>
          <p:spPr bwMode="auto">
            <a:xfrm>
              <a:off x="8901" y="1224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Бездротові канали</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1" name="Rectangle 15">
              <a:extLst>
                <a:ext uri="{FF2B5EF4-FFF2-40B4-BE49-F238E27FC236}">
                  <a16:creationId xmlns:a16="http://schemas.microsoft.com/office/drawing/2014/main" id="{E2BCCAE6-710D-1F3E-E9B9-2702ED222918}"/>
                </a:ext>
              </a:extLst>
            </p:cNvPr>
            <p:cNvSpPr>
              <a:spLocks noChangeArrowheads="1"/>
            </p:cNvSpPr>
            <p:nvPr/>
          </p:nvSpPr>
          <p:spPr bwMode="auto">
            <a:xfrm>
              <a:off x="4519" y="13504"/>
              <a:ext cx="203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Інфрачервоне випромінювання</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2" name="Rectangle 14">
              <a:extLst>
                <a:ext uri="{FF2B5EF4-FFF2-40B4-BE49-F238E27FC236}">
                  <a16:creationId xmlns:a16="http://schemas.microsoft.com/office/drawing/2014/main" id="{15C30A92-FD3A-8C0C-5590-A93CF311D726}"/>
                </a:ext>
              </a:extLst>
            </p:cNvPr>
            <p:cNvSpPr>
              <a:spLocks noChangeArrowheads="1"/>
            </p:cNvSpPr>
            <p:nvPr/>
          </p:nvSpPr>
          <p:spPr bwMode="auto">
            <a:xfrm>
              <a:off x="8901" y="1350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Радіопередача</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3" name="Line 13">
              <a:extLst>
                <a:ext uri="{FF2B5EF4-FFF2-40B4-BE49-F238E27FC236}">
                  <a16:creationId xmlns:a16="http://schemas.microsoft.com/office/drawing/2014/main" id="{5F0DAF21-0FBD-7343-104D-8B007F889422}"/>
                </a:ext>
              </a:extLst>
            </p:cNvPr>
            <p:cNvSpPr>
              <a:spLocks noChangeShapeType="1"/>
            </p:cNvSpPr>
            <p:nvPr/>
          </p:nvSpPr>
          <p:spPr bwMode="auto">
            <a:xfrm flipV="1">
              <a:off x="3321" y="10444"/>
              <a:ext cx="23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Line 12">
              <a:extLst>
                <a:ext uri="{FF2B5EF4-FFF2-40B4-BE49-F238E27FC236}">
                  <a16:creationId xmlns:a16="http://schemas.microsoft.com/office/drawing/2014/main" id="{AAF328DD-45FB-A1C1-55B1-E3FF4047A571}"/>
                </a:ext>
              </a:extLst>
            </p:cNvPr>
            <p:cNvSpPr>
              <a:spLocks noChangeShapeType="1"/>
            </p:cNvSpPr>
            <p:nvPr/>
          </p:nvSpPr>
          <p:spPr bwMode="auto">
            <a:xfrm>
              <a:off x="5661" y="10444"/>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Line 11">
              <a:extLst>
                <a:ext uri="{FF2B5EF4-FFF2-40B4-BE49-F238E27FC236}">
                  <a16:creationId xmlns:a16="http://schemas.microsoft.com/office/drawing/2014/main" id="{11854C2A-6323-9A0B-B47F-9DD3351BB68E}"/>
                </a:ext>
              </a:extLst>
            </p:cNvPr>
            <p:cNvSpPr>
              <a:spLocks noChangeShapeType="1"/>
            </p:cNvSpPr>
            <p:nvPr/>
          </p:nvSpPr>
          <p:spPr bwMode="auto">
            <a:xfrm>
              <a:off x="5661" y="10444"/>
              <a:ext cx="21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Rectangle 10">
              <a:extLst>
                <a:ext uri="{FF2B5EF4-FFF2-40B4-BE49-F238E27FC236}">
                  <a16:creationId xmlns:a16="http://schemas.microsoft.com/office/drawing/2014/main" id="{3F5E0D68-1E92-9C4F-A63B-CA4E381A726C}"/>
                </a:ext>
              </a:extLst>
            </p:cNvPr>
            <p:cNvSpPr>
              <a:spLocks noChangeArrowheads="1"/>
            </p:cNvSpPr>
            <p:nvPr/>
          </p:nvSpPr>
          <p:spPr bwMode="auto">
            <a:xfrm>
              <a:off x="2421" y="12244"/>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Коаксіальні кабелі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7" name="Line 9">
              <a:extLst>
                <a:ext uri="{FF2B5EF4-FFF2-40B4-BE49-F238E27FC236}">
                  <a16:creationId xmlns:a16="http://schemas.microsoft.com/office/drawing/2014/main" id="{1385D112-BF76-7982-DD79-FFB75C177879}"/>
                </a:ext>
              </a:extLst>
            </p:cNvPr>
            <p:cNvSpPr>
              <a:spLocks noChangeShapeType="1"/>
            </p:cNvSpPr>
            <p:nvPr/>
          </p:nvSpPr>
          <p:spPr bwMode="auto">
            <a:xfrm>
              <a:off x="7641" y="11524"/>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Line 8">
              <a:extLst>
                <a:ext uri="{FF2B5EF4-FFF2-40B4-BE49-F238E27FC236}">
                  <a16:creationId xmlns:a16="http://schemas.microsoft.com/office/drawing/2014/main" id="{D0210CD5-0186-B0C9-510C-341D52FDED03}"/>
                </a:ext>
              </a:extLst>
            </p:cNvPr>
            <p:cNvSpPr>
              <a:spLocks noChangeShapeType="1"/>
            </p:cNvSpPr>
            <p:nvPr/>
          </p:nvSpPr>
          <p:spPr bwMode="auto">
            <a:xfrm>
              <a:off x="7641" y="11524"/>
              <a:ext cx="21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Line 7">
              <a:extLst>
                <a:ext uri="{FF2B5EF4-FFF2-40B4-BE49-F238E27FC236}">
                  <a16:creationId xmlns:a16="http://schemas.microsoft.com/office/drawing/2014/main" id="{2086745E-E3C9-36D3-E5E4-D48FCC6BD28F}"/>
                </a:ext>
              </a:extLst>
            </p:cNvPr>
            <p:cNvSpPr>
              <a:spLocks noChangeShapeType="1"/>
            </p:cNvSpPr>
            <p:nvPr/>
          </p:nvSpPr>
          <p:spPr bwMode="auto">
            <a:xfrm flipH="1">
              <a:off x="5481" y="11524"/>
              <a:ext cx="21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Line 6">
              <a:extLst>
                <a:ext uri="{FF2B5EF4-FFF2-40B4-BE49-F238E27FC236}">
                  <a16:creationId xmlns:a16="http://schemas.microsoft.com/office/drawing/2014/main" id="{87F708E1-C32D-A12E-7DB9-4007B5C2393A}"/>
                </a:ext>
              </a:extLst>
            </p:cNvPr>
            <p:cNvSpPr>
              <a:spLocks noChangeShapeType="1"/>
            </p:cNvSpPr>
            <p:nvPr/>
          </p:nvSpPr>
          <p:spPr bwMode="auto">
            <a:xfrm flipH="1">
              <a:off x="3321" y="11524"/>
              <a:ext cx="432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Line 5">
              <a:extLst>
                <a:ext uri="{FF2B5EF4-FFF2-40B4-BE49-F238E27FC236}">
                  <a16:creationId xmlns:a16="http://schemas.microsoft.com/office/drawing/2014/main" id="{9D4FD1EC-1737-698F-4B2B-8F485D632205}"/>
                </a:ext>
              </a:extLst>
            </p:cNvPr>
            <p:cNvSpPr>
              <a:spLocks noChangeShapeType="1"/>
            </p:cNvSpPr>
            <p:nvPr/>
          </p:nvSpPr>
          <p:spPr bwMode="auto">
            <a:xfrm>
              <a:off x="9801" y="12964"/>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Line 4">
              <a:extLst>
                <a:ext uri="{FF2B5EF4-FFF2-40B4-BE49-F238E27FC236}">
                  <a16:creationId xmlns:a16="http://schemas.microsoft.com/office/drawing/2014/main" id="{3B008A03-18E6-F5D7-9558-B858BDE6959E}"/>
                </a:ext>
              </a:extLst>
            </p:cNvPr>
            <p:cNvSpPr>
              <a:spLocks noChangeShapeType="1"/>
            </p:cNvSpPr>
            <p:nvPr/>
          </p:nvSpPr>
          <p:spPr bwMode="auto">
            <a:xfrm flipH="1">
              <a:off x="7641" y="12964"/>
              <a:ext cx="21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Line 3">
              <a:extLst>
                <a:ext uri="{FF2B5EF4-FFF2-40B4-BE49-F238E27FC236}">
                  <a16:creationId xmlns:a16="http://schemas.microsoft.com/office/drawing/2014/main" id="{2D0C62ED-0770-0C15-357B-9906AEEBF4A7}"/>
                </a:ext>
              </a:extLst>
            </p:cNvPr>
            <p:cNvSpPr>
              <a:spLocks noChangeShapeType="1"/>
            </p:cNvSpPr>
            <p:nvPr/>
          </p:nvSpPr>
          <p:spPr bwMode="auto">
            <a:xfrm flipH="1">
              <a:off x="5661" y="12964"/>
              <a:ext cx="41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Rectangle 2">
              <a:extLst>
                <a:ext uri="{FF2B5EF4-FFF2-40B4-BE49-F238E27FC236}">
                  <a16:creationId xmlns:a16="http://schemas.microsoft.com/office/drawing/2014/main" id="{B90E86D6-4874-78EF-29EB-5054F4FA7E0E}"/>
                </a:ext>
              </a:extLst>
            </p:cNvPr>
            <p:cNvSpPr>
              <a:spLocks noChangeArrowheads="1"/>
            </p:cNvSpPr>
            <p:nvPr/>
          </p:nvSpPr>
          <p:spPr bwMode="auto">
            <a:xfrm>
              <a:off x="6741" y="13504"/>
              <a:ext cx="203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Лазерне випромінювання</a:t>
              </a:r>
              <a:endParaRPr kumimoji="0" lang="uk-UA" altLang="ru-UA" sz="1800" b="0" i="0" u="none" strike="noStrike" cap="none" normalizeH="0" baseline="0">
                <a:ln>
                  <a:noFill/>
                </a:ln>
                <a:solidFill>
                  <a:schemeClr val="tx1"/>
                </a:solidFill>
                <a:effectLst/>
                <a:latin typeface="Arial" panose="020B0604020202020204" pitchFamily="34" charset="0"/>
              </a:endParaRPr>
            </a:p>
          </p:txBody>
        </p:sp>
      </p:grpSp>
      <p:sp>
        <p:nvSpPr>
          <p:cNvPr id="25" name="Rectangle 35">
            <a:extLst>
              <a:ext uri="{FF2B5EF4-FFF2-40B4-BE49-F238E27FC236}">
                <a16:creationId xmlns:a16="http://schemas.microsoft.com/office/drawing/2014/main" id="{F5795433-A8F9-B0F5-2EEF-B5BD116B6F3D}"/>
              </a:ext>
            </a:extLst>
          </p:cNvPr>
          <p:cNvSpPr>
            <a:spLocks noChangeArrowheads="1"/>
          </p:cNvSpPr>
          <p:nvPr/>
        </p:nvSpPr>
        <p:spPr bwMode="auto">
          <a:xfrm>
            <a:off x="491613" y="820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Tree>
    <p:extLst>
      <p:ext uri="{BB962C8B-B14F-4D97-AF65-F5344CB8AC3E}">
        <p14:creationId xmlns:p14="http://schemas.microsoft.com/office/powerpoint/2010/main" val="308351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C974B-FDAD-0644-A891-87A7069A5E6B}"/>
              </a:ext>
            </a:extLst>
          </p:cNvPr>
          <p:cNvSpPr txBox="1"/>
          <p:nvPr/>
        </p:nvSpPr>
        <p:spPr>
          <a:xfrm>
            <a:off x="825909" y="497428"/>
            <a:ext cx="10432025" cy="2069797"/>
          </a:xfrm>
          <a:prstGeom prst="rect">
            <a:avLst/>
          </a:prstGeom>
          <a:noFill/>
        </p:spPr>
        <p:txBody>
          <a:bodyPr wrap="square">
            <a:spAutoFit/>
          </a:bodyPr>
          <a:lstStyle/>
          <a:p>
            <a:pPr indent="450215" algn="just">
              <a:spcBef>
                <a:spcPts val="300"/>
              </a:spcBef>
              <a:spcAft>
                <a:spcPts val="300"/>
              </a:spcAft>
            </a:pPr>
            <a:r>
              <a:rPr lang="uk-UA" b="1" dirty="0">
                <a:effectLst/>
                <a:latin typeface="Times New Roman" panose="02020603050405020304" pitchFamily="18" charset="0"/>
                <a:cs typeface="Arial" panose="020B0604020202020204" pitchFamily="34" charset="0"/>
              </a:rPr>
              <a:t>Архітектура систем баз даних</a:t>
            </a:r>
            <a:endParaRPr lang="ru-UA" b="1" dirty="0">
              <a:effectLst/>
              <a:latin typeface="Arial" panose="020B0604020202020204" pitchFamily="34" charset="0"/>
            </a:endParaRPr>
          </a:p>
          <a:p>
            <a:pPr indent="450215" algn="just"/>
            <a:r>
              <a:rPr lang="uk-UA" b="0" dirty="0">
                <a:effectLst/>
                <a:latin typeface="Times New Roman" panose="02020603050405020304" pitchFamily="18" charset="0"/>
                <a:ea typeface="Times New Roman" panose="02020603050405020304" pitchFamily="18" charset="0"/>
              </a:rPr>
              <a:t>Архітектуру систем баз даних складають чотири компоненти:</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апаратне забезпечення (комп’ютер і комп’ютерна мережа);програмне забезпечення;</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err="1">
                <a:effectLst/>
                <a:latin typeface="Times New Roman" panose="02020603050405020304" pitchFamily="18" charset="0"/>
                <a:ea typeface="Times New Roman" panose="02020603050405020304" pitchFamily="18" charset="0"/>
              </a:rPr>
              <a:t>користувачі;дані</a:t>
            </a:r>
            <a:r>
              <a:rPr lang="uk-UA" b="0" dirty="0">
                <a:effectLst/>
                <a:latin typeface="Times New Roman" panose="02020603050405020304" pitchFamily="18" charset="0"/>
                <a:ea typeface="Times New Roman" panose="02020603050405020304" pitchFamily="18" charset="0"/>
              </a:rPr>
              <a:t>.</a:t>
            </a:r>
            <a:endParaRPr lang="ru-UA" b="1" dirty="0">
              <a:effectLst/>
              <a:latin typeface="Times New Roman" panose="02020603050405020304" pitchFamily="18" charset="0"/>
              <a:ea typeface="Times New Roman" panose="02020603050405020304" pitchFamily="18" charset="0"/>
            </a:endParaRPr>
          </a:p>
          <a:p>
            <a:pPr indent="450215" algn="just">
              <a:tabLst>
                <a:tab pos="630555" algn="l"/>
              </a:tabLst>
            </a:pPr>
            <a:r>
              <a:rPr lang="uk-UA" b="0" dirty="0">
                <a:effectLst/>
                <a:latin typeface="Times New Roman" panose="02020603050405020304" pitchFamily="18" charset="0"/>
                <a:ea typeface="Times New Roman" panose="02020603050405020304" pitchFamily="18" charset="0"/>
              </a:rPr>
              <a:t>Основними складовими архітектури є:</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фізичні </a:t>
            </a:r>
            <a:r>
              <a:rPr lang="uk-UA" b="0" dirty="0" err="1">
                <a:effectLst/>
                <a:latin typeface="Times New Roman" panose="02020603050405020304" pitchFamily="18" charset="0"/>
                <a:ea typeface="Times New Roman" panose="02020603050405020304" pitchFamily="18" charset="0"/>
              </a:rPr>
              <a:t>дані;поле;запис;файл;система</a:t>
            </a:r>
            <a:r>
              <a:rPr lang="uk-UA" b="0" dirty="0">
                <a:effectLst/>
                <a:latin typeface="Times New Roman" panose="02020603050405020304" pitchFamily="18" charset="0"/>
                <a:ea typeface="Times New Roman" panose="02020603050405020304" pitchFamily="18" charset="0"/>
              </a:rPr>
              <a:t> управління файлами;</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система баз даних</a:t>
            </a:r>
            <a:endParaRPr lang="ru-UA"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C455C89-400A-C73F-B9FC-4D338375F820}"/>
              </a:ext>
            </a:extLst>
          </p:cNvPr>
          <p:cNvSpPr txBox="1"/>
          <p:nvPr/>
        </p:nvSpPr>
        <p:spPr>
          <a:xfrm>
            <a:off x="825909" y="3275113"/>
            <a:ext cx="10274710" cy="2862322"/>
          </a:xfrm>
          <a:prstGeom prst="rect">
            <a:avLst/>
          </a:prstGeom>
          <a:noFill/>
        </p:spPr>
        <p:txBody>
          <a:bodyPr wrap="square">
            <a:spAutoFit/>
          </a:bodyPr>
          <a:lstStyle/>
          <a:p>
            <a:pPr indent="450215" algn="just"/>
            <a:r>
              <a:rPr lang="uk-UA" b="0" dirty="0">
                <a:effectLst/>
                <a:latin typeface="Times New Roman" panose="02020603050405020304" pitchFamily="18" charset="0"/>
                <a:ea typeface="Times New Roman" panose="02020603050405020304" pitchFamily="18" charset="0"/>
              </a:rPr>
              <a:t>Програмне забезпечення займає проміжне положення між «фізичною» базою даних і користувачем. Це програмне забезпечення називається системою управління базою даних (СУБД) і являє собою набір програмних засобів, за допомогою яких здійснюється управління базою даних і доступ до даних. </a:t>
            </a:r>
            <a:endParaRPr lang="ru-UA" b="1" dirty="0">
              <a:effectLst/>
              <a:latin typeface="Times New Roman" panose="02020603050405020304" pitchFamily="18" charset="0"/>
              <a:ea typeface="Times New Roman" panose="02020603050405020304" pitchFamily="18" charset="0"/>
            </a:endParaRPr>
          </a:p>
          <a:p>
            <a:pPr indent="450215" algn="just"/>
            <a:r>
              <a:rPr lang="uk-UA" b="0" dirty="0">
                <a:effectLst/>
                <a:latin typeface="Times New Roman" panose="02020603050405020304" pitchFamily="18" charset="0"/>
                <a:ea typeface="Times New Roman" panose="02020603050405020304" pitchFamily="18" charset="0"/>
              </a:rPr>
              <a:t>До основних функцій СУБД належать: </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безпосереднє управління даними в зовнішній пам’яті;</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управління буферами оперативної пам’яті;</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управління транзакціями;</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err="1">
                <a:effectLst/>
                <a:latin typeface="Times New Roman" panose="02020603050405020304" pitchFamily="18" charset="0"/>
                <a:ea typeface="Times New Roman" panose="02020603050405020304" pitchFamily="18" charset="0"/>
              </a:rPr>
              <a:t>журналізація</a:t>
            </a:r>
            <a:r>
              <a:rPr lang="uk-UA" b="0" dirty="0">
                <a:effectLst/>
                <a:latin typeface="Times New Roman" panose="02020603050405020304" pitchFamily="18" charset="0"/>
                <a:ea typeface="Times New Roman" panose="02020603050405020304" pitchFamily="18" charset="0"/>
              </a:rPr>
              <a:t>;</a:t>
            </a:r>
            <a:endParaRPr lang="ru-UA"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b="0" dirty="0">
                <a:effectLst/>
                <a:latin typeface="Times New Roman" panose="02020603050405020304" pitchFamily="18" charset="0"/>
                <a:ea typeface="Times New Roman" panose="02020603050405020304" pitchFamily="18" charset="0"/>
              </a:rPr>
              <a:t>підтримка мов БД.</a:t>
            </a:r>
            <a:endParaRPr lang="ru-UA"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073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633" y="302359"/>
            <a:ext cx="11646568" cy="6124754"/>
          </a:xfrm>
          <a:prstGeom prst="rect">
            <a:avLst/>
          </a:prstGeom>
        </p:spPr>
        <p:txBody>
          <a:bodyPr wrap="square">
            <a:spAutoFit/>
          </a:bodyPr>
          <a:lstStyle/>
          <a:p>
            <a:pPr algn="just"/>
            <a:r>
              <a:rPr lang="uk-UA" sz="2800" b="1" dirty="0"/>
              <a:t>Перший період припадає </a:t>
            </a:r>
            <a:r>
              <a:rPr lang="uk-UA" sz="2800" dirty="0"/>
              <a:t>на початок 60-х років, він характеризується низькою ступенем інтеграції, кількість елементів ІМС досягає 100, мінімальний розмір елемента - 100 </a:t>
            </a:r>
            <a:r>
              <a:rPr lang="uk-UA" sz="2800" dirty="0" err="1"/>
              <a:t>мкм</a:t>
            </a:r>
            <a:r>
              <a:rPr lang="uk-UA" sz="2800" dirty="0"/>
              <a:t>. </a:t>
            </a:r>
          </a:p>
          <a:p>
            <a:pPr algn="just"/>
            <a:r>
              <a:rPr lang="uk-UA" sz="2800" b="1" dirty="0"/>
              <a:t>Другий  період </a:t>
            </a:r>
            <a:r>
              <a:rPr lang="uk-UA" sz="2800" dirty="0"/>
              <a:t>- кінець 60 - початок 70х років,  кількість елементів ІМС від 100 до 1000, мінімальний розмір елемента - 100 - 3 </a:t>
            </a:r>
            <a:r>
              <a:rPr lang="uk-UA" sz="2800" dirty="0" err="1"/>
              <a:t>мкм</a:t>
            </a:r>
            <a:r>
              <a:rPr lang="uk-UA" sz="2800" dirty="0"/>
              <a:t>. </a:t>
            </a:r>
          </a:p>
          <a:p>
            <a:pPr algn="just"/>
            <a:r>
              <a:rPr lang="uk-UA" sz="2800" b="1" dirty="0"/>
              <a:t>Третій період розвитку ІМС </a:t>
            </a:r>
            <a:r>
              <a:rPr lang="uk-UA" sz="2800" dirty="0"/>
              <a:t>- друга половина 70-х  років, - характеризується швидким темпами виробництва мікросхем, кількість елементів від 1000 до 10000, мінімальний розмір елемента - 1 </a:t>
            </a:r>
            <a:r>
              <a:rPr lang="uk-UA" sz="2800" dirty="0" err="1"/>
              <a:t>мкм</a:t>
            </a:r>
            <a:r>
              <a:rPr lang="uk-UA" sz="2800" dirty="0"/>
              <a:t>. </a:t>
            </a:r>
          </a:p>
          <a:p>
            <a:pPr algn="just"/>
            <a:r>
              <a:rPr lang="uk-UA" sz="2800" b="1" dirty="0"/>
              <a:t>Четвертий період припадає </a:t>
            </a:r>
            <a:r>
              <a:rPr lang="uk-UA" sz="2800" dirty="0"/>
              <a:t>на початок 80-х років, він характеризується розробленням надвеликих ІМС, мінімальний розмір елемента  - 0,1 </a:t>
            </a:r>
            <a:r>
              <a:rPr lang="uk-UA" sz="2800" dirty="0" err="1"/>
              <a:t>мкм</a:t>
            </a:r>
            <a:r>
              <a:rPr lang="uk-UA" sz="2800" dirty="0"/>
              <a:t>. </a:t>
            </a:r>
          </a:p>
          <a:p>
            <a:pPr algn="just"/>
            <a:r>
              <a:rPr lang="uk-UA" sz="2800" b="1" dirty="0"/>
              <a:t>На п’ятому етапі  </a:t>
            </a:r>
            <a:r>
              <a:rPr lang="uk-UA" sz="2800" dirty="0"/>
              <a:t>розвитку ІМС - 80 - 90-ті роки широко використовуються мікропроцесори на базі великих та надвеликих інтегральних мікросхем.  </a:t>
            </a:r>
            <a:r>
              <a:rPr lang="uk-UA" sz="2800" b="1" dirty="0"/>
              <a:t>Сучасний шостий етап розвитку ІМС </a:t>
            </a:r>
            <a:r>
              <a:rPr lang="uk-UA" sz="2800" dirty="0"/>
              <a:t>характеризується розвитком та застосуванням приладів функціональної-  та оптоелектроніки.</a:t>
            </a:r>
          </a:p>
        </p:txBody>
      </p:sp>
    </p:spTree>
    <p:extLst>
      <p:ext uri="{BB962C8B-B14F-4D97-AF65-F5344CB8AC3E}">
        <p14:creationId xmlns:p14="http://schemas.microsoft.com/office/powerpoint/2010/main" val="2452371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A2BFDA-5C62-6464-6745-3ED65C837A1C}"/>
              </a:ext>
            </a:extLst>
          </p:cNvPr>
          <p:cNvSpPr txBox="1"/>
          <p:nvPr/>
        </p:nvSpPr>
        <p:spPr>
          <a:xfrm>
            <a:off x="1425678" y="1252557"/>
            <a:ext cx="9075174" cy="830997"/>
          </a:xfrm>
          <a:prstGeom prst="rect">
            <a:avLst/>
          </a:prstGeom>
          <a:noFill/>
        </p:spPr>
        <p:txBody>
          <a:bodyPr wrap="square">
            <a:spAutoFit/>
          </a:bodyPr>
          <a:lstStyle/>
          <a:p>
            <a:pPr indent="450215" algn="just">
              <a:tabLst>
                <a:tab pos="630555" algn="l"/>
              </a:tabLst>
            </a:pPr>
            <a:r>
              <a:rPr lang="uk-UA" sz="2400" b="1" i="1" dirty="0">
                <a:effectLst/>
                <a:latin typeface="Times New Roman" panose="02020603050405020304" pitchFamily="18" charset="0"/>
                <a:ea typeface="Times New Roman" panose="02020603050405020304" pitchFamily="18" charset="0"/>
              </a:rPr>
              <a:t>Транзакція</a:t>
            </a:r>
            <a:r>
              <a:rPr lang="uk-UA" sz="2400" b="0" dirty="0">
                <a:effectLst/>
                <a:latin typeface="Times New Roman" panose="02020603050405020304" pitchFamily="18" charset="0"/>
                <a:ea typeface="Times New Roman" panose="02020603050405020304" pitchFamily="18" charset="0"/>
              </a:rPr>
              <a:t> – це така послідовність операцій користувача над базою даних, яка зберігає її логічну цілісність</a:t>
            </a:r>
            <a:endParaRPr lang="ru-UA" sz="2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657B016-3F75-9F00-CE12-3758AA26761F}"/>
              </a:ext>
            </a:extLst>
          </p:cNvPr>
          <p:cNvSpPr txBox="1"/>
          <p:nvPr/>
        </p:nvSpPr>
        <p:spPr>
          <a:xfrm>
            <a:off x="1553496" y="2589745"/>
            <a:ext cx="8947355" cy="830997"/>
          </a:xfrm>
          <a:prstGeom prst="rect">
            <a:avLst/>
          </a:prstGeom>
          <a:noFill/>
        </p:spPr>
        <p:txBody>
          <a:bodyPr wrap="square">
            <a:spAutoFit/>
          </a:bodyPr>
          <a:lstStyle/>
          <a:p>
            <a:pPr indent="450215" algn="just">
              <a:tabLst>
                <a:tab pos="630555" algn="l"/>
              </a:tabLst>
            </a:pPr>
            <a:r>
              <a:rPr lang="uk-UA" sz="2400" b="1" i="1" dirty="0" err="1">
                <a:effectLst/>
                <a:latin typeface="Times New Roman" panose="02020603050405020304" pitchFamily="18" charset="0"/>
                <a:ea typeface="Times New Roman" panose="02020603050405020304" pitchFamily="18" charset="0"/>
              </a:rPr>
              <a:t>Журналізація</a:t>
            </a:r>
            <a:r>
              <a:rPr lang="uk-UA" sz="2400" b="0" dirty="0">
                <a:effectLst/>
                <a:latin typeface="Times New Roman" panose="02020603050405020304" pitchFamily="18" charset="0"/>
                <a:ea typeface="Times New Roman" panose="02020603050405020304" pitchFamily="18" charset="0"/>
              </a:rPr>
              <a:t> – це функція, яка дозволяє відновити останній стан бази даних після будь-якого апаратного або програмного збою</a:t>
            </a:r>
            <a:endParaRPr lang="ru-UA" sz="24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CF25F72-B474-CBC8-BB04-6CFBB8FB22F5}"/>
              </a:ext>
            </a:extLst>
          </p:cNvPr>
          <p:cNvSpPr txBox="1"/>
          <p:nvPr/>
        </p:nvSpPr>
        <p:spPr>
          <a:xfrm>
            <a:off x="1140542" y="3533642"/>
            <a:ext cx="10471355" cy="2677656"/>
          </a:xfrm>
          <a:prstGeom prst="rect">
            <a:avLst/>
          </a:prstGeom>
          <a:noFill/>
        </p:spPr>
        <p:txBody>
          <a:bodyPr wrap="square">
            <a:spAutoFit/>
          </a:bodyPr>
          <a:lstStyle/>
          <a:p>
            <a:pPr indent="450215" algn="just">
              <a:tabLst>
                <a:tab pos="630555" algn="l"/>
              </a:tabLst>
            </a:pPr>
            <a:r>
              <a:rPr lang="uk-UA" sz="2400" b="0" dirty="0">
                <a:effectLst/>
                <a:latin typeface="Times New Roman" panose="02020603050405020304" pitchFamily="18" charset="0"/>
                <a:ea typeface="Times New Roman" panose="02020603050405020304" pitchFamily="18" charset="0"/>
              </a:rPr>
              <a:t>Зазвичай системи баз даних класифікуються в залежності від моделі даних, яка покладена в їхню основу. Існують такі моделі даних:</a:t>
            </a:r>
            <a:endParaRPr lang="ru-UA" sz="2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400" b="0" dirty="0">
                <a:effectLst/>
                <a:latin typeface="Times New Roman" panose="02020603050405020304" pitchFamily="18" charset="0"/>
                <a:ea typeface="Times New Roman" panose="02020603050405020304" pitchFamily="18" charset="0"/>
              </a:rPr>
              <a:t>мережну;</a:t>
            </a:r>
            <a:endParaRPr lang="ru-UA" sz="2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400" b="0" dirty="0">
                <a:effectLst/>
                <a:latin typeface="Times New Roman" panose="02020603050405020304" pitchFamily="18" charset="0"/>
                <a:ea typeface="Times New Roman" panose="02020603050405020304" pitchFamily="18" charset="0"/>
              </a:rPr>
              <a:t>ієрархічну;</a:t>
            </a:r>
            <a:endParaRPr lang="ru-UA" sz="2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400" b="0" dirty="0">
                <a:effectLst/>
                <a:latin typeface="Times New Roman" panose="02020603050405020304" pitchFamily="18" charset="0"/>
                <a:ea typeface="Times New Roman" panose="02020603050405020304" pitchFamily="18" charset="0"/>
              </a:rPr>
              <a:t>реляційну;</a:t>
            </a:r>
            <a:endParaRPr lang="ru-UA" sz="2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400" b="0" dirty="0">
                <a:effectLst/>
                <a:latin typeface="Times New Roman" panose="02020603050405020304" pitchFamily="18" charset="0"/>
                <a:ea typeface="Times New Roman" panose="02020603050405020304" pitchFamily="18" charset="0"/>
              </a:rPr>
              <a:t>об’єктно-орієнтовану;</a:t>
            </a:r>
            <a:endParaRPr lang="ru-UA" sz="2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400" b="0" dirty="0">
                <a:effectLst/>
                <a:latin typeface="Times New Roman" panose="02020603050405020304" pitchFamily="18" charset="0"/>
                <a:ea typeface="Times New Roman" panose="02020603050405020304" pitchFamily="18" charset="0"/>
              </a:rPr>
              <a:t>об’єктно-реляційну</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455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99936-4A22-255F-CB45-3230872926E6}"/>
              </a:ext>
            </a:extLst>
          </p:cNvPr>
          <p:cNvSpPr txBox="1"/>
          <p:nvPr/>
        </p:nvSpPr>
        <p:spPr>
          <a:xfrm>
            <a:off x="688258" y="1130802"/>
            <a:ext cx="10530348" cy="4093428"/>
          </a:xfrm>
          <a:prstGeom prst="rect">
            <a:avLst/>
          </a:prstGeom>
          <a:noFill/>
        </p:spPr>
        <p:txBody>
          <a:bodyPr wrap="square">
            <a:spAutoFit/>
          </a:bodyPr>
          <a:lstStyle/>
          <a:p>
            <a:pPr indent="450215" algn="just">
              <a:tabLst>
                <a:tab pos="630555" algn="l"/>
              </a:tabLst>
            </a:pPr>
            <a:r>
              <a:rPr lang="uk-UA" sz="2000" b="1" i="1" dirty="0">
                <a:effectLst/>
                <a:latin typeface="Times New Roman" panose="02020603050405020304" pitchFamily="18" charset="0"/>
                <a:ea typeface="Times New Roman" panose="02020603050405020304" pitchFamily="18" charset="0"/>
              </a:rPr>
              <a:t>Обчислювальна мережа</a:t>
            </a:r>
            <a:r>
              <a:rPr lang="uk-UA" sz="2000" b="0" dirty="0">
                <a:effectLst/>
                <a:latin typeface="Times New Roman" panose="02020603050405020304" pitchFamily="18" charset="0"/>
                <a:ea typeface="Times New Roman" panose="02020603050405020304" pitchFamily="18" charset="0"/>
              </a:rPr>
              <a:t> – це сукупність територіально розосереджених систем обробки даних і засобів зв’язку та передачі даних, які забезпечують користувачам дистанційний доступ до ресурсів мережі і колективне використання цих </a:t>
            </a:r>
            <a:r>
              <a:rPr lang="uk-UA" sz="2000" b="0" dirty="0" err="1">
                <a:effectLst/>
                <a:latin typeface="Times New Roman" panose="02020603050405020304" pitchFamily="18" charset="0"/>
                <a:ea typeface="Times New Roman" panose="02020603050405020304" pitchFamily="18" charset="0"/>
              </a:rPr>
              <a:t>ресурсов</a:t>
            </a:r>
            <a:r>
              <a:rPr lang="uk-UA" sz="2000" b="0" dirty="0">
                <a:effectLst/>
                <a:latin typeface="Times New Roman" panose="02020603050405020304" pitchFamily="18" charset="0"/>
                <a:ea typeface="Times New Roman" panose="02020603050405020304" pitchFamily="18" charset="0"/>
              </a:rPr>
              <a:t>. </a:t>
            </a:r>
            <a:endParaRPr lang="ru-UA" sz="2000" b="1" dirty="0">
              <a:effectLst/>
              <a:latin typeface="Times New Roman" panose="02020603050405020304" pitchFamily="18" charset="0"/>
              <a:ea typeface="Times New Roman" panose="02020603050405020304" pitchFamily="18" charset="0"/>
            </a:endParaRPr>
          </a:p>
          <a:p>
            <a:pPr indent="450215" algn="just">
              <a:tabLst>
                <a:tab pos="630555" algn="l"/>
              </a:tabLst>
            </a:pPr>
            <a:r>
              <a:rPr lang="ru-RU" sz="2000" b="0" dirty="0" err="1">
                <a:effectLst/>
                <a:latin typeface="Times New Roman" panose="02020603050405020304" pitchFamily="18" charset="0"/>
                <a:ea typeface="Times New Roman" panose="02020603050405020304" pitchFamily="18" charset="0"/>
              </a:rPr>
              <a:t>Отже</a:t>
            </a:r>
            <a:r>
              <a:rPr lang="ru-RU" sz="2000" b="0" dirty="0">
                <a:effectLst/>
                <a:latin typeface="Times New Roman" panose="02020603050405020304" pitchFamily="18" charset="0"/>
                <a:ea typeface="Times New Roman" panose="02020603050405020304" pitchFamily="18" charset="0"/>
              </a:rPr>
              <a:t>, </a:t>
            </a:r>
            <a:r>
              <a:rPr lang="uk-UA" sz="2000" b="0" dirty="0">
                <a:effectLst/>
                <a:latin typeface="Times New Roman" panose="02020603050405020304" pitchFamily="18" charset="0"/>
                <a:ea typeface="Times New Roman" panose="02020603050405020304" pitchFamily="18" charset="0"/>
              </a:rPr>
              <a:t>до складу обчислювальної мережі входять два основні компоненти територіально розосереджених об’єктів:</a:t>
            </a:r>
            <a:endParaRPr lang="ru-UA" sz="20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000" b="0" dirty="0">
                <a:effectLst/>
                <a:latin typeface="Times New Roman" panose="02020603050405020304" pitchFamily="18" charset="0"/>
                <a:ea typeface="Times New Roman" panose="02020603050405020304" pitchFamily="18" charset="0"/>
              </a:rPr>
              <a:t>системи обробки даних</a:t>
            </a:r>
            <a:r>
              <a:rPr lang="ru-RU" sz="2000" b="0" dirty="0">
                <a:effectLst/>
                <a:latin typeface="Times New Roman" panose="02020603050405020304" pitchFamily="18" charset="0"/>
                <a:ea typeface="Times New Roman" panose="02020603050405020304" pitchFamily="18" charset="0"/>
              </a:rPr>
              <a:t>;</a:t>
            </a:r>
            <a:endParaRPr lang="ru-UA" sz="20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630555" algn="l"/>
              </a:tabLst>
            </a:pPr>
            <a:r>
              <a:rPr lang="uk-UA" sz="2000" b="0" dirty="0">
                <a:effectLst/>
                <a:latin typeface="Times New Roman" panose="02020603050405020304" pitchFamily="18" charset="0"/>
                <a:ea typeface="Times New Roman" panose="02020603050405020304" pitchFamily="18" charset="0"/>
              </a:rPr>
              <a:t>засоби зв’язку </a:t>
            </a:r>
            <a:r>
              <a:rPr lang="ru-RU" sz="2000" b="0" dirty="0">
                <a:effectLst/>
                <a:latin typeface="Times New Roman" panose="02020603050405020304" pitchFamily="18" charset="0"/>
                <a:ea typeface="Times New Roman" panose="02020603050405020304" pitchFamily="18" charset="0"/>
              </a:rPr>
              <a:t>та </a:t>
            </a:r>
            <a:r>
              <a:rPr lang="uk-UA" sz="2000" b="0" dirty="0">
                <a:effectLst/>
                <a:latin typeface="Times New Roman" panose="02020603050405020304" pitchFamily="18" charset="0"/>
                <a:ea typeface="Times New Roman" panose="02020603050405020304" pitchFamily="18" charset="0"/>
              </a:rPr>
              <a:t>передачі даних.</a:t>
            </a:r>
            <a:endParaRPr lang="ru-UA" sz="2000" b="1" dirty="0">
              <a:effectLst/>
              <a:latin typeface="Times New Roman" panose="02020603050405020304" pitchFamily="18" charset="0"/>
              <a:ea typeface="Times New Roman" panose="02020603050405020304" pitchFamily="18" charset="0"/>
            </a:endParaRPr>
          </a:p>
          <a:p>
            <a:pPr indent="450215" algn="just">
              <a:tabLst>
                <a:tab pos="630555" algn="l"/>
              </a:tabLst>
            </a:pPr>
            <a:r>
              <a:rPr lang="uk-UA" sz="2000" b="1" i="1" dirty="0">
                <a:effectLst/>
                <a:latin typeface="Times New Roman" panose="02020603050405020304" pitchFamily="18" charset="0"/>
                <a:ea typeface="Times New Roman" panose="02020603050405020304" pitchFamily="18" charset="0"/>
              </a:rPr>
              <a:t>Системи обробки даних</a:t>
            </a:r>
            <a:r>
              <a:rPr lang="uk-UA" sz="2000" b="0" dirty="0">
                <a:effectLst/>
                <a:latin typeface="Times New Roman" panose="02020603050405020304" pitchFamily="18" charset="0"/>
                <a:ea typeface="Times New Roman" panose="02020603050405020304" pitchFamily="18" charset="0"/>
              </a:rPr>
              <a:t> – це </a:t>
            </a:r>
            <a:r>
              <a:rPr lang="ru-RU" sz="2000" b="0" dirty="0" err="1">
                <a:effectLst/>
                <a:latin typeface="Times New Roman" panose="02020603050405020304" pitchFamily="18" charset="0"/>
                <a:ea typeface="Times New Roman" panose="02020603050405020304" pitchFamily="18" charset="0"/>
              </a:rPr>
              <a:t>різноманітні</a:t>
            </a:r>
            <a:r>
              <a:rPr lang="ru-RU" sz="2000" b="0" dirty="0">
                <a:effectLst/>
                <a:latin typeface="Times New Roman" panose="02020603050405020304" pitchFamily="18" charset="0"/>
                <a:ea typeface="Times New Roman" panose="02020603050405020304" pitchFamily="18" charset="0"/>
              </a:rPr>
              <a:t> ЕОМ для </a:t>
            </a:r>
            <a:r>
              <a:rPr lang="uk-UA" sz="2000" b="0" dirty="0">
                <a:effectLst/>
                <a:latin typeface="Times New Roman" panose="02020603050405020304" pitchFamily="18" charset="0"/>
                <a:ea typeface="Times New Roman" panose="02020603050405020304" pitchFamily="18" charset="0"/>
              </a:rPr>
              <a:t>виконання обчислень, збереження даних, пошуку інформації тощо, а також термінальне обладнання для взаємодії користувачів із системами обробки даних (телетайпи, дисплеї, персональні комп’ютери).</a:t>
            </a:r>
            <a:endParaRPr lang="ru-UA" sz="2000" b="1" dirty="0">
              <a:effectLst/>
              <a:latin typeface="Times New Roman" panose="02020603050405020304" pitchFamily="18" charset="0"/>
              <a:ea typeface="Times New Roman" panose="02020603050405020304" pitchFamily="18" charset="0"/>
            </a:endParaRPr>
          </a:p>
          <a:p>
            <a:pPr indent="450215" algn="just">
              <a:tabLst>
                <a:tab pos="630555" algn="l"/>
              </a:tabLst>
            </a:pPr>
            <a:r>
              <a:rPr lang="uk-UA" sz="2000" b="1" i="1" dirty="0">
                <a:effectLst/>
                <a:latin typeface="Times New Roman" panose="02020603050405020304" pitchFamily="18" charset="0"/>
                <a:ea typeface="Times New Roman" panose="02020603050405020304" pitchFamily="18" charset="0"/>
              </a:rPr>
              <a:t>Засоби зв’язку </a:t>
            </a:r>
            <a:r>
              <a:rPr lang="ru-RU" sz="2000" b="1" i="1" dirty="0">
                <a:effectLst/>
                <a:latin typeface="Times New Roman" panose="02020603050405020304" pitchFamily="18" charset="0"/>
                <a:ea typeface="Times New Roman" panose="02020603050405020304" pitchFamily="18" charset="0"/>
              </a:rPr>
              <a:t>та </a:t>
            </a:r>
            <a:r>
              <a:rPr lang="uk-UA" sz="2000" b="1" i="1" dirty="0">
                <a:effectLst/>
                <a:latin typeface="Times New Roman" panose="02020603050405020304" pitchFamily="18" charset="0"/>
                <a:ea typeface="Times New Roman" panose="02020603050405020304" pitchFamily="18" charset="0"/>
              </a:rPr>
              <a:t>передачі даних</a:t>
            </a:r>
            <a:r>
              <a:rPr lang="uk-UA" sz="2000" b="0" dirty="0">
                <a:effectLst/>
                <a:latin typeface="Times New Roman" panose="02020603050405020304" pitchFamily="18" charset="0"/>
                <a:ea typeface="Times New Roman" panose="02020603050405020304" pitchFamily="18" charset="0"/>
              </a:rPr>
              <a:t> забезпечують, як дистанційний доступ користувачів до ресурсів систем обробки даних, так і обмін інформацією між різними віддаленими системами обробки даних, а також між окремими користувачами мережі.</a:t>
            </a:r>
            <a:endParaRPr lang="ru-UA"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2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2CE857-FB5A-74E6-ECF6-20E493F6D541}"/>
              </a:ext>
            </a:extLst>
          </p:cNvPr>
          <p:cNvSpPr txBox="1"/>
          <p:nvPr/>
        </p:nvSpPr>
        <p:spPr>
          <a:xfrm>
            <a:off x="934065" y="801574"/>
            <a:ext cx="10304206" cy="1323439"/>
          </a:xfrm>
          <a:prstGeom prst="rect">
            <a:avLst/>
          </a:prstGeom>
          <a:noFill/>
        </p:spPr>
        <p:txBody>
          <a:bodyPr wrap="square">
            <a:spAutoFit/>
          </a:bodyPr>
          <a:lstStyle/>
          <a:p>
            <a:pPr indent="450215" algn="just"/>
            <a:r>
              <a:rPr lang="uk-UA" sz="2000" b="1" i="1" dirty="0">
                <a:effectLst/>
                <a:latin typeface="Times New Roman" panose="02020603050405020304" pitchFamily="18" charset="0"/>
                <a:ea typeface="Times New Roman" panose="02020603050405020304" pitchFamily="18" charset="0"/>
              </a:rPr>
              <a:t>Експертні системи </a:t>
            </a:r>
            <a:r>
              <a:rPr lang="uk-UA" sz="2000" b="1" dirty="0">
                <a:effectLst/>
                <a:latin typeface="Times New Roman" panose="02020603050405020304" pitchFamily="18" charset="0"/>
                <a:ea typeface="Times New Roman" panose="02020603050405020304" pitchFamily="18" charset="0"/>
              </a:rPr>
              <a:t>(ЕС)</a:t>
            </a:r>
            <a:r>
              <a:rPr lang="uk-UA" sz="2000" b="0" dirty="0">
                <a:effectLst/>
                <a:latin typeface="Times New Roman" panose="02020603050405020304" pitchFamily="18" charset="0"/>
                <a:ea typeface="Times New Roman" panose="02020603050405020304" pitchFamily="18" charset="0"/>
              </a:rPr>
              <a:t> – це комп’ютерні програми, які створенні для виконання тих видів діяльності, які під силу людині-експерту. Вони імітують дії експерта, істотно відрізняються від точних, добре аргументованих алгоритмів і не схожі на математичні процедури більшості традиційних розробок. </a:t>
            </a:r>
            <a:endParaRPr lang="ru-UA" sz="2000" b="1"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71061019-8F3E-A0AD-7FA5-7D830633B55E}"/>
              </a:ext>
            </a:extLst>
          </p:cNvPr>
          <p:cNvPicPr>
            <a:picLocks noChangeAspect="1"/>
          </p:cNvPicPr>
          <p:nvPr/>
        </p:nvPicPr>
        <p:blipFill>
          <a:blip r:embed="rId2"/>
          <a:stretch>
            <a:fillRect/>
          </a:stretch>
        </p:blipFill>
        <p:spPr>
          <a:xfrm>
            <a:off x="1445342" y="2279347"/>
            <a:ext cx="9163664" cy="3914976"/>
          </a:xfrm>
          <a:prstGeom prst="rect">
            <a:avLst/>
          </a:prstGeom>
        </p:spPr>
      </p:pic>
    </p:spTree>
    <p:extLst>
      <p:ext uri="{BB962C8B-B14F-4D97-AF65-F5344CB8AC3E}">
        <p14:creationId xmlns:p14="http://schemas.microsoft.com/office/powerpoint/2010/main" val="1015863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a:extLst>
              <a:ext uri="{FF2B5EF4-FFF2-40B4-BE49-F238E27FC236}">
                <a16:creationId xmlns:a16="http://schemas.microsoft.com/office/drawing/2014/main" id="{BD403C17-A2CC-D232-5141-2E2B5FA12A02}"/>
              </a:ext>
            </a:extLst>
          </p:cNvPr>
          <p:cNvPicPr>
            <a:picLocks noChangeAspect="1"/>
          </p:cNvPicPr>
          <p:nvPr/>
        </p:nvPicPr>
        <p:blipFill>
          <a:blip r:embed="rId2"/>
          <a:stretch>
            <a:fillRect/>
          </a:stretch>
        </p:blipFill>
        <p:spPr>
          <a:xfrm>
            <a:off x="2054942" y="422910"/>
            <a:ext cx="7688826" cy="3342845"/>
          </a:xfrm>
          <a:prstGeom prst="rect">
            <a:avLst/>
          </a:prstGeom>
        </p:spPr>
      </p:pic>
      <p:sp>
        <p:nvSpPr>
          <p:cNvPr id="72" name="Rectangle 81">
            <a:extLst>
              <a:ext uri="{FF2B5EF4-FFF2-40B4-BE49-F238E27FC236}">
                <a16:creationId xmlns:a16="http://schemas.microsoft.com/office/drawing/2014/main" id="{5F19E449-78D2-BBEC-EF9B-393240EEB07E}"/>
              </a:ext>
            </a:extLst>
          </p:cNvPr>
          <p:cNvSpPr>
            <a:spLocks noChangeArrowheads="1"/>
          </p:cNvSpPr>
          <p:nvPr/>
        </p:nvSpPr>
        <p:spPr bwMode="auto">
          <a:xfrm>
            <a:off x="403123" y="396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grpSp>
        <p:nvGrpSpPr>
          <p:cNvPr id="73" name="Group 70">
            <a:extLst>
              <a:ext uri="{FF2B5EF4-FFF2-40B4-BE49-F238E27FC236}">
                <a16:creationId xmlns:a16="http://schemas.microsoft.com/office/drawing/2014/main" id="{021F3F9B-1F8A-F21D-2F3A-0FA6991C9502}"/>
              </a:ext>
            </a:extLst>
          </p:cNvPr>
          <p:cNvGrpSpPr>
            <a:grpSpLocks/>
          </p:cNvGrpSpPr>
          <p:nvPr/>
        </p:nvGrpSpPr>
        <p:grpSpPr bwMode="auto">
          <a:xfrm>
            <a:off x="725386" y="4432300"/>
            <a:ext cx="963612" cy="1847850"/>
            <a:chOff x="1641" y="11762"/>
            <a:chExt cx="1518" cy="2910"/>
          </a:xfrm>
        </p:grpSpPr>
        <p:sp>
          <p:nvSpPr>
            <p:cNvPr id="74" name="Rectangle 80">
              <a:extLst>
                <a:ext uri="{FF2B5EF4-FFF2-40B4-BE49-F238E27FC236}">
                  <a16:creationId xmlns:a16="http://schemas.microsoft.com/office/drawing/2014/main" id="{245E8960-CD6F-EB74-A1C6-34CE70AAC6DD}"/>
                </a:ext>
              </a:extLst>
            </p:cNvPr>
            <p:cNvSpPr>
              <a:spLocks noChangeArrowheads="1"/>
            </p:cNvSpPr>
            <p:nvPr/>
          </p:nvSpPr>
          <p:spPr bwMode="auto">
            <a:xfrm>
              <a:off x="1941" y="11762"/>
              <a:ext cx="900" cy="36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UA"/>
            </a:p>
          </p:txBody>
        </p:sp>
        <p:sp>
          <p:nvSpPr>
            <p:cNvPr id="75" name="Line 79">
              <a:extLst>
                <a:ext uri="{FF2B5EF4-FFF2-40B4-BE49-F238E27FC236}">
                  <a16:creationId xmlns:a16="http://schemas.microsoft.com/office/drawing/2014/main" id="{3520673B-5E78-A1E9-0D8D-154A411678F9}"/>
                </a:ext>
              </a:extLst>
            </p:cNvPr>
            <p:cNvSpPr>
              <a:spLocks noChangeShapeType="1"/>
            </p:cNvSpPr>
            <p:nvPr/>
          </p:nvSpPr>
          <p:spPr bwMode="auto">
            <a:xfrm>
              <a:off x="2721" y="12902"/>
              <a:ext cx="3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Line 78">
              <a:extLst>
                <a:ext uri="{FF2B5EF4-FFF2-40B4-BE49-F238E27FC236}">
                  <a16:creationId xmlns:a16="http://schemas.microsoft.com/office/drawing/2014/main" id="{450D8BC0-8AB7-808A-84A4-89E8B751E04A}"/>
                </a:ext>
              </a:extLst>
            </p:cNvPr>
            <p:cNvSpPr>
              <a:spLocks noChangeShapeType="1"/>
            </p:cNvSpPr>
            <p:nvPr/>
          </p:nvSpPr>
          <p:spPr bwMode="auto">
            <a:xfrm flipH="1" flipV="1">
              <a:off x="1641" y="12542"/>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7" name="Line 77">
              <a:extLst>
                <a:ext uri="{FF2B5EF4-FFF2-40B4-BE49-F238E27FC236}">
                  <a16:creationId xmlns:a16="http://schemas.microsoft.com/office/drawing/2014/main" id="{F49C991F-4C02-A07F-FC61-29613A3B3F6A}"/>
                </a:ext>
              </a:extLst>
            </p:cNvPr>
            <p:cNvSpPr>
              <a:spLocks noChangeShapeType="1"/>
            </p:cNvSpPr>
            <p:nvPr/>
          </p:nvSpPr>
          <p:spPr bwMode="auto">
            <a:xfrm>
              <a:off x="2301" y="13262"/>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8" name="Oval 76">
              <a:extLst>
                <a:ext uri="{FF2B5EF4-FFF2-40B4-BE49-F238E27FC236}">
                  <a16:creationId xmlns:a16="http://schemas.microsoft.com/office/drawing/2014/main" id="{EA7707EC-9EFD-FE60-2945-DD54302FA856}"/>
                </a:ext>
              </a:extLst>
            </p:cNvPr>
            <p:cNvSpPr>
              <a:spLocks noChangeArrowheads="1"/>
            </p:cNvSpPr>
            <p:nvPr/>
          </p:nvSpPr>
          <p:spPr bwMode="auto">
            <a:xfrm>
              <a:off x="2001" y="12562"/>
              <a:ext cx="720" cy="720"/>
            </a:xfrm>
            <a:prstGeom prst="ellipse">
              <a:avLst/>
            </a:prstGeom>
            <a:solidFill>
              <a:srgbClr val="DDDDDD"/>
            </a:solidFill>
            <a:ln w="19050">
              <a:solidFill>
                <a:srgbClr val="333333"/>
              </a:solidFill>
              <a:round/>
              <a:headEnd/>
              <a:tailEnd/>
            </a:ln>
          </p:spPr>
          <p:txBody>
            <a:bodyPr vert="horz" wrap="square" lIns="91440" tIns="45720" rIns="91440" bIns="45720" numCol="1" anchor="t" anchorCtr="0" compatLnSpc="1">
              <a:prstTxWarp prst="textNoShape">
                <a:avLst/>
              </a:prstTxWarp>
            </a:bodyPr>
            <a:lstStyle/>
            <a:p>
              <a:endParaRPr lang="ru-UA"/>
            </a:p>
          </p:txBody>
        </p:sp>
        <p:sp>
          <p:nvSpPr>
            <p:cNvPr id="79" name="AutoShape 75">
              <a:extLst>
                <a:ext uri="{FF2B5EF4-FFF2-40B4-BE49-F238E27FC236}">
                  <a16:creationId xmlns:a16="http://schemas.microsoft.com/office/drawing/2014/main" id="{249ABF2A-E4CA-BC80-8B83-55F36FBF113A}"/>
                </a:ext>
              </a:extLst>
            </p:cNvPr>
            <p:cNvSpPr>
              <a:spLocks noChangeArrowheads="1"/>
            </p:cNvSpPr>
            <p:nvPr/>
          </p:nvSpPr>
          <p:spPr bwMode="auto">
            <a:xfrm rot="5400000">
              <a:off x="2079" y="13952"/>
              <a:ext cx="900" cy="540"/>
            </a:xfrm>
            <a:prstGeom prst="flowChartExtra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UA"/>
            </a:p>
          </p:txBody>
        </p:sp>
        <p:sp>
          <p:nvSpPr>
            <p:cNvPr id="80" name="Line 74">
              <a:extLst>
                <a:ext uri="{FF2B5EF4-FFF2-40B4-BE49-F238E27FC236}">
                  <a16:creationId xmlns:a16="http://schemas.microsoft.com/office/drawing/2014/main" id="{D6D1F707-61E8-EFA5-01E9-30304E1C6527}"/>
                </a:ext>
              </a:extLst>
            </p:cNvPr>
            <p:cNvSpPr>
              <a:spLocks noChangeShapeType="1"/>
            </p:cNvSpPr>
            <p:nvPr/>
          </p:nvSpPr>
          <p:spPr bwMode="auto">
            <a:xfrm>
              <a:off x="2799" y="14222"/>
              <a:ext cx="3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1" name="Line 73">
              <a:extLst>
                <a:ext uri="{FF2B5EF4-FFF2-40B4-BE49-F238E27FC236}">
                  <a16:creationId xmlns:a16="http://schemas.microsoft.com/office/drawing/2014/main" id="{3A6BC118-129F-FB98-43AF-97FAEF5F680C}"/>
                </a:ext>
              </a:extLst>
            </p:cNvPr>
            <p:cNvSpPr>
              <a:spLocks noChangeShapeType="1"/>
            </p:cNvSpPr>
            <p:nvPr/>
          </p:nvSpPr>
          <p:spPr bwMode="auto">
            <a:xfrm>
              <a:off x="1896" y="13802"/>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Line 72">
              <a:extLst>
                <a:ext uri="{FF2B5EF4-FFF2-40B4-BE49-F238E27FC236}">
                  <a16:creationId xmlns:a16="http://schemas.microsoft.com/office/drawing/2014/main" id="{D4201710-0300-3C26-8425-31B2EE3F9C44}"/>
                </a:ext>
              </a:extLst>
            </p:cNvPr>
            <p:cNvSpPr>
              <a:spLocks noChangeShapeType="1"/>
            </p:cNvSpPr>
            <p:nvPr/>
          </p:nvSpPr>
          <p:spPr bwMode="auto">
            <a:xfrm>
              <a:off x="1716" y="14162"/>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3" name="Line 71">
              <a:extLst>
                <a:ext uri="{FF2B5EF4-FFF2-40B4-BE49-F238E27FC236}">
                  <a16:creationId xmlns:a16="http://schemas.microsoft.com/office/drawing/2014/main" id="{9C2AF082-0461-E6EA-4884-1F160EA8EF4E}"/>
                </a:ext>
              </a:extLst>
            </p:cNvPr>
            <p:cNvSpPr>
              <a:spLocks noChangeShapeType="1"/>
            </p:cNvSpPr>
            <p:nvPr/>
          </p:nvSpPr>
          <p:spPr bwMode="auto">
            <a:xfrm flipH="1">
              <a:off x="1896" y="14162"/>
              <a:ext cx="36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84" name="Rectangle 82">
            <a:extLst>
              <a:ext uri="{FF2B5EF4-FFF2-40B4-BE49-F238E27FC236}">
                <a16:creationId xmlns:a16="http://schemas.microsoft.com/office/drawing/2014/main" id="{7DA2F6DD-B578-A0C5-BE44-9116D55F297A}"/>
              </a:ext>
            </a:extLst>
          </p:cNvPr>
          <p:cNvSpPr>
            <a:spLocks noChangeArrowheads="1"/>
          </p:cNvSpPr>
          <p:nvPr/>
        </p:nvSpPr>
        <p:spPr bwMode="auto">
          <a:xfrm>
            <a:off x="403123" y="441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uk-UA" altLang="ru-UA"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Крайове обладнання    </a:t>
            </a:r>
            <a:endParaRPr kumimoji="0" lang="uk-UA" altLang="ru-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uk-UA" altLang="ru-UA"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Вузол комутації             </a:t>
            </a:r>
            <a:endParaRPr kumimoji="0" lang="uk-UA" altLang="ru-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uk-UA" altLang="ru-UA"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Концентратор   </a:t>
            </a:r>
            <a:endParaRPr kumimoji="0" lang="uk-UA" altLang="ru-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358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7990D-7015-FF17-DD11-F9F69B1A5484}"/>
              </a:ext>
            </a:extLst>
          </p:cNvPr>
          <p:cNvSpPr txBox="1"/>
          <p:nvPr/>
        </p:nvSpPr>
        <p:spPr>
          <a:xfrm>
            <a:off x="953729" y="463940"/>
            <a:ext cx="10284542" cy="5539978"/>
          </a:xfrm>
          <a:prstGeom prst="rect">
            <a:avLst/>
          </a:prstGeom>
          <a:noFill/>
        </p:spPr>
        <p:txBody>
          <a:bodyPr wrap="square">
            <a:spAutoFit/>
          </a:bodyPr>
          <a:lstStyle/>
          <a:p>
            <a:pPr indent="450215" algn="just"/>
            <a:r>
              <a:rPr lang="uk-UA" sz="2000" b="0" dirty="0">
                <a:effectLst/>
                <a:latin typeface="Times New Roman" panose="02020603050405020304" pitchFamily="18" charset="0"/>
                <a:ea typeface="Times New Roman" panose="02020603050405020304" pitchFamily="18" charset="0"/>
              </a:rPr>
              <a:t>Показники якості функціонування будь-якої системи зазвичай поділяють на три групи: економічні, технічні і соціальні.</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1" i="1" dirty="0">
                <a:effectLst/>
                <a:latin typeface="Times New Roman" panose="02020603050405020304" pitchFamily="18" charset="0"/>
                <a:ea typeface="Times New Roman" panose="02020603050405020304" pitchFamily="18" charset="0"/>
              </a:rPr>
              <a:t>Економічні</a:t>
            </a:r>
            <a:r>
              <a:rPr lang="uk-UA" sz="2000" b="0" dirty="0">
                <a:effectLst/>
                <a:latin typeface="Times New Roman" panose="02020603050405020304" pitchFamily="18" charset="0"/>
                <a:ea typeface="Times New Roman" panose="02020603050405020304" pitchFamily="18" charset="0"/>
              </a:rPr>
              <a:t> показники – це прибуток, експлуатаційні витрати, економічна ефективність тощо.</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1" i="1" dirty="0">
                <a:effectLst/>
                <a:latin typeface="Times New Roman" panose="02020603050405020304" pitchFamily="18" charset="0"/>
                <a:ea typeface="Times New Roman" panose="02020603050405020304" pitchFamily="18" charset="0"/>
              </a:rPr>
              <a:t>Технічні</a:t>
            </a:r>
            <a:r>
              <a:rPr lang="uk-UA" sz="2000" b="1" dirty="0">
                <a:effectLst/>
                <a:latin typeface="Times New Roman" panose="02020603050405020304" pitchFamily="18" charset="0"/>
                <a:ea typeface="Times New Roman" panose="02020603050405020304" pitchFamily="18" charset="0"/>
              </a:rPr>
              <a:t> </a:t>
            </a:r>
            <a:r>
              <a:rPr lang="uk-UA" sz="2000" b="0" dirty="0">
                <a:effectLst/>
                <a:latin typeface="Times New Roman" panose="02020603050405020304" pitchFamily="18" charset="0"/>
                <a:ea typeface="Times New Roman" panose="02020603050405020304" pitchFamily="18" charset="0"/>
              </a:rPr>
              <a:t>– це показники технології обробки даних (часу, якості інформації, надійності, експлуатаційні, науково-технічного рівня, технічних засобів).</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1" i="1" dirty="0">
                <a:effectLst/>
                <a:latin typeface="Times New Roman" panose="02020603050405020304" pitchFamily="18" charset="0"/>
                <a:ea typeface="Times New Roman" panose="02020603050405020304" pitchFamily="18" charset="0"/>
              </a:rPr>
              <a:t>Соціальні</a:t>
            </a:r>
            <a:r>
              <a:rPr lang="uk-UA" sz="2000" b="0" dirty="0">
                <a:effectLst/>
                <a:latin typeface="Times New Roman" panose="02020603050405020304" pitchFamily="18" charset="0"/>
                <a:ea typeface="Times New Roman" panose="02020603050405020304" pitchFamily="18" charset="0"/>
              </a:rPr>
              <a:t> – це показники умов праці, якості обслуговування користувачів системи.</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0" dirty="0">
                <a:effectLst/>
                <a:latin typeface="Times New Roman" panose="02020603050405020304" pitchFamily="18" charset="0"/>
                <a:ea typeface="Times New Roman" panose="02020603050405020304" pitchFamily="18" charset="0"/>
              </a:rPr>
              <a:t>Наслідком створення нової інформаційної системи є зміна внутрішніх і зовнішніх показників існуючої системи.</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1" i="1" dirty="0">
                <a:effectLst/>
                <a:latin typeface="Times New Roman" panose="02020603050405020304" pitchFamily="18" charset="0"/>
                <a:ea typeface="Times New Roman" panose="02020603050405020304" pitchFamily="18" charset="0"/>
              </a:rPr>
              <a:t>Внутрішні</a:t>
            </a:r>
            <a:r>
              <a:rPr lang="uk-UA" sz="2000" b="0" dirty="0">
                <a:effectLst/>
                <a:latin typeface="Times New Roman" panose="02020603050405020304" pitchFamily="18" charset="0"/>
                <a:ea typeface="Times New Roman" panose="02020603050405020304" pitchFamily="18" charset="0"/>
              </a:rPr>
              <a:t> показники характеризують </a:t>
            </a:r>
            <a:r>
              <a:rPr lang="uk-UA" sz="2000" b="1" i="1" dirty="0">
                <a:effectLst/>
                <a:latin typeface="Times New Roman" panose="02020603050405020304" pitchFamily="18" charset="0"/>
                <a:ea typeface="Times New Roman" panose="02020603050405020304" pitchFamily="18" charset="0"/>
              </a:rPr>
              <a:t>функціонування інформаційної</a:t>
            </a:r>
            <a:r>
              <a:rPr lang="uk-UA" sz="2000" b="0" i="1" dirty="0">
                <a:effectLst/>
                <a:latin typeface="Times New Roman" panose="02020603050405020304" pitchFamily="18" charset="0"/>
                <a:ea typeface="Times New Roman" panose="02020603050405020304" pitchFamily="18" charset="0"/>
              </a:rPr>
              <a:t> </a:t>
            </a:r>
            <a:r>
              <a:rPr lang="uk-UA" sz="2000" b="1" i="1" dirty="0">
                <a:effectLst/>
                <a:latin typeface="Times New Roman" panose="02020603050405020304" pitchFamily="18" charset="0"/>
                <a:ea typeface="Times New Roman" panose="02020603050405020304" pitchFamily="18" charset="0"/>
              </a:rPr>
              <a:t>системи</a:t>
            </a:r>
            <a:r>
              <a:rPr lang="uk-UA" sz="2000" b="0" dirty="0">
                <a:effectLst/>
                <a:latin typeface="Times New Roman" panose="02020603050405020304" pitchFamily="18" charset="0"/>
                <a:ea typeface="Times New Roman" panose="02020603050405020304" pitchFamily="18" charset="0"/>
              </a:rPr>
              <a:t>. До них належать: показники часових і фінансових витрат на реалізацію інформаційного процесу, експлуатаційні витрати, показники надійності, продуктивність інформаційної системи, показники, які характеризують захищеність і збереження даних, їх повноту, вірогідність тощо. </a:t>
            </a:r>
            <a:endParaRPr lang="ru-UA" sz="2000" b="1" dirty="0">
              <a:effectLst/>
              <a:latin typeface="Times New Roman" panose="02020603050405020304" pitchFamily="18" charset="0"/>
              <a:ea typeface="Times New Roman" panose="02020603050405020304" pitchFamily="18" charset="0"/>
            </a:endParaRPr>
          </a:p>
          <a:p>
            <a:pPr indent="450215" algn="just"/>
            <a:r>
              <a:rPr lang="uk-UA" sz="2000" b="1" i="1" dirty="0">
                <a:effectLst/>
                <a:latin typeface="Times New Roman" panose="02020603050405020304" pitchFamily="18" charset="0"/>
                <a:ea typeface="Times New Roman" panose="02020603050405020304" pitchFamily="18" charset="0"/>
              </a:rPr>
              <a:t>Зовнішні</a:t>
            </a:r>
            <a:r>
              <a:rPr lang="uk-UA" sz="2000" b="0" dirty="0">
                <a:effectLst/>
                <a:latin typeface="Times New Roman" panose="02020603050405020304" pitchFamily="18" charset="0"/>
                <a:ea typeface="Times New Roman" panose="02020603050405020304" pitchFamily="18" charset="0"/>
              </a:rPr>
              <a:t> показники характеризують </a:t>
            </a:r>
            <a:r>
              <a:rPr lang="uk-UA" sz="2000" b="1" i="1" dirty="0">
                <a:effectLst/>
                <a:latin typeface="Times New Roman" panose="02020603050405020304" pitchFamily="18" charset="0"/>
                <a:ea typeface="Times New Roman" panose="02020603050405020304" pitchFamily="18" charset="0"/>
              </a:rPr>
              <a:t>якість обслуговування користувачів</a:t>
            </a:r>
            <a:r>
              <a:rPr lang="uk-UA" sz="2000" b="0" dirty="0">
                <a:effectLst/>
                <a:latin typeface="Times New Roman" panose="02020603050405020304" pitchFamily="18" charset="0"/>
                <a:ea typeface="Times New Roman" panose="02020603050405020304" pitchFamily="18" charset="0"/>
              </a:rPr>
              <a:t>. До них належать середній час, який витрачається на отримання інформації, показники якості інформації, яка надається користувачеві (повнота, </a:t>
            </a:r>
            <a:r>
              <a:rPr lang="uk-UA" sz="2000" b="0" dirty="0" err="1">
                <a:effectLst/>
                <a:latin typeface="Times New Roman" panose="02020603050405020304" pitchFamily="18" charset="0"/>
                <a:ea typeface="Times New Roman" panose="02020603050405020304" pitchFamily="18" charset="0"/>
              </a:rPr>
              <a:t>релевантність</a:t>
            </a:r>
            <a:r>
              <a:rPr lang="uk-UA" sz="2000" b="0" dirty="0">
                <a:effectLst/>
                <a:latin typeface="Times New Roman" panose="02020603050405020304" pitchFamily="18" charset="0"/>
                <a:ea typeface="Times New Roman" panose="02020603050405020304" pitchFamily="18" charset="0"/>
              </a:rPr>
              <a:t>, вірогідність</a:t>
            </a:r>
            <a:r>
              <a:rPr lang="uk-UA" sz="1400" b="0" dirty="0">
                <a:effectLst/>
                <a:latin typeface="Times New Roman" panose="02020603050405020304" pitchFamily="18" charset="0"/>
                <a:ea typeface="Times New Roman" panose="02020603050405020304" pitchFamily="18" charset="0"/>
              </a:rPr>
              <a:t>)</a:t>
            </a:r>
          </a:p>
          <a:p>
            <a:pPr indent="450215" algn="just"/>
            <a:r>
              <a:rPr lang="uk-UA" sz="1400" dirty="0">
                <a:latin typeface="Times New Roman" panose="02020603050405020304" pitchFamily="18" charset="0"/>
                <a:ea typeface="Times New Roman" panose="02020603050405020304" pitchFamily="18" charset="0"/>
              </a:rPr>
              <a:t>Надійність системи залежить від якості елементів, які виконують її основні функції</a:t>
            </a:r>
            <a:endParaRPr lang="ru-UA"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56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1262" y="368968"/>
            <a:ext cx="11187129" cy="4507832"/>
          </a:xfrm>
        </p:spPr>
        <p:txBody>
          <a:bodyPr>
            <a:normAutofit fontScale="77500" lnSpcReduction="20000"/>
          </a:bodyPr>
          <a:lstStyle/>
          <a:p>
            <a:pPr marL="45722" indent="0" algn="just">
              <a:buNone/>
            </a:pPr>
            <a:r>
              <a:rPr lang="uk-UA" sz="3400" dirty="0">
                <a:solidFill>
                  <a:schemeClr val="tx1"/>
                </a:solidFill>
              </a:rPr>
              <a:t>НІМС виготовляють на основі </a:t>
            </a:r>
            <a:r>
              <a:rPr lang="uk-UA" sz="3400" dirty="0" err="1">
                <a:solidFill>
                  <a:schemeClr val="tx1"/>
                </a:solidFill>
              </a:rPr>
              <a:t>планарної</a:t>
            </a:r>
            <a:r>
              <a:rPr lang="uk-UA" sz="3400" dirty="0">
                <a:solidFill>
                  <a:schemeClr val="tx1"/>
                </a:solidFill>
              </a:rPr>
              <a:t> технології напівпровідникових приладів. Усі елементи напівпровідникових ІМС (транзистори, діоди, резистори й ін.) формують у єдиному технологічному потоці в тонкому  поверхневому шарі напівпровідникової пластини (підкладки) діаметром 40 - l50 мм і товщиною 0,2 - 0,4 мм. </a:t>
            </a:r>
          </a:p>
          <a:p>
            <a:pPr marL="45722" indent="0" algn="just">
              <a:buNone/>
            </a:pPr>
            <a:r>
              <a:rPr lang="uk-UA" sz="3400" b="1" dirty="0">
                <a:solidFill>
                  <a:schemeClr val="tx1"/>
                </a:solidFill>
              </a:rPr>
              <a:t>Кристал </a:t>
            </a:r>
            <a:r>
              <a:rPr lang="uk-UA" sz="3400" dirty="0">
                <a:solidFill>
                  <a:schemeClr val="tx1"/>
                </a:solidFill>
              </a:rPr>
              <a:t>–</a:t>
            </a:r>
            <a:r>
              <a:rPr lang="uk-UA" sz="3400" b="1" dirty="0">
                <a:solidFill>
                  <a:schemeClr val="tx1"/>
                </a:solidFill>
              </a:rPr>
              <a:t> </a:t>
            </a:r>
            <a:r>
              <a:rPr lang="uk-UA" sz="3400" dirty="0" err="1">
                <a:solidFill>
                  <a:schemeClr val="tx1"/>
                </a:solidFill>
              </a:rPr>
              <a:t>конструктивно</a:t>
            </a:r>
            <a:r>
              <a:rPr lang="uk-UA" sz="3400" dirty="0">
                <a:solidFill>
                  <a:schemeClr val="tx1"/>
                </a:solidFill>
              </a:rPr>
              <a:t> виділена частина</a:t>
            </a:r>
            <a:r>
              <a:rPr lang="uk-UA" sz="3400" b="1" dirty="0">
                <a:solidFill>
                  <a:schemeClr val="tx1"/>
                </a:solidFill>
              </a:rPr>
              <a:t> </a:t>
            </a:r>
            <a:r>
              <a:rPr lang="uk-UA" sz="3400" dirty="0">
                <a:solidFill>
                  <a:schemeClr val="tx1"/>
                </a:solidFill>
              </a:rPr>
              <a:t>напівпровідникової пластини, що є </a:t>
            </a:r>
            <a:r>
              <a:rPr lang="uk-UA" sz="3400" dirty="0" err="1">
                <a:solidFill>
                  <a:schemeClr val="tx1"/>
                </a:solidFill>
              </a:rPr>
              <a:t>функційонально</a:t>
            </a:r>
            <a:r>
              <a:rPr lang="uk-UA" sz="3400" dirty="0">
                <a:solidFill>
                  <a:schemeClr val="tx1"/>
                </a:solidFill>
              </a:rPr>
              <a:t> закінченою НІМС, по периметру якої розміщені контактні площинки.</a:t>
            </a:r>
          </a:p>
          <a:p>
            <a:pPr marL="45722" indent="0" algn="just">
              <a:buNone/>
            </a:pPr>
            <a:r>
              <a:rPr lang="uk-UA" sz="3400" dirty="0">
                <a:solidFill>
                  <a:schemeClr val="tx1"/>
                </a:solidFill>
              </a:rPr>
              <a:t> </a:t>
            </a:r>
            <a:r>
              <a:rPr lang="uk-UA" sz="3400" b="1" dirty="0">
                <a:solidFill>
                  <a:schemeClr val="tx1"/>
                </a:solidFill>
              </a:rPr>
              <a:t>Корпус </a:t>
            </a:r>
            <a:r>
              <a:rPr lang="uk-UA" sz="3400" dirty="0">
                <a:solidFill>
                  <a:schemeClr val="tx1"/>
                </a:solidFill>
              </a:rPr>
              <a:t>–</a:t>
            </a:r>
            <a:r>
              <a:rPr lang="uk-UA" sz="3400" b="1" dirty="0">
                <a:solidFill>
                  <a:schemeClr val="tx1"/>
                </a:solidFill>
              </a:rPr>
              <a:t> </a:t>
            </a:r>
            <a:r>
              <a:rPr lang="uk-UA" sz="3400" dirty="0">
                <a:solidFill>
                  <a:schemeClr val="tx1"/>
                </a:solidFill>
              </a:rPr>
              <a:t>частина конструкції ІМС,</a:t>
            </a:r>
            <a:r>
              <a:rPr lang="uk-UA" sz="3400" b="1" dirty="0">
                <a:solidFill>
                  <a:schemeClr val="tx1"/>
                </a:solidFill>
              </a:rPr>
              <a:t> </a:t>
            </a:r>
            <a:r>
              <a:rPr lang="uk-UA" sz="3400" dirty="0">
                <a:solidFill>
                  <a:schemeClr val="tx1"/>
                </a:solidFill>
              </a:rPr>
              <a:t>яка призначена для захисту від зовнішнього впливу і з'єднання із зовнішніми колами за допомогою виводів. Кристал кріплять до основи корпусу і, виконавши необхідні електричні з'єднання із зовнішніми виводами, герметизують.</a:t>
            </a:r>
          </a:p>
          <a:p>
            <a:pPr marL="45722" indent="0">
              <a:buNone/>
            </a:pPr>
            <a:br>
              <a:rPr lang="ru-RU" dirty="0"/>
            </a:br>
            <a:endParaRPr lang="ru-RU" dirty="0"/>
          </a:p>
        </p:txBody>
      </p:sp>
      <p:pic>
        <p:nvPicPr>
          <p:cNvPr id="4" name="Picture 18"/>
          <p:cNvPicPr/>
          <p:nvPr/>
        </p:nvPicPr>
        <p:blipFill>
          <a:blip r:embed="rId2">
            <a:clrChange>
              <a:clrFrom>
                <a:srgbClr val="FFFFFF"/>
              </a:clrFrom>
              <a:clrTo>
                <a:srgbClr val="FFFFFF">
                  <a:alpha val="0"/>
                </a:srgbClr>
              </a:clrTo>
            </a:clrChange>
          </a:blip>
          <a:srcRect/>
          <a:stretch>
            <a:fillRect/>
          </a:stretch>
        </p:blipFill>
        <p:spPr bwMode="auto">
          <a:xfrm>
            <a:off x="1761455" y="4491789"/>
            <a:ext cx="3307849" cy="1580081"/>
          </a:xfrm>
          <a:prstGeom prst="rect">
            <a:avLst/>
          </a:prstGeom>
          <a:noFill/>
        </p:spPr>
      </p:pic>
      <p:sp>
        <p:nvSpPr>
          <p:cNvPr id="5" name="Прямоугольник 4"/>
          <p:cNvSpPr/>
          <p:nvPr/>
        </p:nvSpPr>
        <p:spPr>
          <a:xfrm>
            <a:off x="3048000" y="5105365"/>
            <a:ext cx="9406454" cy="1200521"/>
          </a:xfrm>
          <a:prstGeom prst="rect">
            <a:avLst/>
          </a:prstGeom>
        </p:spPr>
        <p:txBody>
          <a:bodyPr wrap="square">
            <a:spAutoFit/>
          </a:bodyPr>
          <a:lstStyle/>
          <a:p>
            <a:pPr marL="1955800">
              <a:spcAft>
                <a:spcPts val="0"/>
              </a:spcAft>
            </a:pPr>
            <a:r>
              <a:rPr lang="ru-RU" dirty="0">
                <a:latin typeface="Times New Roman" panose="02020603050405020304" pitchFamily="18"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НІМС:</a:t>
            </a:r>
          </a:p>
          <a:p>
            <a:pPr>
              <a:lnSpc>
                <a:spcPts val="35"/>
              </a:lnSpc>
              <a:spcAft>
                <a:spcPts val="0"/>
              </a:spcAft>
            </a:pPr>
            <a:r>
              <a:rPr lang="uk-UA" sz="2400" dirty="0">
                <a:latin typeface="Corbel" panose="020B0503020204020204" pitchFamily="34" charset="0"/>
                <a:ea typeface="Times New Roman" panose="02020603050405020304" pitchFamily="18" charset="0"/>
              </a:rPr>
              <a:t> </a:t>
            </a:r>
          </a:p>
          <a:p>
            <a:pPr marL="1955800">
              <a:spcAft>
                <a:spcPts val="0"/>
              </a:spcAft>
            </a:pPr>
            <a:r>
              <a:rPr lang="uk-UA" sz="2400" dirty="0">
                <a:latin typeface="Corbel" panose="020B0503020204020204" pitchFamily="34" charset="0"/>
                <a:ea typeface="Times New Roman" panose="02020603050405020304" pitchFamily="18" charset="0"/>
              </a:rPr>
              <a:t>            а - підкладка;</a:t>
            </a:r>
          </a:p>
          <a:p>
            <a:pPr>
              <a:lnSpc>
                <a:spcPts val="35"/>
              </a:lnSpc>
              <a:spcAft>
                <a:spcPts val="0"/>
              </a:spcAft>
            </a:pPr>
            <a:r>
              <a:rPr lang="uk-UA" sz="2400" dirty="0">
                <a:latin typeface="Corbel" panose="020B0503020204020204" pitchFamily="34" charset="0"/>
                <a:ea typeface="Times New Roman" panose="02020603050405020304" pitchFamily="18" charset="0"/>
              </a:rPr>
              <a:t> </a:t>
            </a:r>
          </a:p>
          <a:p>
            <a:pPr marL="1955800">
              <a:spcAft>
                <a:spcPts val="0"/>
              </a:spcAft>
            </a:pPr>
            <a:r>
              <a:rPr lang="uk-UA" sz="2400" dirty="0">
                <a:latin typeface="Corbel" panose="020B0503020204020204" pitchFamily="34" charset="0"/>
                <a:ea typeface="Times New Roman" panose="02020603050405020304" pitchFamily="18" charset="0"/>
              </a:rPr>
              <a:t>            б - з’єднання із зовнішніми виводами корпусу</a:t>
            </a:r>
          </a:p>
          <a:p>
            <a:pPr>
              <a:lnSpc>
                <a:spcPts val="35"/>
              </a:lnSpc>
              <a:spcAft>
                <a:spcPts val="0"/>
              </a:spcAft>
            </a:pPr>
            <a:r>
              <a:rPr lang="ru-RU" sz="12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а</a:t>
            </a:r>
            <a:r>
              <a:rPr lang="ru-RU" sz="12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б</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133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7305" y="449179"/>
            <a:ext cx="11341769" cy="1938992"/>
          </a:xfrm>
          <a:prstGeom prst="rect">
            <a:avLst/>
          </a:prstGeom>
        </p:spPr>
        <p:txBody>
          <a:bodyPr wrap="square">
            <a:spAutoFit/>
          </a:bodyPr>
          <a:lstStyle/>
          <a:p>
            <a:pPr marL="25400" marR="12700" indent="207010" algn="just">
              <a:spcAft>
                <a:spcPts val="0"/>
              </a:spcAft>
            </a:pPr>
            <a:r>
              <a:rPr lang="uk-UA" sz="2400" b="1" dirty="0">
                <a:latin typeface="Corbel" panose="020B0503020204020204" pitchFamily="34" charset="0"/>
                <a:ea typeface="Times New Roman" panose="02020603050405020304" pitchFamily="18" charset="0"/>
              </a:rPr>
              <a:t>Розрізняють чотири типи НІМС: </a:t>
            </a:r>
          </a:p>
          <a:p>
            <a:pPr marL="368300" marR="12700" indent="-342900" algn="just">
              <a:spcAft>
                <a:spcPts val="0"/>
              </a:spcAft>
              <a:buFont typeface="Arial" panose="020B0604020202020204" pitchFamily="34" charset="0"/>
              <a:buChar char="•"/>
            </a:pPr>
            <a:r>
              <a:rPr lang="uk-UA" sz="2400" dirty="0" err="1">
                <a:latin typeface="Corbel" panose="020B0503020204020204" pitchFamily="34" charset="0"/>
                <a:ea typeface="Times New Roman" panose="02020603050405020304" pitchFamily="18" charset="0"/>
              </a:rPr>
              <a:t>планарно</a:t>
            </a:r>
            <a:r>
              <a:rPr lang="uk-UA" sz="2400" dirty="0">
                <a:latin typeface="Corbel" panose="020B0503020204020204" pitchFamily="34" charset="0"/>
                <a:ea typeface="Times New Roman" panose="02020603050405020304" pitchFamily="18" charset="0"/>
              </a:rPr>
              <a:t>-дифузійні (</a:t>
            </a:r>
            <a:r>
              <a:rPr lang="uk-UA" sz="2400" dirty="0" err="1">
                <a:latin typeface="Corbel" panose="020B0503020204020204" pitchFamily="34" charset="0"/>
                <a:ea typeface="Times New Roman" panose="02020603050405020304" pitchFamily="18" charset="0"/>
              </a:rPr>
              <a:t>однокристальні</a:t>
            </a:r>
            <a:r>
              <a:rPr lang="uk-UA" sz="2400" dirty="0">
                <a:latin typeface="Corbel" panose="020B0503020204020204" pitchFamily="34" charset="0"/>
                <a:ea typeface="Times New Roman" panose="02020603050405020304" pitchFamily="18" charset="0"/>
              </a:rPr>
              <a:t>) на біполярних (БП) структурах; </a:t>
            </a:r>
          </a:p>
          <a:p>
            <a:pPr marL="368300" marR="12700" indent="-342900" algn="just">
              <a:spcAft>
                <a:spcPts val="0"/>
              </a:spcAft>
              <a:buFont typeface="Arial" panose="020B0604020202020204" pitchFamily="34" charset="0"/>
              <a:buChar char="•"/>
            </a:pPr>
            <a:r>
              <a:rPr lang="uk-UA" sz="2400" dirty="0">
                <a:latin typeface="Corbel" panose="020B0503020204020204" pitchFamily="34" charset="0"/>
                <a:ea typeface="Times New Roman" panose="02020603050405020304" pitchFamily="18" charset="0"/>
              </a:rPr>
              <a:t>сумісні (з </a:t>
            </a:r>
            <a:r>
              <a:rPr lang="uk-UA" sz="2400" dirty="0" err="1">
                <a:latin typeface="Corbel" panose="020B0503020204020204" pitchFamily="34" charset="0"/>
                <a:ea typeface="Times New Roman" panose="02020603050405020304" pitchFamily="18" charset="0"/>
              </a:rPr>
              <a:t>тонкоплівковими</a:t>
            </a:r>
            <a:r>
              <a:rPr lang="uk-UA" sz="2400" dirty="0">
                <a:latin typeface="Corbel" panose="020B0503020204020204" pitchFamily="34" charset="0"/>
                <a:ea typeface="Times New Roman" panose="02020603050405020304" pitchFamily="18" charset="0"/>
              </a:rPr>
              <a:t> пасивними елементами); </a:t>
            </a:r>
          </a:p>
          <a:p>
            <a:pPr marL="368300" marR="12700" indent="-342900" algn="just">
              <a:spcAft>
                <a:spcPts val="0"/>
              </a:spcAft>
              <a:buFont typeface="Arial" panose="020B0604020202020204" pitchFamily="34" charset="0"/>
              <a:buChar char="•"/>
            </a:pPr>
            <a:r>
              <a:rPr lang="uk-UA" sz="2400" dirty="0">
                <a:latin typeface="Corbel" panose="020B0503020204020204" pitchFamily="34" charset="0"/>
                <a:ea typeface="Times New Roman" panose="02020603050405020304" pitchFamily="18" charset="0"/>
              </a:rPr>
              <a:t>на основі структур метал-діелектрик-напівпровідник (МДН)); </a:t>
            </a:r>
          </a:p>
          <a:p>
            <a:pPr marL="368300" marR="12700" indent="-342900" algn="just">
              <a:spcAft>
                <a:spcPts val="0"/>
              </a:spcAft>
              <a:buFont typeface="Arial" panose="020B0604020202020204" pitchFamily="34" charset="0"/>
              <a:buChar char="•"/>
            </a:pPr>
            <a:r>
              <a:rPr lang="uk-UA" sz="2400" dirty="0" err="1">
                <a:latin typeface="Corbel" panose="020B0503020204020204" pitchFamily="34" charset="0"/>
                <a:ea typeface="Times New Roman" panose="02020603050405020304" pitchFamily="18" charset="0"/>
              </a:rPr>
              <a:t>багатокристальні</a:t>
            </a:r>
            <a:r>
              <a:rPr lang="uk-UA" sz="2400" dirty="0">
                <a:latin typeface="Corbel" panose="020B0503020204020204" pitchFamily="34" charset="0"/>
                <a:ea typeface="Times New Roman" panose="02020603050405020304" pitchFamily="18" charset="0"/>
              </a:rPr>
              <a:t>.</a:t>
            </a:r>
            <a:endParaRPr lang="uk-UA" sz="2400" dirty="0">
              <a:effectLst/>
              <a:latin typeface="Corbel" panose="020B0503020204020204" pitchFamily="34" charset="0"/>
              <a:ea typeface="Times New Roman" panose="02020603050405020304" pitchFamily="18" charset="0"/>
            </a:endParaRPr>
          </a:p>
        </p:txBody>
      </p:sp>
      <p:pic>
        <p:nvPicPr>
          <p:cNvPr id="5" name="Picture 19"/>
          <p:cNvPicPr/>
          <p:nvPr/>
        </p:nvPicPr>
        <p:blipFill>
          <a:blip r:embed="rId2"/>
          <a:srcRect/>
          <a:stretch>
            <a:fillRect/>
          </a:stretch>
        </p:blipFill>
        <p:spPr bwMode="auto">
          <a:xfrm>
            <a:off x="609601" y="2550695"/>
            <a:ext cx="5967662" cy="2277979"/>
          </a:xfrm>
          <a:prstGeom prst="rect">
            <a:avLst/>
          </a:prstGeom>
          <a:noFill/>
        </p:spPr>
      </p:pic>
      <p:sp>
        <p:nvSpPr>
          <p:cNvPr id="6" name="Прямоугольник 5"/>
          <p:cNvSpPr/>
          <p:nvPr/>
        </p:nvSpPr>
        <p:spPr>
          <a:xfrm>
            <a:off x="-480228" y="5392184"/>
            <a:ext cx="6648417" cy="875368"/>
          </a:xfrm>
          <a:prstGeom prst="rect">
            <a:avLst/>
          </a:prstGeom>
        </p:spPr>
        <p:txBody>
          <a:bodyPr wrap="square">
            <a:spAutoFit/>
          </a:bodyPr>
          <a:lstStyle/>
          <a:p>
            <a:pPr marL="990600" marR="901700" indent="-990600" algn="ctr">
              <a:lnSpc>
                <a:spcPct val="106000"/>
              </a:lnSpc>
              <a:spcAft>
                <a:spcPts val="0"/>
              </a:spcAft>
            </a:pPr>
            <a:r>
              <a:rPr lang="uk-UA" sz="2400" dirty="0">
                <a:latin typeface="Corbel" panose="020B0503020204020204" pitchFamily="34" charset="0"/>
                <a:ea typeface="Times New Roman" panose="02020603050405020304" pitchFamily="18" charset="0"/>
              </a:rPr>
              <a:t>                 Структура та електрична схема </a:t>
            </a:r>
            <a:r>
              <a:rPr lang="uk-UA" sz="2400" dirty="0" err="1">
                <a:latin typeface="Corbel" panose="020B0503020204020204" pitchFamily="34" charset="0"/>
                <a:ea typeface="Times New Roman" panose="02020603050405020304" pitchFamily="18" charset="0"/>
              </a:rPr>
              <a:t>планарно</a:t>
            </a:r>
            <a:r>
              <a:rPr lang="uk-UA" sz="2400" dirty="0">
                <a:latin typeface="Corbel" panose="020B0503020204020204" pitchFamily="34" charset="0"/>
                <a:ea typeface="Times New Roman" panose="02020603050405020304" pitchFamily="18" charset="0"/>
              </a:rPr>
              <a:t>- дифузійної НІМС</a:t>
            </a:r>
            <a:endParaRPr lang="uk-UA" sz="2400" dirty="0">
              <a:effectLst/>
              <a:latin typeface="Corbel" panose="020B0503020204020204" pitchFamily="34" charset="0"/>
              <a:ea typeface="Times New Roman" panose="02020603050405020304" pitchFamily="18" charset="0"/>
            </a:endParaRPr>
          </a:p>
        </p:txBody>
      </p:sp>
      <p:pic>
        <p:nvPicPr>
          <p:cNvPr id="7" name="Picture 20"/>
          <p:cNvPicPr/>
          <p:nvPr/>
        </p:nvPicPr>
        <p:blipFill>
          <a:blip r:embed="rId3"/>
          <a:srcRect/>
          <a:stretch>
            <a:fillRect/>
          </a:stretch>
        </p:blipFill>
        <p:spPr bwMode="auto">
          <a:xfrm>
            <a:off x="6737683" y="2278947"/>
            <a:ext cx="5245769" cy="2710148"/>
          </a:xfrm>
          <a:prstGeom prst="rect">
            <a:avLst/>
          </a:prstGeom>
          <a:noFill/>
        </p:spPr>
      </p:pic>
      <p:sp>
        <p:nvSpPr>
          <p:cNvPr id="8" name="Прямоугольник 7"/>
          <p:cNvSpPr/>
          <p:nvPr/>
        </p:nvSpPr>
        <p:spPr>
          <a:xfrm>
            <a:off x="4957010" y="5431271"/>
            <a:ext cx="6625389" cy="1339469"/>
          </a:xfrm>
          <a:prstGeom prst="rect">
            <a:avLst/>
          </a:prstGeom>
        </p:spPr>
        <p:txBody>
          <a:bodyPr wrap="square">
            <a:spAutoFit/>
          </a:bodyPr>
          <a:lstStyle/>
          <a:p>
            <a:pPr marL="1117600" marR="660400" indent="-914400" algn="ctr">
              <a:lnSpc>
                <a:spcPct val="98000"/>
              </a:lnSpc>
              <a:spcAft>
                <a:spcPts val="0"/>
              </a:spcAft>
            </a:pPr>
            <a:r>
              <a:rPr lang="uk-UA" sz="2400" dirty="0">
                <a:latin typeface="Corbel" panose="020B0503020204020204" pitchFamily="34" charset="0"/>
                <a:ea typeface="Times New Roman" panose="02020603050405020304" pitchFamily="18" charset="0"/>
              </a:rPr>
              <a:t>              Структура та електрична схема </a:t>
            </a:r>
            <a:r>
              <a:rPr lang="uk-UA" sz="2400" dirty="0" err="1">
                <a:latin typeface="Corbel" panose="020B0503020204020204" pitchFamily="34" charset="0"/>
                <a:ea typeface="Times New Roman" panose="02020603050405020304" pitchFamily="18" charset="0"/>
              </a:rPr>
              <a:t>багатокристальної</a:t>
            </a:r>
            <a:r>
              <a:rPr lang="uk-UA" sz="2400" dirty="0">
                <a:latin typeface="Corbel" panose="020B0503020204020204" pitchFamily="34" charset="0"/>
                <a:ea typeface="Times New Roman" panose="02020603050405020304" pitchFamily="18" charset="0"/>
              </a:rPr>
              <a:t> НІМС</a:t>
            </a:r>
          </a:p>
          <a:p>
            <a:br>
              <a:rPr lang="ru-RU" sz="1600" dirty="0">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639089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593558"/>
            <a:ext cx="10057719" cy="946484"/>
          </a:xfrm>
        </p:spPr>
        <p:txBody>
          <a:bodyPr>
            <a:normAutofit/>
          </a:bodyPr>
          <a:lstStyle/>
          <a:p>
            <a:pPr algn="ctr"/>
            <a:r>
              <a:rPr lang="uk-UA" sz="2800" b="1" dirty="0">
                <a:solidFill>
                  <a:schemeClr val="tx1"/>
                </a:solidFill>
              </a:rPr>
              <a:t>Ізоляція елементів у НІМС</a:t>
            </a:r>
            <a:br>
              <a:rPr lang="uk-UA" sz="2800" dirty="0">
                <a:solidFill>
                  <a:schemeClr val="tx1"/>
                </a:solidFill>
              </a:rPr>
            </a:br>
            <a:endParaRPr lang="uk-UA" sz="2800" dirty="0">
              <a:solidFill>
                <a:schemeClr val="tx1"/>
              </a:solidFill>
            </a:endParaRPr>
          </a:p>
        </p:txBody>
      </p:sp>
      <p:pic>
        <p:nvPicPr>
          <p:cNvPr id="5" name="Picture 21"/>
          <p:cNvPicPr>
            <a:picLocks noGrp="1"/>
          </p:cNvPicPr>
          <p:nvPr>
            <p:ph idx="1"/>
          </p:nvPr>
        </p:nvPicPr>
        <p:blipFill>
          <a:blip r:embed="rId2">
            <a:clrChange>
              <a:clrFrom>
                <a:srgbClr val="FFFFFF"/>
              </a:clrFrom>
              <a:clrTo>
                <a:srgbClr val="FFFFFF">
                  <a:alpha val="0"/>
                </a:srgbClr>
              </a:clrTo>
            </a:clrChange>
          </a:blip>
          <a:srcRect/>
          <a:stretch>
            <a:fillRect/>
          </a:stretch>
        </p:blipFill>
        <p:spPr bwMode="auto">
          <a:xfrm>
            <a:off x="647073" y="1540042"/>
            <a:ext cx="4191000" cy="1371600"/>
          </a:xfrm>
          <a:prstGeom prst="rect">
            <a:avLst/>
          </a:prstGeom>
          <a:noFill/>
        </p:spPr>
      </p:pic>
      <p:sp>
        <p:nvSpPr>
          <p:cNvPr id="6" name="Прямоугольник 5"/>
          <p:cNvSpPr/>
          <p:nvPr/>
        </p:nvSpPr>
        <p:spPr>
          <a:xfrm>
            <a:off x="647073" y="3051829"/>
            <a:ext cx="3727302" cy="461665"/>
          </a:xfrm>
          <a:prstGeom prst="rect">
            <a:avLst/>
          </a:prstGeom>
        </p:spPr>
        <p:txBody>
          <a:bodyPr wrap="none">
            <a:spAutoFit/>
          </a:bodyPr>
          <a:lstStyle/>
          <a:p>
            <a:pPr marL="406400">
              <a:spcAft>
                <a:spcPts val="0"/>
              </a:spcAft>
              <a:tabLst>
                <a:tab pos="2082800" algn="l"/>
              </a:tabLst>
            </a:pPr>
            <a:r>
              <a:rPr lang="uk-UA" sz="2400" dirty="0">
                <a:latin typeface="Corbel" panose="020B0503020204020204" pitchFamily="34" charset="0"/>
                <a:ea typeface="Times New Roman" panose="02020603050405020304" pitchFamily="18" charset="0"/>
              </a:rPr>
              <a:t>Ізоляція n-p-переходом</a:t>
            </a:r>
            <a:endParaRPr lang="uk-UA" sz="2400" dirty="0">
              <a:effectLst/>
              <a:latin typeface="Corbel" panose="020B0503020204020204" pitchFamily="34" charset="0"/>
              <a:ea typeface="Times New Roman" panose="02020603050405020304" pitchFamily="18" charset="0"/>
            </a:endParaRPr>
          </a:p>
        </p:txBody>
      </p:sp>
      <p:pic>
        <p:nvPicPr>
          <p:cNvPr id="7" name="Picture 22"/>
          <p:cNvPicPr/>
          <p:nvPr/>
        </p:nvPicPr>
        <p:blipFill>
          <a:blip r:embed="rId3"/>
          <a:srcRect/>
          <a:stretch>
            <a:fillRect/>
          </a:stretch>
        </p:blipFill>
        <p:spPr bwMode="auto">
          <a:xfrm>
            <a:off x="7009317" y="1659044"/>
            <a:ext cx="3653188" cy="1116240"/>
          </a:xfrm>
          <a:prstGeom prst="rect">
            <a:avLst/>
          </a:prstGeom>
          <a:noFill/>
        </p:spPr>
      </p:pic>
      <p:sp>
        <p:nvSpPr>
          <p:cNvPr id="8" name="Прямоугольник 7"/>
          <p:cNvSpPr/>
          <p:nvPr/>
        </p:nvSpPr>
        <p:spPr>
          <a:xfrm>
            <a:off x="7009316" y="3051829"/>
            <a:ext cx="4276940" cy="461665"/>
          </a:xfrm>
          <a:prstGeom prst="rect">
            <a:avLst/>
          </a:prstGeom>
        </p:spPr>
        <p:txBody>
          <a:bodyPr wrap="none">
            <a:spAutoFit/>
          </a:bodyPr>
          <a:lstStyle/>
          <a:p>
            <a:r>
              <a:rPr lang="uk-UA" sz="2400" dirty="0">
                <a:latin typeface="Corbel" panose="020B0503020204020204" pitchFamily="34" charset="0"/>
                <a:ea typeface="Times New Roman" panose="02020603050405020304" pitchFamily="18" charset="0"/>
              </a:rPr>
              <a:t>Ізоляція діелектричним шаром</a:t>
            </a:r>
            <a:endParaRPr lang="uk-UA" sz="2400" dirty="0">
              <a:latin typeface="Corbel" panose="020B0503020204020204" pitchFamily="34" charset="0"/>
            </a:endParaRPr>
          </a:p>
        </p:txBody>
      </p:sp>
      <p:pic>
        <p:nvPicPr>
          <p:cNvPr id="9" name="Picture 23"/>
          <p:cNvPicPr/>
          <p:nvPr/>
        </p:nvPicPr>
        <p:blipFill>
          <a:blip r:embed="rId4"/>
          <a:srcRect/>
          <a:stretch>
            <a:fillRect/>
          </a:stretch>
        </p:blipFill>
        <p:spPr bwMode="auto">
          <a:xfrm>
            <a:off x="1000418" y="3872969"/>
            <a:ext cx="3491371" cy="1693642"/>
          </a:xfrm>
          <a:prstGeom prst="rect">
            <a:avLst/>
          </a:prstGeom>
          <a:noFill/>
        </p:spPr>
      </p:pic>
      <p:sp>
        <p:nvSpPr>
          <p:cNvPr id="10" name="Прямоугольник 9"/>
          <p:cNvSpPr/>
          <p:nvPr/>
        </p:nvSpPr>
        <p:spPr>
          <a:xfrm>
            <a:off x="1000418" y="5795029"/>
            <a:ext cx="3146502" cy="461665"/>
          </a:xfrm>
          <a:prstGeom prst="rect">
            <a:avLst/>
          </a:prstGeom>
        </p:spPr>
        <p:txBody>
          <a:bodyPr wrap="none">
            <a:spAutoFit/>
          </a:bodyPr>
          <a:lstStyle/>
          <a:p>
            <a:pPr marL="190500">
              <a:spcAft>
                <a:spcPts val="0"/>
              </a:spcAft>
            </a:pPr>
            <a:r>
              <a:rPr lang="uk-UA" sz="2400" dirty="0">
                <a:latin typeface="Corbel" panose="020B0503020204020204" pitchFamily="34" charset="0"/>
                <a:ea typeface="Times New Roman" panose="02020603050405020304" pitchFamily="18" charset="0"/>
              </a:rPr>
              <a:t>Комбінована ізоляції</a:t>
            </a:r>
            <a:endParaRPr lang="uk-UA" sz="2400" dirty="0">
              <a:effectLst/>
              <a:latin typeface="Corbel" panose="020B0503020204020204" pitchFamily="34" charset="0"/>
              <a:ea typeface="Times New Roman" panose="02020603050405020304" pitchFamily="18" charset="0"/>
            </a:endParaRPr>
          </a:p>
        </p:txBody>
      </p:sp>
      <p:pic>
        <p:nvPicPr>
          <p:cNvPr id="11" name="Picture 24"/>
          <p:cNvPicPr/>
          <p:nvPr/>
        </p:nvPicPr>
        <p:blipFill>
          <a:blip r:embed="rId5"/>
          <a:srcRect/>
          <a:stretch>
            <a:fillRect/>
          </a:stretch>
        </p:blipFill>
        <p:spPr bwMode="auto">
          <a:xfrm>
            <a:off x="7009317" y="4222539"/>
            <a:ext cx="3845224" cy="1151566"/>
          </a:xfrm>
          <a:prstGeom prst="rect">
            <a:avLst/>
          </a:prstGeom>
          <a:noFill/>
        </p:spPr>
      </p:pic>
      <p:sp>
        <p:nvSpPr>
          <p:cNvPr id="12" name="Прямоугольник 11"/>
          <p:cNvSpPr/>
          <p:nvPr/>
        </p:nvSpPr>
        <p:spPr>
          <a:xfrm>
            <a:off x="5978713" y="5795029"/>
            <a:ext cx="5222007" cy="461665"/>
          </a:xfrm>
          <a:prstGeom prst="rect">
            <a:avLst/>
          </a:prstGeom>
        </p:spPr>
        <p:txBody>
          <a:bodyPr wrap="none">
            <a:spAutoFit/>
          </a:bodyPr>
          <a:lstStyle/>
          <a:p>
            <a:pPr marL="406400">
              <a:spcAft>
                <a:spcPts val="0"/>
              </a:spcAft>
            </a:pPr>
            <a:r>
              <a:rPr lang="uk-UA" sz="2400" dirty="0">
                <a:latin typeface="Corbel" panose="020B0503020204020204" pitchFamily="34" charset="0"/>
                <a:ea typeface="Times New Roman" panose="02020603050405020304" pitchFamily="18" charset="0"/>
              </a:rPr>
              <a:t>Ізоляція  типу «кремній на сапфірі»</a:t>
            </a:r>
            <a:endParaRPr lang="uk-UA" sz="24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892732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b="1" dirty="0">
                <a:solidFill>
                  <a:schemeClr val="tx1"/>
                </a:solidFill>
              </a:rPr>
              <a:t>Транзистори у НІМС</a:t>
            </a:r>
            <a:br>
              <a:rPr lang="ru-RU" dirty="0"/>
            </a:br>
            <a:endParaRPr lang="ru-RU" dirty="0"/>
          </a:p>
        </p:txBody>
      </p:sp>
      <p:pic>
        <p:nvPicPr>
          <p:cNvPr id="4" name="Picture 25"/>
          <p:cNvPicPr>
            <a:picLocks noGrp="1"/>
          </p:cNvPicPr>
          <p:nvPr>
            <p:ph idx="1"/>
          </p:nvPr>
        </p:nvPicPr>
        <p:blipFill>
          <a:blip r:embed="rId2"/>
          <a:srcRect/>
          <a:stretch>
            <a:fillRect/>
          </a:stretch>
        </p:blipFill>
        <p:spPr bwMode="auto">
          <a:xfrm>
            <a:off x="470734" y="2824914"/>
            <a:ext cx="4357939" cy="2428404"/>
          </a:xfrm>
          <a:prstGeom prst="rect">
            <a:avLst/>
          </a:prstGeom>
          <a:noFill/>
        </p:spPr>
      </p:pic>
      <p:sp>
        <p:nvSpPr>
          <p:cNvPr id="5" name="Прямоугольник 4"/>
          <p:cNvSpPr/>
          <p:nvPr/>
        </p:nvSpPr>
        <p:spPr>
          <a:xfrm>
            <a:off x="385009" y="1207266"/>
            <a:ext cx="11277601" cy="1323439"/>
          </a:xfrm>
          <a:prstGeom prst="rect">
            <a:avLst/>
          </a:prstGeom>
        </p:spPr>
        <p:txBody>
          <a:bodyPr wrap="square">
            <a:spAutoFit/>
          </a:bodyPr>
          <a:lstStyle/>
          <a:p>
            <a:pPr algn="just"/>
            <a:r>
              <a:rPr lang="uk-UA" sz="2000" b="1" dirty="0"/>
              <a:t>Біполярний транзистор </a:t>
            </a:r>
            <a:r>
              <a:rPr lang="uk-UA" sz="2000" dirty="0"/>
              <a:t>-</a:t>
            </a:r>
            <a:r>
              <a:rPr lang="uk-UA" sz="2000" b="1" dirty="0"/>
              <a:t> </a:t>
            </a:r>
            <a:r>
              <a:rPr lang="uk-UA" sz="2000" dirty="0"/>
              <a:t>це напівпровідниковий</a:t>
            </a:r>
            <a:r>
              <a:rPr lang="uk-UA" sz="2000" b="1" dirty="0"/>
              <a:t> </a:t>
            </a:r>
            <a:r>
              <a:rPr lang="uk-UA" sz="2000" dirty="0"/>
              <a:t>електронний прилад, що має емітер і колектор одного типу провідності, між якими крізь тонкий шар бази іншого типу провідності проходить струм неосновних носіїв заряду, </a:t>
            </a:r>
            <a:r>
              <a:rPr lang="uk-UA" sz="2000" dirty="0" err="1"/>
              <a:t>інжектованих</a:t>
            </a:r>
            <a:r>
              <a:rPr lang="uk-UA" sz="2000" dirty="0"/>
              <a:t> із </a:t>
            </a:r>
            <a:r>
              <a:rPr lang="uk-UA" sz="2000" dirty="0" err="1"/>
              <a:t>сильнолегованого</a:t>
            </a:r>
            <a:r>
              <a:rPr lang="uk-UA" sz="2000" dirty="0"/>
              <a:t> емітера. Струмом керує напруга між базою та емітером або струм бази.</a:t>
            </a:r>
          </a:p>
        </p:txBody>
      </p:sp>
      <p:sp>
        <p:nvSpPr>
          <p:cNvPr id="6" name="Прямоугольник 5"/>
          <p:cNvSpPr/>
          <p:nvPr/>
        </p:nvSpPr>
        <p:spPr>
          <a:xfrm>
            <a:off x="1135763" y="5665738"/>
            <a:ext cx="3027880" cy="400110"/>
          </a:xfrm>
          <a:prstGeom prst="rect">
            <a:avLst/>
          </a:prstGeom>
        </p:spPr>
        <p:txBody>
          <a:bodyPr wrap="none">
            <a:spAutoFit/>
          </a:bodyPr>
          <a:lstStyle/>
          <a:p>
            <a:pPr marL="177800">
              <a:spcAft>
                <a:spcPts val="0"/>
              </a:spcAft>
            </a:pPr>
            <a:r>
              <a:rPr lang="uk-UA" sz="2000" dirty="0">
                <a:latin typeface="Corbel" panose="020B0503020204020204" pitchFamily="34" charset="0"/>
                <a:ea typeface="Times New Roman" panose="02020603050405020304" pitchFamily="18" charset="0"/>
              </a:rPr>
              <a:t>Графічне позначення БТ</a:t>
            </a:r>
            <a:endParaRPr lang="uk-UA" sz="2000" dirty="0">
              <a:effectLst/>
              <a:latin typeface="Corbel" panose="020B0503020204020204" pitchFamily="34" charset="0"/>
              <a:ea typeface="Times New Roman" panose="02020603050405020304" pitchFamily="18" charset="0"/>
            </a:endParaRPr>
          </a:p>
        </p:txBody>
      </p:sp>
      <p:pic>
        <p:nvPicPr>
          <p:cNvPr id="7" name="Picture 26"/>
          <p:cNvPicPr/>
          <p:nvPr/>
        </p:nvPicPr>
        <p:blipFill>
          <a:blip r:embed="rId3"/>
          <a:srcRect/>
          <a:stretch>
            <a:fillRect/>
          </a:stretch>
        </p:blipFill>
        <p:spPr bwMode="auto">
          <a:xfrm>
            <a:off x="5390147" y="2857159"/>
            <a:ext cx="6272463" cy="2124947"/>
          </a:xfrm>
          <a:prstGeom prst="rect">
            <a:avLst/>
          </a:prstGeom>
          <a:noFill/>
        </p:spPr>
      </p:pic>
      <p:sp>
        <p:nvSpPr>
          <p:cNvPr id="8" name="Прямоугольник 7"/>
          <p:cNvSpPr/>
          <p:nvPr/>
        </p:nvSpPr>
        <p:spPr>
          <a:xfrm>
            <a:off x="5566610" y="5253318"/>
            <a:ext cx="6096000" cy="1224951"/>
          </a:xfrm>
          <a:prstGeom prst="rect">
            <a:avLst/>
          </a:prstGeom>
        </p:spPr>
        <p:txBody>
          <a:bodyPr>
            <a:spAutoFit/>
          </a:bodyPr>
          <a:lstStyle/>
          <a:p>
            <a:pPr marR="254000" algn="just">
              <a:lnSpc>
                <a:spcPct val="92000"/>
              </a:lnSpc>
              <a:spcAft>
                <a:spcPts val="0"/>
              </a:spcAft>
            </a:pPr>
            <a:r>
              <a:rPr lang="uk-UA" sz="2000" dirty="0">
                <a:latin typeface="Corbel" panose="020B0503020204020204" pitchFamily="34" charset="0"/>
                <a:ea typeface="Times New Roman" panose="02020603050405020304" pitchFamily="18" charset="0"/>
              </a:rPr>
              <a:t>Структура біполярного транзистора, виконаного за </a:t>
            </a:r>
            <a:r>
              <a:rPr lang="uk-UA" sz="2000" dirty="0" err="1">
                <a:latin typeface="Corbel" panose="020B0503020204020204" pitchFamily="34" charset="0"/>
                <a:ea typeface="Times New Roman" panose="02020603050405020304" pitchFamily="18" charset="0"/>
              </a:rPr>
              <a:t>планарно</a:t>
            </a:r>
            <a:r>
              <a:rPr lang="uk-UA" sz="2000" dirty="0">
                <a:latin typeface="Corbel" panose="020B0503020204020204" pitchFamily="34" charset="0"/>
                <a:ea typeface="Times New Roman" panose="02020603050405020304" pitchFamily="18" charset="0"/>
              </a:rPr>
              <a:t> - </a:t>
            </a:r>
            <a:r>
              <a:rPr lang="uk-UA" sz="2000" dirty="0" err="1">
                <a:latin typeface="Corbel" panose="020B0503020204020204" pitchFamily="34" charset="0"/>
                <a:ea typeface="Times New Roman" panose="02020603050405020304" pitchFamily="18" charset="0"/>
              </a:rPr>
              <a:t>епітаксійною</a:t>
            </a:r>
            <a:r>
              <a:rPr lang="uk-UA" sz="2000" dirty="0">
                <a:latin typeface="Corbel" panose="020B0503020204020204" pitchFamily="34" charset="0"/>
                <a:ea typeface="Times New Roman" panose="02020603050405020304" pitchFamily="18" charset="0"/>
              </a:rPr>
              <a:t> технологією із заглибленим n</a:t>
            </a:r>
            <a:r>
              <a:rPr lang="uk-UA" sz="2000" baseline="30000" dirty="0">
                <a:latin typeface="Corbel" panose="020B0503020204020204" pitchFamily="34" charset="0"/>
                <a:ea typeface="Times New Roman" panose="02020603050405020304" pitchFamily="18" charset="0"/>
              </a:rPr>
              <a:t>+</a:t>
            </a:r>
            <a:r>
              <a:rPr lang="uk-UA" sz="2000" dirty="0">
                <a:latin typeface="Corbel" panose="020B0503020204020204" pitchFamily="34" charset="0"/>
                <a:ea typeface="Times New Roman" panose="02020603050405020304" pitchFamily="18" charset="0"/>
              </a:rPr>
              <a:t>-шаром та ізоляцією обернено зміщеним р-n-переходом</a:t>
            </a:r>
            <a:endParaRPr lang="uk-UA" sz="20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2217520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8034" y="548802"/>
            <a:ext cx="9815187" cy="782693"/>
          </a:xfrm>
        </p:spPr>
        <p:txBody>
          <a:bodyPr>
            <a:normAutofit fontScale="90000"/>
          </a:bodyPr>
          <a:lstStyle/>
          <a:p>
            <a:pPr algn="ctr"/>
            <a:r>
              <a:rPr lang="uk-UA" sz="2800" b="1" dirty="0">
                <a:solidFill>
                  <a:schemeClr val="tx1"/>
                </a:solidFill>
              </a:rPr>
              <a:t>Транзистори у НІМС</a:t>
            </a:r>
            <a:br>
              <a:rPr lang="ru-RU" sz="2800" dirty="0"/>
            </a:br>
            <a:endParaRPr lang="ru-RU" sz="2800" dirty="0"/>
          </a:p>
        </p:txBody>
      </p:sp>
      <p:pic>
        <p:nvPicPr>
          <p:cNvPr id="4" name="Picture 27"/>
          <p:cNvPicPr>
            <a:picLocks noGrp="1"/>
          </p:cNvPicPr>
          <p:nvPr>
            <p:ph idx="1"/>
          </p:nvPr>
        </p:nvPicPr>
        <p:blipFill>
          <a:blip r:embed="rId2"/>
          <a:srcRect/>
          <a:stretch>
            <a:fillRect/>
          </a:stretch>
        </p:blipFill>
        <p:spPr bwMode="auto">
          <a:xfrm>
            <a:off x="2608320" y="1459832"/>
            <a:ext cx="7234614" cy="3506453"/>
          </a:xfrm>
          <a:prstGeom prst="rect">
            <a:avLst/>
          </a:prstGeom>
          <a:noFill/>
        </p:spPr>
      </p:pic>
      <p:sp>
        <p:nvSpPr>
          <p:cNvPr id="9" name="Прямоугольник 8"/>
          <p:cNvSpPr/>
          <p:nvPr/>
        </p:nvSpPr>
        <p:spPr>
          <a:xfrm>
            <a:off x="3263920" y="5135981"/>
            <a:ext cx="5575279" cy="369332"/>
          </a:xfrm>
          <a:prstGeom prst="rect">
            <a:avLst/>
          </a:prstGeom>
        </p:spPr>
        <p:txBody>
          <a:bodyPr wrap="square">
            <a:spAutoFit/>
          </a:bodyPr>
          <a:lstStyle/>
          <a:p>
            <a:pPr marL="990600">
              <a:spcAft>
                <a:spcPts val="0"/>
              </a:spcAft>
              <a:tabLst>
                <a:tab pos="2641600" algn="l"/>
              </a:tabLst>
            </a:pPr>
            <a:r>
              <a:rPr lang="ru-RU" dirty="0">
                <a:latin typeface="Times New Roman" panose="02020603050405020304" pitchFamily="18" charset="0"/>
                <a:ea typeface="Times New Roman" panose="02020603050405020304" pitchFamily="18" charset="0"/>
              </a:rPr>
              <a:t>а</a:t>
            </a:r>
            <a:r>
              <a:rPr lang="ru-RU" sz="120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б</a:t>
            </a:r>
            <a:endParaRPr lang="ru-RU" sz="1600" dirty="0">
              <a:effectLst/>
              <a:latin typeface="Times New Roman" panose="02020603050405020304" pitchFamily="18" charset="0"/>
              <a:ea typeface="Times New Roman" panose="02020603050405020304" pitchFamily="18" charset="0"/>
            </a:endParaRPr>
          </a:p>
        </p:txBody>
      </p:sp>
      <p:sp>
        <p:nvSpPr>
          <p:cNvPr id="13" name="Прямоугольник 12"/>
          <p:cNvSpPr/>
          <p:nvPr/>
        </p:nvSpPr>
        <p:spPr>
          <a:xfrm>
            <a:off x="594848" y="5505313"/>
            <a:ext cx="11261558" cy="2308324"/>
          </a:xfrm>
          <a:prstGeom prst="rect">
            <a:avLst/>
          </a:prstGeom>
        </p:spPr>
        <p:txBody>
          <a:bodyPr wrap="square">
            <a:spAutoFit/>
          </a:bodyPr>
          <a:lstStyle/>
          <a:p>
            <a:r>
              <a:rPr lang="uk-UA" sz="2400" dirty="0">
                <a:latin typeface="Corbel" panose="020B0503020204020204" pitchFamily="34" charset="0"/>
                <a:ea typeface="Times New Roman" panose="02020603050405020304" pitchFamily="18" charset="0"/>
              </a:rPr>
              <a:t>Концентраційні  профілі  домішок  в </a:t>
            </a:r>
            <a:r>
              <a:rPr lang="uk-UA" sz="2400" dirty="0">
                <a:latin typeface="Corbel" panose="020B0503020204020204" pitchFamily="34" charset="0"/>
              </a:rPr>
              <a:t>основних  областях біполярного </a:t>
            </a:r>
            <a:r>
              <a:rPr lang="uk-UA" sz="2400" i="1" dirty="0">
                <a:latin typeface="Corbel" panose="020B0503020204020204" pitchFamily="34" charset="0"/>
              </a:rPr>
              <a:t>n</a:t>
            </a:r>
            <a:r>
              <a:rPr lang="uk-UA" sz="2400" i="1" baseline="30000" dirty="0">
                <a:latin typeface="Corbel" panose="020B0503020204020204" pitchFamily="34" charset="0"/>
              </a:rPr>
              <a:t>+</a:t>
            </a:r>
            <a:r>
              <a:rPr lang="uk-UA" sz="2400" i="1" dirty="0">
                <a:latin typeface="Corbel" panose="020B0503020204020204" pitchFamily="34" charset="0"/>
              </a:rPr>
              <a:t>-р-n</a:t>
            </a:r>
            <a:r>
              <a:rPr lang="uk-UA" sz="2400" dirty="0">
                <a:latin typeface="Corbel" panose="020B0503020204020204" pitchFamily="34" charset="0"/>
              </a:rPr>
              <a:t>-транзистора (а); ідеалізована одновимірна модель біполярного транзистора (б).</a:t>
            </a:r>
          </a:p>
          <a:p>
            <a:r>
              <a:rPr lang="uk-UA" sz="2400" dirty="0">
                <a:latin typeface="Corbel" panose="020B0503020204020204" pitchFamily="34" charset="0"/>
              </a:rPr>
              <a:t> </a:t>
            </a:r>
          </a:p>
          <a:p>
            <a:endParaRPr lang="ru-RU" sz="2400" dirty="0">
              <a:latin typeface="Corbel" panose="020B0503020204020204" pitchFamily="34" charset="0"/>
            </a:endParaRPr>
          </a:p>
          <a:p>
            <a:br>
              <a:rPr lang="ru-RU" sz="2400" dirty="0">
                <a:latin typeface="Corbel" panose="020B0503020204020204" pitchFamily="34" charset="0"/>
              </a:rPr>
            </a:br>
            <a:endParaRPr lang="ru-RU" sz="2400" dirty="0">
              <a:latin typeface="Corbel" panose="020B0503020204020204" pitchFamily="34" charset="0"/>
            </a:endParaRPr>
          </a:p>
        </p:txBody>
      </p:sp>
    </p:spTree>
    <p:extLst>
      <p:ext uri="{BB962C8B-B14F-4D97-AF65-F5344CB8AC3E}">
        <p14:creationId xmlns:p14="http://schemas.microsoft.com/office/powerpoint/2010/main" val="39157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AB3AF-015A-29D6-3601-C6E7133EC096}"/>
              </a:ext>
            </a:extLst>
          </p:cNvPr>
          <p:cNvSpPr txBox="1"/>
          <p:nvPr/>
        </p:nvSpPr>
        <p:spPr>
          <a:xfrm>
            <a:off x="855407" y="0"/>
            <a:ext cx="10264878" cy="2565126"/>
          </a:xfrm>
          <a:prstGeom prst="rect">
            <a:avLst/>
          </a:prstGeom>
          <a:noFill/>
        </p:spPr>
        <p:txBody>
          <a:bodyPr wrap="square">
            <a:spAutoFit/>
          </a:bodyPr>
          <a:lstStyle/>
          <a:p>
            <a:pPr indent="450215" algn="just">
              <a:lnSpc>
                <a:spcPct val="150000"/>
              </a:lnSpc>
              <a:spcBef>
                <a:spcPts val="300"/>
              </a:spcBef>
            </a:pPr>
            <a:endParaRPr lang="ru-UA" sz="1400" b="1" dirty="0">
              <a:effectLst/>
              <a:latin typeface="Times New Roman" panose="02020603050405020304" pitchFamily="18" charset="0"/>
            </a:endParaRPr>
          </a:p>
          <a:p>
            <a:pPr indent="457200" algn="just">
              <a:lnSpc>
                <a:spcPct val="150000"/>
              </a:lnSpc>
            </a:pPr>
            <a:r>
              <a:rPr lang="uk-UA" sz="2400" b="1" i="1" dirty="0">
                <a:effectLst/>
                <a:latin typeface="Times New Roman" panose="02020603050405020304" pitchFamily="18" charset="0"/>
                <a:ea typeface="Times New Roman" panose="02020603050405020304" pitchFamily="18" charset="0"/>
              </a:rPr>
              <a:t>Мікроелектронна інформаційна</a:t>
            </a:r>
            <a:r>
              <a:rPr lang="uk-UA" sz="2400" dirty="0">
                <a:effectLst/>
                <a:latin typeface="Times New Roman" panose="02020603050405020304" pitchFamily="18" charset="0"/>
                <a:ea typeface="Times New Roman" panose="02020603050405020304" pitchFamily="18" charset="0"/>
              </a:rPr>
              <a:t> </a:t>
            </a:r>
            <a:r>
              <a:rPr lang="uk-UA" sz="2400" b="1" i="1" dirty="0">
                <a:effectLst/>
                <a:latin typeface="Times New Roman" panose="02020603050405020304" pitchFamily="18" charset="0"/>
                <a:ea typeface="Times New Roman" panose="02020603050405020304" pitchFamily="18" charset="0"/>
              </a:rPr>
              <a:t>система</a:t>
            </a:r>
            <a:r>
              <a:rPr lang="uk-UA" sz="2400" dirty="0">
                <a:effectLst/>
                <a:latin typeface="Times New Roman" panose="02020603050405020304" pitchFamily="18" charset="0"/>
                <a:ea typeface="Times New Roman" panose="02020603050405020304" pitchFamily="18" charset="0"/>
              </a:rPr>
              <a:t> – це організаційно упорядкована сукупність документів (масивів документів) і інформаційних технологій, в тому числі з використанням засобів обчислювальної техніки і зв’язку, які реалізують інформаційні процеси</a:t>
            </a:r>
            <a:endParaRPr lang="ru-UA"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4E485F3-5D66-AE42-D634-DE79A9DC622D}"/>
              </a:ext>
            </a:extLst>
          </p:cNvPr>
          <p:cNvSpPr txBox="1"/>
          <p:nvPr/>
        </p:nvSpPr>
        <p:spPr>
          <a:xfrm>
            <a:off x="855407" y="2824238"/>
            <a:ext cx="10196052" cy="1687963"/>
          </a:xfrm>
          <a:prstGeom prst="rect">
            <a:avLst/>
          </a:prstGeom>
          <a:noFill/>
        </p:spPr>
        <p:txBody>
          <a:bodyPr wrap="square">
            <a:spAutoFit/>
          </a:bodyPr>
          <a:lstStyle/>
          <a:p>
            <a:pPr indent="450215" algn="just">
              <a:lnSpc>
                <a:spcPct val="150000"/>
              </a:lnSpc>
            </a:pPr>
            <a:r>
              <a:rPr lang="uk-UA" sz="2400" b="1" i="1" dirty="0">
                <a:effectLst/>
                <a:latin typeface="Times New Roman" panose="02020603050405020304" pitchFamily="18" charset="0"/>
                <a:ea typeface="Times New Roman" panose="02020603050405020304" pitchFamily="18" charset="0"/>
              </a:rPr>
              <a:t>Мікроелектронні інформаційні ресурси</a:t>
            </a:r>
            <a:r>
              <a:rPr lang="uk-UA" sz="2400" dirty="0">
                <a:effectLst/>
                <a:latin typeface="Times New Roman" panose="02020603050405020304" pitchFamily="18" charset="0"/>
                <a:ea typeface="Times New Roman" panose="02020603050405020304" pitchFamily="18" charset="0"/>
              </a:rPr>
              <a:t> – це безпосередній продукт інтелектуальної діяльності найбільш кваліфікованої і творчо розвиненої частини населення</a:t>
            </a:r>
            <a:endParaRPr lang="ru-UA"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BBBFB15-4985-347F-4DD7-7B489F94EC70}"/>
              </a:ext>
            </a:extLst>
          </p:cNvPr>
          <p:cNvSpPr txBox="1"/>
          <p:nvPr/>
        </p:nvSpPr>
        <p:spPr>
          <a:xfrm>
            <a:off x="963562" y="4871823"/>
            <a:ext cx="10087897" cy="830997"/>
          </a:xfrm>
          <a:prstGeom prst="rect">
            <a:avLst/>
          </a:prstGeom>
          <a:noFill/>
        </p:spPr>
        <p:txBody>
          <a:bodyPr wrap="square">
            <a:spAutoFit/>
          </a:bodyPr>
          <a:lstStyle/>
          <a:p>
            <a:r>
              <a:rPr lang="uk-UA" sz="2400" b="1" i="1" dirty="0">
                <a:effectLst/>
                <a:latin typeface="Times New Roman" panose="02020603050405020304" pitchFamily="18" charset="0"/>
                <a:ea typeface="Times New Roman" panose="02020603050405020304" pitchFamily="18" charset="0"/>
              </a:rPr>
              <a:t>Мікроелектронна інформаційна</a:t>
            </a:r>
            <a:r>
              <a:rPr lang="uk-UA" sz="2400" b="1" dirty="0">
                <a:effectLst/>
                <a:latin typeface="Times New Roman" panose="02020603050405020304" pitchFamily="18" charset="0"/>
                <a:ea typeface="Times New Roman" panose="02020603050405020304" pitchFamily="18" charset="0"/>
              </a:rPr>
              <a:t> </a:t>
            </a:r>
            <a:r>
              <a:rPr lang="uk-UA" sz="2400" b="1" i="1" dirty="0">
                <a:effectLst/>
                <a:latin typeface="Times New Roman" panose="02020603050405020304" pitchFamily="18" charset="0"/>
                <a:ea typeface="Times New Roman" panose="02020603050405020304" pitchFamily="18" charset="0"/>
              </a:rPr>
              <a:t>технологія</a:t>
            </a:r>
            <a:r>
              <a:rPr lang="uk-UA"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система прийомів, способів і методів збирання, збереження, обробки, надання і використання даних  </a:t>
            </a:r>
            <a:endParaRPr lang="ru-UA" sz="2400" dirty="0"/>
          </a:p>
        </p:txBody>
      </p:sp>
    </p:spTree>
    <p:extLst>
      <p:ext uri="{BB962C8B-B14F-4D97-AF65-F5344CB8AC3E}">
        <p14:creationId xmlns:p14="http://schemas.microsoft.com/office/powerpoint/2010/main" val="945454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609600"/>
            <a:ext cx="9845841" cy="887038"/>
          </a:xfrm>
        </p:spPr>
        <p:txBody>
          <a:bodyPr>
            <a:normAutofit/>
          </a:bodyPr>
          <a:lstStyle/>
          <a:p>
            <a:pPr algn="ctr"/>
            <a:r>
              <a:rPr lang="uk-UA" sz="2800" b="1" dirty="0">
                <a:solidFill>
                  <a:schemeClr val="tx1"/>
                </a:solidFill>
              </a:rPr>
              <a:t>Діоди у напівпровідникових ІМС</a:t>
            </a:r>
          </a:p>
        </p:txBody>
      </p:sp>
      <p:pic>
        <p:nvPicPr>
          <p:cNvPr id="4" name="Picture 29"/>
          <p:cNvPicPr>
            <a:picLocks noGrp="1"/>
          </p:cNvPicPr>
          <p:nvPr>
            <p:ph idx="1"/>
          </p:nvPr>
        </p:nvPicPr>
        <p:blipFill>
          <a:blip r:embed="rId2"/>
          <a:srcRect/>
          <a:stretch>
            <a:fillRect/>
          </a:stretch>
        </p:blipFill>
        <p:spPr bwMode="auto">
          <a:xfrm>
            <a:off x="625643" y="1786325"/>
            <a:ext cx="5069304" cy="1705276"/>
          </a:xfrm>
          <a:prstGeom prst="rect">
            <a:avLst/>
          </a:prstGeom>
          <a:noFill/>
        </p:spPr>
      </p:pic>
      <p:sp>
        <p:nvSpPr>
          <p:cNvPr id="5" name="Прямоугольник 4"/>
          <p:cNvSpPr/>
          <p:nvPr/>
        </p:nvSpPr>
        <p:spPr>
          <a:xfrm>
            <a:off x="288759" y="3781288"/>
            <a:ext cx="5406188" cy="1339469"/>
          </a:xfrm>
          <a:prstGeom prst="rect">
            <a:avLst/>
          </a:prstGeom>
        </p:spPr>
        <p:txBody>
          <a:bodyPr wrap="square">
            <a:spAutoFit/>
          </a:bodyPr>
          <a:lstStyle/>
          <a:p>
            <a:pPr marR="48260" algn="ctr">
              <a:lnSpc>
                <a:spcPct val="98000"/>
              </a:lnSpc>
              <a:spcAft>
                <a:spcPts val="0"/>
              </a:spcAft>
            </a:pPr>
            <a:r>
              <a:rPr lang="uk-UA" sz="2400" dirty="0">
                <a:latin typeface="Corbel" panose="020B0503020204020204" pitchFamily="34" charset="0"/>
                <a:ea typeface="Times New Roman" panose="02020603050405020304" pitchFamily="18" charset="0"/>
              </a:rPr>
              <a:t>Варіанти використання транзисторів</a:t>
            </a:r>
          </a:p>
          <a:p>
            <a:pPr marR="48260" algn="ctr">
              <a:lnSpc>
                <a:spcPct val="98000"/>
              </a:lnSpc>
              <a:spcAft>
                <a:spcPts val="0"/>
              </a:spcAft>
            </a:pPr>
            <a:r>
              <a:rPr lang="uk-UA" sz="2400" dirty="0">
                <a:latin typeface="Corbel" panose="020B0503020204020204" pitchFamily="34" charset="0"/>
                <a:ea typeface="Times New Roman" panose="02020603050405020304" pitchFamily="18" charset="0"/>
              </a:rPr>
              <a:t> у </a:t>
            </a:r>
            <a:r>
              <a:rPr lang="uk-UA" sz="2400" dirty="0" err="1">
                <a:latin typeface="Corbel" panose="020B0503020204020204" pitchFamily="34" charset="0"/>
                <a:ea typeface="Times New Roman" panose="02020603050405020304" pitchFamily="18" charset="0"/>
              </a:rPr>
              <a:t>діодному</a:t>
            </a:r>
            <a:r>
              <a:rPr lang="uk-UA" sz="2400" dirty="0">
                <a:latin typeface="Corbel" panose="020B0503020204020204" pitchFamily="34" charset="0"/>
                <a:ea typeface="Times New Roman" panose="02020603050405020304" pitchFamily="18" charset="0"/>
              </a:rPr>
              <a:t> ввімкненні</a:t>
            </a:r>
          </a:p>
          <a:p>
            <a:br>
              <a:rPr lang="ru-RU" sz="1600" dirty="0">
                <a:latin typeface="Times New Roman" panose="02020603050405020304" pitchFamily="18" charset="0"/>
                <a:ea typeface="Times New Roman" panose="02020603050405020304" pitchFamily="18" charset="0"/>
              </a:rPr>
            </a:br>
            <a:endParaRPr lang="ru-RU" dirty="0"/>
          </a:p>
        </p:txBody>
      </p:sp>
      <p:sp>
        <p:nvSpPr>
          <p:cNvPr id="6" name="Прямоугольник 5"/>
          <p:cNvSpPr/>
          <p:nvPr/>
        </p:nvSpPr>
        <p:spPr>
          <a:xfrm>
            <a:off x="5694947" y="1786325"/>
            <a:ext cx="6208295" cy="4487382"/>
          </a:xfrm>
          <a:prstGeom prst="rect">
            <a:avLst/>
          </a:prstGeom>
        </p:spPr>
        <p:txBody>
          <a:bodyPr wrap="square">
            <a:spAutoFit/>
          </a:bodyPr>
          <a:lstStyle/>
          <a:p>
            <a:pPr algn="just">
              <a:lnSpc>
                <a:spcPct val="102000"/>
              </a:lnSpc>
            </a:pPr>
            <a:r>
              <a:rPr lang="uk-UA" sz="2000" b="1" dirty="0">
                <a:latin typeface="Corbel" panose="020B0503020204020204" pitchFamily="34" charset="0"/>
              </a:rPr>
              <a:t>БК-Е</a:t>
            </a:r>
            <a:r>
              <a:rPr lang="uk-UA" sz="2000" dirty="0">
                <a:latin typeface="Corbel" panose="020B0503020204020204" pitchFamily="34" charset="0"/>
                <a:ea typeface="Times New Roman" panose="02020603050405020304" pitchFamily="18" charset="0"/>
              </a:rPr>
              <a:t>, час переключення з відкритого стану в закритий - одиниці </a:t>
            </a:r>
            <a:r>
              <a:rPr lang="uk-UA" sz="2000" dirty="0" err="1">
                <a:latin typeface="Corbel" panose="020B0503020204020204" pitchFamily="34" charset="0"/>
                <a:ea typeface="Times New Roman" panose="02020603050405020304" pitchFamily="18" charset="0"/>
              </a:rPr>
              <a:t>наносекунд</a:t>
            </a:r>
            <a:r>
              <a:rPr lang="uk-UA" sz="2000" dirty="0">
                <a:latin typeface="Corbel" panose="020B0503020204020204" pitchFamily="34" charset="0"/>
                <a:ea typeface="Times New Roman" panose="02020603050405020304" pitchFamily="18" charset="0"/>
              </a:rPr>
              <a:t>. </a:t>
            </a:r>
          </a:p>
          <a:p>
            <a:pPr algn="just">
              <a:lnSpc>
                <a:spcPct val="102000"/>
              </a:lnSpc>
            </a:pPr>
            <a:r>
              <a:rPr lang="uk-UA" sz="2000" b="1" dirty="0">
                <a:latin typeface="Corbel" panose="020B0503020204020204" pitchFamily="34" charset="0"/>
                <a:ea typeface="Times New Roman" panose="02020603050405020304" pitchFamily="18" charset="0"/>
              </a:rPr>
              <a:t>Б-Е</a:t>
            </a:r>
            <a:r>
              <a:rPr lang="uk-UA" sz="2000" dirty="0">
                <a:latin typeface="Corbel" panose="020B0503020204020204" pitchFamily="34" charset="0"/>
                <a:ea typeface="Times New Roman" panose="02020603050405020304" pitchFamily="18" charset="0"/>
              </a:rPr>
              <a:t>, час переходу в десятки </a:t>
            </a:r>
            <a:r>
              <a:rPr lang="uk-UA" sz="2000" dirty="0" err="1">
                <a:latin typeface="Corbel" panose="020B0503020204020204" pitchFamily="34" charset="0"/>
                <a:ea typeface="Times New Roman" panose="02020603050405020304" pitchFamily="18" charset="0"/>
              </a:rPr>
              <a:t>наносекунд</a:t>
            </a:r>
            <a:r>
              <a:rPr lang="uk-UA" sz="2000" dirty="0">
                <a:latin typeface="Corbel" panose="020B0503020204020204" pitchFamily="34" charset="0"/>
                <a:ea typeface="Times New Roman" panose="02020603050405020304" pitchFamily="18" charset="0"/>
              </a:rPr>
              <a:t>. </a:t>
            </a:r>
          </a:p>
          <a:p>
            <a:pPr algn="just">
              <a:lnSpc>
                <a:spcPct val="102000"/>
              </a:lnSpc>
            </a:pPr>
            <a:r>
              <a:rPr lang="uk-UA" sz="2000" dirty="0">
                <a:latin typeface="Corbel" panose="020B0503020204020204" pitchFamily="34" charset="0"/>
                <a:ea typeface="Times New Roman" panose="02020603050405020304" pitchFamily="18" charset="0"/>
              </a:rPr>
              <a:t>Обидва ці випадки мають:</a:t>
            </a:r>
          </a:p>
          <a:p>
            <a:pPr algn="just">
              <a:lnSpc>
                <a:spcPct val="102000"/>
              </a:lnSpc>
            </a:pPr>
            <a:r>
              <a:rPr lang="uk-UA" sz="2000" dirty="0">
                <a:latin typeface="Corbel" panose="020B0503020204020204" pitchFamily="34" charset="0"/>
                <a:ea typeface="Times New Roman" panose="02020603050405020304" pitchFamily="18" charset="0"/>
              </a:rPr>
              <a:t> мінімальна ємність </a:t>
            </a:r>
            <a:r>
              <a:rPr lang="uk-UA" sz="2000" dirty="0">
                <a:latin typeface="Corbel" panose="020B0503020204020204" pitchFamily="34" charset="0"/>
                <a:ea typeface="Symbol" panose="05050102010706020507" pitchFamily="18" charset="2"/>
                <a:cs typeface="Symbol" panose="05050102010706020507" pitchFamily="18" charset="2"/>
              </a:rPr>
              <a:t>~</a:t>
            </a:r>
            <a:r>
              <a:rPr lang="uk-UA" sz="2000" dirty="0">
                <a:latin typeface="Corbel" panose="020B0503020204020204" pitchFamily="34" charset="0"/>
                <a:ea typeface="Times New Roman" panose="02020603050405020304" pitchFamily="18" charset="0"/>
              </a:rPr>
              <a:t>0,1-0,5 </a:t>
            </a:r>
            <a:r>
              <a:rPr lang="uk-UA" sz="2000" dirty="0" err="1">
                <a:latin typeface="Corbel" panose="020B0503020204020204" pitchFamily="34" charset="0"/>
                <a:ea typeface="Times New Roman" panose="02020603050405020304" pitchFamily="18" charset="0"/>
              </a:rPr>
              <a:t>пкФ</a:t>
            </a:r>
            <a:r>
              <a:rPr lang="uk-UA" sz="2000" dirty="0">
                <a:latin typeface="Corbel" panose="020B0503020204020204" pitchFamily="34" charset="0"/>
                <a:ea typeface="Times New Roman" panose="02020603050405020304" pitchFamily="18" charset="0"/>
              </a:rPr>
              <a:t>; </a:t>
            </a:r>
          </a:p>
          <a:p>
            <a:pPr algn="just">
              <a:lnSpc>
                <a:spcPct val="102000"/>
              </a:lnSpc>
            </a:pPr>
            <a:r>
              <a:rPr lang="uk-UA" sz="2000" dirty="0">
                <a:latin typeface="Corbel" panose="020B0503020204020204" pitchFamily="34" charset="0"/>
                <a:ea typeface="Times New Roman" panose="02020603050405020304" pitchFamily="18" charset="0"/>
              </a:rPr>
              <a:t>мінімальний зворотній струм 0,5-1,0 </a:t>
            </a:r>
            <a:r>
              <a:rPr lang="uk-UA" sz="2000" dirty="0" err="1">
                <a:latin typeface="Corbel" panose="020B0503020204020204" pitchFamily="34" charset="0"/>
                <a:ea typeface="Times New Roman" panose="02020603050405020304" pitchFamily="18" charset="0"/>
              </a:rPr>
              <a:t>нА</a:t>
            </a:r>
            <a:r>
              <a:rPr lang="uk-UA" sz="2000" dirty="0">
                <a:latin typeface="Corbel" panose="020B0503020204020204" pitchFamily="34" charset="0"/>
                <a:ea typeface="Times New Roman" panose="02020603050405020304" pitchFamily="18" charset="0"/>
              </a:rPr>
              <a:t>;</a:t>
            </a:r>
          </a:p>
          <a:p>
            <a:pPr algn="just">
              <a:lnSpc>
                <a:spcPct val="102000"/>
              </a:lnSpc>
            </a:pPr>
            <a:r>
              <a:rPr lang="uk-UA" sz="2000" dirty="0">
                <a:latin typeface="Corbel" panose="020B0503020204020204" pitchFamily="34" charset="0"/>
                <a:ea typeface="Times New Roman" panose="02020603050405020304" pitchFamily="18" charset="0"/>
              </a:rPr>
              <a:t>однак й мінімальну пробивну напругу -10 В</a:t>
            </a:r>
          </a:p>
          <a:p>
            <a:pPr algn="just">
              <a:lnSpc>
                <a:spcPct val="102000"/>
              </a:lnSpc>
            </a:pPr>
            <a:r>
              <a:rPr lang="uk-UA" sz="2000" b="1" dirty="0">
                <a:latin typeface="Corbel" panose="020B0503020204020204" pitchFamily="34" charset="0"/>
                <a:ea typeface="Times New Roman" panose="02020603050405020304" pitchFamily="18" charset="0"/>
              </a:rPr>
              <a:t>БЕ-К та Б-К</a:t>
            </a:r>
            <a:r>
              <a:rPr lang="uk-UA" sz="2000" dirty="0">
                <a:latin typeface="Corbel" panose="020B0503020204020204" pitchFamily="34" charset="0"/>
                <a:ea typeface="Times New Roman" panose="02020603050405020304" pitchFamily="18" charset="0"/>
              </a:rPr>
              <a:t>, час переходу - десятки </a:t>
            </a:r>
            <a:r>
              <a:rPr lang="uk-UA" sz="2000" dirty="0" err="1">
                <a:latin typeface="Corbel" panose="020B0503020204020204" pitchFamily="34" charset="0"/>
                <a:ea typeface="Times New Roman" panose="02020603050405020304" pitchFamily="18" charset="0"/>
              </a:rPr>
              <a:t>наносекунд</a:t>
            </a:r>
            <a:r>
              <a:rPr lang="uk-UA" sz="2000" dirty="0">
                <a:latin typeface="Corbel" panose="020B0503020204020204" pitchFamily="34" charset="0"/>
                <a:ea typeface="Times New Roman" panose="02020603050405020304" pitchFamily="18" charset="0"/>
              </a:rPr>
              <a:t>; пробивна напруга - 40-50 В; </a:t>
            </a:r>
          </a:p>
          <a:p>
            <a:pPr algn="just">
              <a:lnSpc>
                <a:spcPct val="102000"/>
              </a:lnSpc>
            </a:pPr>
            <a:r>
              <a:rPr lang="uk-UA" sz="2000" dirty="0">
                <a:latin typeface="Corbel" panose="020B0503020204020204" pitchFamily="34" charset="0"/>
                <a:ea typeface="Times New Roman" panose="02020603050405020304" pitchFamily="18" charset="0"/>
              </a:rPr>
              <a:t>зворотній струм -15 - 30 </a:t>
            </a:r>
            <a:r>
              <a:rPr lang="uk-UA" sz="2000" dirty="0" err="1">
                <a:latin typeface="Corbel" panose="020B0503020204020204" pitchFamily="34" charset="0"/>
                <a:ea typeface="Times New Roman" panose="02020603050405020304" pitchFamily="18" charset="0"/>
              </a:rPr>
              <a:t>нА</a:t>
            </a:r>
            <a:r>
              <a:rPr lang="uk-UA" sz="2000" dirty="0">
                <a:latin typeface="Corbel" panose="020B0503020204020204" pitchFamily="34" charset="0"/>
                <a:ea typeface="Times New Roman" panose="02020603050405020304" pitchFamily="18" charset="0"/>
              </a:rPr>
              <a:t>. </a:t>
            </a:r>
          </a:p>
          <a:p>
            <a:pPr algn="just">
              <a:lnSpc>
                <a:spcPct val="102000"/>
              </a:lnSpc>
            </a:pPr>
            <a:r>
              <a:rPr lang="uk-UA" sz="2000" b="1" dirty="0">
                <a:latin typeface="Corbel" panose="020B0503020204020204" pitchFamily="34" charset="0"/>
                <a:ea typeface="Times New Roman" panose="02020603050405020304" pitchFamily="18" charset="0"/>
              </a:rPr>
              <a:t>Б-ЕК</a:t>
            </a:r>
            <a:r>
              <a:rPr lang="uk-UA" sz="2000" dirty="0">
                <a:latin typeface="Corbel" panose="020B0503020204020204" pitchFamily="34" charset="0"/>
                <a:ea typeface="Times New Roman" panose="02020603050405020304" pitchFamily="18" charset="0"/>
              </a:rPr>
              <a:t> </a:t>
            </a:r>
            <a:r>
              <a:rPr lang="uk-UA" sz="2000" b="1" dirty="0">
                <a:latin typeface="Corbel" panose="020B0503020204020204" pitchFamily="34" charset="0"/>
                <a:ea typeface="Times New Roman" panose="02020603050405020304" pitchFamily="18" charset="0"/>
              </a:rPr>
              <a:t>з паралельним з’єднанням обох переходів :</a:t>
            </a:r>
          </a:p>
          <a:p>
            <a:pPr algn="just">
              <a:lnSpc>
                <a:spcPct val="102000"/>
              </a:lnSpc>
            </a:pPr>
            <a:r>
              <a:rPr lang="uk-UA" sz="2000" dirty="0">
                <a:latin typeface="Corbel" panose="020B0503020204020204" pitchFamily="34" charset="0"/>
                <a:ea typeface="Times New Roman" panose="02020603050405020304" pitchFamily="18" charset="0"/>
              </a:rPr>
              <a:t>час переходу  - 100нс; </a:t>
            </a:r>
          </a:p>
          <a:p>
            <a:pPr algn="just">
              <a:lnSpc>
                <a:spcPct val="102000"/>
              </a:lnSpc>
            </a:pPr>
            <a:r>
              <a:rPr lang="uk-UA" sz="2000" dirty="0">
                <a:latin typeface="Corbel" panose="020B0503020204020204" pitchFamily="34" charset="0"/>
                <a:ea typeface="Times New Roman" panose="02020603050405020304" pitchFamily="18" charset="0"/>
              </a:rPr>
              <a:t>максимальний зворотній струм до 40 </a:t>
            </a:r>
            <a:r>
              <a:rPr lang="uk-UA" sz="2000" dirty="0" err="1">
                <a:latin typeface="Corbel" panose="020B0503020204020204" pitchFamily="34" charset="0"/>
                <a:ea typeface="Times New Roman" panose="02020603050405020304" pitchFamily="18" charset="0"/>
              </a:rPr>
              <a:t>нА</a:t>
            </a:r>
            <a:r>
              <a:rPr lang="uk-UA" sz="2000" dirty="0">
                <a:latin typeface="Corbel" panose="020B0503020204020204" pitchFamily="34" charset="0"/>
                <a:ea typeface="Times New Roman" panose="02020603050405020304" pitchFamily="18" charset="0"/>
              </a:rPr>
              <a:t>. </a:t>
            </a:r>
          </a:p>
          <a:p>
            <a:pPr algn="just">
              <a:lnSpc>
                <a:spcPct val="102000"/>
              </a:lnSpc>
            </a:pPr>
            <a:r>
              <a:rPr lang="uk-UA" sz="2000" dirty="0">
                <a:latin typeface="Corbel" panose="020B0503020204020204" pitchFamily="34" charset="0"/>
                <a:ea typeface="Times New Roman" panose="02020603050405020304" pitchFamily="18" charset="0"/>
              </a:rPr>
              <a:t>Найчастіше використовуються випадки </a:t>
            </a:r>
            <a:r>
              <a:rPr lang="uk-UA" sz="2000" b="1" dirty="0">
                <a:latin typeface="Corbel" panose="020B0503020204020204" pitchFamily="34" charset="0"/>
                <a:ea typeface="Times New Roman" panose="02020603050405020304" pitchFamily="18" charset="0"/>
              </a:rPr>
              <a:t>БК-Е та Б-Е.</a:t>
            </a:r>
            <a:endParaRPr lang="uk-UA" sz="2000" b="1"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1112423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000" y="323048"/>
            <a:ext cx="11562347" cy="685800"/>
          </a:xfrm>
        </p:spPr>
        <p:txBody>
          <a:bodyPr>
            <a:noAutofit/>
          </a:bodyPr>
          <a:lstStyle/>
          <a:p>
            <a:pPr algn="ctr"/>
            <a:br>
              <a:rPr lang="uk-UA" sz="2800" b="1" dirty="0">
                <a:solidFill>
                  <a:schemeClr val="tx1"/>
                </a:solidFill>
              </a:rPr>
            </a:br>
            <a:br>
              <a:rPr lang="uk-UA" sz="2800" b="1" dirty="0">
                <a:solidFill>
                  <a:schemeClr val="tx1"/>
                </a:solidFill>
              </a:rPr>
            </a:br>
            <a:r>
              <a:rPr lang="uk-UA" sz="2800" b="1" dirty="0">
                <a:solidFill>
                  <a:schemeClr val="tx1"/>
                </a:solidFill>
              </a:rPr>
              <a:t>Напівпровідникові резистори             Напівпровідникові конденсатори</a:t>
            </a:r>
            <a:br>
              <a:rPr lang="uk-UA" sz="2800" dirty="0">
                <a:solidFill>
                  <a:schemeClr val="tx1"/>
                </a:solidFill>
              </a:rPr>
            </a:br>
            <a:br>
              <a:rPr lang="uk-UA" sz="2800" dirty="0"/>
            </a:br>
            <a:endParaRPr lang="uk-UA" sz="2800" dirty="0"/>
          </a:p>
        </p:txBody>
      </p:sp>
      <p:pic>
        <p:nvPicPr>
          <p:cNvPr id="4" name="Picture 30"/>
          <p:cNvPicPr>
            <a:picLocks noGrp="1"/>
          </p:cNvPicPr>
          <p:nvPr>
            <p:ph idx="1"/>
          </p:nvPr>
        </p:nvPicPr>
        <p:blipFill>
          <a:blip r:embed="rId2"/>
          <a:srcRect/>
          <a:stretch>
            <a:fillRect/>
          </a:stretch>
        </p:blipFill>
        <p:spPr bwMode="auto">
          <a:xfrm>
            <a:off x="1550748" y="836550"/>
            <a:ext cx="3046062" cy="4038600"/>
          </a:xfrm>
          <a:prstGeom prst="rect">
            <a:avLst/>
          </a:prstGeom>
          <a:noFill/>
        </p:spPr>
      </p:pic>
      <p:sp>
        <p:nvSpPr>
          <p:cNvPr id="5" name="Прямоугольник 4"/>
          <p:cNvSpPr/>
          <p:nvPr/>
        </p:nvSpPr>
        <p:spPr>
          <a:xfrm>
            <a:off x="-1382026" y="4711543"/>
            <a:ext cx="7503805" cy="1354217"/>
          </a:xfrm>
          <a:prstGeom prst="rect">
            <a:avLst/>
          </a:prstGeom>
        </p:spPr>
        <p:txBody>
          <a:bodyPr wrap="square">
            <a:spAutoFit/>
          </a:bodyPr>
          <a:lstStyle/>
          <a:p>
            <a:pPr marL="2032000" marR="25400" algn="ctr">
              <a:lnSpc>
                <a:spcPct val="100000"/>
              </a:lnSpc>
              <a:spcAft>
                <a:spcPts val="0"/>
              </a:spcAft>
            </a:pPr>
            <a:r>
              <a:rPr lang="uk-UA" sz="2400" dirty="0">
                <a:latin typeface="Corbel" panose="020B0503020204020204" pitchFamily="34" charset="0"/>
                <a:ea typeface="Times New Roman" panose="02020603050405020304" pitchFamily="18" charset="0"/>
              </a:rPr>
              <a:t>Дифузійні резистори НІМС: р-типу (а), n-типу (б)</a:t>
            </a:r>
          </a:p>
          <a:p>
            <a:br>
              <a:rPr lang="ru-RU" sz="1600" dirty="0">
                <a:latin typeface="Times New Roman" panose="02020603050405020304" pitchFamily="18" charset="0"/>
                <a:ea typeface="Times New Roman" panose="02020603050405020304" pitchFamily="18" charset="0"/>
              </a:rPr>
            </a:br>
            <a:endParaRPr lang="ru-RU" dirty="0"/>
          </a:p>
        </p:txBody>
      </p:sp>
      <p:sp>
        <p:nvSpPr>
          <p:cNvPr id="6" name="Прямоугольник 5"/>
          <p:cNvSpPr/>
          <p:nvPr/>
        </p:nvSpPr>
        <p:spPr>
          <a:xfrm>
            <a:off x="330579" y="5515417"/>
            <a:ext cx="6096000" cy="1100686"/>
          </a:xfrm>
          <a:prstGeom prst="rect">
            <a:avLst/>
          </a:prstGeom>
        </p:spPr>
        <p:txBody>
          <a:bodyPr>
            <a:spAutoFit/>
          </a:bodyPr>
          <a:lstStyle/>
          <a:p>
            <a:pPr algn="ctr">
              <a:lnSpc>
                <a:spcPct val="91000"/>
              </a:lnSpc>
              <a:spcAft>
                <a:spcPts val="0"/>
              </a:spcAft>
            </a:pPr>
            <a:r>
              <a:rPr lang="uk-UA" sz="2400" dirty="0">
                <a:ea typeface="Times New Roman" panose="02020603050405020304" pitchFamily="18" charset="0"/>
              </a:rPr>
              <a:t>Температурний коефіцієнт опору (ТКО) дифузійних напівпровідникових резисторів </a:t>
            </a:r>
            <a:r>
              <a:rPr lang="uk-UA" sz="2400" dirty="0">
                <a:ea typeface="Symbol" panose="05050102010706020507" pitchFamily="18" charset="2"/>
                <a:cs typeface="Symbol" panose="05050102010706020507" pitchFamily="18" charset="2"/>
              </a:rPr>
              <a:t>b ~</a:t>
            </a:r>
            <a:r>
              <a:rPr lang="uk-UA" sz="2400" dirty="0">
                <a:ea typeface="Times New Roman" panose="02020603050405020304" pitchFamily="18" charset="0"/>
              </a:rPr>
              <a:t> 10</a:t>
            </a:r>
            <a:r>
              <a:rPr lang="uk-UA" sz="2400" baseline="30000" dirty="0">
                <a:ea typeface="Times New Roman" panose="02020603050405020304" pitchFamily="18" charset="0"/>
              </a:rPr>
              <a:t>-3</a:t>
            </a:r>
            <a:r>
              <a:rPr lang="uk-UA" sz="2400" dirty="0">
                <a:ea typeface="Times New Roman" panose="02020603050405020304" pitchFamily="18" charset="0"/>
              </a:rPr>
              <a:t> К</a:t>
            </a:r>
            <a:r>
              <a:rPr lang="uk-UA" sz="2400" baseline="30000" dirty="0">
                <a:ea typeface="Times New Roman" panose="02020603050405020304" pitchFamily="18" charset="0"/>
              </a:rPr>
              <a:t>-1</a:t>
            </a:r>
            <a:r>
              <a:rPr lang="uk-UA" sz="2400" dirty="0">
                <a:ea typeface="Times New Roman" panose="02020603050405020304" pitchFamily="18" charset="0"/>
              </a:rPr>
              <a:t>.</a:t>
            </a:r>
            <a:endParaRPr lang="uk-UA" sz="2400" dirty="0">
              <a:effectLst/>
              <a:ea typeface="Times New Roman" panose="02020603050405020304" pitchFamily="18" charset="0"/>
            </a:endParaRPr>
          </a:p>
        </p:txBody>
      </p:sp>
      <p:pic>
        <p:nvPicPr>
          <p:cNvPr id="7" name="Picture 31"/>
          <p:cNvPicPr/>
          <p:nvPr/>
        </p:nvPicPr>
        <p:blipFill>
          <a:blip r:embed="rId3"/>
          <a:srcRect/>
          <a:stretch>
            <a:fillRect/>
          </a:stretch>
        </p:blipFill>
        <p:spPr bwMode="auto">
          <a:xfrm>
            <a:off x="7410233" y="1192479"/>
            <a:ext cx="3498399" cy="1839479"/>
          </a:xfrm>
          <a:prstGeom prst="rect">
            <a:avLst/>
          </a:prstGeom>
          <a:noFill/>
        </p:spPr>
      </p:pic>
      <p:sp>
        <p:nvSpPr>
          <p:cNvPr id="8" name="Прямоугольник 7"/>
          <p:cNvSpPr/>
          <p:nvPr/>
        </p:nvSpPr>
        <p:spPr>
          <a:xfrm>
            <a:off x="3737812" y="3123917"/>
            <a:ext cx="8505674" cy="454292"/>
          </a:xfrm>
          <a:prstGeom prst="rect">
            <a:avLst/>
          </a:prstGeom>
        </p:spPr>
        <p:txBody>
          <a:bodyPr wrap="square">
            <a:spAutoFit/>
          </a:bodyPr>
          <a:lstStyle/>
          <a:p>
            <a:pPr marL="2123440">
              <a:lnSpc>
                <a:spcPct val="98000"/>
              </a:lnSpc>
              <a:spcAft>
                <a:spcPts val="0"/>
              </a:spcAft>
            </a:pPr>
            <a:r>
              <a:rPr lang="ru-RU" sz="2400" dirty="0">
                <a:latin typeface="Corbel" panose="020B0503020204020204" pitchFamily="34" charset="0"/>
                <a:ea typeface="Times New Roman" panose="02020603050405020304" pitchFamily="18" charset="0"/>
              </a:rPr>
              <a:t>Структура </a:t>
            </a:r>
            <a:r>
              <a:rPr lang="ru-RU" sz="2400" dirty="0" err="1">
                <a:latin typeface="Corbel" panose="020B0503020204020204" pitchFamily="34" charset="0"/>
                <a:ea typeface="Times New Roman" panose="02020603050405020304" pitchFamily="18" charset="0"/>
              </a:rPr>
              <a:t>дифузійного</a:t>
            </a:r>
            <a:r>
              <a:rPr lang="ru-RU" sz="2400" dirty="0">
                <a:latin typeface="Corbel" panose="020B0503020204020204" pitchFamily="34" charset="0"/>
                <a:ea typeface="Times New Roman" panose="02020603050405020304" pitchFamily="18" charset="0"/>
              </a:rPr>
              <a:t> конденсатора</a:t>
            </a:r>
            <a:endParaRPr lang="ru-RU" sz="2400" dirty="0">
              <a:effectLst/>
              <a:latin typeface="Corbel" panose="020B0503020204020204" pitchFamily="34" charset="0"/>
              <a:ea typeface="Times New Roman" panose="02020603050405020304" pitchFamily="18" charset="0"/>
            </a:endParaRPr>
          </a:p>
        </p:txBody>
      </p:sp>
      <p:sp>
        <p:nvSpPr>
          <p:cNvPr id="9" name="Прямоугольник 8"/>
          <p:cNvSpPr/>
          <p:nvPr/>
        </p:nvSpPr>
        <p:spPr>
          <a:xfrm>
            <a:off x="6272173" y="3763499"/>
            <a:ext cx="4844248" cy="1200329"/>
          </a:xfrm>
          <a:prstGeom prst="rect">
            <a:avLst/>
          </a:prstGeom>
        </p:spPr>
        <p:txBody>
          <a:bodyPr wrap="square">
            <a:spAutoFit/>
          </a:bodyPr>
          <a:lstStyle/>
          <a:p>
            <a:pPr algn="ctr">
              <a:spcAft>
                <a:spcPts val="0"/>
              </a:spcAft>
              <a:tabLst>
                <a:tab pos="977900" algn="l"/>
                <a:tab pos="381000" algn="l"/>
              </a:tabLst>
            </a:pPr>
            <a:r>
              <a:rPr lang="uk-UA" sz="2400" dirty="0">
                <a:ea typeface="Times New Roman" panose="02020603050405020304" pitchFamily="18" charset="0"/>
              </a:rPr>
              <a:t> Температурний коефіцієнт ємності (ТКЄ)  складає величину</a:t>
            </a:r>
            <a:r>
              <a:rPr lang="uk-UA" sz="2400" dirty="0">
                <a:ea typeface="Symbol" panose="05050102010706020507" pitchFamily="18" charset="2"/>
                <a:cs typeface="Symbol" panose="05050102010706020507" pitchFamily="18" charset="2"/>
              </a:rPr>
              <a:t>~</a:t>
            </a:r>
            <a:r>
              <a:rPr lang="uk-UA" sz="2400" dirty="0">
                <a:ea typeface="Times New Roman" panose="02020603050405020304" pitchFamily="18" charset="0"/>
              </a:rPr>
              <a:t> 10</a:t>
            </a:r>
            <a:r>
              <a:rPr lang="uk-UA" sz="2400" baseline="30000" dirty="0">
                <a:ea typeface="Times New Roman" panose="02020603050405020304" pitchFamily="18" charset="0"/>
              </a:rPr>
              <a:t>-3</a:t>
            </a:r>
            <a:r>
              <a:rPr lang="uk-UA" sz="2400" dirty="0">
                <a:ea typeface="Times New Roman" panose="02020603050405020304" pitchFamily="18" charset="0"/>
              </a:rPr>
              <a:t>  К</a:t>
            </a:r>
            <a:r>
              <a:rPr lang="uk-UA" sz="2400" baseline="30000" dirty="0">
                <a:ea typeface="Times New Roman" panose="02020603050405020304" pitchFamily="18" charset="0"/>
              </a:rPr>
              <a:t>-1</a:t>
            </a:r>
            <a:r>
              <a:rPr lang="uk-UA" sz="2400" dirty="0">
                <a:ea typeface="Times New Roman" panose="02020603050405020304" pitchFamily="18" charset="0"/>
              </a:rPr>
              <a:t>,	</a:t>
            </a:r>
          </a:p>
          <a:p>
            <a:pPr algn="ctr">
              <a:spcAft>
                <a:spcPts val="0"/>
              </a:spcAft>
              <a:tabLst>
                <a:tab pos="977900" algn="l"/>
                <a:tab pos="381000" algn="l"/>
              </a:tabLst>
            </a:pPr>
            <a:r>
              <a:rPr lang="uk-UA" sz="2400" dirty="0">
                <a:ea typeface="Times New Roman" panose="02020603050405020304" pitchFamily="18" charset="0"/>
              </a:rPr>
              <a:t>напруга пробою </a:t>
            </a:r>
            <a:r>
              <a:rPr lang="uk-UA" sz="2400" i="1" dirty="0" err="1">
                <a:ea typeface="Times New Roman" panose="02020603050405020304" pitchFamily="18" charset="0"/>
              </a:rPr>
              <a:t>U</a:t>
            </a:r>
            <a:r>
              <a:rPr lang="uk-UA" sz="2400" i="1" baseline="-25000" dirty="0" err="1">
                <a:ea typeface="Times New Roman" panose="02020603050405020304" pitchFamily="18" charset="0"/>
              </a:rPr>
              <a:t>п</a:t>
            </a:r>
            <a:r>
              <a:rPr lang="uk-UA" sz="2400" i="1" dirty="0">
                <a:ea typeface="Times New Roman" panose="02020603050405020304" pitchFamily="18" charset="0"/>
              </a:rPr>
              <a:t>≤</a:t>
            </a:r>
            <a:r>
              <a:rPr lang="uk-UA" sz="2400" dirty="0">
                <a:ea typeface="Times New Roman" panose="02020603050405020304" pitchFamily="18" charset="0"/>
              </a:rPr>
              <a:t>	10В.</a:t>
            </a:r>
            <a:endParaRPr lang="uk-UA" sz="2400" dirty="0"/>
          </a:p>
        </p:txBody>
      </p:sp>
    </p:spTree>
    <p:extLst>
      <p:ext uri="{BB962C8B-B14F-4D97-AF65-F5344CB8AC3E}">
        <p14:creationId xmlns:p14="http://schemas.microsoft.com/office/powerpoint/2010/main" val="1365435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a:solidFill>
                  <a:schemeClr val="tx1"/>
                </a:solidFill>
              </a:rPr>
              <a:t>Індуктивність у НІМС</a:t>
            </a:r>
            <a:endParaRPr lang="uk-UA" sz="2800" dirty="0">
              <a:solidFill>
                <a:schemeClr val="tx1"/>
              </a:solidFill>
            </a:endParaRPr>
          </a:p>
        </p:txBody>
      </p:sp>
      <p:pic>
        <p:nvPicPr>
          <p:cNvPr id="4" name="Picture 32"/>
          <p:cNvPicPr>
            <a:picLocks noGrp="1"/>
          </p:cNvPicPr>
          <p:nvPr>
            <p:ph idx="1"/>
          </p:nvPr>
        </p:nvPicPr>
        <p:blipFill>
          <a:blip r:embed="rId2"/>
          <a:srcRect/>
          <a:stretch>
            <a:fillRect/>
          </a:stretch>
        </p:blipFill>
        <p:spPr bwMode="auto">
          <a:xfrm>
            <a:off x="2366011" y="1965960"/>
            <a:ext cx="7429500" cy="3200400"/>
          </a:xfrm>
          <a:prstGeom prst="rect">
            <a:avLst/>
          </a:prstGeom>
          <a:noFill/>
        </p:spPr>
      </p:pic>
      <p:sp>
        <p:nvSpPr>
          <p:cNvPr id="5" name="Прямоугольник 4"/>
          <p:cNvSpPr/>
          <p:nvPr/>
        </p:nvSpPr>
        <p:spPr>
          <a:xfrm>
            <a:off x="4035426" y="5442102"/>
            <a:ext cx="3729291" cy="461665"/>
          </a:xfrm>
          <a:prstGeom prst="rect">
            <a:avLst/>
          </a:prstGeom>
        </p:spPr>
        <p:txBody>
          <a:bodyPr wrap="none">
            <a:spAutoFit/>
          </a:bodyPr>
          <a:lstStyle/>
          <a:p>
            <a:pPr marL="203200">
              <a:spcAft>
                <a:spcPts val="0"/>
              </a:spcAft>
            </a:pPr>
            <a:r>
              <a:rPr lang="uk-UA" sz="2400" dirty="0">
                <a:latin typeface="Corbel" panose="020B0503020204020204" pitchFamily="34" charset="0"/>
                <a:ea typeface="Times New Roman" panose="02020603050405020304" pitchFamily="18" charset="0"/>
              </a:rPr>
              <a:t>Еквівалент індуктивності</a:t>
            </a:r>
            <a:endParaRPr lang="uk-UA" sz="24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290196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a:t>Мікроелектронні ІНФОРМАЦІЙНІ СИСТЕМИ</a:t>
            </a:r>
            <a:endParaRPr lang="ru-RU" dirty="0"/>
          </a:p>
        </p:txBody>
      </p:sp>
      <p:sp>
        <p:nvSpPr>
          <p:cNvPr id="5" name="Подзаголовок 4"/>
          <p:cNvSpPr>
            <a:spLocks noGrp="1"/>
          </p:cNvSpPr>
          <p:nvPr>
            <p:ph type="subTitle" idx="1"/>
          </p:nvPr>
        </p:nvSpPr>
        <p:spPr/>
        <p:txBody>
          <a:bodyPr>
            <a:normAutofit/>
          </a:bodyPr>
          <a:lstStyle/>
          <a:p>
            <a:r>
              <a:rPr lang="uk-UA" sz="3200" b="1" dirty="0"/>
              <a:t>Лекція 4. Плівкові та гібридні інтегральні мікросхеми</a:t>
            </a:r>
            <a:endParaRPr lang="uk-UA" dirty="0"/>
          </a:p>
        </p:txBody>
      </p:sp>
    </p:spTree>
    <p:extLst>
      <p:ext uri="{BB962C8B-B14F-4D97-AF65-F5344CB8AC3E}">
        <p14:creationId xmlns:p14="http://schemas.microsoft.com/office/powerpoint/2010/main" val="3933111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284196"/>
            <a:ext cx="9875520" cy="1356360"/>
          </a:xfrm>
        </p:spPr>
        <p:txBody>
          <a:bodyPr>
            <a:normAutofit/>
          </a:bodyPr>
          <a:lstStyle/>
          <a:p>
            <a:pPr algn="ctr"/>
            <a:r>
              <a:rPr lang="uk-UA" sz="2800" b="1" dirty="0">
                <a:solidFill>
                  <a:schemeClr val="tx1"/>
                </a:solidFill>
              </a:rPr>
              <a:t>Конструкція плівкових та гібридних ІМС</a:t>
            </a:r>
            <a:br>
              <a:rPr lang="uk-UA" sz="2800" dirty="0">
                <a:solidFill>
                  <a:schemeClr val="tx1"/>
                </a:solidFill>
              </a:rPr>
            </a:br>
            <a:endParaRPr lang="uk-UA" sz="2800" dirty="0">
              <a:solidFill>
                <a:schemeClr val="tx1"/>
              </a:solidFill>
            </a:endParaRPr>
          </a:p>
        </p:txBody>
      </p:sp>
      <p:pic>
        <p:nvPicPr>
          <p:cNvPr id="4" name="Picture 33"/>
          <p:cNvPicPr>
            <a:picLocks noGrp="1"/>
          </p:cNvPicPr>
          <p:nvPr>
            <p:ph idx="1"/>
          </p:nvPr>
        </p:nvPicPr>
        <p:blipFill>
          <a:blip r:embed="rId2"/>
          <a:srcRect/>
          <a:stretch>
            <a:fillRect/>
          </a:stretch>
        </p:blipFill>
        <p:spPr bwMode="auto">
          <a:xfrm>
            <a:off x="2427058" y="1223461"/>
            <a:ext cx="7225590" cy="2787065"/>
          </a:xfrm>
          <a:prstGeom prst="rect">
            <a:avLst/>
          </a:prstGeom>
          <a:noFill/>
        </p:spPr>
      </p:pic>
      <p:sp>
        <p:nvSpPr>
          <p:cNvPr id="5" name="Прямоугольник 4"/>
          <p:cNvSpPr/>
          <p:nvPr/>
        </p:nvSpPr>
        <p:spPr>
          <a:xfrm>
            <a:off x="933251" y="4010526"/>
            <a:ext cx="10295020" cy="454292"/>
          </a:xfrm>
          <a:prstGeom prst="rect">
            <a:avLst/>
          </a:prstGeom>
        </p:spPr>
        <p:txBody>
          <a:bodyPr wrap="square">
            <a:spAutoFit/>
          </a:bodyPr>
          <a:lstStyle/>
          <a:p>
            <a:pPr marR="165100" indent="190500">
              <a:lnSpc>
                <a:spcPct val="98000"/>
              </a:lnSpc>
              <a:spcAft>
                <a:spcPts val="0"/>
              </a:spcAft>
            </a:pPr>
            <a:r>
              <a:rPr lang="uk-UA" sz="2400" dirty="0">
                <a:latin typeface="Corbel" panose="020B0503020204020204" pitchFamily="34" charset="0"/>
                <a:ea typeface="Times New Roman" panose="02020603050405020304" pitchFamily="18" charset="0"/>
              </a:rPr>
              <a:t>Структура гібридної ІМС (а), загальний вигляд </a:t>
            </a:r>
            <a:r>
              <a:rPr lang="uk-UA" sz="2400" dirty="0" err="1">
                <a:latin typeface="Corbel" panose="020B0503020204020204" pitchFamily="34" charset="0"/>
                <a:ea typeface="Times New Roman" panose="02020603050405020304" pitchFamily="18" charset="0"/>
              </a:rPr>
              <a:t>товстоплівкової</a:t>
            </a:r>
            <a:r>
              <a:rPr lang="uk-UA" sz="2400" dirty="0">
                <a:latin typeface="Corbel" panose="020B0503020204020204" pitchFamily="34" charset="0"/>
                <a:ea typeface="Times New Roman" panose="02020603050405020304" pitchFamily="18" charset="0"/>
              </a:rPr>
              <a:t> ІМС (б)</a:t>
            </a:r>
            <a:endParaRPr lang="uk-UA" sz="2400" dirty="0">
              <a:effectLst/>
              <a:latin typeface="Corbel" panose="020B0503020204020204" pitchFamily="34" charset="0"/>
              <a:ea typeface="Times New Roman" panose="02020603050405020304" pitchFamily="18" charset="0"/>
            </a:endParaRPr>
          </a:p>
        </p:txBody>
      </p:sp>
      <p:sp>
        <p:nvSpPr>
          <p:cNvPr id="6" name="Прямоугольник 5"/>
          <p:cNvSpPr/>
          <p:nvPr/>
        </p:nvSpPr>
        <p:spPr>
          <a:xfrm>
            <a:off x="385011" y="4869826"/>
            <a:ext cx="11309684" cy="1510670"/>
          </a:xfrm>
          <a:prstGeom prst="rect">
            <a:avLst/>
          </a:prstGeom>
        </p:spPr>
        <p:txBody>
          <a:bodyPr wrap="square">
            <a:spAutoFit/>
          </a:bodyPr>
          <a:lstStyle/>
          <a:p>
            <a:pPr marR="12700" indent="190500" algn="just">
              <a:lnSpc>
                <a:spcPct val="96000"/>
              </a:lnSpc>
              <a:spcAft>
                <a:spcPts val="0"/>
              </a:spcAft>
            </a:pPr>
            <a:r>
              <a:rPr lang="uk-UA" sz="2400" b="1" dirty="0">
                <a:latin typeface="Corbel" panose="020B0503020204020204" pitchFamily="34" charset="0"/>
                <a:ea typeface="Times New Roman" panose="02020603050405020304" pitchFamily="18" charset="0"/>
              </a:rPr>
              <a:t>Основні переваги </a:t>
            </a:r>
            <a:r>
              <a:rPr lang="uk-UA" sz="2400" dirty="0" err="1">
                <a:latin typeface="Corbel" panose="020B0503020204020204" pitchFamily="34" charset="0"/>
                <a:ea typeface="Times New Roman" panose="02020603050405020304" pitchFamily="18" charset="0"/>
              </a:rPr>
              <a:t>товстоплівкових</a:t>
            </a:r>
            <a:r>
              <a:rPr lang="uk-UA" sz="2400" dirty="0">
                <a:latin typeface="Corbel" panose="020B0503020204020204" pitchFamily="34" charset="0"/>
                <a:ea typeface="Times New Roman" panose="02020603050405020304" pitchFamily="18" charset="0"/>
              </a:rPr>
              <a:t> мікросхем - невеликі витрати при експлуатації обладнання та можливість виготовлення резисторів великих номіналів. </a:t>
            </a:r>
          </a:p>
          <a:p>
            <a:pPr marR="12700" indent="190500" algn="just">
              <a:lnSpc>
                <a:spcPct val="96000"/>
              </a:lnSpc>
              <a:spcAft>
                <a:spcPts val="0"/>
              </a:spcAft>
            </a:pPr>
            <a:r>
              <a:rPr lang="uk-UA" sz="2400" b="1" dirty="0">
                <a:latin typeface="Corbel" panose="020B0503020204020204" pitchFamily="34" charset="0"/>
                <a:ea typeface="Times New Roman" panose="02020603050405020304" pitchFamily="18" charset="0"/>
              </a:rPr>
              <a:t>Недоліком</a:t>
            </a:r>
            <a:r>
              <a:rPr lang="uk-UA" sz="2400" dirty="0">
                <a:latin typeface="Corbel" panose="020B0503020204020204" pitchFamily="34" charset="0"/>
                <a:ea typeface="Times New Roman" panose="02020603050405020304" pitchFamily="18" charset="0"/>
              </a:rPr>
              <a:t> мікросхем на товстих плівках є труднощі при одержанні конденсаторів великої ємності (0,2 </a:t>
            </a:r>
            <a:r>
              <a:rPr lang="uk-UA" sz="2400" dirty="0" err="1">
                <a:latin typeface="Corbel" panose="020B0503020204020204" pitchFamily="34" charset="0"/>
                <a:ea typeface="Times New Roman" panose="02020603050405020304" pitchFamily="18" charset="0"/>
              </a:rPr>
              <a:t>мкмФ</a:t>
            </a:r>
            <a:r>
              <a:rPr lang="uk-UA" sz="2400" dirty="0">
                <a:latin typeface="Corbel" panose="020B0503020204020204" pitchFamily="34" charset="0"/>
                <a:ea typeface="Times New Roman" panose="02020603050405020304" pitchFamily="18" charset="0"/>
              </a:rPr>
              <a:t>/см</a:t>
            </a:r>
            <a:r>
              <a:rPr lang="uk-UA" sz="2400" baseline="30000" dirty="0">
                <a:latin typeface="Corbel" panose="020B0503020204020204" pitchFamily="34" charset="0"/>
                <a:ea typeface="Times New Roman" panose="02020603050405020304" pitchFamily="18" charset="0"/>
              </a:rPr>
              <a:t>2</a:t>
            </a:r>
            <a:r>
              <a:rPr lang="uk-UA" sz="2400" dirty="0">
                <a:latin typeface="Corbel" panose="020B0503020204020204" pitchFamily="34" charset="0"/>
                <a:ea typeface="Times New Roman" panose="02020603050405020304" pitchFamily="18" charset="0"/>
              </a:rPr>
              <a:t> і більше).</a:t>
            </a:r>
            <a:endParaRPr lang="uk-UA" sz="24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35529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206" y="368969"/>
            <a:ext cx="10201416" cy="818147"/>
          </a:xfrm>
        </p:spPr>
        <p:txBody>
          <a:bodyPr>
            <a:normAutofit fontScale="90000"/>
          </a:bodyPr>
          <a:lstStyle/>
          <a:p>
            <a:pPr algn="ctr"/>
            <a:r>
              <a:rPr lang="uk-UA" sz="2800" b="1" dirty="0">
                <a:solidFill>
                  <a:schemeClr val="tx1"/>
                </a:solidFill>
              </a:rPr>
              <a:t>Підкладки плівкових інтегральних мікросхем</a:t>
            </a:r>
            <a:br>
              <a:rPr lang="uk-UA" sz="2800" dirty="0">
                <a:solidFill>
                  <a:schemeClr val="tx1"/>
                </a:solidFill>
              </a:rPr>
            </a:br>
            <a:endParaRPr lang="uk-UA" sz="2800" dirty="0">
              <a:solidFill>
                <a:schemeClr val="tx1"/>
              </a:solidFill>
            </a:endParaRPr>
          </a:p>
        </p:txBody>
      </p:sp>
      <p:sp>
        <p:nvSpPr>
          <p:cNvPr id="3" name="Объект 2"/>
          <p:cNvSpPr>
            <a:spLocks noGrp="1"/>
          </p:cNvSpPr>
          <p:nvPr>
            <p:ph idx="1"/>
          </p:nvPr>
        </p:nvSpPr>
        <p:spPr>
          <a:xfrm>
            <a:off x="224588" y="898358"/>
            <a:ext cx="11678653" cy="5959642"/>
          </a:xfrm>
        </p:spPr>
        <p:txBody>
          <a:bodyPr>
            <a:noAutofit/>
          </a:bodyPr>
          <a:lstStyle/>
          <a:p>
            <a:pPr marL="45722" indent="0">
              <a:buNone/>
            </a:pPr>
            <a:r>
              <a:rPr lang="uk-UA" sz="1800" b="1" dirty="0">
                <a:solidFill>
                  <a:schemeClr val="tx1"/>
                </a:solidFill>
              </a:rPr>
              <a:t>Матеріал підкладки повинен мати:</a:t>
            </a:r>
          </a:p>
          <a:p>
            <a:r>
              <a:rPr lang="uk-UA" sz="1800" dirty="0">
                <a:solidFill>
                  <a:schemeClr val="tx1"/>
                </a:solidFill>
              </a:rPr>
              <a:t>високий питомий електричний опір ізоляції, низьку діелектричну проникливість та малий тангенс кута діелектричних втрат, високу електричну міцність для забезпечення якості електричної ізоляції елементів та компонентів як на постійному струмі, так і в широкому діапазоні частот;</a:t>
            </a:r>
          </a:p>
          <a:p>
            <a:r>
              <a:rPr lang="uk-UA" sz="1800" dirty="0">
                <a:solidFill>
                  <a:schemeClr val="tx1"/>
                </a:solidFill>
              </a:rPr>
              <a:t> високу механічну міцність в малих товщинах;</a:t>
            </a:r>
          </a:p>
          <a:p>
            <a:r>
              <a:rPr lang="uk-UA" sz="1800" dirty="0">
                <a:solidFill>
                  <a:schemeClr val="tx1"/>
                </a:solidFill>
              </a:rPr>
              <a:t> високий коефіцієнт теплопровідності для ефективної передачі теплоти від тепловиділяючих елементів та компонентів до корпусу (для ІМС) або елементам конструкції блока (для </a:t>
            </a:r>
            <a:r>
              <a:rPr lang="uk-UA" sz="1800" dirty="0" err="1">
                <a:solidFill>
                  <a:schemeClr val="tx1"/>
                </a:solidFill>
              </a:rPr>
              <a:t>мікрозборок</a:t>
            </a:r>
            <a:r>
              <a:rPr lang="uk-UA" sz="1800" dirty="0">
                <a:solidFill>
                  <a:schemeClr val="tx1"/>
                </a:solidFill>
              </a:rPr>
              <a:t>);</a:t>
            </a:r>
          </a:p>
          <a:p>
            <a:r>
              <a:rPr lang="uk-UA" sz="1800" dirty="0">
                <a:solidFill>
                  <a:schemeClr val="tx1"/>
                </a:solidFill>
              </a:rPr>
              <a:t> високу хімічну інертність до осаджених матеріалів для зменшення нестабільності параметрів плівкових елементів, зумовленої фізико-хімічними процесами на границі плівка - підкладка;</a:t>
            </a:r>
          </a:p>
          <a:p>
            <a:r>
              <a:rPr lang="uk-UA" sz="1800" dirty="0">
                <a:solidFill>
                  <a:schemeClr val="tx1"/>
                </a:solidFill>
              </a:rPr>
              <a:t> високу фізичну та хімічну стійкість до високої температури в процесі нанесення тонких плівок, термообробки при формуванні товстих плівок та зборки ІМС;</a:t>
            </a:r>
          </a:p>
          <a:p>
            <a:r>
              <a:rPr lang="uk-UA" sz="1800" dirty="0">
                <a:solidFill>
                  <a:schemeClr val="tx1"/>
                </a:solidFill>
              </a:rPr>
              <a:t> стійкість до хімічних реактивів при електрохімічних та хімічних методах обробки та формування плівкових елементів;</a:t>
            </a:r>
          </a:p>
          <a:p>
            <a:r>
              <a:rPr lang="uk-UA" sz="1800" dirty="0">
                <a:solidFill>
                  <a:schemeClr val="tx1"/>
                </a:solidFill>
              </a:rPr>
              <a:t> мінімальне газовиділення у вакуумі з метою уникнення забруднення плівок, які наносяться;</a:t>
            </a:r>
          </a:p>
          <a:p>
            <a:r>
              <a:rPr lang="uk-UA" sz="1800" dirty="0">
                <a:solidFill>
                  <a:schemeClr val="tx1"/>
                </a:solidFill>
              </a:rPr>
              <a:t> здатність до хорошої механічної обробки;</a:t>
            </a:r>
          </a:p>
          <a:p>
            <a:r>
              <a:rPr lang="uk-UA" sz="1800" dirty="0">
                <a:solidFill>
                  <a:schemeClr val="tx1"/>
                </a:solidFill>
              </a:rPr>
              <a:t> (поліруванню поверхні, різки).</a:t>
            </a:r>
            <a:endParaRPr lang="ru-RU" sz="1800" dirty="0"/>
          </a:p>
        </p:txBody>
      </p:sp>
    </p:spTree>
    <p:extLst>
      <p:ext uri="{BB962C8B-B14F-4D97-AF65-F5344CB8AC3E}">
        <p14:creationId xmlns:p14="http://schemas.microsoft.com/office/powerpoint/2010/main" val="3698548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112295"/>
            <a:ext cx="9875520" cy="1356360"/>
          </a:xfrm>
        </p:spPr>
        <p:txBody>
          <a:bodyPr>
            <a:normAutofit/>
          </a:bodyPr>
          <a:lstStyle/>
          <a:p>
            <a:pPr algn="ctr"/>
            <a:r>
              <a:rPr lang="uk-UA" sz="2800" b="1" dirty="0">
                <a:solidFill>
                  <a:schemeClr val="tx1"/>
                </a:solidFill>
              </a:rPr>
              <a:t>Підкладки плівкових інтегральних мікросхем</a:t>
            </a:r>
            <a:endParaRPr lang="ru-RU" sz="2800" dirty="0"/>
          </a:p>
        </p:txBody>
      </p:sp>
      <p:sp>
        <p:nvSpPr>
          <p:cNvPr id="3" name="Объект 2"/>
          <p:cNvSpPr>
            <a:spLocks noGrp="1"/>
          </p:cNvSpPr>
          <p:nvPr>
            <p:ph idx="1"/>
          </p:nvPr>
        </p:nvSpPr>
        <p:spPr>
          <a:xfrm>
            <a:off x="297582" y="1163054"/>
            <a:ext cx="11566358" cy="5694946"/>
          </a:xfrm>
        </p:spPr>
        <p:txBody>
          <a:bodyPr>
            <a:normAutofit/>
          </a:bodyPr>
          <a:lstStyle/>
          <a:p>
            <a:pPr marL="45722" indent="0">
              <a:buNone/>
            </a:pPr>
            <a:r>
              <a:rPr lang="uk-UA" sz="2400" b="1" dirty="0">
                <a:solidFill>
                  <a:schemeClr val="tx1"/>
                </a:solidFill>
              </a:rPr>
              <a:t>Підкладка </a:t>
            </a:r>
            <a:r>
              <a:rPr lang="uk-UA" sz="2400" dirty="0">
                <a:solidFill>
                  <a:schemeClr val="tx1"/>
                </a:solidFill>
              </a:rPr>
              <a:t>-</a:t>
            </a:r>
            <a:r>
              <a:rPr lang="uk-UA" sz="2400" b="1" dirty="0">
                <a:solidFill>
                  <a:schemeClr val="tx1"/>
                </a:solidFill>
              </a:rPr>
              <a:t> </a:t>
            </a:r>
            <a:r>
              <a:rPr lang="uk-UA" sz="2400" dirty="0">
                <a:solidFill>
                  <a:schemeClr val="tx1"/>
                </a:solidFill>
              </a:rPr>
              <a:t>це заготовка для нанесення елементів</a:t>
            </a:r>
            <a:r>
              <a:rPr lang="uk-UA" sz="2400" b="1" dirty="0">
                <a:solidFill>
                  <a:schemeClr val="tx1"/>
                </a:solidFill>
              </a:rPr>
              <a:t> </a:t>
            </a:r>
            <a:r>
              <a:rPr lang="uk-UA" sz="2400" dirty="0">
                <a:solidFill>
                  <a:schemeClr val="tx1"/>
                </a:solidFill>
              </a:rPr>
              <a:t>гібридних та плівкових ІМС, </a:t>
            </a:r>
            <a:r>
              <a:rPr lang="uk-UA" sz="2400" dirty="0" err="1">
                <a:solidFill>
                  <a:schemeClr val="tx1"/>
                </a:solidFill>
              </a:rPr>
              <a:t>міжелементних</a:t>
            </a:r>
            <a:r>
              <a:rPr lang="uk-UA" sz="2400" dirty="0">
                <a:solidFill>
                  <a:schemeClr val="tx1"/>
                </a:solidFill>
              </a:rPr>
              <a:t> або  </a:t>
            </a:r>
            <a:r>
              <a:rPr lang="uk-UA" sz="2400" dirty="0" err="1">
                <a:solidFill>
                  <a:schemeClr val="tx1"/>
                </a:solidFill>
              </a:rPr>
              <a:t>міжкомпонентних</a:t>
            </a:r>
            <a:r>
              <a:rPr lang="uk-UA" sz="2400" dirty="0">
                <a:solidFill>
                  <a:schemeClr val="tx1"/>
                </a:solidFill>
              </a:rPr>
              <a:t> з’єднань, а також контактних площадок.</a:t>
            </a:r>
          </a:p>
          <a:p>
            <a:pPr marL="45722" indent="0" algn="just">
              <a:buNone/>
            </a:pPr>
            <a:r>
              <a:rPr lang="uk-UA" sz="2400" b="1" dirty="0">
                <a:solidFill>
                  <a:schemeClr val="tx1"/>
                </a:solidFill>
              </a:rPr>
              <a:t>Скло</a:t>
            </a:r>
            <a:r>
              <a:rPr lang="uk-UA" sz="2400" i="1" dirty="0">
                <a:solidFill>
                  <a:schemeClr val="tx1"/>
                </a:solidFill>
              </a:rPr>
              <a:t>. </a:t>
            </a:r>
            <a:r>
              <a:rPr lang="uk-UA" sz="2400" dirty="0" err="1">
                <a:solidFill>
                  <a:schemeClr val="tx1"/>
                </a:solidFill>
              </a:rPr>
              <a:t>Боросилікатні</a:t>
            </a:r>
            <a:r>
              <a:rPr lang="uk-UA" sz="2400" dirty="0">
                <a:solidFill>
                  <a:schemeClr val="tx1"/>
                </a:solidFill>
              </a:rPr>
              <a:t> та</a:t>
            </a:r>
            <a:r>
              <a:rPr lang="uk-UA" sz="2400" i="1" dirty="0">
                <a:solidFill>
                  <a:schemeClr val="tx1"/>
                </a:solidFill>
              </a:rPr>
              <a:t> </a:t>
            </a:r>
            <a:r>
              <a:rPr lang="uk-UA" sz="2400" dirty="0">
                <a:solidFill>
                  <a:schemeClr val="tx1"/>
                </a:solidFill>
              </a:rPr>
              <a:t>алюмосилікатні сорти скла. Шляхом листового прокату одержують досить гладку поверхню без полірування. </a:t>
            </a:r>
          </a:p>
          <a:p>
            <a:pPr marL="45722" indent="0" algn="just">
              <a:buNone/>
            </a:pPr>
            <a:r>
              <a:rPr lang="uk-UA" sz="2400" dirty="0">
                <a:solidFill>
                  <a:schemeClr val="tx1"/>
                </a:solidFill>
              </a:rPr>
              <a:t>Недолік підкладок із скла - мала теплопровідність, що не дозволяє застосовувати їх при підвищеному нагріві. При інтенсивному нагріві використовують скло «</a:t>
            </a:r>
            <a:r>
              <a:rPr lang="uk-UA" sz="2400" dirty="0" err="1">
                <a:solidFill>
                  <a:schemeClr val="tx1"/>
                </a:solidFill>
              </a:rPr>
              <a:t>Пирекс</a:t>
            </a:r>
            <a:r>
              <a:rPr lang="uk-UA" sz="2400" dirty="0">
                <a:solidFill>
                  <a:schemeClr val="tx1"/>
                </a:solidFill>
              </a:rPr>
              <a:t>», кварц та кварцове скло.</a:t>
            </a:r>
          </a:p>
          <a:p>
            <a:pPr marL="45722" indent="0" algn="just">
              <a:buNone/>
            </a:pPr>
            <a:r>
              <a:rPr lang="uk-UA" sz="2400" b="1" dirty="0">
                <a:solidFill>
                  <a:schemeClr val="tx1"/>
                </a:solidFill>
              </a:rPr>
              <a:t>Кераміка </a:t>
            </a:r>
            <a:r>
              <a:rPr lang="uk-UA" sz="2400" dirty="0">
                <a:solidFill>
                  <a:schemeClr val="tx1"/>
                </a:solidFill>
              </a:rPr>
              <a:t>на основі окисі алюмінію, кераміка «</a:t>
            </a:r>
            <a:r>
              <a:rPr lang="uk-UA" sz="2400" dirty="0" err="1">
                <a:solidFill>
                  <a:schemeClr val="tx1"/>
                </a:solidFill>
              </a:rPr>
              <a:t>Поликор</a:t>
            </a:r>
            <a:r>
              <a:rPr lang="uk-UA" sz="2400" dirty="0">
                <a:solidFill>
                  <a:schemeClr val="tx1"/>
                </a:solidFill>
              </a:rPr>
              <a:t>» та берилієва кераміка. </a:t>
            </a:r>
          </a:p>
          <a:p>
            <a:pPr marL="45722" indent="0" algn="just">
              <a:buNone/>
            </a:pPr>
            <a:r>
              <a:rPr lang="uk-UA" sz="2400" dirty="0">
                <a:solidFill>
                  <a:schemeClr val="tx1"/>
                </a:solidFill>
              </a:rPr>
              <a:t>Перевага  - висока теплопровідність. </a:t>
            </a:r>
          </a:p>
          <a:p>
            <a:pPr marL="45722" indent="0" algn="just">
              <a:buNone/>
            </a:pPr>
            <a:r>
              <a:rPr lang="uk-UA" sz="2400" dirty="0">
                <a:solidFill>
                  <a:schemeClr val="tx1"/>
                </a:solidFill>
              </a:rPr>
              <a:t>Недолік -значну шорсткість поверхні (декілька тисяч ангстрем) Зниження шорсткості досягається глазуруванням поверхні кераміки тонким шаром спеціального скла або тонким шаром окисі танталу. При цьому висока теплопровідність керамічної основи поєднується з гладкою поверхнею скляної глазурі.</a:t>
            </a:r>
          </a:p>
          <a:p>
            <a:pPr marL="45722" indent="0">
              <a:buNone/>
            </a:pPr>
            <a:endParaRPr lang="ru-RU" dirty="0"/>
          </a:p>
        </p:txBody>
      </p:sp>
    </p:spTree>
    <p:extLst>
      <p:ext uri="{BB962C8B-B14F-4D97-AF65-F5344CB8AC3E}">
        <p14:creationId xmlns:p14="http://schemas.microsoft.com/office/powerpoint/2010/main" val="200059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380" y="144379"/>
            <a:ext cx="9813757" cy="689810"/>
          </a:xfrm>
        </p:spPr>
        <p:txBody>
          <a:bodyPr>
            <a:normAutofit/>
          </a:bodyPr>
          <a:lstStyle/>
          <a:p>
            <a:pPr algn="ctr"/>
            <a:r>
              <a:rPr lang="uk-UA" sz="2800" b="1" dirty="0">
                <a:solidFill>
                  <a:schemeClr val="tx1"/>
                </a:solidFill>
              </a:rPr>
              <a:t>Підкладки плівкових інтегральних мікросхем</a:t>
            </a:r>
            <a:endParaRPr lang="ru-RU" sz="2800" dirty="0"/>
          </a:p>
        </p:txBody>
      </p:sp>
      <p:sp>
        <p:nvSpPr>
          <p:cNvPr id="3" name="Объект 2"/>
          <p:cNvSpPr>
            <a:spLocks noGrp="1"/>
          </p:cNvSpPr>
          <p:nvPr>
            <p:ph idx="1"/>
          </p:nvPr>
        </p:nvSpPr>
        <p:spPr>
          <a:xfrm>
            <a:off x="288758" y="834189"/>
            <a:ext cx="11598442" cy="5743074"/>
          </a:xfrm>
        </p:spPr>
        <p:txBody>
          <a:bodyPr>
            <a:normAutofit/>
          </a:bodyPr>
          <a:lstStyle/>
          <a:p>
            <a:pPr marL="45722" indent="0" algn="just">
              <a:buNone/>
            </a:pPr>
            <a:r>
              <a:rPr lang="uk-UA" b="1" dirty="0">
                <a:solidFill>
                  <a:schemeClr val="tx1"/>
                </a:solidFill>
              </a:rPr>
              <a:t>Ситал </a:t>
            </a:r>
            <a:r>
              <a:rPr lang="uk-UA" dirty="0">
                <a:solidFill>
                  <a:schemeClr val="tx1"/>
                </a:solidFill>
              </a:rPr>
              <a:t>-</a:t>
            </a:r>
            <a:r>
              <a:rPr lang="uk-UA" b="1" dirty="0">
                <a:solidFill>
                  <a:schemeClr val="tx1"/>
                </a:solidFill>
              </a:rPr>
              <a:t> </a:t>
            </a:r>
            <a:r>
              <a:rPr lang="uk-UA" dirty="0">
                <a:solidFill>
                  <a:schemeClr val="tx1"/>
                </a:solidFill>
              </a:rPr>
              <a:t>склокерамічний матеріал,</a:t>
            </a:r>
            <a:r>
              <a:rPr lang="uk-UA" b="1" dirty="0">
                <a:solidFill>
                  <a:schemeClr val="tx1"/>
                </a:solidFill>
              </a:rPr>
              <a:t> </a:t>
            </a:r>
            <a:r>
              <a:rPr lang="uk-UA" dirty="0">
                <a:solidFill>
                  <a:schemeClr val="tx1"/>
                </a:solidFill>
              </a:rPr>
              <a:t>який</a:t>
            </a:r>
            <a:r>
              <a:rPr lang="uk-UA" b="1" dirty="0">
                <a:solidFill>
                  <a:schemeClr val="tx1"/>
                </a:solidFill>
              </a:rPr>
              <a:t> </a:t>
            </a:r>
            <a:r>
              <a:rPr lang="uk-UA" dirty="0">
                <a:solidFill>
                  <a:schemeClr val="tx1"/>
                </a:solidFill>
              </a:rPr>
              <a:t>одержують шляхом термообробки (кристалізації) скла. Його можна пресувати, витягувати, прокатувати та відливати </a:t>
            </a:r>
            <a:r>
              <a:rPr lang="uk-UA" dirty="0" err="1">
                <a:solidFill>
                  <a:schemeClr val="tx1"/>
                </a:solidFill>
              </a:rPr>
              <a:t>центробіжним</a:t>
            </a:r>
            <a:r>
              <a:rPr lang="uk-UA" dirty="0">
                <a:solidFill>
                  <a:schemeClr val="tx1"/>
                </a:solidFill>
              </a:rPr>
              <a:t> способом. </a:t>
            </a:r>
          </a:p>
          <a:p>
            <a:pPr marL="45722" indent="0" algn="just">
              <a:buNone/>
            </a:pPr>
            <a:r>
              <a:rPr lang="uk-UA" dirty="0">
                <a:solidFill>
                  <a:schemeClr val="tx1"/>
                </a:solidFill>
              </a:rPr>
              <a:t>Видержує в повітряному середовищі різкі перепади температури від -60 до +700</a:t>
            </a:r>
            <a:r>
              <a:rPr lang="uk-UA" baseline="30000" dirty="0">
                <a:solidFill>
                  <a:schemeClr val="tx1"/>
                </a:solidFill>
              </a:rPr>
              <a:t>о</a:t>
            </a:r>
            <a:r>
              <a:rPr lang="uk-UA" dirty="0">
                <a:solidFill>
                  <a:schemeClr val="tx1"/>
                </a:solidFill>
              </a:rPr>
              <a:t>С. </a:t>
            </a:r>
          </a:p>
          <a:p>
            <a:pPr marL="45722" indent="0" algn="just">
              <a:buNone/>
            </a:pPr>
            <a:r>
              <a:rPr lang="uk-UA" dirty="0">
                <a:solidFill>
                  <a:schemeClr val="tx1"/>
                </a:solidFill>
              </a:rPr>
              <a:t>Має високий електричний опір, який зменшується з підвищенням температури. </a:t>
            </a:r>
          </a:p>
          <a:p>
            <a:pPr marL="45722" indent="0" algn="just">
              <a:buNone/>
            </a:pPr>
            <a:r>
              <a:rPr lang="uk-UA" dirty="0">
                <a:solidFill>
                  <a:schemeClr val="tx1"/>
                </a:solidFill>
              </a:rPr>
              <a:t>По електричній міцності не поступається вакуумній кераміці, а по механічній міцності в два-три рази перевищує скло. </a:t>
            </a:r>
          </a:p>
          <a:p>
            <a:pPr marL="45722" indent="0" algn="just">
              <a:buNone/>
            </a:pPr>
            <a:r>
              <a:rPr lang="uk-UA" dirty="0">
                <a:solidFill>
                  <a:schemeClr val="tx1"/>
                </a:solidFill>
              </a:rPr>
              <a:t>Має високу хімічну стійкість до кислот, не пористий, дає незначну усадку, газонепроникний і має малу </a:t>
            </a:r>
            <a:r>
              <a:rPr lang="uk-UA" dirty="0" err="1">
                <a:solidFill>
                  <a:schemeClr val="tx1"/>
                </a:solidFill>
              </a:rPr>
              <a:t>газовіддачу</a:t>
            </a:r>
            <a:r>
              <a:rPr lang="uk-UA" dirty="0">
                <a:solidFill>
                  <a:schemeClr val="tx1"/>
                </a:solidFill>
              </a:rPr>
              <a:t> при високих температурах.</a:t>
            </a:r>
          </a:p>
          <a:p>
            <a:pPr marL="45722" indent="0" algn="just">
              <a:buNone/>
            </a:pPr>
            <a:r>
              <a:rPr lang="uk-UA" b="1" dirty="0" err="1">
                <a:solidFill>
                  <a:schemeClr val="tx1"/>
                </a:solidFill>
              </a:rPr>
              <a:t>Фотоситал</a:t>
            </a:r>
            <a:r>
              <a:rPr lang="uk-UA" dirty="0">
                <a:solidFill>
                  <a:schemeClr val="tx1"/>
                </a:solidFill>
              </a:rPr>
              <a:t>-</a:t>
            </a:r>
            <a:r>
              <a:rPr lang="uk-UA" b="1" dirty="0">
                <a:solidFill>
                  <a:schemeClr val="tx1"/>
                </a:solidFill>
              </a:rPr>
              <a:t> </a:t>
            </a:r>
            <a:r>
              <a:rPr lang="uk-UA" dirty="0">
                <a:solidFill>
                  <a:schemeClr val="tx1"/>
                </a:solidFill>
              </a:rPr>
              <a:t>склокристалічний матеріал,</a:t>
            </a:r>
            <a:r>
              <a:rPr lang="uk-UA" b="1" dirty="0">
                <a:solidFill>
                  <a:schemeClr val="tx1"/>
                </a:solidFill>
              </a:rPr>
              <a:t> </a:t>
            </a:r>
            <a:r>
              <a:rPr lang="uk-UA" dirty="0">
                <a:solidFill>
                  <a:schemeClr val="tx1"/>
                </a:solidFill>
              </a:rPr>
              <a:t>який одержують шляхом кристалізації світлочутливого скла. Складається з окислу кремнію (75%), окислу літію (11,5%), окислу алюмінію (10%) та окислу калію (3,5%) з невеликими добавками азотнокислого срібла та двоокису церію. </a:t>
            </a:r>
          </a:p>
          <a:p>
            <a:pPr marL="45722" indent="0" algn="just">
              <a:buNone/>
            </a:pPr>
            <a:r>
              <a:rPr lang="uk-UA" dirty="0">
                <a:solidFill>
                  <a:schemeClr val="tx1"/>
                </a:solidFill>
              </a:rPr>
              <a:t>Стійкий до кислот, має високу механічну та термічну стійкість, його теплопровідність в декілька разів більша, ніж у ситалу.</a:t>
            </a:r>
          </a:p>
          <a:p>
            <a:endParaRPr lang="ru-RU" dirty="0"/>
          </a:p>
        </p:txBody>
      </p:sp>
    </p:spTree>
    <p:extLst>
      <p:ext uri="{BB962C8B-B14F-4D97-AF65-F5344CB8AC3E}">
        <p14:creationId xmlns:p14="http://schemas.microsoft.com/office/powerpoint/2010/main" val="2089534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633" y="368967"/>
            <a:ext cx="11646568" cy="1235243"/>
          </a:xfrm>
        </p:spPr>
        <p:txBody>
          <a:bodyPr>
            <a:normAutofit/>
          </a:bodyPr>
          <a:lstStyle/>
          <a:p>
            <a:pPr algn="ctr"/>
            <a:r>
              <a:rPr lang="uk-UA" sz="2400" b="1" dirty="0" err="1">
                <a:solidFill>
                  <a:schemeClr val="tx1"/>
                </a:solidFill>
              </a:rPr>
              <a:t>Конструктивно</a:t>
            </a:r>
            <a:r>
              <a:rPr lang="uk-UA" sz="2400" b="1" dirty="0">
                <a:solidFill>
                  <a:schemeClr val="tx1"/>
                </a:solidFill>
              </a:rPr>
              <a:t>-технологічні особливості і робочі характеристики </a:t>
            </a:r>
            <a:br>
              <a:rPr lang="uk-UA" sz="2400" b="1" dirty="0">
                <a:solidFill>
                  <a:schemeClr val="tx1"/>
                </a:solidFill>
              </a:rPr>
            </a:br>
            <a:r>
              <a:rPr lang="uk-UA" sz="2400" b="1" dirty="0">
                <a:solidFill>
                  <a:schemeClr val="tx1"/>
                </a:solidFill>
              </a:rPr>
              <a:t>плівкових елементів ГІМС</a:t>
            </a:r>
            <a:br>
              <a:rPr lang="ru-RU" sz="2400" dirty="0"/>
            </a:br>
            <a:endParaRPr lang="ru-RU" sz="2400" dirty="0"/>
          </a:p>
        </p:txBody>
      </p:sp>
      <p:sp>
        <p:nvSpPr>
          <p:cNvPr id="3" name="Объект 2"/>
          <p:cNvSpPr>
            <a:spLocks noGrp="1"/>
          </p:cNvSpPr>
          <p:nvPr>
            <p:ph idx="1"/>
          </p:nvPr>
        </p:nvSpPr>
        <p:spPr>
          <a:xfrm>
            <a:off x="312822" y="1299411"/>
            <a:ext cx="11502190" cy="5558589"/>
          </a:xfrm>
        </p:spPr>
        <p:txBody>
          <a:bodyPr>
            <a:normAutofit lnSpcReduction="10000"/>
          </a:bodyPr>
          <a:lstStyle/>
          <a:p>
            <a:pPr marL="45722" lvl="0" indent="0" algn="just">
              <a:buNone/>
            </a:pPr>
            <a:r>
              <a:rPr lang="uk-UA" dirty="0">
                <a:solidFill>
                  <a:schemeClr val="tx1"/>
                </a:solidFill>
              </a:rPr>
              <a:t> У мікроелектроніці на основі тонких металевих плівок виконують наступні конструктивні елементи: </a:t>
            </a:r>
          </a:p>
          <a:p>
            <a:pPr algn="just">
              <a:buFont typeface="Wingdings" panose="05000000000000000000" pitchFamily="2" charset="2"/>
              <a:buChar char="Ø"/>
            </a:pPr>
            <a:r>
              <a:rPr lang="uk-UA" dirty="0">
                <a:solidFill>
                  <a:schemeClr val="tx1"/>
                </a:solidFill>
              </a:rPr>
              <a:t>плівкові резистори; </a:t>
            </a:r>
          </a:p>
          <a:p>
            <a:pPr algn="just">
              <a:buFont typeface="Wingdings" panose="05000000000000000000" pitchFamily="2" charset="2"/>
              <a:buChar char="Ø"/>
            </a:pPr>
            <a:r>
              <a:rPr lang="uk-UA" dirty="0">
                <a:solidFill>
                  <a:schemeClr val="tx1"/>
                </a:solidFill>
              </a:rPr>
              <a:t>електроди і </a:t>
            </a:r>
            <a:r>
              <a:rPr lang="uk-UA" dirty="0" err="1">
                <a:solidFill>
                  <a:schemeClr val="tx1"/>
                </a:solidFill>
              </a:rPr>
              <a:t>струмопроводи</a:t>
            </a:r>
            <a:r>
              <a:rPr lang="uk-UA" dirty="0">
                <a:solidFill>
                  <a:schemeClr val="tx1"/>
                </a:solidFill>
              </a:rPr>
              <a:t> (електроди плівкових конденсаторів, </a:t>
            </a:r>
            <a:r>
              <a:rPr lang="uk-UA" dirty="0" err="1">
                <a:solidFill>
                  <a:schemeClr val="tx1"/>
                </a:solidFill>
              </a:rPr>
              <a:t>струмопроводи</a:t>
            </a:r>
            <a:r>
              <a:rPr lang="uk-UA" dirty="0">
                <a:solidFill>
                  <a:schemeClr val="tx1"/>
                </a:solidFill>
              </a:rPr>
              <a:t> спіральних </a:t>
            </a:r>
            <a:r>
              <a:rPr lang="uk-UA" dirty="0" err="1">
                <a:solidFill>
                  <a:schemeClr val="tx1"/>
                </a:solidFill>
              </a:rPr>
              <a:t>індуктивностей</a:t>
            </a:r>
            <a:r>
              <a:rPr lang="uk-UA" dirty="0">
                <a:solidFill>
                  <a:schemeClr val="tx1"/>
                </a:solidFill>
              </a:rPr>
              <a:t>, монтажні </a:t>
            </a:r>
            <a:r>
              <a:rPr lang="uk-UA" dirty="0" err="1">
                <a:solidFill>
                  <a:schemeClr val="tx1"/>
                </a:solidFill>
              </a:rPr>
              <a:t>провідники,контактні</a:t>
            </a:r>
            <a:r>
              <a:rPr lang="uk-UA" dirty="0">
                <a:solidFill>
                  <a:schemeClr val="tx1"/>
                </a:solidFill>
              </a:rPr>
              <a:t> площадки, затвори МДН - транзисторів); </a:t>
            </a:r>
          </a:p>
          <a:p>
            <a:pPr algn="just">
              <a:buFont typeface="Wingdings" panose="05000000000000000000" pitchFamily="2" charset="2"/>
              <a:buChar char="Ø"/>
            </a:pPr>
            <a:r>
              <a:rPr lang="uk-UA" dirty="0">
                <a:solidFill>
                  <a:schemeClr val="tx1"/>
                </a:solidFill>
              </a:rPr>
              <a:t>допоміжні елементи (підшари струмопровідних плівок, масок і ін.). \=</a:t>
            </a:r>
          </a:p>
          <a:p>
            <a:pPr marL="45722" indent="0" algn="just">
              <a:buNone/>
            </a:pPr>
            <a:r>
              <a:rPr lang="uk-UA" b="1" dirty="0">
                <a:solidFill>
                  <a:schemeClr val="tx1"/>
                </a:solidFill>
              </a:rPr>
              <a:t>Основні вимоги до плівок</a:t>
            </a:r>
            <a:r>
              <a:rPr lang="uk-UA" dirty="0">
                <a:solidFill>
                  <a:schemeClr val="tx1"/>
                </a:solidFill>
              </a:rPr>
              <a:t>:</a:t>
            </a:r>
          </a:p>
          <a:p>
            <a:pPr algn="just">
              <a:buFont typeface="Wingdings" panose="05000000000000000000" pitchFamily="2" charset="2"/>
              <a:buChar char="Ø"/>
            </a:pPr>
            <a:r>
              <a:rPr lang="uk-UA" dirty="0">
                <a:solidFill>
                  <a:schemeClr val="tx1"/>
                </a:solidFill>
              </a:rPr>
              <a:t>висока питома провідність; </a:t>
            </a:r>
          </a:p>
          <a:p>
            <a:pPr algn="just">
              <a:buFont typeface="Wingdings" panose="05000000000000000000" pitchFamily="2" charset="2"/>
              <a:buChar char="Ø"/>
            </a:pPr>
            <a:r>
              <a:rPr lang="uk-UA" dirty="0">
                <a:solidFill>
                  <a:schemeClr val="tx1"/>
                </a:solidFill>
              </a:rPr>
              <a:t>висока адгезія з поверхнею підкладки або з плівкою яка лежить нижче;</a:t>
            </a:r>
          </a:p>
          <a:p>
            <a:pPr algn="just">
              <a:buFont typeface="Wingdings" panose="05000000000000000000" pitchFamily="2" charset="2"/>
              <a:buChar char="Ø"/>
            </a:pPr>
            <a:r>
              <a:rPr lang="uk-UA" dirty="0">
                <a:solidFill>
                  <a:schemeClr val="tx1"/>
                </a:solidFill>
              </a:rPr>
              <a:t> малий коефіцієнт теплового розширення. </a:t>
            </a:r>
          </a:p>
          <a:p>
            <a:pPr marL="45722" indent="0" algn="just">
              <a:buNone/>
            </a:pPr>
            <a:r>
              <a:rPr lang="uk-UA" dirty="0">
                <a:solidFill>
                  <a:schemeClr val="tx1"/>
                </a:solidFill>
              </a:rPr>
              <a:t>Товщина металевих плівок змінюється в межах 2000 – 10000 Å. Мінімальна ширина провідників обмежується розрізнювальною здатністю процесів фотолітографії і складає 4 - 20 </a:t>
            </a:r>
            <a:r>
              <a:rPr lang="uk-UA" dirty="0" err="1">
                <a:solidFill>
                  <a:schemeClr val="tx1"/>
                </a:solidFill>
              </a:rPr>
              <a:t>мкм</a:t>
            </a:r>
            <a:r>
              <a:rPr lang="uk-UA" dirty="0">
                <a:solidFill>
                  <a:schemeClr val="tx1"/>
                </a:solidFill>
              </a:rPr>
              <a:t>.</a:t>
            </a:r>
          </a:p>
          <a:p>
            <a:pPr marL="45722" indent="0" algn="just">
              <a:buNone/>
            </a:pPr>
            <a:endParaRPr lang="uk-UA" dirty="0">
              <a:solidFill>
                <a:schemeClr val="tx1"/>
              </a:solidFill>
            </a:endParaRPr>
          </a:p>
        </p:txBody>
      </p:sp>
    </p:spTree>
    <p:extLst>
      <p:ext uri="{BB962C8B-B14F-4D97-AF65-F5344CB8AC3E}">
        <p14:creationId xmlns:p14="http://schemas.microsoft.com/office/powerpoint/2010/main" val="3122577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04" y="352926"/>
            <a:ext cx="11149263" cy="1356360"/>
          </a:xfrm>
        </p:spPr>
        <p:txBody>
          <a:bodyPr>
            <a:normAutofit/>
          </a:bodyPr>
          <a:lstStyle/>
          <a:p>
            <a:pPr algn="ctr"/>
            <a:r>
              <a:rPr lang="uk-UA" sz="2400" b="1" dirty="0" err="1">
                <a:solidFill>
                  <a:schemeClr val="tx1"/>
                </a:solidFill>
              </a:rPr>
              <a:t>Конструктивно</a:t>
            </a:r>
            <a:r>
              <a:rPr lang="uk-UA" sz="2400" b="1" dirty="0">
                <a:solidFill>
                  <a:schemeClr val="tx1"/>
                </a:solidFill>
              </a:rPr>
              <a:t>-технологічні особливості і робочі характеристики </a:t>
            </a:r>
            <a:br>
              <a:rPr lang="uk-UA" sz="2400" b="1" dirty="0">
                <a:solidFill>
                  <a:schemeClr val="tx1"/>
                </a:solidFill>
              </a:rPr>
            </a:br>
            <a:r>
              <a:rPr lang="uk-UA" sz="2400" b="1" dirty="0">
                <a:solidFill>
                  <a:schemeClr val="tx1"/>
                </a:solidFill>
              </a:rPr>
              <a:t>плівкових елементів ГІМС</a:t>
            </a:r>
            <a:endParaRPr lang="ru-RU" sz="2400" dirty="0"/>
          </a:p>
        </p:txBody>
      </p:sp>
      <p:sp>
        <p:nvSpPr>
          <p:cNvPr id="3" name="Объект 2"/>
          <p:cNvSpPr>
            <a:spLocks noGrp="1"/>
          </p:cNvSpPr>
          <p:nvPr>
            <p:ph idx="1"/>
          </p:nvPr>
        </p:nvSpPr>
        <p:spPr>
          <a:xfrm>
            <a:off x="1142999" y="1511969"/>
            <a:ext cx="9872871" cy="4038600"/>
          </a:xfrm>
        </p:spPr>
        <p:txBody>
          <a:bodyPr/>
          <a:lstStyle/>
          <a:p>
            <a:pPr marL="45722" indent="0" algn="ctr">
              <a:buNone/>
            </a:pPr>
            <a:r>
              <a:rPr lang="uk-UA" dirty="0">
                <a:solidFill>
                  <a:schemeClr val="tx1"/>
                </a:solidFill>
              </a:rPr>
              <a:t>Електрофізичні параметри плівкових матеріалів</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251811308"/>
              </p:ext>
            </p:extLst>
          </p:nvPr>
        </p:nvGraphicFramePr>
        <p:xfrm>
          <a:off x="1796716" y="2165683"/>
          <a:ext cx="8005010" cy="3984320"/>
        </p:xfrm>
        <a:graphic>
          <a:graphicData uri="http://schemas.openxmlformats.org/drawingml/2006/table">
            <a:tbl>
              <a:tblPr firstRow="1" firstCol="1" bandRow="1">
                <a:tableStyleId>{5C22544A-7EE6-4342-B048-85BDC9FD1C3A}</a:tableStyleId>
              </a:tblPr>
              <a:tblGrid>
                <a:gridCol w="3234347">
                  <a:extLst>
                    <a:ext uri="{9D8B030D-6E8A-4147-A177-3AD203B41FA5}">
                      <a16:colId xmlns:a16="http://schemas.microsoft.com/office/drawing/2014/main" val="20000"/>
                    </a:ext>
                  </a:extLst>
                </a:gridCol>
                <a:gridCol w="2506620">
                  <a:extLst>
                    <a:ext uri="{9D8B030D-6E8A-4147-A177-3AD203B41FA5}">
                      <a16:colId xmlns:a16="http://schemas.microsoft.com/office/drawing/2014/main" val="20001"/>
                    </a:ext>
                  </a:extLst>
                </a:gridCol>
                <a:gridCol w="2264043">
                  <a:extLst>
                    <a:ext uri="{9D8B030D-6E8A-4147-A177-3AD203B41FA5}">
                      <a16:colId xmlns:a16="http://schemas.microsoft.com/office/drawing/2014/main" val="20002"/>
                    </a:ext>
                  </a:extLst>
                </a:gridCol>
              </a:tblGrid>
              <a:tr h="371663">
                <a:tc>
                  <a:txBody>
                    <a:bodyPr/>
                    <a:lstStyle/>
                    <a:p>
                      <a:pPr algn="ctr">
                        <a:spcAft>
                          <a:spcPts val="0"/>
                        </a:spcAft>
                      </a:pPr>
                      <a:r>
                        <a:rPr lang="uk-UA" sz="2400" noProof="0" dirty="0">
                          <a:effectLst/>
                        </a:rPr>
                        <a:t>Матеріал плівки</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279400">
                        <a:lnSpc>
                          <a:spcPts val="1535"/>
                        </a:lnSpc>
                        <a:spcAft>
                          <a:spcPts val="0"/>
                        </a:spcAft>
                      </a:pPr>
                      <a:r>
                        <a:rPr lang="uk-UA" sz="2400" noProof="0" dirty="0">
                          <a:effectLst/>
                        </a:rPr>
                        <a:t>ρ </a:t>
                      </a:r>
                      <a:r>
                        <a:rPr lang="uk-UA" sz="2400" baseline="30000" noProof="0" dirty="0">
                          <a:effectLst/>
                        </a:rPr>
                        <a:t>.</a:t>
                      </a:r>
                      <a:r>
                        <a:rPr lang="uk-UA" sz="2400" noProof="0" dirty="0">
                          <a:effectLst/>
                        </a:rPr>
                        <a:t>10</a:t>
                      </a:r>
                      <a:r>
                        <a:rPr lang="uk-UA" sz="2400" baseline="30000" noProof="0" dirty="0">
                          <a:effectLst/>
                        </a:rPr>
                        <a:t>8</a:t>
                      </a:r>
                      <a:r>
                        <a:rPr lang="uk-UA" sz="2400" noProof="0" dirty="0">
                          <a:effectLst/>
                        </a:rPr>
                        <a:t>, </a:t>
                      </a:r>
                      <a:r>
                        <a:rPr lang="uk-UA" sz="2400" noProof="0" dirty="0" err="1">
                          <a:effectLst/>
                        </a:rPr>
                        <a:t>Ом·м</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535"/>
                        </a:lnSpc>
                        <a:spcAft>
                          <a:spcPts val="0"/>
                        </a:spcAft>
                      </a:pPr>
                      <a:r>
                        <a:rPr lang="uk-UA" sz="2400" noProof="0" dirty="0">
                          <a:effectLst/>
                        </a:rPr>
                        <a:t>b </a:t>
                      </a:r>
                      <a:r>
                        <a:rPr lang="uk-UA" sz="2400" baseline="30000" noProof="0" dirty="0">
                          <a:effectLst/>
                        </a:rPr>
                        <a:t>.</a:t>
                      </a:r>
                      <a:r>
                        <a:rPr lang="uk-UA" sz="2400" noProof="0" dirty="0">
                          <a:effectLst/>
                        </a:rPr>
                        <a:t>10</a:t>
                      </a:r>
                      <a:r>
                        <a:rPr lang="uk-UA" sz="2400" baseline="30000" noProof="0" dirty="0">
                          <a:effectLst/>
                        </a:rPr>
                        <a:t>3</a:t>
                      </a:r>
                      <a:r>
                        <a:rPr lang="uk-UA" sz="2400" noProof="0" dirty="0">
                          <a:effectLst/>
                        </a:rPr>
                        <a:t>, К</a:t>
                      </a:r>
                      <a:r>
                        <a:rPr lang="uk-UA" sz="2400" baseline="30000" noProof="0" dirty="0">
                          <a:effectLst/>
                        </a:rPr>
                        <a:t>-1</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320817">
                <a:tc>
                  <a:txBody>
                    <a:bodyPr/>
                    <a:lstStyle/>
                    <a:p>
                      <a:pPr algn="ctr">
                        <a:lnSpc>
                          <a:spcPts val="1325"/>
                        </a:lnSpc>
                        <a:spcAft>
                          <a:spcPts val="0"/>
                        </a:spcAft>
                      </a:pPr>
                      <a:r>
                        <a:rPr lang="uk-UA" sz="2400" noProof="0" dirty="0" err="1">
                          <a:effectLst/>
                        </a:rPr>
                        <a:t>Аl</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25"/>
                        </a:lnSpc>
                        <a:spcAft>
                          <a:spcPts val="0"/>
                        </a:spcAft>
                      </a:pPr>
                      <a:r>
                        <a:rPr lang="uk-UA" sz="2400" noProof="0" dirty="0">
                          <a:effectLst/>
                        </a:rPr>
                        <a:t>2,8</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25"/>
                        </a:lnSpc>
                        <a:spcAft>
                          <a:spcPts val="0"/>
                        </a:spcAft>
                      </a:pPr>
                      <a:r>
                        <a:rPr lang="uk-UA" sz="2400" noProof="0" dirty="0">
                          <a:effectLst/>
                        </a:rPr>
                        <a:t>4,2</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48661">
                <a:tc>
                  <a:txBody>
                    <a:bodyPr/>
                    <a:lstStyle/>
                    <a:p>
                      <a:pPr algn="ctr">
                        <a:spcAft>
                          <a:spcPts val="0"/>
                        </a:spcAft>
                      </a:pPr>
                      <a:r>
                        <a:rPr lang="uk-UA" sz="2400" noProof="0" dirty="0" err="1">
                          <a:effectLst/>
                        </a:rPr>
                        <a:t>Au</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2,4</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3,8</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348661">
                <a:tc>
                  <a:txBody>
                    <a:bodyPr/>
                    <a:lstStyle/>
                    <a:p>
                      <a:pPr algn="ctr">
                        <a:spcAft>
                          <a:spcPts val="0"/>
                        </a:spcAft>
                      </a:pPr>
                      <a:r>
                        <a:rPr lang="uk-UA" sz="2400" noProof="0" dirty="0" err="1">
                          <a:effectLst/>
                        </a:rPr>
                        <a:t>Ag</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1,6</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4,0</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348661">
                <a:tc>
                  <a:txBody>
                    <a:bodyPr/>
                    <a:lstStyle/>
                    <a:p>
                      <a:pPr algn="ctr">
                        <a:spcAft>
                          <a:spcPts val="0"/>
                        </a:spcAft>
                      </a:pPr>
                      <a:r>
                        <a:rPr lang="uk-UA" sz="2400" noProof="0" dirty="0" err="1">
                          <a:effectLst/>
                        </a:rPr>
                        <a:t>Cu</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1,7</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4,3</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348661">
                <a:tc>
                  <a:txBody>
                    <a:bodyPr/>
                    <a:lstStyle/>
                    <a:p>
                      <a:pPr algn="ctr">
                        <a:spcAft>
                          <a:spcPts val="0"/>
                        </a:spcAft>
                      </a:pPr>
                      <a:r>
                        <a:rPr lang="uk-UA" sz="2400" noProof="0" dirty="0" err="1">
                          <a:effectLst/>
                        </a:rPr>
                        <a:t>Ni</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7,3</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6,5</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348661">
                <a:tc>
                  <a:txBody>
                    <a:bodyPr/>
                    <a:lstStyle/>
                    <a:p>
                      <a:pPr algn="ctr">
                        <a:spcAft>
                          <a:spcPts val="0"/>
                        </a:spcAft>
                      </a:pPr>
                      <a:r>
                        <a:rPr lang="uk-UA" sz="2400" noProof="0" dirty="0" err="1">
                          <a:effectLst/>
                        </a:rPr>
                        <a:t>Cd</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10,0</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4,0</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348661">
                <a:tc>
                  <a:txBody>
                    <a:bodyPr/>
                    <a:lstStyle/>
                    <a:p>
                      <a:pPr algn="ctr">
                        <a:spcAft>
                          <a:spcPts val="0"/>
                        </a:spcAft>
                      </a:pPr>
                      <a:r>
                        <a:rPr lang="uk-UA" sz="2400" noProof="0" dirty="0" err="1">
                          <a:effectLst/>
                        </a:rPr>
                        <a:t>Ni-Cr</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100,0</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1,7</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348661">
                <a:tc>
                  <a:txBody>
                    <a:bodyPr/>
                    <a:lstStyle/>
                    <a:p>
                      <a:pPr algn="ctr">
                        <a:spcAft>
                          <a:spcPts val="0"/>
                        </a:spcAft>
                      </a:pPr>
                      <a:r>
                        <a:rPr lang="uk-UA" sz="2400" noProof="0" dirty="0" err="1">
                          <a:effectLst/>
                        </a:rPr>
                        <a:t>Pd</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10,7</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3,8</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8"/>
                  </a:ext>
                </a:extLst>
              </a:tr>
              <a:tr h="348661">
                <a:tc>
                  <a:txBody>
                    <a:bodyPr/>
                    <a:lstStyle/>
                    <a:p>
                      <a:pPr algn="ctr">
                        <a:spcAft>
                          <a:spcPts val="0"/>
                        </a:spcAft>
                      </a:pPr>
                      <a:r>
                        <a:rPr lang="uk-UA" sz="2400" noProof="0" dirty="0" err="1">
                          <a:effectLst/>
                        </a:rPr>
                        <a:t>Іn</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9,0</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uk-UA" sz="2400" noProof="0" dirty="0">
                          <a:effectLst/>
                        </a:rPr>
                        <a:t>4,7</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9"/>
                  </a:ext>
                </a:extLst>
              </a:tr>
              <a:tr h="352293">
                <a:tc>
                  <a:txBody>
                    <a:bodyPr/>
                    <a:lstStyle/>
                    <a:p>
                      <a:pPr>
                        <a:spcAft>
                          <a:spcPts val="0"/>
                        </a:spcAft>
                      </a:pPr>
                      <a:r>
                        <a:rPr lang="uk-UA" sz="2400" noProof="0" dirty="0">
                          <a:effectLst/>
                        </a:rPr>
                        <a:t> </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spcAft>
                          <a:spcPts val="0"/>
                        </a:spcAft>
                      </a:pPr>
                      <a:r>
                        <a:rPr lang="uk-UA" sz="2400" noProof="0" dirty="0">
                          <a:effectLst/>
                        </a:rPr>
                        <a:t> </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spcAft>
                          <a:spcPts val="0"/>
                        </a:spcAft>
                      </a:pPr>
                      <a:r>
                        <a:rPr lang="uk-UA" sz="2400" noProof="0" dirty="0">
                          <a:effectLst/>
                        </a:rPr>
                        <a:t> </a:t>
                      </a:r>
                      <a:endParaRPr lang="uk-UA" sz="24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9162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A6D204F1-5567-AC31-0051-51E6E40133DA}"/>
              </a:ext>
            </a:extLst>
          </p:cNvPr>
          <p:cNvPicPr>
            <a:picLocks noChangeAspect="1"/>
          </p:cNvPicPr>
          <p:nvPr/>
        </p:nvPicPr>
        <p:blipFill>
          <a:blip r:embed="rId2"/>
          <a:stretch>
            <a:fillRect/>
          </a:stretch>
        </p:blipFill>
        <p:spPr>
          <a:xfrm>
            <a:off x="668594" y="717755"/>
            <a:ext cx="10668000" cy="4493342"/>
          </a:xfrm>
          <a:prstGeom prst="rect">
            <a:avLst/>
          </a:prstGeom>
        </p:spPr>
      </p:pic>
    </p:spTree>
    <p:extLst>
      <p:ext uri="{BB962C8B-B14F-4D97-AF65-F5344CB8AC3E}">
        <p14:creationId xmlns:p14="http://schemas.microsoft.com/office/powerpoint/2010/main" val="140076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917" y="269657"/>
            <a:ext cx="9875520" cy="1356360"/>
          </a:xfrm>
        </p:spPr>
        <p:txBody>
          <a:bodyPr>
            <a:normAutofit/>
          </a:bodyPr>
          <a:lstStyle/>
          <a:p>
            <a:pPr algn="ctr"/>
            <a:r>
              <a:rPr lang="uk-UA" sz="2800" b="1" dirty="0">
                <a:solidFill>
                  <a:schemeClr val="tx1"/>
                </a:solidFill>
              </a:rPr>
              <a:t>Плівкові резистори</a:t>
            </a:r>
            <a:br>
              <a:rPr lang="uk-UA" sz="2800" dirty="0">
                <a:solidFill>
                  <a:schemeClr val="tx1"/>
                </a:solidFill>
              </a:rPr>
            </a:br>
            <a:endParaRPr lang="uk-UA" sz="2800" dirty="0">
              <a:solidFill>
                <a:schemeClr val="tx1"/>
              </a:solidFill>
            </a:endParaRPr>
          </a:p>
        </p:txBody>
      </p:sp>
      <p:pic>
        <p:nvPicPr>
          <p:cNvPr id="4" name="Picture 34"/>
          <p:cNvPicPr>
            <a:picLocks noGrp="1"/>
          </p:cNvPicPr>
          <p:nvPr>
            <p:ph idx="1"/>
          </p:nvPr>
        </p:nvPicPr>
        <p:blipFill>
          <a:blip r:embed="rId2"/>
          <a:srcRect/>
          <a:stretch>
            <a:fillRect/>
          </a:stretch>
        </p:blipFill>
        <p:spPr bwMode="auto">
          <a:xfrm>
            <a:off x="483897" y="1187116"/>
            <a:ext cx="4521240" cy="2305652"/>
          </a:xfrm>
          <a:prstGeom prst="rect">
            <a:avLst/>
          </a:prstGeom>
          <a:noFill/>
        </p:spPr>
      </p:pic>
      <p:sp>
        <p:nvSpPr>
          <p:cNvPr id="5" name="Прямоугольник 4"/>
          <p:cNvSpPr/>
          <p:nvPr/>
        </p:nvSpPr>
        <p:spPr>
          <a:xfrm>
            <a:off x="716483" y="3948562"/>
            <a:ext cx="3804568" cy="461665"/>
          </a:xfrm>
          <a:prstGeom prst="rect">
            <a:avLst/>
          </a:prstGeom>
        </p:spPr>
        <p:txBody>
          <a:bodyPr wrap="none">
            <a:spAutoFit/>
          </a:bodyPr>
          <a:lstStyle/>
          <a:p>
            <a:r>
              <a:rPr lang="uk-UA" sz="2400" dirty="0">
                <a:latin typeface="Corbel" panose="020B0503020204020204" pitchFamily="34" charset="0"/>
                <a:ea typeface="Times New Roman" panose="02020603050405020304" pitchFamily="18" charset="0"/>
              </a:rPr>
              <a:t>Види резисторів мікросхем</a:t>
            </a:r>
            <a:endParaRPr lang="uk-UA" sz="2400" dirty="0">
              <a:latin typeface="Corbel" panose="020B0503020204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96547729"/>
              </p:ext>
            </p:extLst>
          </p:nvPr>
        </p:nvGraphicFramePr>
        <p:xfrm>
          <a:off x="5005137" y="1070916"/>
          <a:ext cx="6487409" cy="3999077"/>
        </p:xfrm>
        <a:graphic>
          <a:graphicData uri="http://schemas.openxmlformats.org/drawingml/2006/table">
            <a:tbl>
              <a:tblPr firstRow="1" bandRow="1">
                <a:tableStyleId>{5C22544A-7EE6-4342-B048-85BDC9FD1C3A}</a:tableStyleId>
              </a:tblPr>
              <a:tblGrid>
                <a:gridCol w="194109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427747">
                  <a:extLst>
                    <a:ext uri="{9D8B030D-6E8A-4147-A177-3AD203B41FA5}">
                      <a16:colId xmlns:a16="http://schemas.microsoft.com/office/drawing/2014/main" val="20002"/>
                    </a:ext>
                  </a:extLst>
                </a:gridCol>
                <a:gridCol w="1289767">
                  <a:extLst>
                    <a:ext uri="{9D8B030D-6E8A-4147-A177-3AD203B41FA5}">
                      <a16:colId xmlns:a16="http://schemas.microsoft.com/office/drawing/2014/main" val="20003"/>
                    </a:ext>
                  </a:extLst>
                </a:gridCol>
              </a:tblGrid>
              <a:tr h="929211">
                <a:tc>
                  <a:txBody>
                    <a:bodyPr/>
                    <a:lstStyle/>
                    <a:p>
                      <a:pPr algn="ctr"/>
                      <a:r>
                        <a:rPr lang="uk-UA" sz="1801" b="1" kern="1200" noProof="0" dirty="0">
                          <a:solidFill>
                            <a:schemeClr val="lt1"/>
                          </a:solidFill>
                          <a:effectLst/>
                          <a:latin typeface="+mn-lt"/>
                          <a:ea typeface="+mn-ea"/>
                          <a:cs typeface="+mn-cs"/>
                        </a:rPr>
                        <a:t>Матеріал резистора</a:t>
                      </a:r>
                      <a:endParaRPr lang="uk-UA" noProof="0" dirty="0"/>
                    </a:p>
                  </a:txBody>
                  <a:tcPr/>
                </a:tc>
                <a:tc>
                  <a:txBody>
                    <a:bodyPr/>
                    <a:lstStyle/>
                    <a:p>
                      <a:pPr algn="ctr"/>
                      <a:r>
                        <a:rPr lang="uk-UA" sz="1801" b="1" kern="1200" noProof="0" dirty="0">
                          <a:solidFill>
                            <a:schemeClr val="lt1"/>
                          </a:solidFill>
                          <a:effectLst/>
                          <a:latin typeface="+mn-lt"/>
                          <a:ea typeface="+mn-ea"/>
                          <a:cs typeface="+mn-cs"/>
                        </a:rPr>
                        <a:t>Матеріал</a:t>
                      </a:r>
                    </a:p>
                    <a:p>
                      <a:pPr algn="ctr"/>
                      <a:r>
                        <a:rPr lang="uk-UA" sz="1801" b="1" kern="1200" noProof="0" dirty="0">
                          <a:solidFill>
                            <a:schemeClr val="lt1"/>
                          </a:solidFill>
                          <a:effectLst/>
                          <a:latin typeface="+mn-lt"/>
                          <a:ea typeface="+mn-ea"/>
                          <a:cs typeface="+mn-cs"/>
                        </a:rPr>
                        <a:t>контактних</a:t>
                      </a:r>
                    </a:p>
                    <a:p>
                      <a:pPr algn="ctr"/>
                      <a:r>
                        <a:rPr lang="uk-UA" sz="1801" b="1" kern="1200" noProof="0" dirty="0">
                          <a:solidFill>
                            <a:schemeClr val="lt1"/>
                          </a:solidFill>
                          <a:effectLst/>
                          <a:latin typeface="+mn-lt"/>
                          <a:ea typeface="+mn-ea"/>
                          <a:cs typeface="+mn-cs"/>
                        </a:rPr>
                        <a:t>площинок</a:t>
                      </a:r>
                      <a:endParaRPr lang="uk-UA" noProof="0" dirty="0"/>
                    </a:p>
                  </a:txBody>
                  <a:tcPr/>
                </a:tc>
                <a:tc>
                  <a:txBody>
                    <a:bodyPr/>
                    <a:lstStyle/>
                    <a:p>
                      <a:pPr algn="ctr"/>
                      <a:endParaRPr lang="ru-RU" sz="1801" b="1" kern="1200" dirty="0">
                        <a:solidFill>
                          <a:schemeClr val="lt1"/>
                        </a:solidFill>
                        <a:effectLst/>
                        <a:latin typeface="+mn-lt"/>
                        <a:ea typeface="+mn-ea"/>
                        <a:cs typeface="+mn-cs"/>
                      </a:endParaRPr>
                    </a:p>
                    <a:p>
                      <a:pPr algn="ctr"/>
                      <a:r>
                        <a:rPr lang="ru-RU" sz="1801" b="1" kern="1200" dirty="0">
                          <a:solidFill>
                            <a:schemeClr val="lt1"/>
                          </a:solidFill>
                          <a:effectLst/>
                          <a:latin typeface="+mn-lt"/>
                          <a:ea typeface="+mn-ea"/>
                          <a:cs typeface="+mn-cs"/>
                        </a:rPr>
                        <a:t>R,</a:t>
                      </a:r>
                    </a:p>
                    <a:p>
                      <a:pPr algn="ctr"/>
                      <a:r>
                        <a:rPr lang="ru-RU" sz="1801" b="1" kern="1200" dirty="0">
                          <a:solidFill>
                            <a:schemeClr val="lt1"/>
                          </a:solidFill>
                          <a:effectLst/>
                          <a:latin typeface="+mn-lt"/>
                          <a:ea typeface="+mn-ea"/>
                          <a:cs typeface="+mn-cs"/>
                        </a:rPr>
                        <a:t>Ом/</a:t>
                      </a:r>
                      <a:endParaRPr lang="ru-RU" dirty="0"/>
                    </a:p>
                  </a:txBody>
                  <a:tcPr/>
                </a:tc>
                <a:tc>
                  <a:txBody>
                    <a:bodyPr/>
                    <a:lstStyle/>
                    <a:p>
                      <a:pPr algn="ctr">
                        <a:spcAft>
                          <a:spcPts val="0"/>
                        </a:spcAft>
                      </a:pPr>
                      <a:r>
                        <a:rPr lang="ru-RU" sz="1800" b="0" i="1" dirty="0">
                          <a:effectLst/>
                          <a:latin typeface="Symbol" panose="05050102010706020507" pitchFamily="18" charset="2"/>
                          <a:ea typeface="Symbol" panose="05050102010706020507" pitchFamily="18" charset="2"/>
                          <a:cs typeface="Symbol" panose="05050102010706020507" pitchFamily="18" charset="2"/>
                        </a:rPr>
                        <a:t>b</a:t>
                      </a:r>
                      <a:r>
                        <a:rPr lang="ru-RU" sz="1800" b="0" dirty="0">
                          <a:effectLst/>
                          <a:latin typeface="Times New Roman" panose="02020603050405020304" pitchFamily="18" charset="0"/>
                          <a:ea typeface="Times New Roman" panose="02020603050405020304" pitchFamily="18" charset="0"/>
                        </a:rPr>
                        <a:t> х 10</a:t>
                      </a:r>
                      <a:r>
                        <a:rPr lang="ru-RU" sz="1800" b="0" baseline="30000" dirty="0">
                          <a:effectLst/>
                          <a:latin typeface="Times New Roman" panose="02020603050405020304" pitchFamily="18" charset="0"/>
                          <a:ea typeface="Times New Roman" panose="02020603050405020304" pitchFamily="18" charset="0"/>
                        </a:rPr>
                        <a:t>4</a:t>
                      </a:r>
                      <a:endParaRPr lang="ru-RU" sz="1800" b="0" dirty="0">
                        <a:effectLst/>
                        <a:latin typeface="Times New Roman" panose="02020603050405020304" pitchFamily="18" charset="0"/>
                        <a:ea typeface="Times New Roman" panose="02020603050405020304" pitchFamily="18" charset="0"/>
                      </a:endParaRPr>
                    </a:p>
                    <a:p>
                      <a:pPr algn="ctr">
                        <a:spcAft>
                          <a:spcPts val="0"/>
                        </a:spcAft>
                      </a:pPr>
                      <a:r>
                        <a:rPr lang="ru-RU" sz="1800" b="0" dirty="0">
                          <a:effectLst/>
                          <a:latin typeface="Times New Roman" panose="02020603050405020304" pitchFamily="18" charset="0"/>
                          <a:ea typeface="Times New Roman" panose="02020603050405020304" pitchFamily="18" charset="0"/>
                        </a:rPr>
                        <a:t>град</a:t>
                      </a:r>
                      <a:r>
                        <a:rPr lang="ru-RU" sz="1800" b="0" baseline="30000" dirty="0">
                          <a:effectLst/>
                          <a:latin typeface="Times New Roman" panose="02020603050405020304" pitchFamily="18" charset="0"/>
                          <a:ea typeface="Times New Roman" panose="02020603050405020304" pitchFamily="18" charset="0"/>
                        </a:rPr>
                        <a:t>-1</a:t>
                      </a:r>
                      <a:endParaRPr lang="ru-RU" sz="1800" b="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371659">
                <a:tc>
                  <a:txBody>
                    <a:bodyPr/>
                    <a:lstStyle/>
                    <a:p>
                      <a:pPr marL="38100">
                        <a:lnSpc>
                          <a:spcPts val="1340"/>
                        </a:lnSpc>
                        <a:spcAft>
                          <a:spcPts val="0"/>
                        </a:spcAft>
                      </a:pPr>
                      <a:r>
                        <a:rPr lang="uk-UA" sz="1800" noProof="0" dirty="0">
                          <a:effectLst/>
                          <a:latin typeface="Times New Roman" panose="02020603050405020304" pitchFamily="18" charset="0"/>
                          <a:ea typeface="Times New Roman" panose="02020603050405020304" pitchFamily="18" charset="0"/>
                        </a:rPr>
                        <a:t>Хром</a:t>
                      </a:r>
                    </a:p>
                  </a:txBody>
                  <a:tcPr marL="0" marR="0" marT="0" marB="0" anchor="b"/>
                </a:tc>
                <a:tc>
                  <a:txBody>
                    <a:bodyPr/>
                    <a:lstStyle/>
                    <a:p>
                      <a:pPr marL="12700">
                        <a:lnSpc>
                          <a:spcPts val="1340"/>
                        </a:lnSpc>
                        <a:spcAft>
                          <a:spcPts val="0"/>
                        </a:spcAft>
                      </a:pPr>
                      <a:r>
                        <a:rPr lang="ru-RU" sz="1800">
                          <a:effectLst/>
                          <a:latin typeface="Times New Roman" panose="02020603050405020304" pitchFamily="18" charset="0"/>
                          <a:ea typeface="Times New Roman" panose="02020603050405020304" pitchFamily="18" charset="0"/>
                        </a:rPr>
                        <a:t>Cu</a:t>
                      </a: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500</a:t>
                      </a: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0,6</a:t>
                      </a:r>
                    </a:p>
                  </a:txBody>
                  <a:tcPr marL="0" marR="0" marT="0" marB="0" anchor="b"/>
                </a:tc>
                <a:extLst>
                  <a:ext uri="{0D108BD9-81ED-4DB2-BD59-A6C34878D82A}">
                    <a16:rowId xmlns:a16="http://schemas.microsoft.com/office/drawing/2014/main" val="10001"/>
                  </a:ext>
                </a:extLst>
              </a:tr>
              <a:tr h="371659">
                <a:tc>
                  <a:txBody>
                    <a:bodyPr/>
                    <a:lstStyle/>
                    <a:p>
                      <a:pPr marL="38100">
                        <a:spcAft>
                          <a:spcPts val="0"/>
                        </a:spcAft>
                      </a:pPr>
                      <a:r>
                        <a:rPr lang="uk-UA" sz="1800" noProof="0" dirty="0">
                          <a:effectLst/>
                          <a:latin typeface="Times New Roman" panose="02020603050405020304" pitchFamily="18" charset="0"/>
                          <a:ea typeface="Times New Roman" panose="02020603050405020304" pitchFamily="18" charset="0"/>
                        </a:rPr>
                        <a:t>Ніхром</a:t>
                      </a:r>
                    </a:p>
                  </a:txBody>
                  <a:tcPr marL="0" marR="0" marT="0" marB="0" anchor="b"/>
                </a:tc>
                <a:tc>
                  <a:txBody>
                    <a:bodyPr/>
                    <a:lstStyle/>
                    <a:p>
                      <a:pPr marL="12700">
                        <a:spcAft>
                          <a:spcPts val="0"/>
                        </a:spcAft>
                      </a:pPr>
                      <a:r>
                        <a:rPr lang="ru-RU" sz="1800">
                          <a:effectLst/>
                          <a:latin typeface="Times New Roman" panose="02020603050405020304" pitchFamily="18" charset="0"/>
                          <a:ea typeface="Times New Roman" panose="02020603050405020304" pitchFamily="18" charset="0"/>
                        </a:rPr>
                        <a:t>Cu</a:t>
                      </a: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300</a:t>
                      </a: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b"/>
                </a:tc>
                <a:extLst>
                  <a:ext uri="{0D108BD9-81ED-4DB2-BD59-A6C34878D82A}">
                    <a16:rowId xmlns:a16="http://schemas.microsoft.com/office/drawing/2014/main" val="10002"/>
                  </a:ext>
                </a:extLst>
              </a:tr>
              <a:tr h="371659">
                <a:tc>
                  <a:txBody>
                    <a:bodyPr/>
                    <a:lstStyle/>
                    <a:p>
                      <a:pPr marL="38100">
                        <a:spcAft>
                          <a:spcPts val="0"/>
                        </a:spcAft>
                      </a:pPr>
                      <a:r>
                        <a:rPr lang="uk-UA" sz="1800" noProof="0" dirty="0">
                          <a:effectLst/>
                          <a:latin typeface="Times New Roman" panose="02020603050405020304" pitchFamily="18" charset="0"/>
                          <a:ea typeface="Times New Roman" panose="02020603050405020304" pitchFamily="18" charset="0"/>
                        </a:rPr>
                        <a:t>Тантал ТВЧ</a:t>
                      </a:r>
                    </a:p>
                  </a:txBody>
                  <a:tcPr marL="0" marR="0" marT="0" marB="0" anchor="b"/>
                </a:tc>
                <a:tc>
                  <a:txBody>
                    <a:bodyPr/>
                    <a:lstStyle/>
                    <a:p>
                      <a:pPr marL="12700" marR="0" indent="0" algn="l" defTabSz="914411" rtl="0" eaLnBrk="1" fontAlgn="auto" latinLnBrk="0" hangingPunct="1">
                        <a:lnSpc>
                          <a:spcPct val="100000"/>
                        </a:lnSpc>
                        <a:spcBef>
                          <a:spcPts val="0"/>
                        </a:spcBef>
                        <a:spcAft>
                          <a:spcPts val="0"/>
                        </a:spcAft>
                        <a:buClrTx/>
                        <a:buSzTx/>
                        <a:buFontTx/>
                        <a:buNone/>
                        <a:tabLst/>
                        <a:defRPr/>
                      </a:pPr>
                      <a:r>
                        <a:rPr lang="ru-RU" sz="1800" dirty="0" err="1">
                          <a:effectLst/>
                          <a:latin typeface="Times New Roman" panose="02020603050405020304" pitchFamily="18" charset="0"/>
                          <a:ea typeface="Times New Roman" panose="02020603050405020304" pitchFamily="18" charset="0"/>
                        </a:rPr>
                        <a:t>Al</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підшаром</a:t>
                      </a:r>
                      <a:endParaRPr lang="ru-RU" sz="1800" dirty="0">
                        <a:effectLst/>
                        <a:latin typeface="Times New Roman" panose="02020603050405020304" pitchFamily="18" charset="0"/>
                        <a:ea typeface="Times New Roman" panose="02020603050405020304" pitchFamily="18" charset="0"/>
                      </a:endParaRPr>
                    </a:p>
                    <a:p>
                      <a:pPr marL="12700" marR="0" indent="0" algn="l" defTabSz="914411"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V (</a:t>
                      </a:r>
                      <a:r>
                        <a:rPr lang="ru-RU" sz="1800" dirty="0" err="1">
                          <a:effectLst/>
                          <a:latin typeface="Times New Roman" panose="02020603050405020304" pitchFamily="18" charset="0"/>
                          <a:ea typeface="Times New Roman" panose="02020603050405020304" pitchFamily="18" charset="0"/>
                        </a:rPr>
                        <a:t>Ni-Cr</a:t>
                      </a:r>
                      <a:r>
                        <a:rPr lang="ru-RU" sz="1800" dirty="0">
                          <a:effectLst/>
                          <a:latin typeface="Times New Roman" panose="02020603050405020304" pitchFamily="18" charset="0"/>
                          <a:ea typeface="Times New Roman" panose="02020603050405020304" pitchFamily="18" charset="0"/>
                        </a:rPr>
                        <a:t>)</a:t>
                      </a:r>
                    </a:p>
                    <a:p>
                      <a:pPr marL="12700">
                        <a:spcAft>
                          <a:spcPts val="0"/>
                        </a:spcAft>
                      </a:pPr>
                      <a:endParaRPr lang="ru-RU" sz="18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 100</a:t>
                      </a:r>
                    </a:p>
                    <a:p>
                      <a:pPr>
                        <a:spcAft>
                          <a:spcPts val="0"/>
                        </a:spcAft>
                      </a:pPr>
                      <a:endParaRPr lang="ru-RU" sz="18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-2,0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55729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uk-UA" sz="1800" noProof="0" dirty="0">
                          <a:effectLst/>
                          <a:latin typeface="Times New Roman" panose="02020603050405020304" pitchFamily="18" charset="0"/>
                          <a:ea typeface="Times New Roman" panose="02020603050405020304" pitchFamily="18" charset="0"/>
                        </a:rPr>
                        <a:t> Сплав РС-3001</a:t>
                      </a:r>
                    </a:p>
                    <a:p>
                      <a:pPr>
                        <a:spcAft>
                          <a:spcPts val="0"/>
                        </a:spcAft>
                      </a:pPr>
                      <a:endParaRPr lang="uk-UA" sz="18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12700" marR="0" indent="0" algn="l" defTabSz="914411" rtl="0" eaLnBrk="1" fontAlgn="auto" latinLnBrk="0" hangingPunct="1">
                        <a:lnSpc>
                          <a:spcPct val="100000"/>
                        </a:lnSpc>
                        <a:spcBef>
                          <a:spcPts val="0"/>
                        </a:spcBef>
                        <a:spcAft>
                          <a:spcPts val="0"/>
                        </a:spcAft>
                        <a:buClrTx/>
                        <a:buSzTx/>
                        <a:buFontTx/>
                        <a:buNone/>
                        <a:tabLst/>
                        <a:defRPr/>
                      </a:pPr>
                      <a:r>
                        <a:rPr lang="ru-RU" sz="1800" dirty="0" err="1">
                          <a:effectLst/>
                          <a:latin typeface="Times New Roman" panose="02020603050405020304" pitchFamily="18" charset="0"/>
                          <a:ea typeface="Times New Roman" panose="02020603050405020304" pitchFamily="18" charset="0"/>
                        </a:rPr>
                        <a:t>Au</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підшаром</a:t>
                      </a:r>
                      <a:r>
                        <a:rPr lang="ru-RU" sz="1800" dirty="0">
                          <a:effectLst/>
                          <a:latin typeface="Times New Roman" panose="02020603050405020304" pitchFamily="18" charset="0"/>
                          <a:ea typeface="Times New Roman" panose="02020603050405020304" pitchFamily="18" charset="0"/>
                        </a:rPr>
                        <a:t> </a:t>
                      </a:r>
                    </a:p>
                    <a:p>
                      <a:pPr marL="12700" marR="0" indent="0" algn="l" defTabSz="914411" rtl="0" eaLnBrk="1" fontAlgn="auto" latinLnBrk="0" hangingPunct="1">
                        <a:lnSpc>
                          <a:spcPct val="100000"/>
                        </a:lnSpc>
                        <a:spcBef>
                          <a:spcPts val="0"/>
                        </a:spcBef>
                        <a:spcAft>
                          <a:spcPts val="0"/>
                        </a:spcAft>
                        <a:buClrTx/>
                        <a:buSzTx/>
                        <a:buFontTx/>
                        <a:buNone/>
                        <a:tabLst/>
                        <a:defRPr/>
                      </a:pPr>
                      <a:r>
                        <a:rPr lang="ru-RU" sz="1800" dirty="0" err="1">
                          <a:effectLst/>
                          <a:latin typeface="Times New Roman" panose="02020603050405020304" pitchFamily="18" charset="0"/>
                          <a:ea typeface="Times New Roman" panose="02020603050405020304" pitchFamily="18" charset="0"/>
                        </a:rPr>
                        <a:t>Cr</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Ni-Cr</a:t>
                      </a:r>
                      <a:r>
                        <a:rPr lang="ru-RU" sz="1800" dirty="0">
                          <a:effectLst/>
                          <a:latin typeface="Times New Roman" panose="02020603050405020304" pitchFamily="18" charset="0"/>
                          <a:ea typeface="Times New Roman" panose="02020603050405020304" pitchFamily="18" charset="0"/>
                        </a:rPr>
                        <a:t>)</a:t>
                      </a:r>
                    </a:p>
                    <a:p>
                      <a:pPr marL="12700">
                        <a:spcAft>
                          <a:spcPts val="0"/>
                        </a:spcAft>
                      </a:pPr>
                      <a:endParaRPr lang="ru-RU" sz="11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1000-2000</a:t>
                      </a:r>
                    </a:p>
                    <a:p>
                      <a:pPr algn="ctr">
                        <a:spcAft>
                          <a:spcPts val="0"/>
                        </a:spcAft>
                      </a:pPr>
                      <a:endParaRPr lang="ru-RU" sz="18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0" marR="0" marT="0" marB="0" anchor="b"/>
                </a:tc>
                <a:extLst>
                  <a:ext uri="{0D108BD9-81ED-4DB2-BD59-A6C34878D82A}">
                    <a16:rowId xmlns:a16="http://schemas.microsoft.com/office/drawing/2014/main" val="10004"/>
                  </a:ext>
                </a:extLst>
              </a:tr>
              <a:tr h="371659">
                <a:tc>
                  <a:txBody>
                    <a:bodyPr/>
                    <a:lstStyle/>
                    <a:p>
                      <a:pPr marL="76200">
                        <a:lnSpc>
                          <a:spcPts val="1315"/>
                        </a:lnSpc>
                        <a:spcAft>
                          <a:spcPts val="0"/>
                        </a:spcAft>
                      </a:pPr>
                      <a:r>
                        <a:rPr lang="uk-UA" sz="1800" noProof="0" dirty="0" err="1">
                          <a:effectLst/>
                          <a:latin typeface="Times New Roman" panose="02020603050405020304" pitchFamily="18" charset="0"/>
                          <a:ea typeface="Times New Roman" panose="02020603050405020304" pitchFamily="18" charset="0"/>
                        </a:rPr>
                        <a:t>Полісиліцій</a:t>
                      </a:r>
                      <a:r>
                        <a:rPr lang="uk-UA" sz="1800" noProof="0" dirty="0">
                          <a:effectLst/>
                          <a:latin typeface="Times New Roman" panose="02020603050405020304" pitchFamily="18" charset="0"/>
                          <a:ea typeface="Times New Roman" panose="02020603050405020304" pitchFamily="18" charset="0"/>
                        </a:rPr>
                        <a:t> </a:t>
                      </a:r>
                      <a:endParaRPr lang="en-US" sz="1800" noProof="0" dirty="0">
                        <a:effectLst/>
                        <a:latin typeface="Times New Roman" panose="02020603050405020304" pitchFamily="18" charset="0"/>
                        <a:ea typeface="Times New Roman" panose="02020603050405020304" pitchFamily="18" charset="0"/>
                      </a:endParaRPr>
                    </a:p>
                    <a:p>
                      <a:pPr marL="76200">
                        <a:lnSpc>
                          <a:spcPts val="1315"/>
                        </a:lnSpc>
                        <a:spcAft>
                          <a:spcPts val="0"/>
                        </a:spcAft>
                      </a:pPr>
                      <a:r>
                        <a:rPr lang="uk-UA" sz="1800" i="1" noProof="0" dirty="0">
                          <a:effectLst/>
                          <a:latin typeface="Times New Roman" panose="02020603050405020304" pitchFamily="18" charset="0"/>
                          <a:ea typeface="Times New Roman" panose="02020603050405020304" pitchFamily="18" charset="0"/>
                        </a:rPr>
                        <a:t>р</a:t>
                      </a:r>
                      <a:r>
                        <a:rPr lang="uk-UA" sz="1800" noProof="0" dirty="0">
                          <a:effectLst/>
                          <a:latin typeface="Times New Roman" panose="02020603050405020304" pitchFamily="18" charset="0"/>
                          <a:ea typeface="Times New Roman" panose="02020603050405020304" pitchFamily="18" charset="0"/>
                        </a:rPr>
                        <a:t>-типу</a:t>
                      </a:r>
                    </a:p>
                  </a:txBody>
                  <a:tcPr marL="0" marR="0" marT="0" marB="0" anchor="b"/>
                </a:tc>
                <a:tc>
                  <a:txBody>
                    <a:bodyPr/>
                    <a:lstStyle/>
                    <a:p>
                      <a:pPr marL="12700">
                        <a:lnSpc>
                          <a:spcPts val="1315"/>
                        </a:lnSpc>
                        <a:spcAft>
                          <a:spcPts val="0"/>
                        </a:spcAft>
                      </a:pPr>
                      <a:r>
                        <a:rPr lang="ru-RU" sz="1800">
                          <a:effectLst/>
                          <a:latin typeface="Times New Roman" panose="02020603050405020304" pitchFamily="18" charset="0"/>
                          <a:ea typeface="Times New Roman" panose="02020603050405020304" pitchFamily="18" charset="0"/>
                        </a:rPr>
                        <a:t>Алюміній</a:t>
                      </a:r>
                    </a:p>
                  </a:txBody>
                  <a:tcPr marL="0" marR="0" marT="0" marB="0" anchor="b"/>
                </a:tc>
                <a:tc>
                  <a:txBody>
                    <a:bodyPr/>
                    <a:lstStyle/>
                    <a:p>
                      <a:pPr algn="ctr">
                        <a:lnSpc>
                          <a:spcPts val="1315"/>
                        </a:lnSpc>
                        <a:spcAft>
                          <a:spcPts val="0"/>
                        </a:spcAft>
                      </a:pPr>
                      <a:r>
                        <a:rPr lang="ru-RU" sz="1800" dirty="0">
                          <a:effectLst/>
                          <a:latin typeface="Times New Roman" panose="02020603050405020304" pitchFamily="18" charset="0"/>
                          <a:ea typeface="Times New Roman" panose="02020603050405020304" pitchFamily="18" charset="0"/>
                        </a:rPr>
                        <a:t>50 - 250</a:t>
                      </a:r>
                    </a:p>
                  </a:txBody>
                  <a:tcPr marL="0" marR="0" marT="0" marB="0" anchor="b"/>
                </a:tc>
                <a:tc>
                  <a:txBody>
                    <a:bodyPr/>
                    <a:lstStyle/>
                    <a:p>
                      <a:pPr algn="ctr">
                        <a:lnSpc>
                          <a:spcPts val="1315"/>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+0,5.-25</a:t>
                      </a:r>
                    </a:p>
                  </a:txBody>
                  <a:tcPr marL="0" marR="0" marT="0" marB="0" anchor="b"/>
                </a:tc>
                <a:extLst>
                  <a:ext uri="{0D108BD9-81ED-4DB2-BD59-A6C34878D82A}">
                    <a16:rowId xmlns:a16="http://schemas.microsoft.com/office/drawing/2014/main" val="10005"/>
                  </a:ext>
                </a:extLst>
              </a:tr>
              <a:tr h="415649">
                <a:tc>
                  <a:txBody>
                    <a:bodyPr/>
                    <a:lstStyle/>
                    <a:p>
                      <a:pPr marL="38100">
                        <a:lnSpc>
                          <a:spcPts val="1550"/>
                        </a:lnSpc>
                        <a:spcAft>
                          <a:spcPts val="0"/>
                        </a:spcAft>
                      </a:pPr>
                      <a:r>
                        <a:rPr lang="uk-UA" sz="1800" noProof="0" dirty="0" err="1">
                          <a:effectLst/>
                          <a:latin typeface="Times New Roman" panose="02020603050405020304" pitchFamily="18" charset="0"/>
                          <a:ea typeface="Times New Roman" panose="02020603050405020304" pitchFamily="18" charset="0"/>
                        </a:rPr>
                        <a:t>Полісиліцій</a:t>
                      </a:r>
                      <a:r>
                        <a:rPr lang="uk-UA" sz="1800" noProof="0" dirty="0">
                          <a:effectLst/>
                          <a:latin typeface="Times New Roman" panose="02020603050405020304" pitchFamily="18" charset="0"/>
                          <a:ea typeface="Times New Roman" panose="02020603050405020304" pitchFamily="18" charset="0"/>
                        </a:rPr>
                        <a:t> </a:t>
                      </a:r>
                      <a:endParaRPr lang="en-US" sz="1800" noProof="0" dirty="0">
                        <a:effectLst/>
                        <a:latin typeface="Times New Roman" panose="02020603050405020304" pitchFamily="18" charset="0"/>
                        <a:ea typeface="Times New Roman" panose="02020603050405020304" pitchFamily="18" charset="0"/>
                      </a:endParaRPr>
                    </a:p>
                    <a:p>
                      <a:pPr marL="38100">
                        <a:lnSpc>
                          <a:spcPts val="1550"/>
                        </a:lnSpc>
                        <a:spcAft>
                          <a:spcPts val="0"/>
                        </a:spcAft>
                      </a:pPr>
                      <a:r>
                        <a:rPr lang="uk-UA" sz="1800" i="1" noProof="0" dirty="0">
                          <a:effectLst/>
                          <a:latin typeface="Times New Roman" panose="02020603050405020304" pitchFamily="18" charset="0"/>
                          <a:ea typeface="Times New Roman" panose="02020603050405020304" pitchFamily="18" charset="0"/>
                        </a:rPr>
                        <a:t>п</a:t>
                      </a:r>
                      <a:r>
                        <a:rPr lang="uk-UA" sz="1800" i="1" baseline="30000" noProof="0" dirty="0">
                          <a:effectLst/>
                          <a:latin typeface="Times New Roman" panose="02020603050405020304" pitchFamily="18" charset="0"/>
                          <a:ea typeface="Times New Roman" panose="02020603050405020304" pitchFamily="18" charset="0"/>
                        </a:rPr>
                        <a:t>+</a:t>
                      </a:r>
                      <a:r>
                        <a:rPr lang="uk-UA" sz="1800" noProof="0" dirty="0">
                          <a:effectLst/>
                          <a:latin typeface="Times New Roman" panose="02020603050405020304" pitchFamily="18" charset="0"/>
                          <a:ea typeface="Times New Roman" panose="02020603050405020304" pitchFamily="18" charset="0"/>
                        </a:rPr>
                        <a:t>-типу</a:t>
                      </a:r>
                    </a:p>
                  </a:txBody>
                  <a:tcPr marL="0" marR="0" marT="0" marB="0" anchor="b"/>
                </a:tc>
                <a:tc>
                  <a:txBody>
                    <a:bodyPr/>
                    <a:lstStyle/>
                    <a:p>
                      <a:pPr marL="12700">
                        <a:spcAft>
                          <a:spcPts val="0"/>
                        </a:spcAft>
                      </a:pPr>
                      <a:r>
                        <a:rPr lang="ru-RU" sz="1800" dirty="0" err="1">
                          <a:effectLst/>
                          <a:latin typeface="Times New Roman" panose="02020603050405020304" pitchFamily="18" charset="0"/>
                          <a:ea typeface="Times New Roman" panose="02020603050405020304" pitchFamily="18" charset="0"/>
                        </a:rPr>
                        <a:t>Алюміній</a:t>
                      </a:r>
                      <a:endParaRPr lang="ru-RU" sz="18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2 - 5</a:t>
                      </a:r>
                    </a:p>
                  </a:txBody>
                  <a:tcPr marL="0" marR="0" marT="0" marB="0" anchor="b"/>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b"/>
                </a:tc>
                <a:extLst>
                  <a:ext uri="{0D108BD9-81ED-4DB2-BD59-A6C34878D82A}">
                    <a16:rowId xmlns:a16="http://schemas.microsoft.com/office/drawing/2014/main" val="10006"/>
                  </a:ext>
                </a:extLst>
              </a:tr>
            </a:tbl>
          </a:graphicData>
        </a:graphic>
      </p:graphicFrame>
      <p:sp>
        <p:nvSpPr>
          <p:cNvPr id="9" name="Прямоугольник 8"/>
          <p:cNvSpPr/>
          <p:nvPr/>
        </p:nvSpPr>
        <p:spPr>
          <a:xfrm>
            <a:off x="9737559" y="2069432"/>
            <a:ext cx="128337" cy="1122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3406221685"/>
              </p:ext>
            </p:extLst>
          </p:nvPr>
        </p:nvGraphicFramePr>
        <p:xfrm>
          <a:off x="5251450" y="3084513"/>
          <a:ext cx="1689100" cy="685800"/>
        </p:xfrm>
        <a:graphic>
          <a:graphicData uri="http://schemas.openxmlformats.org/presentationml/2006/ole">
            <mc:AlternateContent xmlns:mc="http://schemas.openxmlformats.org/markup-compatibility/2006">
              <mc:Choice xmlns:v="urn:schemas-microsoft-com:vml" Requires="v">
                <p:oleObj name="Equation" r:id="rId3" imgW="1688760" imgH="685800" progId="Equation.3">
                  <p:embed/>
                </p:oleObj>
              </mc:Choice>
              <mc:Fallback>
                <p:oleObj name="Equation" r:id="rId3" imgW="1688760" imgH="685800" progId="Equation.3">
                  <p:embed/>
                  <p:pic>
                    <p:nvPicPr>
                      <p:cNvPr id="0" name=""/>
                      <p:cNvPicPr/>
                      <p:nvPr/>
                    </p:nvPicPr>
                    <p:blipFill>
                      <a:blip r:embed="rId4"/>
                      <a:stretch>
                        <a:fillRect/>
                      </a:stretch>
                    </p:blipFill>
                    <p:spPr>
                      <a:xfrm>
                        <a:off x="5251450" y="3084513"/>
                        <a:ext cx="1689100" cy="685800"/>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996211928"/>
              </p:ext>
            </p:extLst>
          </p:nvPr>
        </p:nvGraphicFramePr>
        <p:xfrm>
          <a:off x="483897" y="4624554"/>
          <a:ext cx="4374825" cy="1776245"/>
        </p:xfrm>
        <a:graphic>
          <a:graphicData uri="http://schemas.openxmlformats.org/presentationml/2006/ole">
            <mc:AlternateContent xmlns:mc="http://schemas.openxmlformats.org/markup-compatibility/2006">
              <mc:Choice xmlns:v="urn:schemas-microsoft-com:vml" Requires="v">
                <p:oleObj name="Equation" r:id="rId5" imgW="1688760" imgH="685800" progId="Equation.3">
                  <p:embed/>
                </p:oleObj>
              </mc:Choice>
              <mc:Fallback>
                <p:oleObj name="Equation" r:id="rId5" imgW="1688760" imgH="685800" progId="Equation.3">
                  <p:embed/>
                  <p:pic>
                    <p:nvPicPr>
                      <p:cNvPr id="0" name=""/>
                      <p:cNvPicPr/>
                      <p:nvPr/>
                    </p:nvPicPr>
                    <p:blipFill>
                      <a:blip r:embed="rId6"/>
                      <a:stretch>
                        <a:fillRect/>
                      </a:stretch>
                    </p:blipFill>
                    <p:spPr>
                      <a:xfrm>
                        <a:off x="483897" y="4624554"/>
                        <a:ext cx="4374825" cy="1776245"/>
                      </a:xfrm>
                      <a:prstGeom prst="rect">
                        <a:avLst/>
                      </a:prstGeom>
                    </p:spPr>
                  </p:pic>
                </p:oleObj>
              </mc:Fallback>
            </mc:AlternateContent>
          </a:graphicData>
        </a:graphic>
      </p:graphicFrame>
    </p:spTree>
    <p:extLst>
      <p:ext uri="{BB962C8B-B14F-4D97-AF65-F5344CB8AC3E}">
        <p14:creationId xmlns:p14="http://schemas.microsoft.com/office/powerpoint/2010/main" val="2121287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4631" y="5921"/>
            <a:ext cx="9873890" cy="1197237"/>
          </a:xfrm>
        </p:spPr>
        <p:txBody>
          <a:bodyPr>
            <a:normAutofit/>
          </a:bodyPr>
          <a:lstStyle/>
          <a:p>
            <a:pPr algn="ctr"/>
            <a:r>
              <a:rPr lang="uk-UA" sz="2800" b="1" dirty="0">
                <a:solidFill>
                  <a:schemeClr val="tx1"/>
                </a:solidFill>
              </a:rPr>
              <a:t>Плівкові конденсатори</a:t>
            </a:r>
            <a:endParaRPr lang="uk-UA" sz="2800" dirty="0">
              <a:solidFill>
                <a:schemeClr val="tx1"/>
              </a:solidFill>
            </a:endParaRPr>
          </a:p>
        </p:txBody>
      </p:sp>
      <p:pic>
        <p:nvPicPr>
          <p:cNvPr id="4" name="Picture 35"/>
          <p:cNvPicPr>
            <a:picLocks noGrp="1"/>
          </p:cNvPicPr>
          <p:nvPr>
            <p:ph idx="1"/>
          </p:nvPr>
        </p:nvPicPr>
        <p:blipFill>
          <a:blip r:embed="rId2"/>
          <a:srcRect/>
          <a:stretch>
            <a:fillRect/>
          </a:stretch>
        </p:blipFill>
        <p:spPr bwMode="auto">
          <a:xfrm>
            <a:off x="583783" y="910026"/>
            <a:ext cx="3334431" cy="3998858"/>
          </a:xfrm>
          <a:prstGeom prst="rect">
            <a:avLst/>
          </a:prstGeom>
          <a:noFill/>
        </p:spPr>
      </p:pic>
      <p:sp>
        <p:nvSpPr>
          <p:cNvPr id="5" name="Прямоугольник 4"/>
          <p:cNvSpPr/>
          <p:nvPr/>
        </p:nvSpPr>
        <p:spPr>
          <a:xfrm>
            <a:off x="-828627" y="5858663"/>
            <a:ext cx="6287490" cy="461665"/>
          </a:xfrm>
          <a:prstGeom prst="rect">
            <a:avLst/>
          </a:prstGeom>
        </p:spPr>
        <p:txBody>
          <a:bodyPr wrap="none">
            <a:spAutoFit/>
          </a:bodyPr>
          <a:lstStyle/>
          <a:p>
            <a:pPr marL="1577340">
              <a:spcAft>
                <a:spcPts val="0"/>
              </a:spcAft>
            </a:pPr>
            <a:r>
              <a:rPr lang="ru-RU" sz="2400" i="1" dirty="0">
                <a:latin typeface="Times New Roman" panose="02020603050405020304" pitchFamily="18" charset="0"/>
                <a:cs typeface="Times New Roman" panose="02020603050405020304" pitchFamily="18" charset="0"/>
              </a:rPr>
              <a:t>C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C</a:t>
            </a:r>
            <a:r>
              <a:rPr lang="ru-RU" sz="2400" baseline="-25000" dirty="0">
                <a:latin typeface="Times New Roman" panose="02020603050405020304" pitchFamily="18" charset="0"/>
                <a:cs typeface="Times New Roman" panose="02020603050405020304" pitchFamily="18" charset="0"/>
              </a:rPr>
              <a:t>0</a:t>
            </a:r>
            <a:r>
              <a:rPr lang="ru-RU" sz="2400" i="1" dirty="0">
                <a:latin typeface="Times New Roman" panose="02020603050405020304" pitchFamily="18" charset="0"/>
                <a:cs typeface="Times New Roman" panose="02020603050405020304" pitchFamily="18" charset="0"/>
              </a:rPr>
              <a:t> S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C</a:t>
            </a:r>
            <a:r>
              <a:rPr lang="ru-RU" sz="2400" i="1" baseline="-25000" dirty="0" err="1">
                <a:latin typeface="Times New Roman" panose="02020603050405020304" pitchFamily="18" charset="0"/>
                <a:cs typeface="Times New Roman" panose="02020603050405020304" pitchFamily="18" charset="0"/>
              </a:rPr>
              <a:t>p</a:t>
            </a:r>
            <a:r>
              <a:rPr lang="ru-RU" sz="2400" i="1" dirty="0">
                <a:latin typeface="Times New Roman" panose="02020603050405020304" pitchFamily="18" charset="0"/>
                <a:cs typeface="Times New Roman" panose="02020603050405020304" pitchFamily="18" charset="0"/>
              </a:rPr>
              <a:t> P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Symbol" panose="05050102010706020507" pitchFamily="18" charset="2"/>
                <a:ea typeface="Symbol" panose="05050102010706020507" pitchFamily="18" charset="2"/>
                <a:cs typeface="Symbol" panose="05050102010706020507" pitchFamily="18" charset="2"/>
              </a:rPr>
              <a:t>ee</a:t>
            </a:r>
            <a:r>
              <a:rPr lang="ru-RU" sz="2400" i="1" dirty="0">
                <a:latin typeface="Times New Roman" panose="02020603050405020304" pitchFamily="18" charset="0"/>
                <a:ea typeface="Times New Roman" panose="02020603050405020304" pitchFamily="18" charset="0"/>
              </a:rPr>
              <a:t> </a:t>
            </a:r>
            <a:r>
              <a:rPr lang="ru-RU" sz="2400" baseline="-25000" dirty="0">
                <a:latin typeface="Times New Roman" panose="02020603050405020304" pitchFamily="18" charset="0"/>
                <a:ea typeface="Times New Roman" panose="02020603050405020304" pitchFamily="18" charset="0"/>
              </a:rPr>
              <a:t>0</a:t>
            </a:r>
            <a:r>
              <a:rPr lang="ru-RU" sz="2400" baseline="-25000" dirty="0"/>
              <a:t>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d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S </a:t>
            </a:r>
            <a:r>
              <a:rPr lang="ru-RU" sz="2400"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C</a:t>
            </a:r>
            <a:r>
              <a:rPr lang="ru-RU" sz="2400" i="1" baseline="-25000" dirty="0" err="1">
                <a:latin typeface="Times New Roman" panose="02020603050405020304" pitchFamily="18" charset="0"/>
                <a:cs typeface="Times New Roman" panose="02020603050405020304" pitchFamily="18" charset="0"/>
              </a:rPr>
              <a:t>p</a:t>
            </a:r>
            <a:r>
              <a:rPr lang="ru-RU" sz="2400" i="1" dirty="0">
                <a:latin typeface="Times New Roman" panose="02020603050405020304" pitchFamily="18" charset="0"/>
                <a:cs typeface="Times New Roman" panose="02020603050405020304" pitchFamily="18" charset="0"/>
              </a:rPr>
              <a:t> P</a:t>
            </a:r>
            <a:r>
              <a:rPr lang="en-US" sz="2400" i="1" dirty="0">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5522119" y="5858662"/>
            <a:ext cx="2850460" cy="461665"/>
          </a:xfrm>
          <a:prstGeom prst="rect">
            <a:avLst/>
          </a:prstGeom>
        </p:spPr>
        <p:txBody>
          <a:bodyPr wrap="none">
            <a:spAutoFit/>
          </a:bodyPr>
          <a:lstStyle/>
          <a:p>
            <a:r>
              <a:rPr lang="ru-RU" sz="2400" i="1" dirty="0">
                <a:latin typeface="Times New Roman" panose="02020603050405020304" pitchFamily="18" charset="0"/>
                <a:ea typeface="Times New Roman" panose="02020603050405020304" pitchFamily="18" charset="0"/>
              </a:rPr>
              <a:t>C </a:t>
            </a:r>
            <a:r>
              <a:rPr lang="ru-RU" sz="2400" dirty="0">
                <a:latin typeface="Symbol" panose="05050102010706020507" pitchFamily="18" charset="2"/>
                <a:ea typeface="Symbol" panose="05050102010706020507" pitchFamily="18" charset="2"/>
                <a:cs typeface="Symbol" panose="05050102010706020507" pitchFamily="18" charset="2"/>
              </a:rPr>
              <a:t>=</a:t>
            </a:r>
            <a:r>
              <a:rPr lang="ru-RU" sz="2400" i="1" dirty="0">
                <a:latin typeface="Times New Roman" panose="02020603050405020304" pitchFamily="18" charset="0"/>
                <a:ea typeface="Times New Roman" panose="02020603050405020304" pitchFamily="18" charset="0"/>
              </a:rPr>
              <a:t> C</a:t>
            </a:r>
            <a:r>
              <a:rPr lang="ru-RU" sz="2400" baseline="-25000" dirty="0">
                <a:latin typeface="Times New Roman" panose="02020603050405020304" pitchFamily="18" charset="0"/>
                <a:ea typeface="Times New Roman" panose="02020603050405020304" pitchFamily="18" charset="0"/>
              </a:rPr>
              <a:t>0</a:t>
            </a:r>
            <a:r>
              <a:rPr lang="ru-RU" sz="2400" i="1" dirty="0">
                <a:latin typeface="Times New Roman" panose="02020603050405020304" pitchFamily="18" charset="0"/>
                <a:ea typeface="Times New Roman" panose="02020603050405020304" pitchFamily="18" charset="0"/>
              </a:rPr>
              <a:t> S </a:t>
            </a:r>
            <a:r>
              <a:rPr lang="ru-RU" sz="2400" dirty="0">
                <a:latin typeface="Symbol" panose="05050102010706020507" pitchFamily="18" charset="2"/>
                <a:ea typeface="Symbol" panose="05050102010706020507" pitchFamily="18" charset="2"/>
                <a:cs typeface="Symbol" panose="05050102010706020507" pitchFamily="18" charset="2"/>
              </a:rPr>
              <a:t>=</a:t>
            </a:r>
            <a:r>
              <a:rPr lang="ru-RU" sz="2400" i="1" dirty="0">
                <a:latin typeface="Times New Roman" panose="02020603050405020304" pitchFamily="18" charset="0"/>
                <a:ea typeface="Times New Roman" panose="02020603050405020304" pitchFamily="18" charset="0"/>
              </a:rPr>
              <a:t> </a:t>
            </a:r>
            <a:r>
              <a:rPr lang="ru-RU" sz="2400" dirty="0">
                <a:latin typeface="Symbol" panose="05050102010706020507" pitchFamily="18" charset="2"/>
                <a:ea typeface="Symbol" panose="05050102010706020507" pitchFamily="18" charset="2"/>
                <a:cs typeface="Symbol" panose="05050102010706020507" pitchFamily="18" charset="2"/>
              </a:rPr>
              <a:t>(</a:t>
            </a:r>
            <a:r>
              <a:rPr lang="ru-RU" sz="2400" dirty="0" err="1">
                <a:latin typeface="Symbol" panose="05050102010706020507" pitchFamily="18" charset="2"/>
                <a:ea typeface="Symbol" panose="05050102010706020507" pitchFamily="18" charset="2"/>
                <a:cs typeface="Symbol" panose="05050102010706020507" pitchFamily="18" charset="2"/>
              </a:rPr>
              <a:t>ee</a:t>
            </a:r>
            <a:r>
              <a:rPr lang="ru-RU" sz="2400" i="1" dirty="0">
                <a:latin typeface="Times New Roman" panose="02020603050405020304" pitchFamily="18" charset="0"/>
                <a:ea typeface="Times New Roman" panose="02020603050405020304" pitchFamily="18" charset="0"/>
              </a:rPr>
              <a:t> </a:t>
            </a:r>
            <a:r>
              <a:rPr lang="ru-RU" sz="2400" baseline="-25000" dirty="0">
                <a:latin typeface="Times New Roman" panose="02020603050405020304" pitchFamily="18" charset="0"/>
                <a:ea typeface="Times New Roman" panose="02020603050405020304" pitchFamily="18" charset="0"/>
              </a:rPr>
              <a:t>0</a:t>
            </a:r>
            <a:r>
              <a:rPr lang="ru-RU" sz="2400" i="1"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a:t>
            </a:r>
            <a:r>
              <a:rPr lang="ru-RU" sz="2400" i="1" dirty="0">
                <a:latin typeface="Times New Roman" panose="02020603050405020304" pitchFamily="18" charset="0"/>
                <a:ea typeface="Times New Roman" panose="02020603050405020304" pitchFamily="18" charset="0"/>
              </a:rPr>
              <a:t>d </a:t>
            </a:r>
            <a:r>
              <a:rPr lang="ru-RU" sz="2400" dirty="0">
                <a:latin typeface="Symbol" panose="05050102010706020507" pitchFamily="18" charset="2"/>
                <a:ea typeface="Symbol" panose="05050102010706020507" pitchFamily="18" charset="2"/>
                <a:cs typeface="Symbol" panose="05050102010706020507" pitchFamily="18" charset="2"/>
              </a:rPr>
              <a:t>)</a:t>
            </a:r>
            <a:r>
              <a:rPr lang="ru-RU" sz="2400" i="1" dirty="0">
                <a:latin typeface="Times New Roman" panose="02020603050405020304" pitchFamily="18" charset="0"/>
                <a:ea typeface="Times New Roman" panose="02020603050405020304" pitchFamily="18" charset="0"/>
              </a:rPr>
              <a:t>S</a:t>
            </a:r>
            <a:r>
              <a:rPr lang="ru-RU" sz="2400" dirty="0">
                <a:latin typeface="Times New Roman" panose="02020603050405020304" pitchFamily="18" charset="0"/>
                <a:ea typeface="Times New Roman" panose="02020603050405020304" pitchFamily="18" charset="0"/>
              </a:rPr>
              <a:t>.</a:t>
            </a:r>
            <a:endParaRPr lang="ru-RU" sz="2400" dirty="0"/>
          </a:p>
        </p:txBody>
      </p:sp>
      <p:sp>
        <p:nvSpPr>
          <p:cNvPr id="7" name="Прямоугольник 6"/>
          <p:cNvSpPr/>
          <p:nvPr/>
        </p:nvSpPr>
        <p:spPr>
          <a:xfrm>
            <a:off x="-748015" y="5152941"/>
            <a:ext cx="4255973" cy="461665"/>
          </a:xfrm>
          <a:prstGeom prst="rect">
            <a:avLst/>
          </a:prstGeom>
        </p:spPr>
        <p:txBody>
          <a:bodyPr wrap="none">
            <a:spAutoFit/>
          </a:bodyPr>
          <a:lstStyle/>
          <a:p>
            <a:pPr marL="1577340">
              <a:spcAft>
                <a:spcPts val="0"/>
              </a:spcAft>
            </a:pPr>
            <a:r>
              <a:rPr lang="uk-UA" sz="2400" dirty="0">
                <a:latin typeface="Corbel" panose="020B0503020204020204" pitchFamily="34" charset="0"/>
                <a:ea typeface="Times New Roman" panose="02020603050405020304" pitchFamily="18" charset="0"/>
              </a:rPr>
              <a:t>Конденсатори ІМС</a:t>
            </a:r>
            <a:endParaRPr lang="uk-UA" sz="2400" dirty="0">
              <a:effectLst/>
              <a:latin typeface="Corbel" panose="020B0503020204020204" pitchFamily="34" charset="0"/>
              <a:ea typeface="Times New Roman" panose="02020603050405020304" pitchFamily="18" charset="0"/>
            </a:endParaRPr>
          </a:p>
        </p:txBody>
      </p:sp>
      <p:pic>
        <p:nvPicPr>
          <p:cNvPr id="8" name="Picture 36"/>
          <p:cNvPicPr/>
          <p:nvPr/>
        </p:nvPicPr>
        <p:blipFill>
          <a:blip r:embed="rId3"/>
          <a:srcRect/>
          <a:stretch>
            <a:fillRect/>
          </a:stretch>
        </p:blipFill>
        <p:spPr bwMode="auto">
          <a:xfrm>
            <a:off x="6947349" y="942227"/>
            <a:ext cx="3094819" cy="1948296"/>
          </a:xfrm>
          <a:prstGeom prst="rect">
            <a:avLst/>
          </a:prstGeom>
          <a:noFill/>
        </p:spPr>
      </p:pic>
      <p:sp>
        <p:nvSpPr>
          <p:cNvPr id="9" name="Прямоугольник 8"/>
          <p:cNvSpPr/>
          <p:nvPr/>
        </p:nvSpPr>
        <p:spPr>
          <a:xfrm>
            <a:off x="7600464" y="3711538"/>
            <a:ext cx="2149451" cy="461665"/>
          </a:xfrm>
          <a:prstGeom prst="rect">
            <a:avLst/>
          </a:prstGeom>
        </p:spPr>
        <p:txBody>
          <a:bodyPr wrap="square">
            <a:spAutoFit/>
          </a:bodyPr>
          <a:lstStyle/>
          <a:p>
            <a:r>
              <a:rPr lang="ru-RU" sz="2400" i="1" dirty="0">
                <a:latin typeface="Times New Roman" panose="02020603050405020304" pitchFamily="18" charset="0"/>
                <a:ea typeface="Times New Roman" panose="02020603050405020304" pitchFamily="18" charset="0"/>
                <a:cs typeface="Times New Roman" panose="02020603050405020304" pitchFamily="18" charset="0"/>
              </a:rPr>
              <a:t>C </a:t>
            </a:r>
            <a:r>
              <a:rPr lang="ru-RU" sz="2400" dirty="0">
                <a:latin typeface="Times New Roman" panose="02020603050405020304" pitchFamily="18" charset="0"/>
                <a:ea typeface="Symbol" panose="05050102010706020507" pitchFamily="18" charset="2"/>
                <a:cs typeface="Times New Roman" panose="02020603050405020304" pitchFamily="18" charset="0"/>
              </a:rPr>
              <a:t>= </a:t>
            </a:r>
            <a:r>
              <a:rPr lang="ru-RU" sz="2400" dirty="0" err="1">
                <a:latin typeface="Times New Roman" panose="02020603050405020304" pitchFamily="18" charset="0"/>
                <a:ea typeface="Symbol" panose="05050102010706020507" pitchFamily="18" charset="2"/>
                <a:cs typeface="Times New Roman" panose="02020603050405020304" pitchFamily="18" charset="0"/>
              </a:rPr>
              <a:t>b</a:t>
            </a:r>
            <a:r>
              <a:rPr lang="ru-RU" sz="2400" i="1" baseline="-25000" dirty="0" err="1">
                <a:latin typeface="Times New Roman" panose="02020603050405020304" pitchFamily="18" charset="0"/>
                <a:ea typeface="Times New Roman" panose="02020603050405020304" pitchFamily="18" charset="0"/>
                <a:cs typeface="Times New Roman" panose="02020603050405020304" pitchFamily="18" charset="0"/>
              </a:rPr>
              <a:t>C</a:t>
            </a:r>
            <a:r>
              <a:rPr lang="ru-RU"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Symbol" panose="05050102010706020507" pitchFamily="18" charset="2"/>
                <a:cs typeface="Times New Roman" panose="02020603050405020304" pitchFamily="18" charset="0"/>
              </a:rPr>
              <a:t>e</a:t>
            </a:r>
            <a:r>
              <a:rPr lang="ru-RU" sz="2400" i="1" baseline="-25000" dirty="0" err="1">
                <a:latin typeface="Times New Roman" panose="02020603050405020304" pitchFamily="18" charset="0"/>
                <a:ea typeface="Times New Roman" panose="02020603050405020304" pitchFamily="18" charset="0"/>
                <a:cs typeface="Times New Roman" panose="02020603050405020304" pitchFamily="18" charset="0"/>
              </a:rPr>
              <a:t>t</a:t>
            </a:r>
            <a:r>
              <a:rPr lang="ru-RU" sz="2400" i="1" dirty="0">
                <a:latin typeface="Times New Roman" panose="02020603050405020304" pitchFamily="18" charset="0"/>
                <a:ea typeface="Times New Roman" panose="02020603050405020304" pitchFamily="18" charset="0"/>
                <a:cs typeface="Times New Roman" panose="02020603050405020304" pitchFamily="18" charset="0"/>
              </a:rPr>
              <a:t> L</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081576" y="3089588"/>
            <a:ext cx="4895764" cy="461665"/>
          </a:xfrm>
          <a:prstGeom prst="rect">
            <a:avLst/>
          </a:prstGeom>
        </p:spPr>
        <p:txBody>
          <a:bodyPr wrap="none">
            <a:spAutoFit/>
          </a:bodyPr>
          <a:lstStyle/>
          <a:p>
            <a:r>
              <a:rPr lang="uk-UA" sz="2400" dirty="0" err="1">
                <a:latin typeface="Corbel" panose="020B0503020204020204" pitchFamily="34" charset="0"/>
                <a:ea typeface="Times New Roman" panose="02020603050405020304" pitchFamily="18" charset="0"/>
              </a:rPr>
              <a:t>Гребінчата</a:t>
            </a:r>
            <a:r>
              <a:rPr lang="uk-UA" sz="2400" dirty="0">
                <a:latin typeface="Corbel" panose="020B0503020204020204" pitchFamily="34" charset="0"/>
                <a:ea typeface="Times New Roman" panose="02020603050405020304" pitchFamily="18" charset="0"/>
              </a:rPr>
              <a:t> структура конденсатора</a:t>
            </a:r>
            <a:endParaRPr lang="uk-UA" sz="2400" dirty="0">
              <a:latin typeface="Corbel" panose="020B0503020204020204" pitchFamily="34"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3302731731"/>
              </p:ext>
            </p:extLst>
          </p:nvPr>
        </p:nvGraphicFramePr>
        <p:xfrm>
          <a:off x="5803900" y="3211513"/>
          <a:ext cx="584200" cy="431800"/>
        </p:xfrm>
        <a:graphic>
          <a:graphicData uri="http://schemas.openxmlformats.org/presentationml/2006/ole">
            <mc:AlternateContent xmlns:mc="http://schemas.openxmlformats.org/markup-compatibility/2006">
              <mc:Choice xmlns:v="urn:schemas-microsoft-com:vml" Requires="v">
                <p:oleObj name="Equation" r:id="rId4" imgW="583920" imgH="431640" progId="Equation.3">
                  <p:embed/>
                </p:oleObj>
              </mc:Choice>
              <mc:Fallback>
                <p:oleObj name="Equation" r:id="rId4" imgW="583920" imgH="431640" progId="Equation.3">
                  <p:embed/>
                  <p:pic>
                    <p:nvPicPr>
                      <p:cNvPr id="0" name=""/>
                      <p:cNvPicPr/>
                      <p:nvPr/>
                    </p:nvPicPr>
                    <p:blipFill>
                      <a:blip r:embed="rId5"/>
                      <a:stretch>
                        <a:fillRect/>
                      </a:stretch>
                    </p:blipFill>
                    <p:spPr>
                      <a:xfrm>
                        <a:off x="5803900" y="3211513"/>
                        <a:ext cx="584200" cy="4318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742743165"/>
              </p:ext>
            </p:extLst>
          </p:nvPr>
        </p:nvGraphicFramePr>
        <p:xfrm>
          <a:off x="7763014" y="4519610"/>
          <a:ext cx="1463488" cy="1081709"/>
        </p:xfrm>
        <a:graphic>
          <a:graphicData uri="http://schemas.openxmlformats.org/presentationml/2006/ole">
            <mc:AlternateContent xmlns:mc="http://schemas.openxmlformats.org/markup-compatibility/2006">
              <mc:Choice xmlns:v="urn:schemas-microsoft-com:vml" Requires="v">
                <p:oleObj name="Equation" r:id="rId6" imgW="583920" imgH="431640" progId="Equation.3">
                  <p:embed/>
                </p:oleObj>
              </mc:Choice>
              <mc:Fallback>
                <p:oleObj name="Equation" r:id="rId6" imgW="583920" imgH="431640" progId="Equation.3">
                  <p:embed/>
                  <p:pic>
                    <p:nvPicPr>
                      <p:cNvPr id="0" name=""/>
                      <p:cNvPicPr/>
                      <p:nvPr/>
                    </p:nvPicPr>
                    <p:blipFill>
                      <a:blip r:embed="rId7"/>
                      <a:stretch>
                        <a:fillRect/>
                      </a:stretch>
                    </p:blipFill>
                    <p:spPr>
                      <a:xfrm>
                        <a:off x="7763014" y="4519610"/>
                        <a:ext cx="1463488" cy="1081709"/>
                      </a:xfrm>
                      <a:prstGeom prst="rect">
                        <a:avLst/>
                      </a:prstGeom>
                    </p:spPr>
                  </p:pic>
                </p:oleObj>
              </mc:Fallback>
            </mc:AlternateContent>
          </a:graphicData>
        </a:graphic>
      </p:graphicFrame>
    </p:spTree>
    <p:extLst>
      <p:ext uri="{BB962C8B-B14F-4D97-AF65-F5344CB8AC3E}">
        <p14:creationId xmlns:p14="http://schemas.microsoft.com/office/powerpoint/2010/main" val="670885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465222"/>
            <a:ext cx="9872871" cy="770021"/>
          </a:xfrm>
        </p:spPr>
        <p:txBody>
          <a:bodyPr>
            <a:normAutofit/>
          </a:bodyPr>
          <a:lstStyle/>
          <a:p>
            <a:pPr algn="ctr"/>
            <a:r>
              <a:rPr lang="uk-UA" sz="2800" b="1" dirty="0">
                <a:solidFill>
                  <a:schemeClr val="tx1"/>
                </a:solidFill>
              </a:rPr>
              <a:t>Плівкові конденсатори</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79866402"/>
              </p:ext>
            </p:extLst>
          </p:nvPr>
        </p:nvGraphicFramePr>
        <p:xfrm>
          <a:off x="829395" y="1079542"/>
          <a:ext cx="10384038" cy="5569694"/>
        </p:xfrm>
        <a:graphic>
          <a:graphicData uri="http://schemas.openxmlformats.org/drawingml/2006/table">
            <a:tbl>
              <a:tblPr firstRow="1" firstCol="1" bandRow="1">
                <a:tableStyleId>{5C22544A-7EE6-4342-B048-85BDC9FD1C3A}</a:tableStyleId>
              </a:tblPr>
              <a:tblGrid>
                <a:gridCol w="2528037">
                  <a:extLst>
                    <a:ext uri="{9D8B030D-6E8A-4147-A177-3AD203B41FA5}">
                      <a16:colId xmlns:a16="http://schemas.microsoft.com/office/drawing/2014/main" val="20000"/>
                    </a:ext>
                  </a:extLst>
                </a:gridCol>
                <a:gridCol w="2184725">
                  <a:extLst>
                    <a:ext uri="{9D8B030D-6E8A-4147-A177-3AD203B41FA5}">
                      <a16:colId xmlns:a16="http://schemas.microsoft.com/office/drawing/2014/main" val="20001"/>
                    </a:ext>
                  </a:extLst>
                </a:gridCol>
                <a:gridCol w="2184725">
                  <a:extLst>
                    <a:ext uri="{9D8B030D-6E8A-4147-A177-3AD203B41FA5}">
                      <a16:colId xmlns:a16="http://schemas.microsoft.com/office/drawing/2014/main" val="20002"/>
                    </a:ext>
                  </a:extLst>
                </a:gridCol>
                <a:gridCol w="1810201">
                  <a:extLst>
                    <a:ext uri="{9D8B030D-6E8A-4147-A177-3AD203B41FA5}">
                      <a16:colId xmlns:a16="http://schemas.microsoft.com/office/drawing/2014/main" val="20003"/>
                    </a:ext>
                  </a:extLst>
                </a:gridCol>
                <a:gridCol w="1529307">
                  <a:extLst>
                    <a:ext uri="{9D8B030D-6E8A-4147-A177-3AD203B41FA5}">
                      <a16:colId xmlns:a16="http://schemas.microsoft.com/office/drawing/2014/main" val="20004"/>
                    </a:ext>
                  </a:extLst>
                </a:gridCol>
                <a:gridCol w="147043">
                  <a:extLst>
                    <a:ext uri="{9D8B030D-6E8A-4147-A177-3AD203B41FA5}">
                      <a16:colId xmlns:a16="http://schemas.microsoft.com/office/drawing/2014/main" val="20005"/>
                    </a:ext>
                  </a:extLst>
                </a:gridCol>
              </a:tblGrid>
              <a:tr h="197341">
                <a:tc rowSpan="2">
                  <a:txBody>
                    <a:bodyPr/>
                    <a:lstStyle/>
                    <a:p>
                      <a:pPr algn="ctr">
                        <a:spcAft>
                          <a:spcPts val="0"/>
                        </a:spcAft>
                      </a:pPr>
                      <a:r>
                        <a:rPr lang="uk-UA" sz="2400" noProof="0" dirty="0">
                          <a:effectLst/>
                          <a:latin typeface="Times New Roman" panose="02020603050405020304" pitchFamily="18" charset="0"/>
                          <a:cs typeface="Times New Roman" panose="02020603050405020304" pitchFamily="18" charset="0"/>
                        </a:rPr>
                        <a:t>Матеріал</a:t>
                      </a:r>
                      <a:endParaRPr lang="uk-UA" sz="24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el-GR" sz="2400" b="1" i="1" kern="1200" dirty="0">
                          <a:solidFill>
                            <a:schemeClr val="lt1"/>
                          </a:solidFill>
                          <a:effectLst/>
                          <a:latin typeface="Times New Roman" panose="02020603050405020304" pitchFamily="18" charset="0"/>
                          <a:ea typeface="+mn-ea"/>
                          <a:cs typeface="Times New Roman" panose="02020603050405020304" pitchFamily="18" charset="0"/>
                        </a:rPr>
                        <a:t>ε</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marL="139700" algn="ctr">
                        <a:lnSpc>
                          <a:spcPts val="1405"/>
                        </a:lnSpc>
                        <a:spcAft>
                          <a:spcPts val="0"/>
                        </a:spcAft>
                      </a:pPr>
                      <a:r>
                        <a:rPr lang="ru-RU" sz="2400" dirty="0">
                          <a:effectLst/>
                          <a:latin typeface="Times New Roman" panose="02020603050405020304" pitchFamily="18" charset="0"/>
                          <a:cs typeface="Times New Roman" panose="02020603050405020304" pitchFamily="18" charset="0"/>
                        </a:rPr>
                        <a:t>ξ </a:t>
                      </a:r>
                      <a:r>
                        <a:rPr lang="ru-RU" sz="2400" baseline="-25000" dirty="0" err="1">
                          <a:effectLst/>
                          <a:latin typeface="Times New Roman" panose="02020603050405020304" pitchFamily="18" charset="0"/>
                          <a:cs typeface="Times New Roman" panose="02020603050405020304" pitchFamily="18" charset="0"/>
                        </a:rPr>
                        <a:t>max</a:t>
                      </a:r>
                      <a:r>
                        <a:rPr lang="ru-RU" sz="2400" dirty="0">
                          <a:effectLst/>
                          <a:latin typeface="Times New Roman" panose="02020603050405020304" pitchFamily="18" charset="0"/>
                          <a:cs typeface="Times New Roman" panose="02020603050405020304" pitchFamily="18" charset="0"/>
                        </a:rPr>
                        <a:t> 10</a:t>
                      </a:r>
                      <a:r>
                        <a:rPr lang="ru-RU" sz="2400" baseline="30000" dirty="0">
                          <a:effectLst/>
                          <a:latin typeface="Times New Roman" panose="02020603050405020304" pitchFamily="18" charset="0"/>
                          <a:cs typeface="Times New Roman" panose="02020603050405020304" pitchFamily="18" charset="0"/>
                        </a:rPr>
                        <a:t>-5</a:t>
                      </a:r>
                      <a:r>
                        <a:rPr lang="ru-RU"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p>
                      <a:pPr marL="139700" algn="ctr">
                        <a:lnSpc>
                          <a:spcPts val="1405"/>
                        </a:lnSpc>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2400" dirty="0">
                          <a:effectLst/>
                          <a:latin typeface="Times New Roman" panose="02020603050405020304" pitchFamily="18" charset="0"/>
                          <a:cs typeface="Times New Roman" panose="02020603050405020304" pitchFamily="18" charset="0"/>
                        </a:rPr>
                        <a:t>В/мм</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marL="266700" algn="ctr">
                        <a:spcAft>
                          <a:spcPts val="0"/>
                        </a:spcAft>
                      </a:pPr>
                      <a:r>
                        <a:rPr lang="ru-RU" sz="2400" dirty="0">
                          <a:effectLst/>
                          <a:latin typeface="Times New Roman" panose="02020603050405020304" pitchFamily="18" charset="0"/>
                          <a:cs typeface="Times New Roman" panose="02020603050405020304" pitchFamily="18" charset="0"/>
                        </a:rPr>
                        <a:t>C0,</a:t>
                      </a:r>
                      <a:endParaRPr lang="en-US" sz="2400" dirty="0">
                        <a:effectLst/>
                        <a:latin typeface="Times New Roman" panose="02020603050405020304" pitchFamily="18" charset="0"/>
                        <a:cs typeface="Times New Roman" panose="02020603050405020304" pitchFamily="18" charset="0"/>
                      </a:endParaRPr>
                    </a:p>
                    <a:p>
                      <a:pPr marL="266700">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595"/>
                        </a:lnSpc>
                        <a:spcAft>
                          <a:spcPts val="0"/>
                        </a:spcAft>
                      </a:pPr>
                      <a:r>
                        <a:rPr lang="ru-RU" sz="2400" dirty="0">
                          <a:effectLst/>
                          <a:latin typeface="Times New Roman" panose="02020603050405020304" pitchFamily="18" charset="0"/>
                          <a:cs typeface="Times New Roman" panose="02020603050405020304" pitchFamily="18" charset="0"/>
                        </a:rPr>
                        <a:t>пФ/мм</a:t>
                      </a:r>
                      <a:r>
                        <a:rPr lang="ru-RU" sz="2400" baseline="30000" dirty="0">
                          <a:effectLst/>
                          <a:latin typeface="Times New Roman" panose="02020603050405020304" pitchFamily="18" charset="0"/>
                          <a:cs typeface="Times New Roman" panose="02020603050405020304" pitchFamily="18" charset="0"/>
                        </a:rPr>
                        <a:t>2</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marL="165100">
                        <a:spcAft>
                          <a:spcPts val="0"/>
                        </a:spcAft>
                      </a:pPr>
                      <a:r>
                        <a:rPr lang="ru-RU" sz="2400" dirty="0">
                          <a:effectLst/>
                          <a:latin typeface="Times New Roman" panose="02020603050405020304" pitchFamily="18" charset="0"/>
                          <a:cs typeface="Times New Roman" panose="02020603050405020304" pitchFamily="18" charset="0"/>
                        </a:rPr>
                        <a:t>U, B</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668933">
                <a:tc vMerge="1">
                  <a:txBody>
                    <a:bodyPr/>
                    <a:lstStyle/>
                    <a:p>
                      <a:endParaRPr lang="ru-RU"/>
                    </a:p>
                  </a:txBody>
                  <a:tcPr/>
                </a:tc>
                <a:tc vMerge="1">
                  <a:txBody>
                    <a:bodyPr/>
                    <a:lstStyle/>
                    <a:p>
                      <a:endParaRPr lang="ru-RU"/>
                    </a:p>
                  </a:txBody>
                  <a:tcPr/>
                </a:tc>
                <a:tc vMerge="1">
                  <a:txBody>
                    <a:bodyPr/>
                    <a:lstStyle/>
                    <a:p>
                      <a:pPr algn="ctr">
                        <a:spcAft>
                          <a:spcPts val="0"/>
                        </a:spcAft>
                      </a:pPr>
                      <a:endParaRPr lang="ru-RU" sz="2000" dirty="0">
                        <a:effectLst/>
                        <a:latin typeface="Times New Roman" panose="02020603050405020304" pitchFamily="18" charset="0"/>
                        <a:ea typeface="Times New Roman" panose="02020603050405020304" pitchFamily="18" charset="0"/>
                      </a:endParaRPr>
                    </a:p>
                  </a:txBody>
                  <a:tcPr marL="0" marR="0" marT="0" marB="0" anchor="b"/>
                </a:tc>
                <a:tc vMerge="1">
                  <a:txBody>
                    <a:bodyPr/>
                    <a:lstStyle/>
                    <a:p>
                      <a:pPr algn="ctr">
                        <a:lnSpc>
                          <a:spcPts val="1595"/>
                        </a:lnSpc>
                        <a:spcAft>
                          <a:spcPts val="0"/>
                        </a:spcAft>
                      </a:pPr>
                      <a:endParaRPr lang="ru-RU" sz="2000" dirty="0">
                        <a:effectLst/>
                        <a:latin typeface="Times New Roman" panose="02020603050405020304" pitchFamily="18" charset="0"/>
                        <a:ea typeface="Times New Roman" panose="02020603050405020304" pitchFamily="18" charset="0"/>
                      </a:endParaRPr>
                    </a:p>
                  </a:txBody>
                  <a:tcPr marL="0" marR="0" marT="0" marB="0" anchor="b"/>
                </a:tc>
                <a:tc vMerge="1">
                  <a:txBody>
                    <a:bodyPr/>
                    <a:lstStyle/>
                    <a:p>
                      <a:endParaRPr lang="ru-RU"/>
                    </a:p>
                  </a:txBody>
                  <a:tcPr/>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245467">
                <a:tc rowSpan="2">
                  <a:txBody>
                    <a:bodyPr/>
                    <a:lstStyle/>
                    <a:p>
                      <a:pPr algn="ctr">
                        <a:lnSpc>
                          <a:spcPts val="1350"/>
                        </a:lnSpc>
                        <a:spcAft>
                          <a:spcPts val="0"/>
                        </a:spcAft>
                      </a:pPr>
                      <a:r>
                        <a:rPr lang="uk-UA" sz="1800" noProof="0" dirty="0" err="1">
                          <a:effectLst/>
                          <a:latin typeface="Times New Roman" panose="02020603050405020304" pitchFamily="18" charset="0"/>
                          <a:cs typeface="Times New Roman" panose="02020603050405020304" pitchFamily="18" charset="0"/>
                        </a:rPr>
                        <a:t>Монооксид</a:t>
                      </a:r>
                      <a:r>
                        <a:rPr lang="uk-UA" sz="1800" noProof="0" dirty="0">
                          <a:effectLst/>
                          <a:latin typeface="Times New Roman" panose="02020603050405020304" pitchFamily="18" charset="0"/>
                          <a:cs typeface="Times New Roman" panose="02020603050405020304" pitchFamily="18" charset="0"/>
                        </a:rPr>
                        <a:t> </a:t>
                      </a:r>
                      <a:r>
                        <a:rPr lang="uk-UA" sz="1800" noProof="0" dirty="0" err="1">
                          <a:effectLst/>
                          <a:latin typeface="Times New Roman" panose="02020603050405020304" pitchFamily="18" charset="0"/>
                          <a:cs typeface="Times New Roman" panose="02020603050405020304" pitchFamily="18" charset="0"/>
                        </a:rPr>
                        <a:t>Si</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5 - 6</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2,0 – 3,0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50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60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30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251434">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245467">
                <a:tc rowSpan="3">
                  <a:txBody>
                    <a:bodyPr/>
                    <a:lstStyle/>
                    <a:p>
                      <a:pPr algn="ctr">
                        <a:spcAft>
                          <a:spcPts val="0"/>
                        </a:spcAft>
                      </a:pPr>
                      <a:r>
                        <a:rPr lang="uk-UA" sz="1800" noProof="0" dirty="0" err="1">
                          <a:effectLst/>
                          <a:latin typeface="Times New Roman" panose="02020603050405020304" pitchFamily="18" charset="0"/>
                          <a:cs typeface="Times New Roman" panose="02020603050405020304" pitchFamily="18" charset="0"/>
                        </a:rPr>
                        <a:t>Монооксид</a:t>
                      </a:r>
                      <a:r>
                        <a:rPr lang="uk-UA" sz="1800" noProof="0" dirty="0">
                          <a:effectLst/>
                          <a:latin typeface="Times New Roman" panose="02020603050405020304" pitchFamily="18" charset="0"/>
                          <a:cs typeface="Times New Roman" panose="02020603050405020304" pitchFamily="18" charset="0"/>
                        </a:rPr>
                        <a:t> </a:t>
                      </a:r>
                      <a:r>
                        <a:rPr lang="uk-UA" sz="1800" noProof="0" dirty="0" err="1">
                          <a:effectLst/>
                          <a:latin typeface="Times New Roman" panose="02020603050405020304" pitchFamily="18" charset="0"/>
                          <a:cs typeface="Times New Roman" panose="02020603050405020304" pitchFamily="18" charset="0"/>
                        </a:rPr>
                        <a:t>Ge</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3">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11 - 12</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3">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3">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50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1500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3">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7</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245467">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245467">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245467">
                <a:tc rowSpan="5">
                  <a:txBody>
                    <a:bodyPr/>
                    <a:lstStyle/>
                    <a:p>
                      <a:pPr algn="ctr">
                        <a:spcAft>
                          <a:spcPts val="0"/>
                        </a:spcAft>
                      </a:pPr>
                      <a:r>
                        <a:rPr lang="uk-UA" sz="1800" noProof="0" dirty="0" err="1">
                          <a:effectLst/>
                          <a:latin typeface="Times New Roman" panose="02020603050405020304" pitchFamily="18" charset="0"/>
                          <a:cs typeface="Times New Roman" panose="02020603050405020304" pitchFamily="18" charset="0"/>
                        </a:rPr>
                        <a:t>Боросилікатне</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uk-UA" sz="1800" noProof="0" dirty="0">
                          <a:effectLst/>
                          <a:latin typeface="Times New Roman" panose="02020603050405020304" pitchFamily="18" charset="0"/>
                          <a:cs typeface="Times New Roman" panose="02020603050405020304" pitchFamily="18" charset="0"/>
                        </a:rPr>
                        <a:t>скло</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5">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5">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3,0 – 4,0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5">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50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5">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24</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225011">
                <a:tc vMerge="1">
                  <a:txBody>
                    <a:bodyPr/>
                    <a:lstStyle/>
                    <a:p>
                      <a:pPr algn="ct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8"/>
                  </a:ext>
                </a:extLst>
              </a:tr>
              <a:tr h="225011">
                <a:tc vMerge="1">
                  <a:txBody>
                    <a:bodyPr/>
                    <a:lstStyle/>
                    <a:p>
                      <a:endParaRPr lang="ru-RU"/>
                    </a:p>
                  </a:txBody>
                  <a:tcPr/>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9"/>
                  </a:ext>
                </a:extLst>
              </a:tr>
              <a:tr h="245467">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0"/>
                  </a:ext>
                </a:extLst>
              </a:tr>
              <a:tr h="245467">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1"/>
                  </a:ext>
                </a:extLst>
              </a:tr>
              <a:tr h="245467">
                <a:tc rowSpan="2">
                  <a:txBody>
                    <a:bodyPr/>
                    <a:lstStyle/>
                    <a:p>
                      <a:pPr algn="ctr">
                        <a:spcAft>
                          <a:spcPts val="0"/>
                        </a:spcAft>
                      </a:pPr>
                      <a:r>
                        <a:rPr lang="uk-UA" sz="1800" noProof="0" dirty="0">
                          <a:effectLst/>
                          <a:latin typeface="Times New Roman" panose="02020603050405020304" pitchFamily="18" charset="0"/>
                          <a:cs typeface="Times New Roman" panose="02020603050405020304" pitchFamily="18" charset="0"/>
                        </a:rPr>
                        <a:t>Трисульфід </a:t>
                      </a:r>
                      <a:r>
                        <a:rPr lang="uk-UA" sz="1800" noProof="0" dirty="0" err="1">
                          <a:effectLst/>
                          <a:latin typeface="Times New Roman" panose="02020603050405020304" pitchFamily="18" charset="0"/>
                          <a:cs typeface="Times New Roman" panose="02020603050405020304" pitchFamily="18" charset="0"/>
                        </a:rPr>
                        <a:t>Sb</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14</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50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2"/>
                  </a:ext>
                </a:extLst>
              </a:tr>
              <a:tr h="245467">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3"/>
                  </a:ext>
                </a:extLst>
              </a:tr>
              <a:tr h="245467">
                <a:tc rowSpan="4">
                  <a:txBody>
                    <a:bodyPr/>
                    <a:lstStyle/>
                    <a:p>
                      <a:pPr algn="ctr">
                        <a:spcAft>
                          <a:spcPts val="0"/>
                        </a:spcAft>
                      </a:pPr>
                      <a:r>
                        <a:rPr lang="uk-UA" sz="1800" noProof="0" dirty="0" err="1">
                          <a:effectLst/>
                          <a:latin typeface="Times New Roman" panose="02020603050405020304" pitchFamily="18" charset="0"/>
                          <a:cs typeface="Times New Roman" panose="02020603050405020304" pitchFamily="18" charset="0"/>
                        </a:rPr>
                        <a:t>Пентаоксид</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uk-UA" sz="1800" noProof="0" dirty="0" err="1">
                          <a:effectLst/>
                          <a:latin typeface="Times New Roman" panose="02020603050405020304" pitchFamily="18" charset="0"/>
                          <a:cs typeface="Times New Roman" panose="02020603050405020304" pitchFamily="18" charset="0"/>
                        </a:rPr>
                        <a:t>Ta</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uk-UA" sz="1800" noProof="0" dirty="0">
                          <a:effectLst/>
                          <a:latin typeface="Times New Roman" panose="02020603050405020304" pitchFamily="18" charset="0"/>
                          <a:cs typeface="Times New Roman" panose="02020603050405020304" pitchFamily="18" charset="0"/>
                        </a:rPr>
                        <a:t> </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4">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23</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4">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2,0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4">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600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4">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4"/>
                  </a:ext>
                </a:extLst>
              </a:tr>
              <a:tr h="225011">
                <a:tc vMerge="1">
                  <a:txBody>
                    <a:bodyPr/>
                    <a:lstStyle/>
                    <a:p>
                      <a:pPr algn="ct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5"/>
                  </a:ext>
                </a:extLst>
              </a:tr>
              <a:tr h="225011">
                <a:tc vMerge="1">
                  <a:txBody>
                    <a:bodyPr/>
                    <a:lstStyle/>
                    <a:p>
                      <a:endParaRPr lang="ru-RU"/>
                    </a:p>
                  </a:txBody>
                  <a:tcPr/>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6"/>
                  </a:ext>
                </a:extLst>
              </a:tr>
              <a:tr h="263544">
                <a:tc vMerge="1">
                  <a:txBody>
                    <a:bodyPr/>
                    <a:lstStyle/>
                    <a:p>
                      <a:pPr>
                        <a:spcAft>
                          <a:spcPts val="0"/>
                        </a:spcAft>
                      </a:pP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7"/>
                  </a:ext>
                </a:extLst>
              </a:tr>
              <a:tr h="245467">
                <a:tc rowSpan="2">
                  <a:txBody>
                    <a:bodyPr/>
                    <a:lstStyle/>
                    <a:p>
                      <a:pPr algn="ctr">
                        <a:spcAft>
                          <a:spcPts val="0"/>
                        </a:spcAft>
                      </a:pPr>
                      <a:r>
                        <a:rPr lang="uk-UA" sz="1800" noProof="0" dirty="0">
                          <a:effectLst/>
                          <a:latin typeface="Times New Roman" panose="02020603050405020304" pitchFamily="18" charset="0"/>
                          <a:cs typeface="Times New Roman" panose="02020603050405020304" pitchFamily="18" charset="0"/>
                        </a:rPr>
                        <a:t>Діоксид </a:t>
                      </a:r>
                      <a:r>
                        <a:rPr lang="uk-UA" sz="1800" noProof="0" dirty="0" err="1">
                          <a:effectLst/>
                          <a:latin typeface="Times New Roman" panose="02020603050405020304" pitchFamily="18" charset="0"/>
                          <a:cs typeface="Times New Roman" panose="02020603050405020304" pitchFamily="18" charset="0"/>
                        </a:rPr>
                        <a:t>Si</a:t>
                      </a:r>
                      <a:endParaRPr lang="uk-UA"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1,5 - 10,0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50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800" dirty="0">
                          <a:effectLst/>
                          <a:latin typeface="Times New Roman" panose="02020603050405020304" pitchFamily="18" charset="0"/>
                          <a:cs typeface="Times New Roman" panose="02020603050405020304" pitchFamily="18" charset="0"/>
                        </a:rPr>
                        <a:t>100</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a:txBody>
                    <a:bodyPr/>
                    <a:lstStyle/>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a:effectLst/>
                        </a:rPr>
                        <a:t> </a:t>
                      </a:r>
                      <a:endParaRPr lang="ru-RU" sz="11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8"/>
                  </a:ext>
                </a:extLst>
              </a:tr>
              <a:tr h="245467">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pPr>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spcAft>
                          <a:spcPts val="0"/>
                        </a:spcAft>
                      </a:pPr>
                      <a:r>
                        <a:rPr lang="ru-RU" sz="1100" dirty="0">
                          <a:effectLst/>
                        </a:rPr>
                        <a:t> </a:t>
                      </a:r>
                      <a:endParaRPr lang="ru-RU" sz="11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244420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4582" y="260321"/>
            <a:ext cx="9875520" cy="1356360"/>
          </a:xfrm>
        </p:spPr>
        <p:txBody>
          <a:bodyPr>
            <a:normAutofit/>
          </a:bodyPr>
          <a:lstStyle/>
          <a:p>
            <a:r>
              <a:rPr lang="uk-UA" sz="2800" b="1" dirty="0">
                <a:solidFill>
                  <a:schemeClr val="tx1"/>
                </a:solidFill>
              </a:rPr>
              <a:t>Індуктивні елементи</a:t>
            </a:r>
            <a:endParaRPr lang="uk-UA" sz="2800" dirty="0">
              <a:solidFill>
                <a:schemeClr val="tx1"/>
              </a:solidFill>
            </a:endParaRPr>
          </a:p>
        </p:txBody>
      </p:sp>
      <p:pic>
        <p:nvPicPr>
          <p:cNvPr id="5" name="Picture 38"/>
          <p:cNvPicPr>
            <a:picLocks noGrp="1"/>
          </p:cNvPicPr>
          <p:nvPr>
            <p:ph idx="1"/>
          </p:nvPr>
        </p:nvPicPr>
        <p:blipFill>
          <a:blip r:embed="rId2"/>
          <a:srcRect/>
          <a:stretch>
            <a:fillRect/>
          </a:stretch>
        </p:blipFill>
        <p:spPr bwMode="auto">
          <a:xfrm>
            <a:off x="658585" y="1616681"/>
            <a:ext cx="5726173" cy="4223266"/>
          </a:xfrm>
          <a:prstGeom prst="rect">
            <a:avLst/>
          </a:prstGeom>
          <a:noFill/>
        </p:spPr>
      </p:pic>
      <p:sp>
        <p:nvSpPr>
          <p:cNvPr id="6" name="Прямоугольник 5"/>
          <p:cNvSpPr/>
          <p:nvPr/>
        </p:nvSpPr>
        <p:spPr>
          <a:xfrm>
            <a:off x="1470726" y="5839947"/>
            <a:ext cx="3539559" cy="461665"/>
          </a:xfrm>
          <a:prstGeom prst="rect">
            <a:avLst/>
          </a:prstGeom>
        </p:spPr>
        <p:txBody>
          <a:bodyPr wrap="none">
            <a:spAutoFit/>
          </a:bodyPr>
          <a:lstStyle/>
          <a:p>
            <a:pPr marR="48260" algn="ctr">
              <a:spcAft>
                <a:spcPts val="0"/>
              </a:spcAft>
            </a:pPr>
            <a:r>
              <a:rPr lang="uk-UA" sz="2400" dirty="0">
                <a:latin typeface="Corbel" panose="020B0503020204020204" pitchFamily="34" charset="0"/>
                <a:ea typeface="Times New Roman" panose="02020603050405020304" pitchFamily="18" charset="0"/>
              </a:rPr>
              <a:t>Індуктивні елементи ІМС</a:t>
            </a:r>
            <a:endParaRPr lang="uk-UA" sz="2400" dirty="0">
              <a:effectLst/>
              <a:latin typeface="Corbel" panose="020B0503020204020204" pitchFamily="34" charset="0"/>
              <a:ea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1368430452"/>
              </p:ext>
            </p:extLst>
          </p:nvPr>
        </p:nvGraphicFramePr>
        <p:xfrm>
          <a:off x="7196899" y="262846"/>
          <a:ext cx="4222675" cy="6161818"/>
        </p:xfrm>
        <a:graphic>
          <a:graphicData uri="http://schemas.openxmlformats.org/presentationml/2006/ole">
            <mc:AlternateContent xmlns:mc="http://schemas.openxmlformats.org/markup-compatibility/2006">
              <mc:Choice xmlns:v="urn:schemas-microsoft-com:vml" Requires="v">
                <p:oleObj name="Equation" r:id="rId3" imgW="2311200" imgH="3809880" progId="Equation.3">
                  <p:embed/>
                </p:oleObj>
              </mc:Choice>
              <mc:Fallback>
                <p:oleObj name="Equation" r:id="rId3" imgW="2311200" imgH="3809880" progId="Equation.3">
                  <p:embed/>
                  <p:pic>
                    <p:nvPicPr>
                      <p:cNvPr id="0" name=""/>
                      <p:cNvPicPr/>
                      <p:nvPr/>
                    </p:nvPicPr>
                    <p:blipFill>
                      <a:blip r:embed="rId4"/>
                      <a:stretch>
                        <a:fillRect/>
                      </a:stretch>
                    </p:blipFill>
                    <p:spPr>
                      <a:xfrm>
                        <a:off x="7196899" y="262846"/>
                        <a:ext cx="4222675" cy="6161818"/>
                      </a:xfrm>
                      <a:prstGeom prst="rect">
                        <a:avLst/>
                      </a:prstGeom>
                    </p:spPr>
                  </p:pic>
                </p:oleObj>
              </mc:Fallback>
            </mc:AlternateContent>
          </a:graphicData>
        </a:graphic>
      </p:graphicFrame>
    </p:spTree>
    <p:extLst>
      <p:ext uri="{BB962C8B-B14F-4D97-AF65-F5344CB8AC3E}">
        <p14:creationId xmlns:p14="http://schemas.microsoft.com/office/powerpoint/2010/main" val="833077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609600"/>
            <a:ext cx="9172073" cy="593558"/>
          </a:xfrm>
        </p:spPr>
        <p:txBody>
          <a:bodyPr>
            <a:noAutofit/>
          </a:bodyPr>
          <a:lstStyle/>
          <a:p>
            <a:pPr algn="ctr"/>
            <a:r>
              <a:rPr lang="uk-UA" sz="2800" b="1" i="1" dirty="0">
                <a:solidFill>
                  <a:schemeClr val="tx1"/>
                </a:solidFill>
              </a:rPr>
              <a:t>R</a:t>
            </a:r>
            <a:r>
              <a:rPr lang="uk-UA" sz="2800" b="1" dirty="0">
                <a:solidFill>
                  <a:schemeClr val="tx1"/>
                </a:solidFill>
              </a:rPr>
              <a:t> </a:t>
            </a:r>
            <a:r>
              <a:rPr lang="uk-UA" sz="2800" i="1" dirty="0">
                <a:solidFill>
                  <a:schemeClr val="tx1"/>
                </a:solidFill>
              </a:rPr>
              <a:t>-</a:t>
            </a:r>
            <a:r>
              <a:rPr lang="uk-UA" sz="2800" b="1" dirty="0">
                <a:solidFill>
                  <a:schemeClr val="tx1"/>
                </a:solidFill>
              </a:rPr>
              <a:t> </a:t>
            </a:r>
            <a:r>
              <a:rPr lang="uk-UA" sz="2800" b="1" i="1" dirty="0">
                <a:solidFill>
                  <a:schemeClr val="tx1"/>
                </a:solidFill>
              </a:rPr>
              <a:t>C</a:t>
            </a:r>
            <a:r>
              <a:rPr lang="uk-UA" sz="2800" b="1" dirty="0">
                <a:solidFill>
                  <a:schemeClr val="tx1"/>
                </a:solidFill>
              </a:rPr>
              <a:t> структури</a:t>
            </a:r>
            <a:br>
              <a:rPr lang="ru-RU" sz="2800" dirty="0">
                <a:solidFill>
                  <a:schemeClr val="tx1"/>
                </a:solidFill>
              </a:rPr>
            </a:br>
            <a:endParaRPr lang="ru-RU" sz="2800" dirty="0">
              <a:solidFill>
                <a:schemeClr val="tx1"/>
              </a:solidFill>
            </a:endParaRPr>
          </a:p>
        </p:txBody>
      </p:sp>
      <p:pic>
        <p:nvPicPr>
          <p:cNvPr id="5" name="Picture 41"/>
          <p:cNvPicPr>
            <a:picLocks noGrp="1"/>
          </p:cNvPicPr>
          <p:nvPr>
            <p:ph idx="1"/>
          </p:nvPr>
        </p:nvPicPr>
        <p:blipFill>
          <a:blip r:embed="rId2"/>
          <a:srcRect/>
          <a:stretch>
            <a:fillRect/>
          </a:stretch>
        </p:blipFill>
        <p:spPr bwMode="auto">
          <a:xfrm>
            <a:off x="682974" y="2907148"/>
            <a:ext cx="4581525" cy="3095625"/>
          </a:xfrm>
          <a:prstGeom prst="rect">
            <a:avLst/>
          </a:prstGeom>
          <a:noFill/>
        </p:spPr>
      </p:pic>
      <p:sp>
        <p:nvSpPr>
          <p:cNvPr id="6" name="Прямоугольник 5"/>
          <p:cNvSpPr/>
          <p:nvPr/>
        </p:nvSpPr>
        <p:spPr>
          <a:xfrm>
            <a:off x="522553" y="6002773"/>
            <a:ext cx="5886996" cy="461665"/>
          </a:xfrm>
          <a:prstGeom prst="rect">
            <a:avLst/>
          </a:prstGeom>
        </p:spPr>
        <p:txBody>
          <a:bodyPr wrap="none">
            <a:spAutoFit/>
          </a:bodyPr>
          <a:lstStyle/>
          <a:p>
            <a:pPr>
              <a:spcAft>
                <a:spcPts val="0"/>
              </a:spcAft>
            </a:pPr>
            <a:r>
              <a:rPr lang="uk-UA" sz="2400" dirty="0">
                <a:ea typeface="Times New Roman" panose="02020603050405020304" pitchFamily="18" charset="0"/>
              </a:rPr>
              <a:t>Характеристика RС-нульового фільтру ІМС</a:t>
            </a:r>
            <a:endParaRPr lang="uk-UA" sz="2400" dirty="0">
              <a:effectLst/>
              <a:ea typeface="Times New Roman" panose="02020603050405020304" pitchFamily="18" charset="0"/>
            </a:endParaRPr>
          </a:p>
        </p:txBody>
      </p:sp>
      <p:sp>
        <p:nvSpPr>
          <p:cNvPr id="7" name="Прямоугольник 6"/>
          <p:cNvSpPr/>
          <p:nvPr/>
        </p:nvSpPr>
        <p:spPr>
          <a:xfrm>
            <a:off x="336884" y="979734"/>
            <a:ext cx="11518232" cy="1938992"/>
          </a:xfrm>
          <a:prstGeom prst="rect">
            <a:avLst/>
          </a:prstGeom>
        </p:spPr>
        <p:txBody>
          <a:bodyPr wrap="square">
            <a:spAutoFit/>
          </a:bodyPr>
          <a:lstStyle/>
          <a:p>
            <a:pPr algn="just"/>
            <a:r>
              <a:rPr lang="uk-UA" sz="2400" dirty="0">
                <a:latin typeface="Corbel" panose="020B0503020204020204" pitchFamily="34" charset="0"/>
                <a:ea typeface="Times New Roman" panose="02020603050405020304" pitchFamily="18" charset="0"/>
              </a:rPr>
              <a:t>Застосовують два типи </a:t>
            </a:r>
            <a:r>
              <a:rPr lang="uk-UA" sz="2400" i="1" dirty="0">
                <a:latin typeface="Corbel" panose="020B0503020204020204" pitchFamily="34" charset="0"/>
                <a:ea typeface="Times New Roman" panose="02020603050405020304" pitchFamily="18" charset="0"/>
              </a:rPr>
              <a:t>RС</a:t>
            </a:r>
            <a:r>
              <a:rPr lang="uk-UA" sz="2400" dirty="0">
                <a:latin typeface="Corbel" panose="020B0503020204020204" pitchFamily="34" charset="0"/>
                <a:ea typeface="Times New Roman" panose="02020603050405020304" pitchFamily="18" charset="0"/>
              </a:rPr>
              <a:t>-структур: </a:t>
            </a:r>
            <a:r>
              <a:rPr lang="uk-UA" sz="2400" i="1" dirty="0">
                <a:latin typeface="Corbel" panose="020B0503020204020204" pitchFamily="34" charset="0"/>
                <a:ea typeface="Times New Roman" panose="02020603050405020304" pitchFamily="18" charset="0"/>
              </a:rPr>
              <a:t>R-C-</a:t>
            </a:r>
            <a:r>
              <a:rPr lang="uk-UA" sz="2400" i="1" dirty="0" err="1">
                <a:latin typeface="Corbel" panose="020B0503020204020204" pitchFamily="34" charset="0"/>
                <a:ea typeface="Times New Roman" panose="02020603050405020304" pitchFamily="18" charset="0"/>
              </a:rPr>
              <a:t>nR</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і</a:t>
            </a:r>
            <a:r>
              <a:rPr lang="uk-UA" sz="2400" i="1" dirty="0">
                <a:latin typeface="Corbel" panose="020B0503020204020204" pitchFamily="34" charset="0"/>
                <a:ea typeface="Times New Roman" panose="02020603050405020304" pitchFamily="18" charset="0"/>
              </a:rPr>
              <a:t> C-R-</a:t>
            </a:r>
            <a:r>
              <a:rPr lang="uk-UA" sz="2400" i="1" dirty="0" err="1">
                <a:latin typeface="Corbel" panose="020B0503020204020204" pitchFamily="34" charset="0"/>
                <a:ea typeface="Times New Roman" panose="02020603050405020304" pitchFamily="18" charset="0"/>
              </a:rPr>
              <a:t>nC</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За виконанням структура</a:t>
            </a:r>
            <a:r>
              <a:rPr lang="uk-UA" sz="2400" i="1" dirty="0">
                <a:latin typeface="Corbel" panose="020B0503020204020204" pitchFamily="34" charset="0"/>
                <a:ea typeface="Times New Roman" panose="02020603050405020304" pitchFamily="18" charset="0"/>
              </a:rPr>
              <a:t> R-C-</a:t>
            </a:r>
            <a:r>
              <a:rPr lang="uk-UA" sz="2400" i="1" dirty="0" err="1">
                <a:latin typeface="Corbel" panose="020B0503020204020204" pitchFamily="34" charset="0"/>
                <a:ea typeface="Times New Roman" panose="02020603050405020304" pitchFamily="18" charset="0"/>
              </a:rPr>
              <a:t>nR</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подібна до</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плівкового конденсатора з </a:t>
            </a:r>
            <a:r>
              <a:rPr lang="uk-UA" sz="2400" dirty="0" err="1">
                <a:latin typeface="Corbel" panose="020B0503020204020204" pitchFamily="34" charset="0"/>
                <a:ea typeface="Times New Roman" panose="02020603050405020304" pitchFamily="18" charset="0"/>
              </a:rPr>
              <a:t>високоомними</a:t>
            </a:r>
            <a:r>
              <a:rPr lang="uk-UA" sz="2400" dirty="0">
                <a:latin typeface="Corbel" panose="020B0503020204020204" pitchFamily="34" charset="0"/>
                <a:ea typeface="Times New Roman" panose="02020603050405020304" pitchFamily="18" charset="0"/>
              </a:rPr>
              <a:t> обкладинками з опорами R і </a:t>
            </a:r>
            <a:r>
              <a:rPr lang="uk-UA" sz="2400" dirty="0" err="1">
                <a:latin typeface="Corbel" panose="020B0503020204020204" pitchFamily="34" charset="0"/>
                <a:ea typeface="Times New Roman" panose="02020603050405020304" pitchFamily="18" charset="0"/>
              </a:rPr>
              <a:t>nR</a:t>
            </a:r>
            <a:r>
              <a:rPr lang="uk-UA" sz="2400" dirty="0">
                <a:latin typeface="Corbel" panose="020B0503020204020204" pitchFamily="34" charset="0"/>
                <a:ea typeface="Times New Roman" panose="02020603050405020304" pitchFamily="18" charset="0"/>
              </a:rPr>
              <a:t> (</a:t>
            </a:r>
            <a:r>
              <a:rPr lang="uk-UA" sz="2400" i="1" dirty="0">
                <a:latin typeface="Corbel" panose="020B0503020204020204" pitchFamily="34" charset="0"/>
                <a:ea typeface="Times New Roman" panose="02020603050405020304" pitchFamily="18" charset="0"/>
              </a:rPr>
              <a:t>n</a:t>
            </a:r>
            <a:r>
              <a:rPr lang="uk-UA" sz="2400" dirty="0">
                <a:latin typeface="Corbel" panose="020B0503020204020204" pitchFamily="34" charset="0"/>
                <a:ea typeface="Times New Roman" panose="02020603050405020304" pitchFamily="18" charset="0"/>
              </a:rPr>
              <a:t> - сталий коефіцієнт). Структура </a:t>
            </a:r>
            <a:r>
              <a:rPr lang="uk-UA" sz="2400" i="1" dirty="0">
                <a:latin typeface="Corbel" panose="020B0503020204020204" pitchFamily="34" charset="0"/>
                <a:ea typeface="Times New Roman" panose="02020603050405020304" pitchFamily="18" charset="0"/>
              </a:rPr>
              <a:t>С-R-</a:t>
            </a:r>
            <a:r>
              <a:rPr lang="uk-UA" sz="2400" i="1" dirty="0" err="1">
                <a:latin typeface="Corbel" panose="020B0503020204020204" pitchFamily="34" charset="0"/>
                <a:ea typeface="Times New Roman" panose="02020603050405020304" pitchFamily="18" charset="0"/>
              </a:rPr>
              <a:t>пС</a:t>
            </a:r>
            <a:r>
              <a:rPr lang="uk-UA" sz="2400" dirty="0">
                <a:latin typeface="Corbel" panose="020B0503020204020204" pitchFamily="34" charset="0"/>
                <a:ea typeface="Times New Roman" panose="02020603050405020304" pitchFamily="18" charset="0"/>
              </a:rPr>
              <a:t> складається з двох конденсаторів ємністю </a:t>
            </a:r>
            <a:r>
              <a:rPr lang="uk-UA" sz="2400" i="1" dirty="0">
                <a:latin typeface="Corbel" panose="020B0503020204020204" pitchFamily="34" charset="0"/>
                <a:ea typeface="Times New Roman" panose="02020603050405020304" pitchFamily="18" charset="0"/>
              </a:rPr>
              <a:t>С</a:t>
            </a:r>
            <a:r>
              <a:rPr lang="uk-UA" sz="2400" dirty="0">
                <a:latin typeface="Corbel" panose="020B0503020204020204" pitchFamily="34" charset="0"/>
                <a:ea typeface="Times New Roman" panose="02020603050405020304" pitchFamily="18" charset="0"/>
              </a:rPr>
              <a:t> і </a:t>
            </a:r>
            <a:r>
              <a:rPr lang="uk-UA" sz="2400" i="1" dirty="0" err="1">
                <a:latin typeface="Corbel" panose="020B0503020204020204" pitchFamily="34" charset="0"/>
                <a:ea typeface="Times New Roman" panose="02020603050405020304" pitchFamily="18" charset="0"/>
              </a:rPr>
              <a:t>пС</a:t>
            </a:r>
            <a:r>
              <a:rPr lang="uk-UA" sz="2400" dirty="0">
                <a:latin typeface="Corbel" panose="020B0503020204020204" pitchFamily="34" charset="0"/>
                <a:ea typeface="Times New Roman" panose="02020603050405020304" pitchFamily="18" charset="0"/>
              </a:rPr>
              <a:t>, які мають спільну обкладку з </a:t>
            </a:r>
            <a:r>
              <a:rPr lang="uk-UA" sz="2400" dirty="0" err="1">
                <a:latin typeface="Corbel" panose="020B0503020204020204" pitchFamily="34" charset="0"/>
                <a:ea typeface="Times New Roman" panose="02020603050405020304" pitchFamily="18" charset="0"/>
              </a:rPr>
              <a:t>високоомного</a:t>
            </a:r>
            <a:r>
              <a:rPr lang="uk-UA" sz="2400" dirty="0">
                <a:latin typeface="Corbel" panose="020B0503020204020204" pitchFamily="34" charset="0"/>
                <a:ea typeface="Times New Roman" panose="02020603050405020304" pitchFamily="18" charset="0"/>
              </a:rPr>
              <a:t> матеріалу з опором </a:t>
            </a:r>
            <a:r>
              <a:rPr lang="uk-UA" sz="2400" i="1" dirty="0">
                <a:latin typeface="Corbel" panose="020B0503020204020204" pitchFamily="34" charset="0"/>
                <a:ea typeface="Times New Roman" panose="02020603050405020304" pitchFamily="18" charset="0"/>
              </a:rPr>
              <a:t>R</a:t>
            </a:r>
            <a:r>
              <a:rPr lang="uk-UA" sz="2400" dirty="0">
                <a:latin typeface="Corbel" panose="020B0503020204020204" pitchFamily="34" charset="0"/>
                <a:ea typeface="Times New Roman" panose="02020603050405020304" pitchFamily="18" charset="0"/>
              </a:rPr>
              <a:t>. Якщо </a:t>
            </a:r>
            <a:r>
              <a:rPr lang="uk-UA" sz="2400" i="1" dirty="0">
                <a:latin typeface="Corbel" panose="020B0503020204020204" pitchFamily="34" charset="0"/>
                <a:ea typeface="Times New Roman" panose="02020603050405020304" pitchFamily="18" charset="0"/>
              </a:rPr>
              <a:t>п</a:t>
            </a:r>
            <a:r>
              <a:rPr lang="uk-UA" sz="2400" dirty="0">
                <a:latin typeface="Corbel" panose="020B0503020204020204" pitchFamily="34" charset="0"/>
                <a:ea typeface="Times New Roman" panose="02020603050405020304" pitchFamily="18" charset="0"/>
              </a:rPr>
              <a:t> = 0, то обидві структури перетворюються на просту конструкцію </a:t>
            </a:r>
            <a:r>
              <a:rPr lang="uk-UA" sz="2400" i="1" dirty="0">
                <a:latin typeface="Corbel" panose="020B0503020204020204" pitchFamily="34" charset="0"/>
                <a:ea typeface="Times New Roman" panose="02020603050405020304" pitchFamily="18" charset="0"/>
              </a:rPr>
              <a:t>RС</a:t>
            </a:r>
            <a:r>
              <a:rPr lang="uk-UA" sz="2400" dirty="0">
                <a:latin typeface="Corbel" panose="020B0503020204020204" pitchFamily="34" charset="0"/>
                <a:ea typeface="Times New Roman" panose="02020603050405020304" pitchFamily="18" charset="0"/>
              </a:rPr>
              <a:t>-типу. </a:t>
            </a:r>
            <a:endParaRPr lang="uk-UA" sz="2400" dirty="0">
              <a:latin typeface="Corbel" panose="020B0503020204020204"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2629148264"/>
              </p:ext>
            </p:extLst>
          </p:nvPr>
        </p:nvGraphicFramePr>
        <p:xfrm>
          <a:off x="7185860" y="3288860"/>
          <a:ext cx="2905120" cy="681448"/>
        </p:xfrm>
        <a:graphic>
          <a:graphicData uri="http://schemas.openxmlformats.org/presentationml/2006/ole">
            <mc:AlternateContent xmlns:mc="http://schemas.openxmlformats.org/markup-compatibility/2006">
              <mc:Choice xmlns:v="urn:schemas-microsoft-com:vml" Requires="v">
                <p:oleObj name="Equation" r:id="rId3" imgW="1028520" imgH="241200" progId="Equation.3">
                  <p:embed/>
                </p:oleObj>
              </mc:Choice>
              <mc:Fallback>
                <p:oleObj name="Equation" r:id="rId3" imgW="1028520" imgH="241200" progId="Equation.3">
                  <p:embed/>
                  <p:pic>
                    <p:nvPicPr>
                      <p:cNvPr id="0" name=""/>
                      <p:cNvPicPr/>
                      <p:nvPr/>
                    </p:nvPicPr>
                    <p:blipFill>
                      <a:blip r:embed="rId4"/>
                      <a:stretch>
                        <a:fillRect/>
                      </a:stretch>
                    </p:blipFill>
                    <p:spPr>
                      <a:xfrm>
                        <a:off x="7185860" y="3288860"/>
                        <a:ext cx="2905120" cy="681448"/>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2325262685"/>
              </p:ext>
            </p:extLst>
          </p:nvPr>
        </p:nvGraphicFramePr>
        <p:xfrm>
          <a:off x="6537801" y="4193675"/>
          <a:ext cx="410426" cy="454347"/>
        </p:xfrm>
        <a:graphic>
          <a:graphicData uri="http://schemas.openxmlformats.org/presentationml/2006/ole">
            <mc:AlternateContent xmlns:mc="http://schemas.openxmlformats.org/markup-compatibility/2006">
              <mc:Choice xmlns:v="urn:schemas-microsoft-com:vml" Requires="v">
                <p:oleObj name="Equation" r:id="rId5" imgW="177480" imgH="164880" progId="Equation.3">
                  <p:embed/>
                </p:oleObj>
              </mc:Choice>
              <mc:Fallback>
                <p:oleObj name="Equation" r:id="rId5" imgW="177480" imgH="164880" progId="Equation.3">
                  <p:embed/>
                  <p:pic>
                    <p:nvPicPr>
                      <p:cNvPr id="0" name=""/>
                      <p:cNvPicPr/>
                      <p:nvPr/>
                    </p:nvPicPr>
                    <p:blipFill>
                      <a:blip r:embed="rId6"/>
                      <a:stretch>
                        <a:fillRect/>
                      </a:stretch>
                    </p:blipFill>
                    <p:spPr>
                      <a:xfrm>
                        <a:off x="6537801" y="4193675"/>
                        <a:ext cx="410426" cy="454347"/>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861897943"/>
              </p:ext>
            </p:extLst>
          </p:nvPr>
        </p:nvGraphicFramePr>
        <p:xfrm>
          <a:off x="6582703" y="4831376"/>
          <a:ext cx="521230" cy="625477"/>
        </p:xfrm>
        <a:graphic>
          <a:graphicData uri="http://schemas.openxmlformats.org/presentationml/2006/ole">
            <mc:AlternateContent xmlns:mc="http://schemas.openxmlformats.org/markup-compatibility/2006">
              <mc:Choice xmlns:v="urn:schemas-microsoft-com:vml" Requires="v">
                <p:oleObj name="Equation" r:id="rId7" imgW="190440" imgH="228600" progId="Equation.3">
                  <p:embed/>
                </p:oleObj>
              </mc:Choice>
              <mc:Fallback>
                <p:oleObj name="Equation" r:id="rId7" imgW="190440" imgH="228600" progId="Equation.3">
                  <p:embed/>
                  <p:pic>
                    <p:nvPicPr>
                      <p:cNvPr id="0" name=""/>
                      <p:cNvPicPr/>
                      <p:nvPr/>
                    </p:nvPicPr>
                    <p:blipFill>
                      <a:blip r:embed="rId8"/>
                      <a:stretch>
                        <a:fillRect/>
                      </a:stretch>
                    </p:blipFill>
                    <p:spPr>
                      <a:xfrm>
                        <a:off x="6582703" y="4831376"/>
                        <a:ext cx="521230" cy="625477"/>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394253594"/>
              </p:ext>
            </p:extLst>
          </p:nvPr>
        </p:nvGraphicFramePr>
        <p:xfrm>
          <a:off x="6807559" y="5544850"/>
          <a:ext cx="281335" cy="562669"/>
        </p:xfrm>
        <a:graphic>
          <a:graphicData uri="http://schemas.openxmlformats.org/presentationml/2006/ole">
            <mc:AlternateContent xmlns:mc="http://schemas.openxmlformats.org/markup-compatibility/2006">
              <mc:Choice xmlns:v="urn:schemas-microsoft-com:vml" Requires="v">
                <p:oleObj name="Equation" r:id="rId9" imgW="88560" imgH="177480" progId="Equation.3">
                  <p:embed/>
                </p:oleObj>
              </mc:Choice>
              <mc:Fallback>
                <p:oleObj name="Equation" r:id="rId9" imgW="88560" imgH="177480" progId="Equation.3">
                  <p:embed/>
                  <p:pic>
                    <p:nvPicPr>
                      <p:cNvPr id="0" name=""/>
                      <p:cNvPicPr/>
                      <p:nvPr/>
                    </p:nvPicPr>
                    <p:blipFill>
                      <a:blip r:embed="rId10"/>
                      <a:stretch>
                        <a:fillRect/>
                      </a:stretch>
                    </p:blipFill>
                    <p:spPr>
                      <a:xfrm>
                        <a:off x="6807559" y="5544850"/>
                        <a:ext cx="281335" cy="562669"/>
                      </a:xfrm>
                      <a:prstGeom prst="rect">
                        <a:avLst/>
                      </a:prstGeom>
                    </p:spPr>
                  </p:pic>
                </p:oleObj>
              </mc:Fallback>
            </mc:AlternateContent>
          </a:graphicData>
        </a:graphic>
      </p:graphicFrame>
      <p:sp>
        <p:nvSpPr>
          <p:cNvPr id="19" name="TextBox 18"/>
          <p:cNvSpPr txBox="1"/>
          <p:nvPr/>
        </p:nvSpPr>
        <p:spPr>
          <a:xfrm>
            <a:off x="7103933" y="4168527"/>
            <a:ext cx="5232446" cy="1938992"/>
          </a:xfrm>
          <a:prstGeom prst="rect">
            <a:avLst/>
          </a:prstGeom>
          <a:noFill/>
        </p:spPr>
        <p:txBody>
          <a:bodyPr wrap="square" rtlCol="0">
            <a:spAutoFit/>
          </a:bodyPr>
          <a:lstStyle/>
          <a:p>
            <a:r>
              <a:rPr lang="uk-UA" dirty="0"/>
              <a:t> </a:t>
            </a:r>
            <a:r>
              <a:rPr lang="uk-UA" sz="2400" dirty="0"/>
              <a:t>- питомий поверхневий опір                          резистивної смужки;</a:t>
            </a:r>
          </a:p>
          <a:p>
            <a:r>
              <a:rPr lang="uk-UA" sz="2400" dirty="0"/>
              <a:t>- питома ємність конденсатора;</a:t>
            </a:r>
          </a:p>
          <a:p>
            <a:endParaRPr lang="uk-UA" sz="2400" dirty="0"/>
          </a:p>
          <a:p>
            <a:r>
              <a:rPr lang="uk-UA" sz="2400" dirty="0"/>
              <a:t>- довжина резистивної смужки</a:t>
            </a:r>
            <a:r>
              <a:rPr lang="uk-UA" dirty="0"/>
              <a:t>.</a:t>
            </a:r>
            <a:endParaRPr lang="ru-RU" dirty="0"/>
          </a:p>
        </p:txBody>
      </p:sp>
    </p:spTree>
    <p:extLst>
      <p:ext uri="{BB962C8B-B14F-4D97-AF65-F5344CB8AC3E}">
        <p14:creationId xmlns:p14="http://schemas.microsoft.com/office/powerpoint/2010/main" val="448625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622" y="352926"/>
            <a:ext cx="9653336" cy="994611"/>
          </a:xfrm>
        </p:spPr>
        <p:txBody>
          <a:bodyPr>
            <a:normAutofit/>
          </a:bodyPr>
          <a:lstStyle/>
          <a:p>
            <a:pPr algn="ctr"/>
            <a:r>
              <a:rPr lang="uk-UA" sz="2800" b="1" dirty="0">
                <a:solidFill>
                  <a:schemeClr val="tx1"/>
                </a:solidFill>
              </a:rPr>
              <a:t>Характеристики плівкових матеріалів провідників та контактних площадок</a:t>
            </a:r>
            <a:endParaRPr lang="uk-UA" sz="2800" dirty="0">
              <a:solidFill>
                <a:schemeClr val="tx1"/>
              </a:solidFill>
            </a:endParaRPr>
          </a:p>
        </p:txBody>
      </p:sp>
      <p:sp>
        <p:nvSpPr>
          <p:cNvPr id="3" name="Объект 2"/>
          <p:cNvSpPr>
            <a:spLocks noGrp="1"/>
          </p:cNvSpPr>
          <p:nvPr>
            <p:ph idx="1"/>
          </p:nvPr>
        </p:nvSpPr>
        <p:spPr>
          <a:xfrm>
            <a:off x="0" y="1235241"/>
            <a:ext cx="4347410" cy="4042611"/>
          </a:xfrm>
        </p:spPr>
        <p:txBody>
          <a:bodyPr>
            <a:normAutofit fontScale="92500" lnSpcReduction="20000"/>
          </a:bodyPr>
          <a:lstStyle/>
          <a:p>
            <a:pPr marL="45722" indent="0" algn="just">
              <a:buNone/>
            </a:pPr>
            <a:endParaRPr lang="uk-UA" sz="2400" dirty="0">
              <a:solidFill>
                <a:schemeClr val="tx1"/>
              </a:solidFill>
            </a:endParaRPr>
          </a:p>
          <a:p>
            <a:pPr marL="274324" lvl="1" indent="0" algn="just">
              <a:buNone/>
            </a:pPr>
            <a:r>
              <a:rPr lang="uk-UA" sz="2400" dirty="0">
                <a:solidFill>
                  <a:schemeClr val="tx1"/>
                </a:solidFill>
              </a:rPr>
              <a:t>У гібридних інтегральних мікросхемах з’єднання між елементами виготовляють з металевих плівок, якім необхідно мати наступні властивості: </a:t>
            </a:r>
          </a:p>
          <a:p>
            <a:pPr lvl="1" algn="just"/>
            <a:r>
              <a:rPr lang="uk-UA" sz="2400" dirty="0">
                <a:solidFill>
                  <a:schemeClr val="tx1"/>
                </a:solidFill>
              </a:rPr>
              <a:t>високу електропровідність (низький питомий опір); </a:t>
            </a:r>
          </a:p>
          <a:p>
            <a:pPr lvl="1" algn="just"/>
            <a:r>
              <a:rPr lang="uk-UA" sz="2400" dirty="0">
                <a:solidFill>
                  <a:schemeClr val="tx1"/>
                </a:solidFill>
              </a:rPr>
              <a:t>достатньо високу адгезію до діелектричної підкладки;</a:t>
            </a:r>
          </a:p>
          <a:p>
            <a:pPr lvl="1" algn="just"/>
            <a:r>
              <a:rPr lang="uk-UA" sz="2400" dirty="0">
                <a:solidFill>
                  <a:schemeClr val="tx1"/>
                </a:solidFill>
              </a:rPr>
              <a:t> корозійну стійкість; </a:t>
            </a:r>
          </a:p>
          <a:p>
            <a:pPr lvl="1" algn="just"/>
            <a:r>
              <a:rPr lang="uk-UA" sz="2400" dirty="0">
                <a:solidFill>
                  <a:schemeClr val="tx1"/>
                </a:solidFill>
              </a:rPr>
              <a:t>забезпечувати можливість приєднання контактів з дроту.</a:t>
            </a:r>
          </a:p>
          <a:p>
            <a:pPr lvl="0"/>
            <a:endParaRPr lang="ru-RU" sz="2000"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29577516"/>
              </p:ext>
            </p:extLst>
          </p:nvPr>
        </p:nvGraphicFramePr>
        <p:xfrm>
          <a:off x="4383507" y="1347537"/>
          <a:ext cx="7267073" cy="4956181"/>
        </p:xfrm>
        <a:graphic>
          <a:graphicData uri="http://schemas.openxmlformats.org/drawingml/2006/table">
            <a:tbl>
              <a:tblPr firstRow="1" firstCol="1" bandRow="1">
                <a:tableStyleId>{5C22544A-7EE6-4342-B048-85BDC9FD1C3A}</a:tableStyleId>
              </a:tblPr>
              <a:tblGrid>
                <a:gridCol w="1716505">
                  <a:extLst>
                    <a:ext uri="{9D8B030D-6E8A-4147-A177-3AD203B41FA5}">
                      <a16:colId xmlns:a16="http://schemas.microsoft.com/office/drawing/2014/main" val="20000"/>
                    </a:ext>
                  </a:extLst>
                </a:gridCol>
                <a:gridCol w="1283369">
                  <a:extLst>
                    <a:ext uri="{9D8B030D-6E8A-4147-A177-3AD203B41FA5}">
                      <a16:colId xmlns:a16="http://schemas.microsoft.com/office/drawing/2014/main" val="20001"/>
                    </a:ext>
                  </a:extLst>
                </a:gridCol>
                <a:gridCol w="1363578">
                  <a:extLst>
                    <a:ext uri="{9D8B030D-6E8A-4147-A177-3AD203B41FA5}">
                      <a16:colId xmlns:a16="http://schemas.microsoft.com/office/drawing/2014/main" val="20002"/>
                    </a:ext>
                  </a:extLst>
                </a:gridCol>
                <a:gridCol w="2903621">
                  <a:extLst>
                    <a:ext uri="{9D8B030D-6E8A-4147-A177-3AD203B41FA5}">
                      <a16:colId xmlns:a16="http://schemas.microsoft.com/office/drawing/2014/main" val="20003"/>
                    </a:ext>
                  </a:extLst>
                </a:gridCol>
              </a:tblGrid>
              <a:tr h="1026696">
                <a:tc>
                  <a:txBody>
                    <a:bodyPr/>
                    <a:lstStyle/>
                    <a:p>
                      <a:pPr algn="ctr">
                        <a:lnSpc>
                          <a:spcPts val="1355"/>
                        </a:lnSpc>
                        <a:spcAft>
                          <a:spcPts val="0"/>
                        </a:spcAft>
                      </a:pPr>
                      <a:r>
                        <a:rPr lang="uk-UA" sz="1600" noProof="0" dirty="0">
                          <a:effectLst/>
                        </a:rPr>
                        <a:t>Матеріал </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55"/>
                        </a:lnSpc>
                        <a:spcAft>
                          <a:spcPts val="0"/>
                        </a:spcAft>
                      </a:pPr>
                      <a:endParaRPr lang="uk-UA" sz="1600" noProof="0" dirty="0">
                        <a:effectLst/>
                      </a:endParaRPr>
                    </a:p>
                    <a:p>
                      <a:pPr algn="ctr">
                        <a:lnSpc>
                          <a:spcPts val="1355"/>
                        </a:lnSpc>
                        <a:spcAft>
                          <a:spcPts val="0"/>
                        </a:spcAft>
                      </a:pPr>
                      <a:endParaRPr lang="uk-UA" sz="1600" noProof="0" dirty="0">
                        <a:effectLst/>
                      </a:endParaRPr>
                    </a:p>
                    <a:p>
                      <a:pPr algn="ctr">
                        <a:lnSpc>
                          <a:spcPts val="1355"/>
                        </a:lnSpc>
                        <a:spcAft>
                          <a:spcPts val="0"/>
                        </a:spcAft>
                      </a:pPr>
                      <a:r>
                        <a:rPr lang="uk-UA" sz="1600" noProof="0" dirty="0">
                          <a:effectLst/>
                        </a:rPr>
                        <a:t>Товщина,</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нм   </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55"/>
                        </a:lnSpc>
                        <a:spcAft>
                          <a:spcPts val="0"/>
                        </a:spcAft>
                      </a:pPr>
                      <a:r>
                        <a:rPr lang="uk-UA" sz="1600" noProof="0" dirty="0">
                          <a:effectLst/>
                        </a:rPr>
                        <a:t>Питомий</a:t>
                      </a:r>
                      <a:endParaRPr lang="uk-UA" sz="1600" noProof="0" dirty="0">
                        <a:effectLst/>
                        <a:latin typeface="Times New Roman" panose="02020603050405020304" pitchFamily="18" charset="0"/>
                        <a:ea typeface="Times New Roman" panose="02020603050405020304" pitchFamily="18" charset="0"/>
                      </a:endParaRPr>
                    </a:p>
                    <a:p>
                      <a:pPr algn="ctr">
                        <a:lnSpc>
                          <a:spcPts val="1610"/>
                        </a:lnSpc>
                        <a:spcAft>
                          <a:spcPts val="0"/>
                        </a:spcAft>
                      </a:pPr>
                      <a:r>
                        <a:rPr lang="uk-UA" sz="1600" noProof="0" dirty="0">
                          <a:effectLst/>
                        </a:rPr>
                        <a:t>опір, </a:t>
                      </a:r>
                      <a:r>
                        <a:rPr lang="uk-UA" sz="1600" noProof="0" dirty="0" err="1">
                          <a:effectLst/>
                        </a:rPr>
                        <a:t>Ом</a:t>
                      </a:r>
                      <a:r>
                        <a:rPr lang="uk-UA" sz="1600" baseline="30000" noProof="0" dirty="0" err="1">
                          <a:effectLst/>
                        </a:rPr>
                        <a:t>.</a:t>
                      </a:r>
                      <a:r>
                        <a:rPr lang="uk-UA" sz="1600" noProof="0" dirty="0" err="1">
                          <a:effectLst/>
                        </a:rPr>
                        <a:t>м</a:t>
                      </a: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55"/>
                        </a:lnSpc>
                        <a:spcAft>
                          <a:spcPts val="0"/>
                        </a:spcAft>
                      </a:pPr>
                      <a:r>
                        <a:rPr lang="uk-UA" sz="1600" noProof="0" dirty="0">
                          <a:effectLst/>
                        </a:rPr>
                        <a:t>Спосіб</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приєднання</a:t>
                      </a:r>
                      <a:endParaRPr lang="uk-UA" sz="1600" noProof="0" dirty="0">
                        <a:effectLst/>
                        <a:latin typeface="Times New Roman" panose="02020603050405020304" pitchFamily="18" charset="0"/>
                        <a:ea typeface="Times New Roman" panose="02020603050405020304" pitchFamily="18" charset="0"/>
                      </a:endParaRPr>
                    </a:p>
                    <a:p>
                      <a:pPr algn="ctr">
                        <a:lnSpc>
                          <a:spcPts val="1320"/>
                        </a:lnSpc>
                        <a:spcAft>
                          <a:spcPts val="0"/>
                        </a:spcAft>
                      </a:pPr>
                      <a:r>
                        <a:rPr lang="uk-UA" sz="1600" noProof="0" dirty="0">
                          <a:effectLst/>
                        </a:rPr>
                        <a:t>зовнішніх</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виводів</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1026694">
                <a:tc>
                  <a:txBody>
                    <a:bodyPr/>
                    <a:lstStyle/>
                    <a:p>
                      <a:pPr algn="ctr">
                        <a:lnSpc>
                          <a:spcPts val="1370"/>
                        </a:lnSpc>
                        <a:spcAft>
                          <a:spcPts val="0"/>
                        </a:spcAft>
                      </a:pPr>
                      <a:r>
                        <a:rPr lang="uk-UA" sz="1600" noProof="0" dirty="0">
                          <a:effectLst/>
                        </a:rPr>
                        <a:t>Шар 1 </a:t>
                      </a:r>
                      <a:r>
                        <a:rPr lang="uk-UA" sz="1600" noProof="0" dirty="0" err="1">
                          <a:effectLst/>
                        </a:rPr>
                        <a:t>Ni-Cr</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2 </a:t>
                      </a:r>
                      <a:r>
                        <a:rPr lang="uk-UA" sz="1600" noProof="0" dirty="0" err="1">
                          <a:effectLst/>
                        </a:rPr>
                        <a:t>Cu</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3 </a:t>
                      </a:r>
                      <a:r>
                        <a:rPr lang="uk-UA" sz="1600" noProof="0" dirty="0" err="1">
                          <a:effectLst/>
                        </a:rPr>
                        <a:t>Ni</a:t>
                      </a: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l">
                        <a:lnSpc>
                          <a:spcPts val="1370"/>
                        </a:lnSpc>
                        <a:spcAft>
                          <a:spcPts val="0"/>
                        </a:spcAft>
                      </a:pPr>
                      <a:r>
                        <a:rPr lang="uk-UA" sz="1600" noProof="0" dirty="0">
                          <a:effectLst/>
                        </a:rPr>
                        <a:t>     </a:t>
                      </a:r>
                    </a:p>
                    <a:p>
                      <a:pPr algn="l">
                        <a:lnSpc>
                          <a:spcPts val="1370"/>
                        </a:lnSpc>
                        <a:spcAft>
                          <a:spcPts val="0"/>
                        </a:spcAft>
                      </a:pPr>
                      <a:endParaRPr lang="uk-UA" sz="1600" noProof="0" dirty="0">
                        <a:effectLst/>
                      </a:endParaRPr>
                    </a:p>
                    <a:p>
                      <a:pPr algn="ctr">
                        <a:lnSpc>
                          <a:spcPts val="1370"/>
                        </a:lnSpc>
                        <a:spcAft>
                          <a:spcPts val="0"/>
                        </a:spcAft>
                      </a:pPr>
                      <a:r>
                        <a:rPr lang="uk-UA" sz="1600" noProof="0" dirty="0">
                          <a:effectLst/>
                        </a:rPr>
                        <a:t> 10 - 30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400 - 1000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50 – 70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0,02 - 0,04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Зварювання непрямим</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імпульсним нагрівом</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914400">
                <a:tc>
                  <a:txBody>
                    <a:bodyPr/>
                    <a:lstStyle/>
                    <a:p>
                      <a:pPr algn="ctr">
                        <a:lnSpc>
                          <a:spcPts val="1370"/>
                        </a:lnSpc>
                        <a:spcAft>
                          <a:spcPts val="0"/>
                        </a:spcAft>
                      </a:pPr>
                      <a:r>
                        <a:rPr lang="uk-UA" sz="1600" noProof="0" dirty="0">
                          <a:effectLst/>
                        </a:rPr>
                        <a:t>Шар 1 </a:t>
                      </a:r>
                      <a:r>
                        <a:rPr lang="uk-UA" sz="1600" noProof="0" dirty="0" err="1">
                          <a:effectLst/>
                        </a:rPr>
                        <a:t>Ni-Cr</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2 </a:t>
                      </a:r>
                      <a:r>
                        <a:rPr lang="uk-UA" sz="1600" noProof="0" dirty="0" err="1">
                          <a:effectLst/>
                        </a:rPr>
                        <a:t>Cu</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3 </a:t>
                      </a:r>
                      <a:r>
                        <a:rPr lang="uk-UA" sz="1600" noProof="0" dirty="0" err="1">
                          <a:effectLst/>
                        </a:rPr>
                        <a:t>Ag</a:t>
                      </a: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l">
                        <a:lnSpc>
                          <a:spcPts val="1370"/>
                        </a:lnSpc>
                        <a:spcAft>
                          <a:spcPts val="0"/>
                        </a:spcAft>
                      </a:pPr>
                      <a:endParaRPr lang="uk-UA" sz="1600" noProof="0" dirty="0">
                        <a:effectLst/>
                      </a:endParaRPr>
                    </a:p>
                    <a:p>
                      <a:pPr algn="ctr">
                        <a:lnSpc>
                          <a:spcPts val="1370"/>
                        </a:lnSpc>
                        <a:spcAft>
                          <a:spcPts val="0"/>
                        </a:spcAft>
                      </a:pPr>
                      <a:r>
                        <a:rPr lang="uk-UA" sz="1600" noProof="0" dirty="0">
                          <a:effectLst/>
                        </a:rPr>
                        <a:t>10- 30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400 - 1000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80 – 100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0,02 - 0,04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Пайка </a:t>
                      </a:r>
                      <a:r>
                        <a:rPr lang="uk-UA" sz="1600" noProof="0" dirty="0" err="1">
                          <a:effectLst/>
                        </a:rPr>
                        <a:t>мікропаяльником</a:t>
                      </a:r>
                      <a:r>
                        <a:rPr lang="uk-UA" sz="1600" noProof="0" dirty="0">
                          <a:effectLst/>
                        </a:rPr>
                        <a:t>; зварювання непрямим імпульсним нагрівом</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1142733">
                <a:tc>
                  <a:txBody>
                    <a:bodyPr/>
                    <a:lstStyle/>
                    <a:p>
                      <a:pPr algn="ctr">
                        <a:lnSpc>
                          <a:spcPts val="1370"/>
                        </a:lnSpc>
                        <a:spcAft>
                          <a:spcPts val="0"/>
                        </a:spcAft>
                      </a:pPr>
                      <a:r>
                        <a:rPr lang="uk-UA" sz="1600" noProof="0" dirty="0">
                          <a:effectLst/>
                        </a:rPr>
                        <a:t>Шар 1 </a:t>
                      </a:r>
                      <a:r>
                        <a:rPr lang="uk-UA" sz="1600" noProof="0" dirty="0" err="1">
                          <a:effectLst/>
                        </a:rPr>
                        <a:t>Ni-Cr</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2 </a:t>
                      </a:r>
                      <a:r>
                        <a:rPr lang="uk-UA" sz="1600" noProof="0" dirty="0" err="1">
                          <a:effectLst/>
                        </a:rPr>
                        <a:t>Cu</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3 </a:t>
                      </a:r>
                      <a:r>
                        <a:rPr lang="uk-UA" sz="1600" noProof="0" dirty="0" err="1">
                          <a:effectLst/>
                        </a:rPr>
                        <a:t>Au</a:t>
                      </a: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10 - 30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600 - 800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50 – 60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0,02 - 0,04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Пайка </a:t>
                      </a:r>
                      <a:r>
                        <a:rPr lang="uk-UA" sz="1600" noProof="0" dirty="0" err="1">
                          <a:effectLst/>
                        </a:rPr>
                        <a:t>мікропаяльником</a:t>
                      </a:r>
                      <a:r>
                        <a:rPr lang="uk-UA" sz="1600" noProof="0" dirty="0">
                          <a:effectLst/>
                        </a:rPr>
                        <a:t>; зварювання непрямим імпульсним  нагрівом</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672938">
                <a:tc>
                  <a:txBody>
                    <a:bodyPr/>
                    <a:lstStyle/>
                    <a:p>
                      <a:pPr algn="ctr">
                        <a:lnSpc>
                          <a:spcPts val="1370"/>
                        </a:lnSpc>
                        <a:spcAft>
                          <a:spcPts val="0"/>
                        </a:spcAft>
                      </a:pPr>
                      <a:r>
                        <a:rPr lang="uk-UA" sz="1600" noProof="0" dirty="0">
                          <a:effectLst/>
                        </a:rPr>
                        <a:t>Шар 1 </a:t>
                      </a:r>
                      <a:r>
                        <a:rPr lang="uk-UA" sz="1600" noProof="0" dirty="0" err="1">
                          <a:effectLst/>
                        </a:rPr>
                        <a:t>Ni-Cr</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2 </a:t>
                      </a:r>
                      <a:r>
                        <a:rPr lang="uk-UA" sz="1600" noProof="0" dirty="0" err="1">
                          <a:effectLst/>
                        </a:rPr>
                        <a:t>Al</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Шар 3 </a:t>
                      </a:r>
                      <a:r>
                        <a:rPr lang="uk-UA" sz="1600" noProof="0" dirty="0" err="1">
                          <a:effectLst/>
                        </a:rPr>
                        <a:t>Ni</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40- 50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250- 350</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50 – 70</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0,10 - 0,20</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p>
                      <a:pPr>
                        <a:spcAft>
                          <a:spcPts val="0"/>
                        </a:spcAft>
                      </a:pPr>
                      <a:r>
                        <a:rPr lang="uk-UA" sz="1600" noProof="0" dirty="0">
                          <a:effectLst/>
                        </a:rPr>
                        <a:t> </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ts val="1370"/>
                        </a:lnSpc>
                        <a:spcAft>
                          <a:spcPts val="0"/>
                        </a:spcAft>
                      </a:pPr>
                      <a:r>
                        <a:rPr lang="uk-UA" sz="1600" noProof="0" dirty="0">
                          <a:effectLst/>
                        </a:rPr>
                        <a:t>Зварювання подвійним</a:t>
                      </a:r>
                      <a:endParaRPr lang="uk-UA" sz="1600" noProof="0" dirty="0">
                        <a:effectLst/>
                        <a:latin typeface="Times New Roman" panose="02020603050405020304" pitchFamily="18" charset="0"/>
                        <a:ea typeface="Times New Roman" panose="02020603050405020304" pitchFamily="18" charset="0"/>
                      </a:endParaRPr>
                    </a:p>
                    <a:p>
                      <a:pPr algn="ctr">
                        <a:spcAft>
                          <a:spcPts val="0"/>
                        </a:spcAft>
                      </a:pPr>
                      <a:r>
                        <a:rPr lang="uk-UA" sz="1600" noProof="0" dirty="0">
                          <a:effectLst/>
                        </a:rPr>
                        <a:t>електродом</a:t>
                      </a:r>
                      <a:endParaRPr lang="uk-UA" sz="1600" noProof="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723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Мікроелектронні ІНФОРМАЦІЙНІ СИСТЕМИ</a:t>
            </a:r>
            <a:endParaRPr lang="ru-RU" dirty="0"/>
          </a:p>
        </p:txBody>
      </p:sp>
      <p:sp>
        <p:nvSpPr>
          <p:cNvPr id="3" name="Подзаголовок 2"/>
          <p:cNvSpPr>
            <a:spLocks noGrp="1"/>
          </p:cNvSpPr>
          <p:nvPr>
            <p:ph type="subTitle" idx="1"/>
          </p:nvPr>
        </p:nvSpPr>
        <p:spPr/>
        <p:txBody>
          <a:bodyPr>
            <a:normAutofit/>
          </a:bodyPr>
          <a:lstStyle/>
          <a:p>
            <a:r>
              <a:rPr lang="uk-UA" sz="3200" b="1" dirty="0"/>
              <a:t>Лекція 5. В</a:t>
            </a:r>
            <a:r>
              <a:rPr lang="ru-UA" sz="3200" kern="0" dirty="0" err="1">
                <a:effectLst/>
                <a:latin typeface="Times New Roman" panose="02020603050405020304" pitchFamily="18" charset="0"/>
                <a:ea typeface="Times New Roman" panose="02020603050405020304" pitchFamily="18" charset="0"/>
              </a:rPr>
              <a:t>олоконно-оптичн</a:t>
            </a:r>
            <a:r>
              <a:rPr lang="uk-UA" sz="3200" kern="0" dirty="0">
                <a:effectLst/>
                <a:latin typeface="Times New Roman" panose="02020603050405020304" pitchFamily="18" charset="0"/>
                <a:ea typeface="Times New Roman" panose="02020603050405020304" pitchFamily="18" charset="0"/>
              </a:rPr>
              <a:t>і системи</a:t>
            </a:r>
            <a:r>
              <a:rPr lang="ru-UA" sz="3200" kern="0" dirty="0">
                <a:effectLst/>
                <a:latin typeface="Times New Roman" panose="02020603050405020304" pitchFamily="18" charset="0"/>
                <a:ea typeface="Times New Roman" panose="02020603050405020304" pitchFamily="18" charset="0"/>
              </a:rPr>
              <a:t> </a:t>
            </a:r>
            <a:r>
              <a:rPr lang="ru-UA" sz="3200" kern="0" dirty="0" err="1">
                <a:effectLst/>
                <a:latin typeface="Times New Roman" panose="02020603050405020304" pitchFamily="18" charset="0"/>
                <a:ea typeface="Times New Roman" panose="02020603050405020304" pitchFamily="18" charset="0"/>
              </a:rPr>
              <a:t>передачі</a:t>
            </a:r>
            <a:r>
              <a:rPr lang="ru-UA" sz="3200" kern="0" dirty="0">
                <a:effectLst/>
                <a:latin typeface="Times New Roman" panose="02020603050405020304" pitchFamily="18" charset="0"/>
                <a:ea typeface="Times New Roman" panose="02020603050405020304" pitchFamily="18" charset="0"/>
              </a:rPr>
              <a:t> </a:t>
            </a:r>
            <a:r>
              <a:rPr lang="ru-UA" sz="3200" kern="0" dirty="0" err="1">
                <a:effectLst/>
                <a:latin typeface="Times New Roman" panose="02020603050405020304" pitchFamily="18" charset="0"/>
                <a:ea typeface="Times New Roman" panose="02020603050405020304" pitchFamily="18" charset="0"/>
              </a:rPr>
              <a:t>інформації</a:t>
            </a:r>
            <a:r>
              <a:rPr lang="ru-UA" sz="3200" kern="0" dirty="0">
                <a:effectLst/>
                <a:latin typeface="Times New Roman" panose="02020603050405020304" pitchFamily="18" charset="0"/>
                <a:ea typeface="Times New Roman" panose="02020603050405020304" pitchFamily="18" charset="0"/>
              </a:rPr>
              <a:t> (ВОСПІ)</a:t>
            </a:r>
            <a:endParaRPr lang="uk-UA" sz="3200" dirty="0"/>
          </a:p>
        </p:txBody>
      </p:sp>
    </p:spTree>
    <p:extLst>
      <p:ext uri="{BB962C8B-B14F-4D97-AF65-F5344CB8AC3E}">
        <p14:creationId xmlns:p14="http://schemas.microsoft.com/office/powerpoint/2010/main" val="2705557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B877E-A5BD-A2C0-D95C-DF832A1FC094}"/>
              </a:ext>
            </a:extLst>
          </p:cNvPr>
          <p:cNvSpPr>
            <a:spLocks noGrp="1"/>
          </p:cNvSpPr>
          <p:nvPr>
            <p:ph type="title"/>
          </p:nvPr>
        </p:nvSpPr>
        <p:spPr/>
        <p:txBody>
          <a:bodyPr/>
          <a:lstStyle/>
          <a:p>
            <a:r>
              <a:rPr lang="ru-RU" dirty="0"/>
              <a:t>Структура волоконно-</a:t>
            </a:r>
            <a:r>
              <a:rPr lang="ru-RU" dirty="0" err="1"/>
              <a:t>оптичної</a:t>
            </a:r>
            <a:r>
              <a:rPr lang="ru-RU" dirty="0"/>
              <a:t> </a:t>
            </a:r>
            <a:r>
              <a:rPr lang="ru-RU" dirty="0" err="1"/>
              <a:t>системи</a:t>
            </a:r>
            <a:r>
              <a:rPr lang="ru-RU" dirty="0"/>
              <a:t> </a:t>
            </a:r>
            <a:r>
              <a:rPr lang="ru-RU" dirty="0" err="1"/>
              <a:t>передачі</a:t>
            </a:r>
            <a:r>
              <a:rPr lang="ru-RU" dirty="0"/>
              <a:t> </a:t>
            </a:r>
            <a:r>
              <a:rPr lang="ru-RU" dirty="0" err="1"/>
              <a:t>інформаціЇ</a:t>
            </a:r>
            <a:endParaRPr lang="ru-UA" dirty="0"/>
          </a:p>
        </p:txBody>
      </p:sp>
      <p:sp>
        <p:nvSpPr>
          <p:cNvPr id="3" name="Місце для вмісту 2">
            <a:extLst>
              <a:ext uri="{FF2B5EF4-FFF2-40B4-BE49-F238E27FC236}">
                <a16:creationId xmlns:a16="http://schemas.microsoft.com/office/drawing/2014/main" id="{2E614071-6491-520A-0D6C-EAEECF945935}"/>
              </a:ext>
            </a:extLst>
          </p:cNvPr>
          <p:cNvSpPr>
            <a:spLocks noGrp="1"/>
          </p:cNvSpPr>
          <p:nvPr>
            <p:ph idx="1"/>
          </p:nvPr>
        </p:nvSpPr>
        <p:spPr/>
        <p:txBody>
          <a:bodyPr/>
          <a:lstStyle/>
          <a:p>
            <a:r>
              <a:rPr lang="uk-UA" dirty="0"/>
              <a:t>В загальному випадку </a:t>
            </a:r>
            <a:r>
              <a:rPr lang="uk-UA" dirty="0" err="1"/>
              <a:t>волоконно</a:t>
            </a:r>
            <a:r>
              <a:rPr lang="uk-UA" dirty="0"/>
              <a:t>-оптична система передачі інформації – це система, що складається із пасивних та активних елементів, яка призначена для передачі інформації у оптичному діапазоні, як правило ближньому інфрачервоному. В залежності від довжини вони умовно поділяються на локальні (об’єктові), регіональні (міські, міжміські, зонові) та магістральні (міжконтинентальні). Локальні ВОСПІ – це відносно короткі лінії зв’язку протяжністю від 1 до 100 м, які використовуються як бортові лінії на кораблях, літаках, ракетах та космічних апаратах, всередині організацій та підприємств, для передачі світлових імпульсів великої потужності в лазерній технології, медицині тощо. Регіональні ВОСПІ мають середню протяжність до 50-100 км, міжміські – до 200-300 км і призначені для зв’язку ПК з віддаленими терміналами.</a:t>
            </a:r>
            <a:endParaRPr lang="ru-UA" dirty="0"/>
          </a:p>
        </p:txBody>
      </p:sp>
    </p:spTree>
    <p:extLst>
      <p:ext uri="{BB962C8B-B14F-4D97-AF65-F5344CB8AC3E}">
        <p14:creationId xmlns:p14="http://schemas.microsoft.com/office/powerpoint/2010/main" val="4240676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667A6-DFE1-1434-CDBC-29DEEE9E505F}"/>
              </a:ext>
            </a:extLst>
          </p:cNvPr>
          <p:cNvSpPr txBox="1"/>
          <p:nvPr/>
        </p:nvSpPr>
        <p:spPr>
          <a:xfrm>
            <a:off x="1189703" y="1446299"/>
            <a:ext cx="10255045" cy="3785652"/>
          </a:xfrm>
          <a:prstGeom prst="rect">
            <a:avLst/>
          </a:prstGeom>
          <a:noFill/>
        </p:spPr>
        <p:txBody>
          <a:bodyPr wrap="square">
            <a:spAutoFit/>
          </a:bodyPr>
          <a:lstStyle/>
          <a:p>
            <a:pPr algn="just"/>
            <a:r>
              <a:rPr lang="uk-UA" sz="2400" dirty="0"/>
              <a:t>Одним з найвідоміших застосувань оптоелектронних систем є телекомунікаційні мережі різних рівнів на основі ВОЛЗ – від міжконтинентальних магістралей до корпоративних і домашніх комп'ютерних мереж. Області застосування </a:t>
            </a:r>
            <a:r>
              <a:rPr lang="uk-UA" sz="2400" dirty="0" err="1"/>
              <a:t>волоконно</a:t>
            </a:r>
            <a:r>
              <a:rPr lang="uk-UA" sz="2400" dirty="0"/>
              <a:t>-оптичних систем передачі інформації (ВОСПІ) досить широкі – це мобільний зв'язок, телефонія, телебачення, інтернет та передача даних. Побудова ВОСПІ ґрунтується на технології виробництва оптоволоконних світловодів та кабелів, технології виробництва 14 передавачів та приймачів, мережевій технології комутації потоків, технології спектрального ущільнення, технології монтажу, діагностики та вимірювання. </a:t>
            </a:r>
            <a:endParaRPr lang="ru-UA" sz="2400" dirty="0"/>
          </a:p>
        </p:txBody>
      </p:sp>
    </p:spTree>
    <p:extLst>
      <p:ext uri="{BB962C8B-B14F-4D97-AF65-F5344CB8AC3E}">
        <p14:creationId xmlns:p14="http://schemas.microsoft.com/office/powerpoint/2010/main" val="858600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58B76-E5D9-1481-917B-D208FC96E9F4}"/>
              </a:ext>
            </a:extLst>
          </p:cNvPr>
          <p:cNvSpPr txBox="1"/>
          <p:nvPr/>
        </p:nvSpPr>
        <p:spPr>
          <a:xfrm>
            <a:off x="1111045" y="1092338"/>
            <a:ext cx="9969910" cy="4154984"/>
          </a:xfrm>
          <a:prstGeom prst="rect">
            <a:avLst/>
          </a:prstGeom>
          <a:noFill/>
        </p:spPr>
        <p:txBody>
          <a:bodyPr wrap="square">
            <a:spAutoFit/>
          </a:bodyPr>
          <a:lstStyle/>
          <a:p>
            <a:r>
              <a:rPr lang="uk-UA" sz="2400" dirty="0"/>
              <a:t>У 1990 році компанія </a:t>
            </a:r>
            <a:r>
              <a:rPr lang="en-US" sz="2400" dirty="0"/>
              <a:t>IBM (</a:t>
            </a:r>
            <a:r>
              <a:rPr lang="uk-UA" sz="2400" dirty="0"/>
              <a:t>США) випустила новий швидкодіючий комп’ютер, що використовував волоконний канальний інтерфейс, який забезпечував обмін інформацією між сервером та периферійними пристроями чи іншим сервером. Це стало першим застосуванням волоконної оптики в серійному виробництві комп’ютерів. Впровадження волоконного </a:t>
            </a:r>
            <a:r>
              <a:rPr lang="uk-UA" sz="2400" dirty="0" err="1"/>
              <a:t>контроллера</a:t>
            </a:r>
            <a:r>
              <a:rPr lang="uk-UA" sz="2400" dirty="0"/>
              <a:t> (</a:t>
            </a:r>
            <a:r>
              <a:rPr lang="en-US" sz="2400" dirty="0"/>
              <a:t>ESCON) </a:t>
            </a:r>
            <a:r>
              <a:rPr lang="uk-UA" sz="2400" dirty="0"/>
              <a:t>дало змогу передавати інформацію з більшою швидкістю і на більші відстані. Попередня модель контролера на мідних провідниках мала швидкість передачі інформації 4,5 Мбіт/с з максимальною довжиною лінії передачі 120 м, в той час як оптоволоконний </a:t>
            </a:r>
            <a:r>
              <a:rPr lang="uk-UA" sz="2400" dirty="0" err="1"/>
              <a:t>контроллер</a:t>
            </a:r>
            <a:r>
              <a:rPr lang="uk-UA" sz="2400" dirty="0"/>
              <a:t> </a:t>
            </a:r>
            <a:r>
              <a:rPr lang="en-US" sz="2400" dirty="0"/>
              <a:t>ESCON </a:t>
            </a:r>
            <a:r>
              <a:rPr lang="uk-UA" sz="2400" dirty="0"/>
              <a:t>працював зі швидкістю 100 Мбіт/с на відстані до 3 км</a:t>
            </a:r>
            <a:endParaRPr lang="ru-UA" sz="2400" dirty="0"/>
          </a:p>
        </p:txBody>
      </p:sp>
    </p:spTree>
    <p:extLst>
      <p:ext uri="{BB962C8B-B14F-4D97-AF65-F5344CB8AC3E}">
        <p14:creationId xmlns:p14="http://schemas.microsoft.com/office/powerpoint/2010/main" val="92581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665C022D-107C-1108-FE5D-6FC23D587DB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grpSp>
        <p:nvGrpSpPr>
          <p:cNvPr id="3" name="Group 1">
            <a:extLst>
              <a:ext uri="{FF2B5EF4-FFF2-40B4-BE49-F238E27FC236}">
                <a16:creationId xmlns:a16="http://schemas.microsoft.com/office/drawing/2014/main" id="{A280834C-A4F6-7123-1C2A-352CB286A33A}"/>
              </a:ext>
            </a:extLst>
          </p:cNvPr>
          <p:cNvGrpSpPr>
            <a:grpSpLocks/>
          </p:cNvGrpSpPr>
          <p:nvPr/>
        </p:nvGrpSpPr>
        <p:grpSpPr bwMode="auto">
          <a:xfrm>
            <a:off x="1612490" y="983226"/>
            <a:ext cx="8436078" cy="3913234"/>
            <a:chOff x="1561" y="2539"/>
            <a:chExt cx="8560" cy="2709"/>
          </a:xfrm>
        </p:grpSpPr>
        <p:sp>
          <p:nvSpPr>
            <p:cNvPr id="4" name="AutoShape 15">
              <a:extLst>
                <a:ext uri="{FF2B5EF4-FFF2-40B4-BE49-F238E27FC236}">
                  <a16:creationId xmlns:a16="http://schemas.microsoft.com/office/drawing/2014/main" id="{B0B57CD6-A90D-1968-EEE8-675426CB9F98}"/>
                </a:ext>
              </a:extLst>
            </p:cNvPr>
            <p:cNvSpPr>
              <a:spLocks noChangeArrowheads="1"/>
            </p:cNvSpPr>
            <p:nvPr/>
          </p:nvSpPr>
          <p:spPr bwMode="auto">
            <a:xfrm>
              <a:off x="4641" y="2539"/>
              <a:ext cx="2556" cy="72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Структура апаратних</a:t>
              </a:r>
              <a:endParaRPr kumimoji="0" lang="uk-UA" altLang="ru-UA"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засобів </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5" name="AutoShape 14">
              <a:extLst>
                <a:ext uri="{FF2B5EF4-FFF2-40B4-BE49-F238E27FC236}">
                  <a16:creationId xmlns:a16="http://schemas.microsoft.com/office/drawing/2014/main" id="{0D353B00-D944-21E2-31B2-CB404C3CD346}"/>
                </a:ext>
              </a:extLst>
            </p:cNvPr>
            <p:cNvSpPr>
              <a:spLocks noChangeArrowheads="1"/>
            </p:cNvSpPr>
            <p:nvPr/>
          </p:nvSpPr>
          <p:spPr bwMode="auto">
            <a:xfrm>
              <a:off x="4581" y="3814"/>
              <a:ext cx="2520" cy="54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Багатомашинні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6" name="AutoShape 13">
              <a:extLst>
                <a:ext uri="{FF2B5EF4-FFF2-40B4-BE49-F238E27FC236}">
                  <a16:creationId xmlns:a16="http://schemas.microsoft.com/office/drawing/2014/main" id="{0B3528F3-865F-49F5-36EA-42168A8A2314}"/>
                </a:ext>
              </a:extLst>
            </p:cNvPr>
            <p:cNvSpPr>
              <a:spLocks noChangeArrowheads="1"/>
            </p:cNvSpPr>
            <p:nvPr/>
          </p:nvSpPr>
          <p:spPr bwMode="auto">
            <a:xfrm>
              <a:off x="1561" y="3826"/>
              <a:ext cx="2398" cy="54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Однопроцесорні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7" name="AutoShape 12">
              <a:extLst>
                <a:ext uri="{FF2B5EF4-FFF2-40B4-BE49-F238E27FC236}">
                  <a16:creationId xmlns:a16="http://schemas.microsoft.com/office/drawing/2014/main" id="{E28ECFE1-52A1-2CFB-59FA-A0AA8E4EC16C}"/>
                </a:ext>
              </a:extLst>
            </p:cNvPr>
            <p:cNvSpPr>
              <a:spLocks noChangeArrowheads="1"/>
            </p:cNvSpPr>
            <p:nvPr/>
          </p:nvSpPr>
          <p:spPr bwMode="auto">
            <a:xfrm>
              <a:off x="7641" y="4639"/>
              <a:ext cx="2480" cy="54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Мережі ЕОМ</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8" name="AutoShape 11">
              <a:extLst>
                <a:ext uri="{FF2B5EF4-FFF2-40B4-BE49-F238E27FC236}">
                  <a16:creationId xmlns:a16="http://schemas.microsoft.com/office/drawing/2014/main" id="{A2B4B615-9E51-DE18-8F80-51B6BB82C363}"/>
                </a:ext>
              </a:extLst>
            </p:cNvPr>
            <p:cNvSpPr>
              <a:spLocks noChangeArrowheads="1"/>
            </p:cNvSpPr>
            <p:nvPr/>
          </p:nvSpPr>
          <p:spPr bwMode="auto">
            <a:xfrm>
              <a:off x="1626" y="4684"/>
              <a:ext cx="2340" cy="54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Зосереджені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9" name="AutoShape 10">
              <a:extLst>
                <a:ext uri="{FF2B5EF4-FFF2-40B4-BE49-F238E27FC236}">
                  <a16:creationId xmlns:a16="http://schemas.microsoft.com/office/drawing/2014/main" id="{44FB872E-AE8F-0291-9C54-3DD5A272D907}"/>
                </a:ext>
              </a:extLst>
            </p:cNvPr>
            <p:cNvSpPr>
              <a:spLocks noChangeArrowheads="1"/>
            </p:cNvSpPr>
            <p:nvPr/>
          </p:nvSpPr>
          <p:spPr bwMode="auto">
            <a:xfrm>
              <a:off x="7621" y="3816"/>
              <a:ext cx="2489" cy="54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Багатопроцесорні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A880BB9A-2A87-04AF-6EDA-0E413F0AC725}"/>
                </a:ext>
              </a:extLst>
            </p:cNvPr>
            <p:cNvSpPr>
              <a:spLocks noChangeShapeType="1"/>
            </p:cNvSpPr>
            <p:nvPr/>
          </p:nvSpPr>
          <p:spPr bwMode="auto">
            <a:xfrm>
              <a:off x="2781" y="3604"/>
              <a:ext cx="610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Line 8">
              <a:extLst>
                <a:ext uri="{FF2B5EF4-FFF2-40B4-BE49-F238E27FC236}">
                  <a16:creationId xmlns:a16="http://schemas.microsoft.com/office/drawing/2014/main" id="{7BC73225-51E7-216E-AA38-2DB11EA2ED88}"/>
                </a:ext>
              </a:extLst>
            </p:cNvPr>
            <p:cNvSpPr>
              <a:spLocks noChangeShapeType="1"/>
            </p:cNvSpPr>
            <p:nvPr/>
          </p:nvSpPr>
          <p:spPr bwMode="auto">
            <a:xfrm flipH="1">
              <a:off x="2785" y="3602"/>
              <a:ext cx="1" cy="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Line 7">
              <a:extLst>
                <a:ext uri="{FF2B5EF4-FFF2-40B4-BE49-F238E27FC236}">
                  <a16:creationId xmlns:a16="http://schemas.microsoft.com/office/drawing/2014/main" id="{54A3ED2D-C478-4D8D-2B8A-DD17BE7D9875}"/>
                </a:ext>
              </a:extLst>
            </p:cNvPr>
            <p:cNvSpPr>
              <a:spLocks noChangeShapeType="1"/>
            </p:cNvSpPr>
            <p:nvPr/>
          </p:nvSpPr>
          <p:spPr bwMode="auto">
            <a:xfrm>
              <a:off x="8875" y="3606"/>
              <a:ext cx="1" cy="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Rectangle 6">
              <a:extLst>
                <a:ext uri="{FF2B5EF4-FFF2-40B4-BE49-F238E27FC236}">
                  <a16:creationId xmlns:a16="http://schemas.microsoft.com/office/drawing/2014/main" id="{2518BC16-926C-466F-213C-2E9827D6DF79}"/>
                </a:ext>
              </a:extLst>
            </p:cNvPr>
            <p:cNvSpPr>
              <a:spLocks noChangeArrowheads="1"/>
            </p:cNvSpPr>
            <p:nvPr/>
          </p:nvSpPr>
          <p:spPr bwMode="auto">
            <a:xfrm>
              <a:off x="4521" y="4699"/>
              <a:ext cx="2520" cy="5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З </a:t>
              </a:r>
              <a:r>
                <a:rPr kumimoji="0" lang="uk-UA"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віддаленим</a:t>
              </a:r>
              <a:r>
                <a:rPr kumimoji="0" lang="ru-RU" altLang="ru-UA"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доступом</a:t>
              </a:r>
              <a:endParaRPr kumimoji="0" lang="ru-RU" altLang="ru-UA" sz="1800" b="0" i="0" u="none" strike="noStrike" cap="none" normalizeH="0" baseline="0">
                <a:ln>
                  <a:noFill/>
                </a:ln>
                <a:solidFill>
                  <a:schemeClr val="tx1"/>
                </a:solidFill>
                <a:effectLst/>
                <a:latin typeface="Arial" panose="020B0604020202020204" pitchFamily="34" charset="0"/>
              </a:endParaRPr>
            </a:p>
          </p:txBody>
        </p:sp>
        <p:sp>
          <p:nvSpPr>
            <p:cNvPr id="14" name="Line 5">
              <a:extLst>
                <a:ext uri="{FF2B5EF4-FFF2-40B4-BE49-F238E27FC236}">
                  <a16:creationId xmlns:a16="http://schemas.microsoft.com/office/drawing/2014/main" id="{DEA61501-6BB8-9BAB-9A89-7EA2E1ED16D1}"/>
                </a:ext>
              </a:extLst>
            </p:cNvPr>
            <p:cNvSpPr>
              <a:spLocks noChangeShapeType="1"/>
            </p:cNvSpPr>
            <p:nvPr/>
          </p:nvSpPr>
          <p:spPr bwMode="auto">
            <a:xfrm flipH="1">
              <a:off x="3126" y="4369"/>
              <a:ext cx="2700" cy="3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Line 4">
              <a:extLst>
                <a:ext uri="{FF2B5EF4-FFF2-40B4-BE49-F238E27FC236}">
                  <a16:creationId xmlns:a16="http://schemas.microsoft.com/office/drawing/2014/main" id="{9142F867-41EE-FE73-3F08-A510BAA4FCCA}"/>
                </a:ext>
              </a:extLst>
            </p:cNvPr>
            <p:cNvSpPr>
              <a:spLocks noChangeShapeType="1"/>
            </p:cNvSpPr>
            <p:nvPr/>
          </p:nvSpPr>
          <p:spPr bwMode="auto">
            <a:xfrm>
              <a:off x="5836" y="4369"/>
              <a:ext cx="3165" cy="2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Line 3">
              <a:extLst>
                <a:ext uri="{FF2B5EF4-FFF2-40B4-BE49-F238E27FC236}">
                  <a16:creationId xmlns:a16="http://schemas.microsoft.com/office/drawing/2014/main" id="{6E2B8F96-5D12-6615-6651-03FBD8F04FE4}"/>
                </a:ext>
              </a:extLst>
            </p:cNvPr>
            <p:cNvSpPr>
              <a:spLocks noChangeShapeType="1"/>
            </p:cNvSpPr>
            <p:nvPr/>
          </p:nvSpPr>
          <p:spPr bwMode="auto">
            <a:xfrm>
              <a:off x="5841" y="3274"/>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Line 2">
              <a:extLst>
                <a:ext uri="{FF2B5EF4-FFF2-40B4-BE49-F238E27FC236}">
                  <a16:creationId xmlns:a16="http://schemas.microsoft.com/office/drawing/2014/main" id="{05060683-DFE6-D59E-67A4-91CD221B0639}"/>
                </a:ext>
              </a:extLst>
            </p:cNvPr>
            <p:cNvSpPr>
              <a:spLocks noChangeShapeType="1"/>
            </p:cNvSpPr>
            <p:nvPr/>
          </p:nvSpPr>
          <p:spPr bwMode="auto">
            <a:xfrm>
              <a:off x="5841" y="438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8" name="Rectangle 24">
            <a:extLst>
              <a:ext uri="{FF2B5EF4-FFF2-40B4-BE49-F238E27FC236}">
                <a16:creationId xmlns:a16="http://schemas.microsoft.com/office/drawing/2014/main" id="{3812ECB8-3AA9-2B5B-44BE-BDE23260199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Tree>
    <p:extLst>
      <p:ext uri="{BB962C8B-B14F-4D97-AF65-F5344CB8AC3E}">
        <p14:creationId xmlns:p14="http://schemas.microsoft.com/office/powerpoint/2010/main" val="668110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34E58-4F16-5C56-5657-00991CE071F9}"/>
              </a:ext>
            </a:extLst>
          </p:cNvPr>
          <p:cNvSpPr txBox="1"/>
          <p:nvPr/>
        </p:nvSpPr>
        <p:spPr>
          <a:xfrm>
            <a:off x="1012722" y="570272"/>
            <a:ext cx="10569677" cy="7294305"/>
          </a:xfrm>
          <a:prstGeom prst="rect">
            <a:avLst/>
          </a:prstGeom>
          <a:noFill/>
        </p:spPr>
        <p:txBody>
          <a:bodyPr wrap="square">
            <a:spAutoFit/>
          </a:bodyPr>
          <a:lstStyle/>
          <a:p>
            <a:r>
              <a:rPr lang="uk-UA" dirty="0"/>
              <a:t>Призначення магістральних ВОСПІ – передача інформації на великі відстані (сотні та тисячі км), зокрема для зв’язку між континентами. </a:t>
            </a:r>
          </a:p>
          <a:p>
            <a:r>
              <a:rPr lang="uk-UA" dirty="0"/>
              <a:t> Структурна схема </a:t>
            </a:r>
            <a:r>
              <a:rPr lang="uk-UA" dirty="0" err="1"/>
              <a:t>волоконно</a:t>
            </a:r>
            <a:r>
              <a:rPr lang="uk-UA" dirty="0"/>
              <a:t>-оптичної системи передачі інформації  складається: ПК – перетворювач коду, ЕОП – електрооптичний перетворювач, УП – узгоджувальний пристрій, ОК – оптичний кабель, ЛР – лінійний регенератор, ОЕП – </a:t>
            </a:r>
            <a:r>
              <a:rPr lang="uk-UA" dirty="0" err="1"/>
              <a:t>оптоелектричний</a:t>
            </a:r>
            <a:r>
              <a:rPr lang="uk-UA" dirty="0"/>
              <a:t> перетворювач. </a:t>
            </a:r>
          </a:p>
          <a:p>
            <a:r>
              <a:rPr lang="uk-UA" dirty="0"/>
              <a:t>При передачі аналогової інформації, а найчастіше первинна інформація має аналоговий вид, вона перед потраплянням в </a:t>
            </a:r>
            <a:r>
              <a:rPr lang="uk-UA" dirty="0" err="1"/>
              <a:t>волоконно</a:t>
            </a:r>
            <a:r>
              <a:rPr lang="uk-UA" dirty="0"/>
              <a:t>-оптичну лінію зв’язку зазнає ряду перетворень: дискретизація, кодування та мультиплексування. </a:t>
            </a:r>
          </a:p>
          <a:p>
            <a:r>
              <a:rPr lang="uk-UA" dirty="0"/>
              <a:t>В сучасних оптичних системах передачі можуть використовуватися також </a:t>
            </a:r>
            <a:r>
              <a:rPr lang="uk-UA" dirty="0" err="1"/>
              <a:t>трьохрівневі</a:t>
            </a:r>
            <a:r>
              <a:rPr lang="uk-UA" dirty="0"/>
              <a:t> сигнали, якщо додатнім та від’ємним </a:t>
            </a:r>
            <a:r>
              <a:rPr lang="uk-UA" dirty="0" err="1"/>
              <a:t>полярностям</a:t>
            </a:r>
            <a:r>
              <a:rPr lang="uk-UA" dirty="0"/>
              <a:t> електричного сигналу будуть відповідати оптичні сигнали двох різних </a:t>
            </a:r>
            <a:r>
              <a:rPr lang="uk-UA" dirty="0" err="1"/>
              <a:t>інтенсивностей</a:t>
            </a:r>
            <a:r>
              <a:rPr lang="uk-UA" dirty="0"/>
              <a:t> – низького та високого рівня.</a:t>
            </a:r>
          </a:p>
          <a:p>
            <a:endParaRPr lang="uk-UA" dirty="0"/>
          </a:p>
          <a:p>
            <a:r>
              <a:rPr lang="uk-UA" dirty="0"/>
              <a:t>Широкого поширення набули три базових коди – код БПН (код без повернення до нуля, </a:t>
            </a:r>
            <a:r>
              <a:rPr lang="en-US" dirty="0"/>
              <a:t>NRZ – Non Return to Zero), </a:t>
            </a:r>
            <a:r>
              <a:rPr lang="uk-UA" dirty="0"/>
              <a:t>код ПН (код з поверненням до нуля, </a:t>
            </a:r>
            <a:r>
              <a:rPr lang="en-US" dirty="0"/>
              <a:t>RZ – Return to Zero) </a:t>
            </a:r>
            <a:r>
              <a:rPr lang="uk-UA" dirty="0"/>
              <a:t>та код Манчестер-ІІ. </a:t>
            </a:r>
          </a:p>
          <a:p>
            <a:r>
              <a:rPr lang="uk-UA" dirty="0"/>
              <a:t>Код БПН – це найпростіший </a:t>
            </a:r>
            <a:r>
              <a:rPr lang="uk-UA" dirty="0" err="1"/>
              <a:t>двохрівневий</a:t>
            </a:r>
            <a:r>
              <a:rPr lang="uk-UA" dirty="0"/>
              <a:t> код, який повністю відповідає режиму роботи логічних схем . Кожний біт передається в межах такту та рівень сигналу при цьому не змінюється. Логічному нулю відповідає нижній рівень сигналу, логічній одиниці – верхній рівень. І</a:t>
            </a:r>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ru-UA" dirty="0"/>
          </a:p>
        </p:txBody>
      </p:sp>
    </p:spTree>
    <p:extLst>
      <p:ext uri="{BB962C8B-B14F-4D97-AF65-F5344CB8AC3E}">
        <p14:creationId xmlns:p14="http://schemas.microsoft.com/office/powerpoint/2010/main" val="61820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6A92A-161E-972B-4218-FF674CD18200}"/>
              </a:ext>
            </a:extLst>
          </p:cNvPr>
          <p:cNvSpPr txBox="1"/>
          <p:nvPr/>
        </p:nvSpPr>
        <p:spPr>
          <a:xfrm>
            <a:off x="875071" y="1085897"/>
            <a:ext cx="10117394" cy="3970318"/>
          </a:xfrm>
          <a:prstGeom prst="rect">
            <a:avLst/>
          </a:prstGeom>
          <a:noFill/>
        </p:spPr>
        <p:txBody>
          <a:bodyPr wrap="square">
            <a:spAutoFit/>
          </a:bodyPr>
          <a:lstStyle/>
          <a:p>
            <a:pPr algn="just"/>
            <a:r>
              <a:rPr lang="uk-UA" sz="2800" dirty="0"/>
              <a:t>Одне з найвідоміших застосувань ОІС в авіації – це внутрішня бортова система для пасажирів, яка складається з дисплеїв, що вбудовані на спинці кожного сидіння, та телекомунікаційних засобів, в тому числі на основі оптоволоконних технологій. За допомогою такої системи кожний пасажир має змогу під час польоту отримувати різноманітну мультимедійну інформацію (відео, музика, ігри), а також відомості про деталі польоту в реальному часі. Такими системами обладнані літаки, що використовуються для довготривалих польотів.</a:t>
            </a:r>
            <a:endParaRPr lang="ru-UA" sz="2800" dirty="0"/>
          </a:p>
        </p:txBody>
      </p:sp>
    </p:spTree>
    <p:extLst>
      <p:ext uri="{BB962C8B-B14F-4D97-AF65-F5344CB8AC3E}">
        <p14:creationId xmlns:p14="http://schemas.microsoft.com/office/powerpoint/2010/main" val="688104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4500E-6DFD-63E3-8A70-FC974278EEBF}"/>
              </a:ext>
            </a:extLst>
          </p:cNvPr>
          <p:cNvSpPr txBox="1"/>
          <p:nvPr/>
        </p:nvSpPr>
        <p:spPr>
          <a:xfrm>
            <a:off x="1165122" y="1096235"/>
            <a:ext cx="9999407" cy="4401205"/>
          </a:xfrm>
          <a:prstGeom prst="rect">
            <a:avLst/>
          </a:prstGeom>
          <a:noFill/>
        </p:spPr>
        <p:txBody>
          <a:bodyPr wrap="square">
            <a:spAutoFit/>
          </a:bodyPr>
          <a:lstStyle/>
          <a:p>
            <a:pPr algn="just"/>
            <a:r>
              <a:rPr lang="uk-UA" sz="2000" dirty="0"/>
              <a:t>Досить поширеними областями використання оптоелектронних систем є безпека та охорона, контрольно-пропускні пункти та боротьба з тероризмом. Зокрема всім відомою є система біометричного сканування – відбитки пальців, сканування райдужної оболонки ока чи сітківки, геометрії обличчя тощо. Так, в основі </a:t>
            </a:r>
            <a:r>
              <a:rPr lang="uk-UA" sz="2000" dirty="0" err="1"/>
              <a:t>трьохвимірного</a:t>
            </a:r>
            <a:r>
              <a:rPr lang="uk-UA" sz="2000" dirty="0"/>
              <a:t> сканування обличчя лежить принцип унікальності кожного обличчя, обумовленого особливостями черепу. </a:t>
            </a:r>
            <a:r>
              <a:rPr lang="uk-UA" sz="2000" dirty="0" err="1"/>
              <a:t>Трьохвимірний</a:t>
            </a:r>
            <a:r>
              <a:rPr lang="uk-UA" sz="2000" dirty="0"/>
              <a:t> сканер складається з джерела ІЧ підсвітки та </a:t>
            </a:r>
            <a:r>
              <a:rPr lang="uk-UA" sz="2000" dirty="0" err="1"/>
              <a:t>високороздільної</a:t>
            </a:r>
            <a:r>
              <a:rPr lang="uk-UA" sz="2000" dirty="0"/>
              <a:t> камери, що працює в тому ж діапазоні. За допомогою підсвітки на обличчя людини проектується невидима для людського ока світлова сітка. Камера здійснює захоплення зображення ІЧ маски, накладеної на обличчя, що відбиває індивідуальні геометричні характеристики. Далі зчитувач виконує розрахунок 3</a:t>
            </a:r>
            <a:r>
              <a:rPr lang="en-US" sz="2000" dirty="0"/>
              <a:t>D-</a:t>
            </a:r>
            <a:r>
              <a:rPr lang="uk-UA" sz="2000" dirty="0"/>
              <a:t>геометрії обличчя по більш ніж 40 000 точкам отриманої маски та формує математичний образ – шаблон, що містить дані про унікальні особливості обличчя. Шаблони різних людей зберігаються в базі даних. Точність шаблону настільки висока, що дає змогу розрізняти навіть близню</a:t>
            </a:r>
            <a:r>
              <a:rPr lang="uk-UA" dirty="0"/>
              <a:t>ків</a:t>
            </a:r>
            <a:endParaRPr lang="ru-UA" dirty="0"/>
          </a:p>
        </p:txBody>
      </p:sp>
    </p:spTree>
    <p:extLst>
      <p:ext uri="{BB962C8B-B14F-4D97-AF65-F5344CB8AC3E}">
        <p14:creationId xmlns:p14="http://schemas.microsoft.com/office/powerpoint/2010/main" val="721742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E2637-8263-AACD-F540-F0D736EB3122}"/>
              </a:ext>
            </a:extLst>
          </p:cNvPr>
          <p:cNvSpPr txBox="1"/>
          <p:nvPr/>
        </p:nvSpPr>
        <p:spPr>
          <a:xfrm>
            <a:off x="845574" y="1616839"/>
            <a:ext cx="9950246" cy="3416320"/>
          </a:xfrm>
          <a:prstGeom prst="rect">
            <a:avLst/>
          </a:prstGeom>
          <a:noFill/>
        </p:spPr>
        <p:txBody>
          <a:bodyPr wrap="square">
            <a:spAutoFit/>
          </a:bodyPr>
          <a:lstStyle/>
          <a:p>
            <a:pPr algn="just"/>
            <a:r>
              <a:rPr lang="uk-UA" sz="2400" dirty="0"/>
              <a:t>До мікроелектронних інформаційних систем майбутнього можна віднести наступні розробки:  оптоелектронні комп’ютери з архітектурою, схожою до людського мозку;  стереоскопічні системи, що імітують характеристики людського зору з автоматичним розпізнаванням рухомих об’єктів;  </a:t>
            </a:r>
            <a:r>
              <a:rPr lang="uk-UA" sz="2400" dirty="0" err="1"/>
              <a:t>солітонні</a:t>
            </a:r>
            <a:r>
              <a:rPr lang="uk-UA" sz="2400" dirty="0"/>
              <a:t> системи зв’язку зі швидкістю передачі інформації 100 </a:t>
            </a:r>
            <a:r>
              <a:rPr lang="uk-UA" sz="2400" dirty="0" err="1"/>
              <a:t>Тбіт</a:t>
            </a:r>
            <a:r>
              <a:rPr lang="uk-UA" sz="2400" dirty="0"/>
              <a:t>/с і більше; </a:t>
            </a:r>
            <a:r>
              <a:rPr lang="uk-UA" sz="2400" dirty="0" err="1"/>
              <a:t>трьохвимірна</a:t>
            </a:r>
            <a:r>
              <a:rPr lang="uk-UA" sz="2400" dirty="0"/>
              <a:t> комп’ютерна графіка для систем віртуальної реальності. Класифікація оптоелектронних інформаційних систем здійснюється на основі вибору технічних засобів реалізації та потреб користувачів, впровадження нових нанотехнологій </a:t>
            </a:r>
            <a:endParaRPr lang="ru-UA" sz="2400" dirty="0"/>
          </a:p>
        </p:txBody>
      </p:sp>
    </p:spTree>
    <p:extLst>
      <p:ext uri="{BB962C8B-B14F-4D97-AF65-F5344CB8AC3E}">
        <p14:creationId xmlns:p14="http://schemas.microsoft.com/office/powerpoint/2010/main" val="3584091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8547" y="288758"/>
            <a:ext cx="11614485" cy="6336631"/>
          </a:xfrm>
        </p:spPr>
        <p:txBody>
          <a:bodyPr>
            <a:normAutofit fontScale="92500" lnSpcReduction="10000"/>
          </a:bodyPr>
          <a:lstStyle/>
          <a:p>
            <a:pPr marL="45722" indent="0" algn="just">
              <a:lnSpc>
                <a:spcPct val="170000"/>
              </a:lnSpc>
              <a:buNone/>
            </a:pPr>
            <a:r>
              <a:rPr lang="uk-UA" dirty="0">
                <a:solidFill>
                  <a:schemeClr val="tx1"/>
                </a:solidFill>
              </a:rPr>
              <a:t>	</a:t>
            </a:r>
            <a:r>
              <a:rPr lang="uk-UA" sz="2900" dirty="0">
                <a:solidFill>
                  <a:schemeClr val="tx1"/>
                </a:solidFill>
              </a:rPr>
              <a:t>Збільшення числа елементів і зростання функціональної густини обумовили створення мікросхем з високим ступенем інтеграції - </a:t>
            </a:r>
            <a:r>
              <a:rPr lang="uk-UA" sz="2900" b="1" dirty="0">
                <a:solidFill>
                  <a:schemeClr val="tx1"/>
                </a:solidFill>
              </a:rPr>
              <a:t>великих інтегральних схем </a:t>
            </a:r>
            <a:r>
              <a:rPr lang="uk-UA" sz="2900" dirty="0">
                <a:solidFill>
                  <a:schemeClr val="tx1"/>
                </a:solidFill>
              </a:rPr>
              <a:t>(ВІС).</a:t>
            </a:r>
          </a:p>
          <a:p>
            <a:pPr marL="45722" indent="0" algn="just">
              <a:lnSpc>
                <a:spcPct val="170000"/>
              </a:lnSpc>
              <a:buNone/>
            </a:pPr>
            <a:r>
              <a:rPr lang="ru-RU" sz="2900" dirty="0">
                <a:solidFill>
                  <a:schemeClr val="tx1"/>
                </a:solidFill>
              </a:rPr>
              <a:t> 	</a:t>
            </a:r>
            <a:r>
              <a:rPr lang="uk-UA" sz="2900" dirty="0">
                <a:solidFill>
                  <a:schemeClr val="tx1"/>
                </a:solidFill>
              </a:rPr>
              <a:t>Основними параметрами, що характеризують </a:t>
            </a:r>
            <a:r>
              <a:rPr lang="uk-UA" sz="2900" dirty="0" err="1">
                <a:solidFill>
                  <a:schemeClr val="tx1"/>
                </a:solidFill>
              </a:rPr>
              <a:t>конструктивно</a:t>
            </a:r>
            <a:r>
              <a:rPr lang="uk-UA" sz="2900" dirty="0">
                <a:solidFill>
                  <a:schemeClr val="tx1"/>
                </a:solidFill>
              </a:rPr>
              <a:t>-технологічні і схематичні особливості ВІС, є:</a:t>
            </a:r>
          </a:p>
          <a:p>
            <a:pPr algn="just">
              <a:lnSpc>
                <a:spcPct val="100000"/>
              </a:lnSpc>
            </a:pPr>
            <a:r>
              <a:rPr lang="uk-UA" sz="2900" dirty="0">
                <a:solidFill>
                  <a:schemeClr val="tx1"/>
                </a:solidFill>
              </a:rPr>
              <a:t> ступінь інтеграції; </a:t>
            </a:r>
          </a:p>
          <a:p>
            <a:pPr algn="just">
              <a:lnSpc>
                <a:spcPct val="100000"/>
              </a:lnSpc>
            </a:pPr>
            <a:r>
              <a:rPr lang="uk-UA" sz="2900" dirty="0">
                <a:solidFill>
                  <a:schemeClr val="tx1"/>
                </a:solidFill>
              </a:rPr>
              <a:t>функціональна складність; </a:t>
            </a:r>
          </a:p>
          <a:p>
            <a:pPr algn="just">
              <a:lnSpc>
                <a:spcPct val="100000"/>
              </a:lnSpc>
            </a:pPr>
            <a:r>
              <a:rPr lang="uk-UA" sz="2900" dirty="0">
                <a:solidFill>
                  <a:schemeClr val="tx1"/>
                </a:solidFill>
              </a:rPr>
              <a:t>інтегральна густина;</a:t>
            </a:r>
          </a:p>
          <a:p>
            <a:pPr algn="just">
              <a:lnSpc>
                <a:spcPct val="100000"/>
              </a:lnSpc>
            </a:pPr>
            <a:r>
              <a:rPr lang="uk-UA" sz="2900" dirty="0">
                <a:solidFill>
                  <a:schemeClr val="tx1"/>
                </a:solidFill>
              </a:rPr>
              <a:t> функціональна густина; </a:t>
            </a:r>
          </a:p>
          <a:p>
            <a:pPr algn="just">
              <a:lnSpc>
                <a:spcPct val="100000"/>
              </a:lnSpc>
            </a:pPr>
            <a:r>
              <a:rPr lang="uk-UA" sz="2900" dirty="0">
                <a:solidFill>
                  <a:schemeClr val="tx1"/>
                </a:solidFill>
              </a:rPr>
              <a:t>інформаційна складність.</a:t>
            </a:r>
          </a:p>
          <a:p>
            <a:pPr marL="45722" indent="0" algn="r">
              <a:lnSpc>
                <a:spcPct val="100000"/>
              </a:lnSpc>
              <a:buNone/>
            </a:pPr>
            <a:endParaRPr lang="uk-UA" dirty="0">
              <a:solidFill>
                <a:schemeClr val="tx1"/>
              </a:solidFill>
            </a:endParaRPr>
          </a:p>
          <a:p>
            <a:pPr marL="45722" indent="0" algn="r">
              <a:lnSpc>
                <a:spcPct val="100000"/>
              </a:lnSpc>
              <a:buNone/>
            </a:pPr>
            <a:endParaRPr lang="uk-UA" dirty="0">
              <a:solidFill>
                <a:schemeClr val="tx1"/>
              </a:solidFill>
            </a:endParaRPr>
          </a:p>
          <a:p>
            <a:pPr marL="45722" indent="0" algn="r">
              <a:lnSpc>
                <a:spcPct val="100000"/>
              </a:lnSpc>
              <a:buNone/>
            </a:pPr>
            <a:endParaRPr lang="uk-UA" dirty="0">
              <a:solidFill>
                <a:schemeClr val="tx1"/>
              </a:solidFill>
            </a:endParaRPr>
          </a:p>
        </p:txBody>
      </p:sp>
    </p:spTree>
    <p:extLst>
      <p:ext uri="{BB962C8B-B14F-4D97-AF65-F5344CB8AC3E}">
        <p14:creationId xmlns:p14="http://schemas.microsoft.com/office/powerpoint/2010/main" val="341891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 y="487169"/>
            <a:ext cx="11197390" cy="816249"/>
          </a:xfrm>
          <a:prstGeom prst="rect">
            <a:avLst/>
          </a:prstGeom>
        </p:spPr>
        <p:txBody>
          <a:bodyPr wrap="square">
            <a:spAutoFit/>
          </a:bodyPr>
          <a:lstStyle/>
          <a:p>
            <a:pPr indent="199390" algn="just">
              <a:lnSpc>
                <a:spcPct val="98000"/>
              </a:lnSpc>
              <a:spcAft>
                <a:spcPts val="0"/>
              </a:spcAft>
            </a:pPr>
            <a:r>
              <a:rPr lang="uk-UA" sz="2400" b="1" dirty="0">
                <a:latin typeface="Corbel" panose="020B0503020204020204" pitchFamily="34" charset="0"/>
                <a:ea typeface="Times New Roman" panose="02020603050405020304" pitchFamily="18" charset="0"/>
              </a:rPr>
              <a:t>Функціональна складність </a:t>
            </a:r>
            <a:r>
              <a:rPr lang="uk-UA" sz="2400" dirty="0">
                <a:latin typeface="Corbel" panose="020B0503020204020204" pitchFamily="34" charset="0"/>
                <a:ea typeface="Times New Roman" panose="02020603050405020304" pitchFamily="18" charset="0"/>
              </a:rPr>
              <a:t>- середнє число перетворень у мікросхемі, що припадають на одну змінну:</a:t>
            </a:r>
            <a:endParaRPr lang="uk-UA" sz="2400" dirty="0">
              <a:effectLst/>
              <a:latin typeface="Corbel" panose="020B0503020204020204" pitchFamily="34" charset="0"/>
              <a:ea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402050241"/>
              </p:ext>
            </p:extLst>
          </p:nvPr>
        </p:nvGraphicFramePr>
        <p:xfrm>
          <a:off x="773801" y="1271038"/>
          <a:ext cx="1727868" cy="1135168"/>
        </p:xfrm>
        <a:graphic>
          <a:graphicData uri="http://schemas.openxmlformats.org/presentationml/2006/ole">
            <mc:AlternateContent xmlns:mc="http://schemas.openxmlformats.org/markup-compatibility/2006">
              <mc:Choice xmlns:v="urn:schemas-microsoft-com:vml" Requires="v">
                <p:oleObj name="Equation" r:id="rId2" imgW="888840" imgH="622080" progId="Equation.3">
                  <p:embed/>
                </p:oleObj>
              </mc:Choice>
              <mc:Fallback>
                <p:oleObj name="Equation" r:id="rId2" imgW="888840" imgH="622080" progId="Equation.3">
                  <p:embed/>
                  <p:pic>
                    <p:nvPicPr>
                      <p:cNvPr id="0" name=""/>
                      <p:cNvPicPr/>
                      <p:nvPr/>
                    </p:nvPicPr>
                    <p:blipFill>
                      <a:blip r:embed="rId3"/>
                      <a:stretch>
                        <a:fillRect/>
                      </a:stretch>
                    </p:blipFill>
                    <p:spPr>
                      <a:xfrm>
                        <a:off x="773801" y="1271038"/>
                        <a:ext cx="1727868" cy="1135168"/>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4099783203"/>
              </p:ext>
            </p:extLst>
          </p:nvPr>
        </p:nvGraphicFramePr>
        <p:xfrm>
          <a:off x="3282451" y="1426480"/>
          <a:ext cx="652711" cy="787755"/>
        </p:xfrm>
        <a:graphic>
          <a:graphicData uri="http://schemas.openxmlformats.org/presentationml/2006/ole">
            <mc:AlternateContent xmlns:mc="http://schemas.openxmlformats.org/markup-compatibility/2006">
              <mc:Choice xmlns:v="urn:schemas-microsoft-com:vml" Requires="v">
                <p:oleObj name="Equation" r:id="rId4" imgW="368280" imgH="444240" progId="Equation.3">
                  <p:embed/>
                </p:oleObj>
              </mc:Choice>
              <mc:Fallback>
                <p:oleObj name="Equation" r:id="rId4" imgW="368280" imgH="444240" progId="Equation.3">
                  <p:embed/>
                  <p:pic>
                    <p:nvPicPr>
                      <p:cNvPr id="0" name=""/>
                      <p:cNvPicPr/>
                      <p:nvPr/>
                    </p:nvPicPr>
                    <p:blipFill>
                      <a:blip r:embed="rId5"/>
                      <a:stretch>
                        <a:fillRect/>
                      </a:stretch>
                    </p:blipFill>
                    <p:spPr>
                      <a:xfrm>
                        <a:off x="3282451" y="1426480"/>
                        <a:ext cx="652711" cy="787755"/>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32561549"/>
              </p:ext>
            </p:extLst>
          </p:nvPr>
        </p:nvGraphicFramePr>
        <p:xfrm>
          <a:off x="3376697" y="2413926"/>
          <a:ext cx="464218" cy="447744"/>
        </p:xfrm>
        <a:graphic>
          <a:graphicData uri="http://schemas.openxmlformats.org/presentationml/2006/ole">
            <mc:AlternateContent xmlns:mc="http://schemas.openxmlformats.org/markup-compatibility/2006">
              <mc:Choice xmlns:v="urn:schemas-microsoft-com:vml" Requires="v">
                <p:oleObj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3376697" y="2413926"/>
                        <a:ext cx="464218" cy="447744"/>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998556870"/>
              </p:ext>
            </p:extLst>
          </p:nvPr>
        </p:nvGraphicFramePr>
        <p:xfrm>
          <a:off x="3465663" y="3200071"/>
          <a:ext cx="224022" cy="290388"/>
        </p:xfrm>
        <a:graphic>
          <a:graphicData uri="http://schemas.openxmlformats.org/presentationml/2006/ole">
            <mc:AlternateContent xmlns:mc="http://schemas.openxmlformats.org/markup-compatibility/2006">
              <mc:Choice xmlns:v="urn:schemas-microsoft-com:vml" Requires="v">
                <p:oleObj name="Equation" r:id="rId8" imgW="126720" imgH="139680" progId="Equation.3">
                  <p:embed/>
                </p:oleObj>
              </mc:Choice>
              <mc:Fallback>
                <p:oleObj name="Equation" r:id="rId8" imgW="126720" imgH="139680" progId="Equation.3">
                  <p:embed/>
                  <p:pic>
                    <p:nvPicPr>
                      <p:cNvPr id="0" name=""/>
                      <p:cNvPicPr/>
                      <p:nvPr/>
                    </p:nvPicPr>
                    <p:blipFill>
                      <a:blip r:embed="rId9"/>
                      <a:stretch>
                        <a:fillRect/>
                      </a:stretch>
                    </p:blipFill>
                    <p:spPr>
                      <a:xfrm>
                        <a:off x="3465663" y="3200071"/>
                        <a:ext cx="224022" cy="290388"/>
                      </a:xfrm>
                      <a:prstGeom prst="rect">
                        <a:avLst/>
                      </a:prstGeom>
                    </p:spPr>
                  </p:pic>
                </p:oleObj>
              </mc:Fallback>
            </mc:AlternateContent>
          </a:graphicData>
        </a:graphic>
      </p:graphicFrame>
      <p:sp>
        <p:nvSpPr>
          <p:cNvPr id="9" name="Прямоугольник 8"/>
          <p:cNvSpPr/>
          <p:nvPr/>
        </p:nvSpPr>
        <p:spPr>
          <a:xfrm>
            <a:off x="3935162" y="1442505"/>
            <a:ext cx="9732711" cy="692562"/>
          </a:xfrm>
          <a:prstGeom prst="rect">
            <a:avLst/>
          </a:prstGeom>
        </p:spPr>
        <p:txBody>
          <a:bodyPr wrap="square">
            <a:spAutoFit/>
          </a:bodyPr>
          <a:lstStyle/>
          <a:p>
            <a:pPr marL="12700">
              <a:lnSpc>
                <a:spcPct val="95000"/>
              </a:lnSpc>
              <a:spcAft>
                <a:spcPts val="0"/>
              </a:spcAft>
              <a:tabLst>
                <a:tab pos="647700" algn="l"/>
              </a:tabLst>
            </a:pPr>
            <a:r>
              <a:rPr lang="uk-UA" sz="2000" dirty="0">
                <a:latin typeface="Corbel" panose="020B0503020204020204" pitchFamily="34" charset="0"/>
                <a:ea typeface="Times New Roman" panose="02020603050405020304" pitchFamily="18" charset="0"/>
              </a:rPr>
              <a:t>- кількість </a:t>
            </a:r>
            <a:r>
              <a:rPr lang="uk-UA" sz="2000" dirty="0" err="1">
                <a:latin typeface="Corbel" panose="020B0503020204020204" pitchFamily="34" charset="0"/>
                <a:ea typeface="Times New Roman" panose="02020603050405020304" pitchFamily="18" charset="0"/>
              </a:rPr>
              <a:t>однокаскадних</a:t>
            </a:r>
            <a:r>
              <a:rPr lang="uk-UA" sz="2000" dirty="0">
                <a:latin typeface="Corbel" panose="020B0503020204020204" pitchFamily="34" charset="0"/>
                <a:ea typeface="Times New Roman" panose="02020603050405020304" pitchFamily="18" charset="0"/>
              </a:rPr>
              <a:t> логічних елементів в</a:t>
            </a:r>
          </a:p>
          <a:p>
            <a:pPr>
              <a:lnSpc>
                <a:spcPts val="15"/>
              </a:lnSpc>
              <a:spcAft>
                <a:spcPts val="0"/>
              </a:spcAft>
            </a:pPr>
            <a:r>
              <a:rPr lang="uk-UA" sz="2000" dirty="0">
                <a:latin typeface="Corbel" panose="020B0503020204020204" pitchFamily="34" charset="0"/>
                <a:ea typeface="Times New Roman" panose="02020603050405020304" pitchFamily="18" charset="0"/>
              </a:rPr>
              <a:t> </a:t>
            </a:r>
          </a:p>
          <a:p>
            <a:r>
              <a:rPr lang="uk-UA" sz="2000" dirty="0">
                <a:latin typeface="Corbel" panose="020B0503020204020204" pitchFamily="34" charset="0"/>
                <a:ea typeface="Times New Roman" panose="02020603050405020304" pitchFamily="18" charset="0"/>
              </a:rPr>
              <a:t>інтегральній мікросхемі;</a:t>
            </a:r>
            <a:endParaRPr lang="uk-UA" sz="2000" dirty="0">
              <a:latin typeface="Corbel" panose="020B0503020204020204" pitchFamily="34" charset="0"/>
            </a:endParaRPr>
          </a:p>
        </p:txBody>
      </p:sp>
      <p:sp>
        <p:nvSpPr>
          <p:cNvPr id="10" name="Прямоугольник 9"/>
          <p:cNvSpPr/>
          <p:nvPr/>
        </p:nvSpPr>
        <p:spPr>
          <a:xfrm>
            <a:off x="3840915" y="2274154"/>
            <a:ext cx="4423609" cy="733534"/>
          </a:xfrm>
          <a:prstGeom prst="rect">
            <a:avLst/>
          </a:prstGeom>
        </p:spPr>
        <p:txBody>
          <a:bodyPr wrap="square">
            <a:spAutoFit/>
          </a:bodyPr>
          <a:lstStyle/>
          <a:p>
            <a:pPr marL="12700">
              <a:spcAft>
                <a:spcPts val="0"/>
              </a:spcAft>
              <a:tabLst>
                <a:tab pos="1854200" algn="l"/>
              </a:tabLst>
            </a:pPr>
            <a:r>
              <a:rPr lang="uk-UA" sz="2000" dirty="0">
                <a:latin typeface="+mj-lt"/>
                <a:ea typeface="Times New Roman" panose="02020603050405020304" pitchFamily="18" charset="0"/>
              </a:rPr>
              <a:t>-</a:t>
            </a:r>
            <a:r>
              <a:rPr lang="uk-UA" sz="2000" i="1" dirty="0">
                <a:latin typeface="+mj-lt"/>
                <a:ea typeface="Arial" panose="020B0604020202020204" pitchFamily="34" charset="0"/>
              </a:rPr>
              <a:t> </a:t>
            </a:r>
            <a:r>
              <a:rPr lang="uk-UA" sz="2000" dirty="0">
                <a:latin typeface="+mj-lt"/>
                <a:ea typeface="Times New Roman" panose="02020603050405020304" pitchFamily="18" charset="0"/>
              </a:rPr>
              <a:t>кількість розгалужень на</a:t>
            </a:r>
          </a:p>
          <a:p>
            <a:pPr>
              <a:lnSpc>
                <a:spcPts val="210"/>
              </a:lnSpc>
              <a:spcAft>
                <a:spcPts val="0"/>
              </a:spcAft>
            </a:pPr>
            <a:r>
              <a:rPr lang="uk-UA" sz="2000" dirty="0">
                <a:latin typeface="+mj-lt"/>
                <a:ea typeface="Times New Roman" panose="02020603050405020304" pitchFamily="18" charset="0"/>
              </a:rPr>
              <a:t> </a:t>
            </a:r>
          </a:p>
          <a:p>
            <a:r>
              <a:rPr lang="uk-UA" sz="2000" dirty="0">
                <a:latin typeface="+mj-lt"/>
                <a:ea typeface="Times New Roman" panose="02020603050405020304" pitchFamily="18" charset="0"/>
              </a:rPr>
              <a:t>виході кожного і-го каскаду; </a:t>
            </a:r>
            <a:endParaRPr lang="uk-UA" sz="2000" dirty="0">
              <a:latin typeface="+mj-lt"/>
            </a:endParaRPr>
          </a:p>
        </p:txBody>
      </p:sp>
      <p:sp>
        <p:nvSpPr>
          <p:cNvPr id="11" name="Прямоугольник 10"/>
          <p:cNvSpPr/>
          <p:nvPr/>
        </p:nvSpPr>
        <p:spPr>
          <a:xfrm>
            <a:off x="3840915" y="3146775"/>
            <a:ext cx="6096000" cy="695575"/>
          </a:xfrm>
          <a:prstGeom prst="rect">
            <a:avLst/>
          </a:prstGeom>
        </p:spPr>
        <p:txBody>
          <a:bodyPr>
            <a:spAutoFit/>
          </a:bodyPr>
          <a:lstStyle/>
          <a:p>
            <a:pPr marL="12700" marR="12700">
              <a:lnSpc>
                <a:spcPct val="98000"/>
              </a:lnSpc>
              <a:spcAft>
                <a:spcPts val="0"/>
              </a:spcAft>
            </a:pPr>
            <a:r>
              <a:rPr lang="uk-UA" sz="2000" dirty="0">
                <a:latin typeface="Corbel" panose="020B0503020204020204" pitchFamily="34" charset="0"/>
                <a:ea typeface="Times New Roman" panose="02020603050405020304" pitchFamily="18" charset="0"/>
              </a:rPr>
              <a:t>- кількість змінних, поданих на входи інтегральної мікросхеми.</a:t>
            </a:r>
            <a:endParaRPr lang="uk-UA" sz="2000" dirty="0">
              <a:effectLst/>
              <a:latin typeface="Corbel" panose="020B0503020204020204" pitchFamily="34" charset="0"/>
              <a:ea typeface="Times New Roman" panose="02020603050405020304" pitchFamily="18" charset="0"/>
            </a:endParaRPr>
          </a:p>
        </p:txBody>
      </p:sp>
      <p:sp>
        <p:nvSpPr>
          <p:cNvPr id="12" name="Прямоугольник 11"/>
          <p:cNvSpPr/>
          <p:nvPr/>
        </p:nvSpPr>
        <p:spPr>
          <a:xfrm>
            <a:off x="103939" y="3828000"/>
            <a:ext cx="11333914" cy="454292"/>
          </a:xfrm>
          <a:prstGeom prst="rect">
            <a:avLst/>
          </a:prstGeom>
        </p:spPr>
        <p:txBody>
          <a:bodyPr wrap="square">
            <a:spAutoFit/>
          </a:bodyPr>
          <a:lstStyle/>
          <a:p>
            <a:pPr marR="12700" indent="190500" algn="just">
              <a:lnSpc>
                <a:spcPct val="98000"/>
              </a:lnSpc>
              <a:spcAft>
                <a:spcPts val="0"/>
              </a:spcAft>
            </a:pPr>
            <a:r>
              <a:rPr lang="uk-UA" sz="2400" b="1" dirty="0">
                <a:latin typeface="Corbel" panose="020B0503020204020204" pitchFamily="34" charset="0"/>
                <a:ea typeface="Times New Roman" panose="02020603050405020304" pitchFamily="18" charset="0"/>
              </a:rPr>
              <a:t>Інтегральна густина </a:t>
            </a:r>
            <a:r>
              <a:rPr lang="uk-UA" sz="2400" dirty="0">
                <a:latin typeface="Corbel" panose="020B0503020204020204" pitchFamily="34" charset="0"/>
                <a:ea typeface="Times New Roman" panose="02020603050405020304" pitchFamily="18" charset="0"/>
              </a:rPr>
              <a:t>- кількість елементів, які припадають на одиницю площі ВІС:</a:t>
            </a:r>
            <a:endParaRPr lang="uk-UA" sz="2400" dirty="0">
              <a:effectLst/>
              <a:latin typeface="Corbel" panose="020B0503020204020204" pitchFamily="34" charset="0"/>
              <a:ea typeface="Times New Roman" panose="02020603050405020304" pitchFamily="18"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1015787332"/>
              </p:ext>
            </p:extLst>
          </p:nvPr>
        </p:nvGraphicFramePr>
        <p:xfrm>
          <a:off x="4696827" y="4263989"/>
          <a:ext cx="1772987" cy="873263"/>
        </p:xfrm>
        <a:graphic>
          <a:graphicData uri="http://schemas.openxmlformats.org/presentationml/2006/ole">
            <mc:AlternateContent xmlns:mc="http://schemas.openxmlformats.org/markup-compatibility/2006">
              <mc:Choice xmlns:v="urn:schemas-microsoft-com:vml" Requires="v">
                <p:oleObj name="Equation" r:id="rId10" imgW="850680" imgH="419040" progId="Equation.3">
                  <p:embed/>
                </p:oleObj>
              </mc:Choice>
              <mc:Fallback>
                <p:oleObj name="Equation" r:id="rId10" imgW="850680" imgH="419040" progId="Equation.3">
                  <p:embed/>
                  <p:pic>
                    <p:nvPicPr>
                      <p:cNvPr id="0" name=""/>
                      <p:cNvPicPr/>
                      <p:nvPr/>
                    </p:nvPicPr>
                    <p:blipFill>
                      <a:blip r:embed="rId11"/>
                      <a:stretch>
                        <a:fillRect/>
                      </a:stretch>
                    </p:blipFill>
                    <p:spPr>
                      <a:xfrm>
                        <a:off x="4696827" y="4263989"/>
                        <a:ext cx="1772987" cy="873263"/>
                      </a:xfrm>
                      <a:prstGeom prst="rect">
                        <a:avLst/>
                      </a:prstGeom>
                    </p:spPr>
                  </p:pic>
                </p:oleObj>
              </mc:Fallback>
            </mc:AlternateContent>
          </a:graphicData>
        </a:graphic>
      </p:graphicFrame>
      <p:sp>
        <p:nvSpPr>
          <p:cNvPr id="15" name="Прямоугольник 14"/>
          <p:cNvSpPr/>
          <p:nvPr/>
        </p:nvSpPr>
        <p:spPr>
          <a:xfrm>
            <a:off x="304800" y="5156378"/>
            <a:ext cx="11638714" cy="816249"/>
          </a:xfrm>
          <a:prstGeom prst="rect">
            <a:avLst/>
          </a:prstGeom>
        </p:spPr>
        <p:txBody>
          <a:bodyPr wrap="square">
            <a:spAutoFit/>
          </a:bodyPr>
          <a:lstStyle/>
          <a:p>
            <a:pPr marR="12700" indent="190500" algn="just">
              <a:lnSpc>
                <a:spcPct val="98000"/>
              </a:lnSpc>
              <a:spcAft>
                <a:spcPts val="0"/>
              </a:spcAft>
            </a:pPr>
            <a:r>
              <a:rPr lang="uk-UA" sz="2400" b="1" dirty="0">
                <a:latin typeface="Corbel" panose="020B0503020204020204" pitchFamily="34" charset="0"/>
                <a:ea typeface="Times New Roman" panose="02020603050405020304" pitchFamily="18" charset="0"/>
              </a:rPr>
              <a:t>Функціональна густина </a:t>
            </a:r>
            <a:r>
              <a:rPr lang="uk-UA" sz="2400" dirty="0">
                <a:latin typeface="Corbel" panose="020B0503020204020204" pitchFamily="34" charset="0"/>
                <a:ea typeface="Times New Roman" panose="02020603050405020304" pitchFamily="18" charset="0"/>
              </a:rPr>
              <a:t>- кількість перетворень з однією змінною, які припадають на одиницю площі ВІС:</a:t>
            </a:r>
            <a:endParaRPr lang="uk-UA" sz="2400" dirty="0">
              <a:effectLst/>
              <a:latin typeface="Corbel" panose="020B0503020204020204" pitchFamily="34" charset="0"/>
              <a:ea typeface="Times New Roman" panose="02020603050405020304" pitchFamily="18"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2150362020"/>
              </p:ext>
            </p:extLst>
          </p:nvPr>
        </p:nvGraphicFramePr>
        <p:xfrm>
          <a:off x="4696827" y="5522560"/>
          <a:ext cx="949994" cy="892419"/>
        </p:xfrm>
        <a:graphic>
          <a:graphicData uri="http://schemas.openxmlformats.org/presentationml/2006/ole">
            <mc:AlternateContent xmlns:mc="http://schemas.openxmlformats.org/markup-compatibility/2006">
              <mc:Choice xmlns:v="urn:schemas-microsoft-com:vml" Requires="v">
                <p:oleObj name="Equation" r:id="rId12" imgW="419040" imgH="393480" progId="Equation.3">
                  <p:embed/>
                </p:oleObj>
              </mc:Choice>
              <mc:Fallback>
                <p:oleObj name="Equation" r:id="rId12" imgW="419040" imgH="393480" progId="Equation.3">
                  <p:embed/>
                  <p:pic>
                    <p:nvPicPr>
                      <p:cNvPr id="0" name=""/>
                      <p:cNvPicPr/>
                      <p:nvPr/>
                    </p:nvPicPr>
                    <p:blipFill>
                      <a:blip r:embed="rId13"/>
                      <a:stretch>
                        <a:fillRect/>
                      </a:stretch>
                    </p:blipFill>
                    <p:spPr>
                      <a:xfrm>
                        <a:off x="4696827" y="5522560"/>
                        <a:ext cx="949994" cy="892419"/>
                      </a:xfrm>
                      <a:prstGeom prst="rect">
                        <a:avLst/>
                      </a:prstGeom>
                    </p:spPr>
                  </p:pic>
                </p:oleObj>
              </mc:Fallback>
            </mc:AlternateContent>
          </a:graphicData>
        </a:graphic>
      </p:graphicFrame>
    </p:spTree>
    <p:extLst>
      <p:ext uri="{BB962C8B-B14F-4D97-AF65-F5344CB8AC3E}">
        <p14:creationId xmlns:p14="http://schemas.microsoft.com/office/powerpoint/2010/main" val="2572419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7095" y="404769"/>
            <a:ext cx="11197389" cy="1178208"/>
          </a:xfrm>
          <a:prstGeom prst="rect">
            <a:avLst/>
          </a:prstGeom>
        </p:spPr>
        <p:txBody>
          <a:bodyPr wrap="square">
            <a:spAutoFit/>
          </a:bodyPr>
          <a:lstStyle/>
          <a:p>
            <a:pPr indent="190500" algn="just">
              <a:lnSpc>
                <a:spcPct val="98000"/>
              </a:lnSpc>
              <a:spcAft>
                <a:spcPts val="0"/>
              </a:spcAft>
            </a:pPr>
            <a:endParaRPr lang="en-US" sz="2400" b="1" dirty="0">
              <a:latin typeface="Corbel" panose="020B0503020204020204" pitchFamily="34" charset="0"/>
              <a:ea typeface="Times New Roman" panose="02020603050405020304" pitchFamily="18" charset="0"/>
            </a:endParaRPr>
          </a:p>
          <a:p>
            <a:pPr indent="190500" algn="just">
              <a:lnSpc>
                <a:spcPct val="98000"/>
              </a:lnSpc>
              <a:spcAft>
                <a:spcPts val="0"/>
              </a:spcAft>
            </a:pPr>
            <a:r>
              <a:rPr lang="uk-UA" sz="2400" b="1" dirty="0">
                <a:latin typeface="Corbel" panose="020B0503020204020204" pitchFamily="34" charset="0"/>
                <a:ea typeface="Times New Roman" panose="02020603050405020304" pitchFamily="18" charset="0"/>
              </a:rPr>
              <a:t>Інформаційна складність </a:t>
            </a:r>
            <a:r>
              <a:rPr lang="uk-UA" sz="2400" dirty="0">
                <a:latin typeface="Corbel" panose="020B0503020204020204" pitchFamily="34" charset="0"/>
                <a:ea typeface="Times New Roman" panose="02020603050405020304" pitchFamily="18" charset="0"/>
              </a:rPr>
              <a:t>- середня кількість елементів у ВІС, які припадають на перетворення однієї змінної:</a:t>
            </a:r>
            <a:endParaRPr lang="uk-UA" sz="2400" dirty="0">
              <a:effectLst/>
              <a:latin typeface="Corbel" panose="020B0503020204020204" pitchFamily="34" charset="0"/>
              <a:ea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861318159"/>
              </p:ext>
            </p:extLst>
          </p:nvPr>
        </p:nvGraphicFramePr>
        <p:xfrm>
          <a:off x="4620126" y="1779283"/>
          <a:ext cx="2791326" cy="1293094"/>
        </p:xfrm>
        <a:graphic>
          <a:graphicData uri="http://schemas.openxmlformats.org/presentationml/2006/ole">
            <mc:AlternateContent xmlns:mc="http://schemas.openxmlformats.org/markup-compatibility/2006">
              <mc:Choice xmlns:v="urn:schemas-microsoft-com:vml" Requires="v">
                <p:oleObj name="Equation" r:id="rId2" imgW="1218960" imgH="660240" progId="Equation.3">
                  <p:embed/>
                </p:oleObj>
              </mc:Choice>
              <mc:Fallback>
                <p:oleObj name="Equation" r:id="rId2" imgW="1218960" imgH="660240" progId="Equation.3">
                  <p:embed/>
                  <p:pic>
                    <p:nvPicPr>
                      <p:cNvPr id="0" name=""/>
                      <p:cNvPicPr/>
                      <p:nvPr/>
                    </p:nvPicPr>
                    <p:blipFill>
                      <a:blip r:embed="rId3"/>
                      <a:stretch>
                        <a:fillRect/>
                      </a:stretch>
                    </p:blipFill>
                    <p:spPr>
                      <a:xfrm>
                        <a:off x="4620126" y="1779283"/>
                        <a:ext cx="2791326" cy="1293094"/>
                      </a:xfrm>
                      <a:prstGeom prst="rect">
                        <a:avLst/>
                      </a:prstGeom>
                    </p:spPr>
                  </p:pic>
                </p:oleObj>
              </mc:Fallback>
            </mc:AlternateContent>
          </a:graphicData>
        </a:graphic>
      </p:graphicFrame>
      <p:sp>
        <p:nvSpPr>
          <p:cNvPr id="5" name="Прямоугольник 4"/>
          <p:cNvSpPr/>
          <p:nvPr/>
        </p:nvSpPr>
        <p:spPr>
          <a:xfrm>
            <a:off x="304799" y="3214898"/>
            <a:ext cx="11197389" cy="3076740"/>
          </a:xfrm>
          <a:prstGeom prst="rect">
            <a:avLst/>
          </a:prstGeom>
        </p:spPr>
        <p:txBody>
          <a:bodyPr wrap="square">
            <a:spAutoFit/>
          </a:bodyPr>
          <a:lstStyle/>
          <a:p>
            <a:pPr marR="12700" indent="205740" algn="just">
              <a:lnSpc>
                <a:spcPct val="101000"/>
              </a:lnSpc>
              <a:spcAft>
                <a:spcPts val="0"/>
              </a:spcAft>
            </a:pPr>
            <a:r>
              <a:rPr lang="uk-UA" sz="2400" dirty="0">
                <a:latin typeface="Corbel" panose="020B0503020204020204" pitchFamily="34" charset="0"/>
                <a:ea typeface="Times New Roman" panose="02020603050405020304" pitchFamily="18" charset="0"/>
              </a:rPr>
              <a:t>За видом інформації, яка оброблюється, ВІС можна класифікувати </a:t>
            </a:r>
            <a:r>
              <a:rPr lang="uk-UA" sz="2400" b="1" dirty="0">
                <a:latin typeface="Corbel" panose="020B0503020204020204" pitchFamily="34" charset="0"/>
                <a:ea typeface="Times New Roman" panose="02020603050405020304" pitchFamily="18" charset="0"/>
              </a:rPr>
              <a:t>на цифрові й аналогові. </a:t>
            </a:r>
            <a:endParaRPr lang="en-US" sz="2400" b="1" dirty="0">
              <a:latin typeface="Corbel" panose="020B0503020204020204" pitchFamily="34" charset="0"/>
              <a:ea typeface="Times New Roman" panose="02020603050405020304" pitchFamily="18" charset="0"/>
            </a:endParaRPr>
          </a:p>
          <a:p>
            <a:pPr marR="12700" indent="205740" algn="just">
              <a:lnSpc>
                <a:spcPct val="101000"/>
              </a:lnSpc>
              <a:spcAft>
                <a:spcPts val="0"/>
              </a:spcAft>
            </a:pPr>
            <a:r>
              <a:rPr lang="uk-UA" sz="2400" b="1" dirty="0">
                <a:latin typeface="Corbel" panose="020B0503020204020204" pitchFamily="34" charset="0"/>
                <a:ea typeface="Times New Roman" panose="02020603050405020304" pitchFamily="18" charset="0"/>
              </a:rPr>
              <a:t>Цифрові ВІС </a:t>
            </a:r>
            <a:r>
              <a:rPr lang="uk-UA" sz="2400" dirty="0">
                <a:latin typeface="Corbel" panose="020B0503020204020204" pitchFamily="34" charset="0"/>
                <a:ea typeface="Times New Roman" panose="02020603050405020304" pitchFamily="18" charset="0"/>
              </a:rPr>
              <a:t>використовують у пристроях обробки інформації, до яких відносяться напівпровідникові запам'ятовуючі пристрої, </a:t>
            </a:r>
            <a:r>
              <a:rPr lang="uk-UA" sz="2400" dirty="0" err="1">
                <a:latin typeface="Corbel" panose="020B0503020204020204" pitchFamily="34" charset="0"/>
                <a:ea typeface="Times New Roman" panose="02020603050405020304" pitchFamily="18" charset="0"/>
              </a:rPr>
              <a:t>багаторозрядні</a:t>
            </a:r>
            <a:r>
              <a:rPr lang="uk-UA" sz="2400" dirty="0">
                <a:latin typeface="Corbel" panose="020B0503020204020204" pitchFamily="34" charset="0"/>
                <a:ea typeface="Times New Roman" panose="02020603050405020304" pitchFamily="18" charset="0"/>
              </a:rPr>
              <a:t> регістри, лічильники, суматори . </a:t>
            </a:r>
            <a:endParaRPr lang="en-US" sz="2400" dirty="0">
              <a:latin typeface="Corbel" panose="020B0503020204020204" pitchFamily="34" charset="0"/>
              <a:ea typeface="Times New Roman" panose="02020603050405020304" pitchFamily="18" charset="0"/>
            </a:endParaRPr>
          </a:p>
          <a:p>
            <a:pPr marR="12700" indent="205740" algn="just">
              <a:lnSpc>
                <a:spcPct val="101000"/>
              </a:lnSpc>
              <a:spcAft>
                <a:spcPts val="0"/>
              </a:spcAft>
            </a:pPr>
            <a:r>
              <a:rPr lang="uk-UA" sz="2400" dirty="0">
                <a:latin typeface="Corbel" panose="020B0503020204020204" pitchFamily="34" charset="0"/>
                <a:ea typeface="Times New Roman" panose="02020603050405020304" pitchFamily="18" charset="0"/>
              </a:rPr>
              <a:t>Прикладами </a:t>
            </a:r>
            <a:r>
              <a:rPr lang="uk-UA" sz="2400" b="1" dirty="0">
                <a:latin typeface="Corbel" panose="020B0503020204020204" pitchFamily="34" charset="0"/>
                <a:ea typeface="Times New Roman" panose="02020603050405020304" pitchFamily="18" charset="0"/>
              </a:rPr>
              <a:t>аналогових ВІС</a:t>
            </a:r>
            <a:r>
              <a:rPr lang="uk-UA" sz="2400" dirty="0">
                <a:latin typeface="Corbel" panose="020B0503020204020204" pitchFamily="34" charset="0"/>
                <a:ea typeface="Times New Roman" panose="02020603050405020304" pitchFamily="18" charset="0"/>
              </a:rPr>
              <a:t> є перетворювачі напруга - код і код - напруга, блоки апаратури зв'язку (тракти</a:t>
            </a:r>
            <a:r>
              <a:rPr lang="en-US" sz="2400"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високої і проміжної частот, формувачі сигналів, </a:t>
            </a:r>
            <a:r>
              <a:rPr lang="uk-UA" sz="2400" dirty="0" err="1">
                <a:latin typeface="Corbel" panose="020B0503020204020204" pitchFamily="34" charset="0"/>
                <a:ea typeface="Times New Roman" panose="02020603050405020304" pitchFamily="18" charset="0"/>
              </a:rPr>
              <a:t>багатокаскадні</a:t>
            </a:r>
            <a:r>
              <a:rPr lang="uk-UA" sz="2400" dirty="0">
                <a:latin typeface="Corbel" panose="020B0503020204020204" pitchFamily="34" charset="0"/>
                <a:ea typeface="Times New Roman" panose="02020603050405020304" pitchFamily="18" charset="0"/>
              </a:rPr>
              <a:t> схеми радіопристроїв і </a:t>
            </a:r>
            <a:r>
              <a:rPr lang="uk-UA" sz="2400" dirty="0" err="1">
                <a:latin typeface="Corbel" panose="020B0503020204020204" pitchFamily="34" charset="0"/>
                <a:ea typeface="Times New Roman" panose="02020603050405020304" pitchFamily="18" charset="0"/>
              </a:rPr>
              <a:t>т.д</a:t>
            </a:r>
            <a:r>
              <a:rPr lang="uk-UA" sz="2400" dirty="0">
                <a:latin typeface="Corbel" panose="020B0503020204020204" pitchFamily="34" charset="0"/>
                <a:ea typeface="Times New Roman" panose="02020603050405020304" pitchFamily="18" charset="0"/>
              </a:rPr>
              <a:t>.).</a:t>
            </a:r>
            <a:endParaRPr lang="uk-UA" sz="24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2112138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884" y="505500"/>
            <a:ext cx="11438021" cy="5314596"/>
          </a:xfrm>
          <a:prstGeom prst="rect">
            <a:avLst/>
          </a:prstGeom>
        </p:spPr>
        <p:txBody>
          <a:bodyPr wrap="square">
            <a:spAutoFit/>
          </a:bodyPr>
          <a:lstStyle/>
          <a:p>
            <a:pPr marL="25400" indent="204470" algn="just">
              <a:lnSpc>
                <a:spcPct val="102000"/>
              </a:lnSpc>
              <a:spcAft>
                <a:spcPts val="0"/>
              </a:spcAft>
            </a:pPr>
            <a:r>
              <a:rPr lang="uk-UA" sz="2400" dirty="0">
                <a:latin typeface="Corbel" panose="020B0503020204020204" pitchFamily="34" charset="0"/>
                <a:ea typeface="Times New Roman" panose="02020603050405020304" pitchFamily="18" charset="0"/>
              </a:rPr>
              <a:t>	За ступенем </a:t>
            </a:r>
            <a:r>
              <a:rPr lang="uk-UA" sz="2400" dirty="0" err="1">
                <a:latin typeface="Corbel" panose="020B0503020204020204" pitchFamily="34" charset="0"/>
                <a:ea typeface="Times New Roman" panose="02020603050405020304" pitchFamily="18" charset="0"/>
              </a:rPr>
              <a:t>застосованості</a:t>
            </a:r>
            <a:r>
              <a:rPr lang="uk-UA" sz="2400" dirty="0">
                <a:latin typeface="Corbel" panose="020B0503020204020204" pitchFamily="34" charset="0"/>
                <a:ea typeface="Times New Roman" panose="02020603050405020304" pitchFamily="18" charset="0"/>
              </a:rPr>
              <a:t> в розробках апаратури розрізняють ВІС </a:t>
            </a:r>
            <a:r>
              <a:rPr lang="uk-UA" sz="2400" b="1" dirty="0">
                <a:latin typeface="Corbel" panose="020B0503020204020204" pitchFamily="34" charset="0"/>
                <a:ea typeface="Times New Roman" panose="02020603050405020304" pitchFamily="18" charset="0"/>
              </a:rPr>
              <a:t>загального і спеціального призначення.</a:t>
            </a:r>
            <a:r>
              <a:rPr lang="uk-UA" sz="2400" dirty="0">
                <a:latin typeface="Corbel" panose="020B0503020204020204" pitchFamily="34" charset="0"/>
                <a:ea typeface="Times New Roman" panose="02020603050405020304" pitchFamily="18" charset="0"/>
              </a:rPr>
              <a:t> </a:t>
            </a:r>
          </a:p>
          <a:p>
            <a:pPr marL="25400" indent="204470" algn="just">
              <a:lnSpc>
                <a:spcPct val="102000"/>
              </a:lnSpc>
              <a:spcAft>
                <a:spcPts val="0"/>
              </a:spcAft>
            </a:pPr>
            <a:r>
              <a:rPr lang="uk-UA" sz="2400" dirty="0">
                <a:latin typeface="Corbel" panose="020B0503020204020204" pitchFamily="34" charset="0"/>
                <a:ea typeface="Times New Roman" panose="02020603050405020304" pitchFamily="18" charset="0"/>
              </a:rPr>
              <a:t>Цифрові ВІС </a:t>
            </a:r>
            <a:r>
              <a:rPr lang="uk-UA" sz="2400" b="1" dirty="0">
                <a:latin typeface="Corbel" panose="020B0503020204020204" pitchFamily="34" charset="0"/>
                <a:ea typeface="Times New Roman" panose="02020603050405020304" pitchFamily="18" charset="0"/>
              </a:rPr>
              <a:t>загального призначення: </a:t>
            </a:r>
            <a:r>
              <a:rPr lang="uk-UA" sz="2400" dirty="0">
                <a:latin typeface="Corbel" panose="020B0503020204020204" pitchFamily="34" charset="0"/>
                <a:ea typeface="Times New Roman" panose="02020603050405020304" pitchFamily="18" charset="0"/>
              </a:rPr>
              <a:t>напівпровідникові запам'ятовуючі пристрої, регістри, дешифратори. </a:t>
            </a:r>
          </a:p>
          <a:p>
            <a:pPr marL="25400" indent="204470" algn="just">
              <a:lnSpc>
                <a:spcPct val="102000"/>
              </a:lnSpc>
              <a:spcAft>
                <a:spcPts val="0"/>
              </a:spcAft>
            </a:pPr>
            <a:r>
              <a:rPr lang="uk-UA" sz="2400" dirty="0">
                <a:latin typeface="Corbel" panose="020B0503020204020204" pitchFamily="34" charset="0"/>
                <a:ea typeface="Times New Roman" panose="02020603050405020304" pitchFamily="18" charset="0"/>
              </a:rPr>
              <a:t>Аналогові ВІС </a:t>
            </a:r>
            <a:r>
              <a:rPr lang="uk-UA" sz="2400" b="1" dirty="0">
                <a:latin typeface="Corbel" panose="020B0503020204020204" pitchFamily="34" charset="0"/>
                <a:ea typeface="Times New Roman" panose="02020603050405020304" pitchFamily="18" charset="0"/>
              </a:rPr>
              <a:t>загального призначення</a:t>
            </a:r>
            <a:r>
              <a:rPr lang="uk-UA" sz="2400" dirty="0">
                <a:latin typeface="Corbel" panose="020B0503020204020204" pitchFamily="34" charset="0"/>
                <a:ea typeface="Times New Roman" panose="02020603050405020304" pitchFamily="18" charset="0"/>
              </a:rPr>
              <a:t> - це системи взаємного перетворення напруги в код, прецизійні операційні підсилювачі вищого класу, підсилювачі для високоякісного відтворення звуку та інші пристрої.</a:t>
            </a:r>
          </a:p>
          <a:p>
            <a:r>
              <a:rPr lang="uk-UA" sz="2400" dirty="0" err="1"/>
              <a:t>АналоговІ</a:t>
            </a:r>
            <a:r>
              <a:rPr lang="uk-UA" sz="2400" dirty="0"/>
              <a:t> ВІС </a:t>
            </a:r>
            <a:r>
              <a:rPr lang="uk-UA" sz="2400" b="1" dirty="0"/>
              <a:t>спеціального призначення</a:t>
            </a:r>
            <a:r>
              <a:rPr lang="uk-UA" sz="2400" dirty="0"/>
              <a:t>: підсилювальні тракти радіоприймальних і </a:t>
            </a:r>
            <a:r>
              <a:rPr lang="uk-UA" sz="2400" dirty="0" err="1"/>
              <a:t>радіопередаючих</a:t>
            </a:r>
            <a:r>
              <a:rPr lang="uk-UA" sz="2400" dirty="0"/>
              <a:t> пристроїв на фіксовані частоти.</a:t>
            </a:r>
          </a:p>
          <a:p>
            <a:r>
              <a:rPr lang="uk-UA" sz="2400" dirty="0">
                <a:latin typeface="Corbel" panose="020B0503020204020204" pitchFamily="34" charset="0"/>
                <a:ea typeface="Times New Roman" panose="02020603050405020304" pitchFamily="18" charset="0"/>
              </a:rPr>
              <a:t>Цифрові ВІС</a:t>
            </a:r>
            <a:r>
              <a:rPr lang="uk-UA" sz="2400" b="1" dirty="0"/>
              <a:t> спеціального призначення</a:t>
            </a:r>
            <a:r>
              <a:rPr lang="uk-UA" sz="2400" dirty="0"/>
              <a:t>: мікропроцесори комп</a:t>
            </a:r>
            <a:r>
              <a:rPr lang="en-US" sz="2400" dirty="0"/>
              <a:t>’</a:t>
            </a:r>
            <a:r>
              <a:rPr lang="uk-UA" sz="2400" dirty="0" err="1"/>
              <a:t>ютерів</a:t>
            </a:r>
            <a:r>
              <a:rPr lang="uk-UA" sz="2400" dirty="0"/>
              <a:t>.</a:t>
            </a:r>
          </a:p>
          <a:p>
            <a:r>
              <a:rPr lang="uk-UA" sz="2400" dirty="0">
                <a:latin typeface="Corbel" panose="020B0503020204020204" pitchFamily="34" charset="0"/>
              </a:rPr>
              <a:t>Приклад: системи штучного інтелекту. У 1996 році така системи обіграла у шахи чемпіона світу. Насьогодні такі системи </a:t>
            </a:r>
            <a:r>
              <a:rPr lang="uk-UA" sz="2400" dirty="0" err="1">
                <a:latin typeface="Corbel" panose="020B0503020204020204" pitchFamily="34" charset="0"/>
              </a:rPr>
              <a:t>обігрують</a:t>
            </a:r>
            <a:r>
              <a:rPr lang="uk-UA" sz="2400" dirty="0">
                <a:latin typeface="Corbel" panose="020B0503020204020204" pitchFamily="34" charset="0"/>
              </a:rPr>
              <a:t> чемпіонів світу з фізичних вправ – керування БПЛ. Особливий інтерес викликає інформаційна система – зоровий спостерігач, який повністю покриває площу території США .</a:t>
            </a:r>
          </a:p>
        </p:txBody>
      </p:sp>
    </p:spTree>
    <p:extLst>
      <p:ext uri="{BB962C8B-B14F-4D97-AF65-F5344CB8AC3E}">
        <p14:creationId xmlns:p14="http://schemas.microsoft.com/office/powerpoint/2010/main" val="2563643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Мікроелектронні ІНФОРМАЦІЙНІ СИСТЕМИ</a:t>
            </a:r>
            <a:endParaRPr lang="ru-RU" dirty="0"/>
          </a:p>
        </p:txBody>
      </p:sp>
      <p:sp>
        <p:nvSpPr>
          <p:cNvPr id="3" name="Подзаголовок 2"/>
          <p:cNvSpPr>
            <a:spLocks noGrp="1"/>
          </p:cNvSpPr>
          <p:nvPr>
            <p:ph type="subTitle" idx="1"/>
          </p:nvPr>
        </p:nvSpPr>
        <p:spPr/>
        <p:txBody>
          <a:bodyPr>
            <a:normAutofit/>
          </a:bodyPr>
          <a:lstStyle/>
          <a:p>
            <a:r>
              <a:rPr lang="uk-UA" sz="3200" b="1" dirty="0"/>
              <a:t>Лекція 6. Сучасні напрямки розвитку </a:t>
            </a:r>
            <a:endParaRPr lang="uk-UA" sz="3200" dirty="0"/>
          </a:p>
          <a:p>
            <a:endParaRPr lang="ru-RU" sz="3200" dirty="0"/>
          </a:p>
        </p:txBody>
      </p:sp>
    </p:spTree>
    <p:extLst>
      <p:ext uri="{BB962C8B-B14F-4D97-AF65-F5344CB8AC3E}">
        <p14:creationId xmlns:p14="http://schemas.microsoft.com/office/powerpoint/2010/main" val="3557146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305" y="367319"/>
            <a:ext cx="10972800" cy="1208023"/>
          </a:xfrm>
          <a:prstGeom prst="rect">
            <a:avLst/>
          </a:prstGeom>
        </p:spPr>
        <p:txBody>
          <a:bodyPr wrap="square">
            <a:spAutoFit/>
          </a:bodyPr>
          <a:lstStyle/>
          <a:p>
            <a:pPr>
              <a:lnSpc>
                <a:spcPts val="1515"/>
              </a:lnSpc>
              <a:spcAft>
                <a:spcPts val="0"/>
              </a:spcAft>
            </a:pPr>
            <a:r>
              <a:rPr lang="ru-RU" sz="2000" dirty="0">
                <a:latin typeface="Times New Roman" panose="02020603050405020304" pitchFamily="18" charset="0"/>
                <a:ea typeface="Times New Roman" panose="02020603050405020304" pitchFamily="18" charset="0"/>
              </a:rPr>
              <a:t> </a:t>
            </a:r>
          </a:p>
          <a:p>
            <a:pPr indent="179705" algn="just">
              <a:spcAft>
                <a:spcPts val="0"/>
              </a:spcAft>
            </a:pPr>
            <a:r>
              <a:rPr lang="uk-UA" sz="2000" b="1" dirty="0">
                <a:latin typeface="Corbel" panose="020B0503020204020204" pitchFamily="34" charset="0"/>
                <a:ea typeface="Times New Roman" panose="02020603050405020304" pitchFamily="18" charset="0"/>
              </a:rPr>
              <a:t>Оптоелектроніка </a:t>
            </a:r>
            <a:r>
              <a:rPr lang="uk-UA" sz="2000" dirty="0">
                <a:latin typeface="Corbel" panose="020B0503020204020204" pitchFamily="34" charset="0"/>
                <a:ea typeface="Times New Roman" panose="02020603050405020304" pitchFamily="18" charset="0"/>
              </a:rPr>
              <a:t>-</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це галузь електроніки,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яка присвячена</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теорії і практиці створення приладів та пристроїв, заснованих на перетворенні електричних сигналів в оптичні та навпаки. Їх застосування – оптоелектронні інформаційні системи.</a:t>
            </a:r>
            <a:endParaRPr lang="uk-UA" sz="2000" dirty="0">
              <a:effectLst/>
              <a:latin typeface="Corbel" panose="020B0503020204020204" pitchFamily="34" charset="0"/>
              <a:ea typeface="Times New Roman" panose="02020603050405020304" pitchFamily="18" charset="0"/>
            </a:endParaRPr>
          </a:p>
        </p:txBody>
      </p:sp>
      <p:sp>
        <p:nvSpPr>
          <p:cNvPr id="4" name="Прямоугольник 3"/>
          <p:cNvSpPr/>
          <p:nvPr/>
        </p:nvSpPr>
        <p:spPr>
          <a:xfrm>
            <a:off x="368968" y="1630742"/>
            <a:ext cx="11454064" cy="2887970"/>
          </a:xfrm>
          <a:prstGeom prst="rect">
            <a:avLst/>
          </a:prstGeom>
        </p:spPr>
        <p:txBody>
          <a:bodyPr wrap="square">
            <a:spAutoFit/>
          </a:bodyPr>
          <a:lstStyle/>
          <a:p>
            <a:pPr indent="179705" algn="just">
              <a:lnSpc>
                <a:spcPct val="150000"/>
              </a:lnSpc>
              <a:spcAft>
                <a:spcPts val="0"/>
              </a:spcAft>
            </a:pPr>
            <a:r>
              <a:rPr lang="uk-UA" sz="2000" b="1" dirty="0">
                <a:ea typeface="Times New Roman" panose="02020603050405020304" pitchFamily="18" charset="0"/>
              </a:rPr>
              <a:t>Оптичний напрям </a:t>
            </a:r>
            <a:r>
              <a:rPr lang="uk-UA" sz="2000" dirty="0">
                <a:ea typeface="Times New Roman" panose="02020603050405020304" pitchFamily="18" charset="0"/>
              </a:rPr>
              <a:t>базується на ефектах взаємодії твердого тіла з електромагнітним випромінюванням (голографія ,фотохімія ,електрооптика). </a:t>
            </a:r>
          </a:p>
          <a:p>
            <a:pPr indent="179705" algn="just">
              <a:lnSpc>
                <a:spcPct val="150000"/>
              </a:lnSpc>
              <a:spcAft>
                <a:spcPts val="0"/>
              </a:spcAft>
            </a:pPr>
            <a:r>
              <a:rPr lang="uk-UA" sz="2000" b="1" dirty="0">
                <a:ea typeface="Times New Roman" panose="02020603050405020304" pitchFamily="18" charset="0"/>
              </a:rPr>
              <a:t>Електронно-оптичний</a:t>
            </a:r>
            <a:r>
              <a:rPr lang="uk-UA" sz="2000" dirty="0">
                <a:ea typeface="Times New Roman" panose="02020603050405020304" pitchFamily="18" charset="0"/>
              </a:rPr>
              <a:t> використовує принцип фотоелектричного перетворення при внутрішньому фотоефекті з одного боку, та фотолюмінесценції - з іншого (волоконні лінії зв'язку ).</a:t>
            </a:r>
          </a:p>
          <a:p>
            <a:pPr>
              <a:lnSpc>
                <a:spcPts val="105"/>
              </a:lnSpc>
              <a:spcAft>
                <a:spcPts val="0"/>
              </a:spcAft>
            </a:pPr>
            <a:r>
              <a:rPr lang="uk-UA" sz="2000" dirty="0">
                <a:ea typeface="Times New Roman" panose="02020603050405020304" pitchFamily="18" charset="0"/>
              </a:rPr>
              <a:t> </a:t>
            </a:r>
          </a:p>
          <a:p>
            <a:pPr indent="179705" algn="just">
              <a:lnSpc>
                <a:spcPct val="150000"/>
              </a:lnSpc>
              <a:spcAft>
                <a:spcPts val="0"/>
              </a:spcAft>
            </a:pPr>
            <a:r>
              <a:rPr lang="uk-UA" sz="2000" b="1" dirty="0">
                <a:ea typeface="Times New Roman" panose="02020603050405020304" pitchFamily="18" charset="0"/>
              </a:rPr>
              <a:t>Головна проблема оптоелектроніки </a:t>
            </a:r>
            <a:r>
              <a:rPr lang="uk-UA" sz="2000" dirty="0">
                <a:ea typeface="Times New Roman" panose="02020603050405020304" pitchFamily="18" charset="0"/>
              </a:rPr>
              <a:t>- суттєве зменшення паразитних </a:t>
            </a:r>
            <a:r>
              <a:rPr lang="uk-UA" sz="2000" dirty="0" err="1">
                <a:ea typeface="Times New Roman" panose="02020603050405020304" pitchFamily="18" charset="0"/>
              </a:rPr>
              <a:t>зв'язків</a:t>
            </a:r>
            <a:r>
              <a:rPr lang="uk-UA" sz="2000" dirty="0">
                <a:ea typeface="Times New Roman" panose="02020603050405020304" pitchFamily="18" charset="0"/>
              </a:rPr>
              <a:t> між елементами однієї мікросхеми та між мікросхемами.</a:t>
            </a:r>
          </a:p>
          <a:p>
            <a:pPr>
              <a:lnSpc>
                <a:spcPts val="110"/>
              </a:lnSpc>
              <a:spcAft>
                <a:spcPts val="0"/>
              </a:spcAft>
            </a:pPr>
            <a:r>
              <a:rPr lang="uk-UA" sz="1200" dirty="0">
                <a:ea typeface="Times New Roman" panose="02020603050405020304" pitchFamily="18" charset="0"/>
              </a:rPr>
              <a:t> </a:t>
            </a:r>
            <a:endParaRPr lang="uk-UA" sz="1600" dirty="0">
              <a:ea typeface="Times New Roman" panose="02020603050405020304" pitchFamily="18" charset="0"/>
            </a:endParaRPr>
          </a:p>
        </p:txBody>
      </p:sp>
      <p:sp>
        <p:nvSpPr>
          <p:cNvPr id="5" name="Прямоугольник 4"/>
          <p:cNvSpPr/>
          <p:nvPr/>
        </p:nvSpPr>
        <p:spPr>
          <a:xfrm>
            <a:off x="224589" y="4548058"/>
            <a:ext cx="11598443" cy="1938992"/>
          </a:xfrm>
          <a:prstGeom prst="rect">
            <a:avLst/>
          </a:prstGeom>
        </p:spPr>
        <p:txBody>
          <a:bodyPr wrap="square">
            <a:spAutoFit/>
          </a:bodyPr>
          <a:lstStyle/>
          <a:p>
            <a:pPr marR="12700" indent="179705" algn="just">
              <a:lnSpc>
                <a:spcPct val="150000"/>
              </a:lnSpc>
              <a:spcAft>
                <a:spcPts val="0"/>
              </a:spcAft>
            </a:pPr>
            <a:r>
              <a:rPr lang="uk-UA" sz="2000" b="1" dirty="0">
                <a:latin typeface="Corbel" panose="020B0503020204020204" pitchFamily="34" charset="0"/>
                <a:ea typeface="Times New Roman" panose="02020603050405020304" pitchFamily="18" charset="0"/>
              </a:rPr>
              <a:t>Найважливішими матеріалами оптоелектроніки</a:t>
            </a:r>
            <a:r>
              <a:rPr lang="uk-UA" sz="2000" dirty="0">
                <a:latin typeface="Corbel" panose="020B0503020204020204" pitchFamily="34" charset="0"/>
                <a:ea typeface="Times New Roman" panose="02020603050405020304" pitchFamily="18" charset="0"/>
              </a:rPr>
              <a:t> є такі речовини, як: </a:t>
            </a:r>
            <a:r>
              <a:rPr lang="uk-UA" sz="2000" dirty="0" err="1">
                <a:latin typeface="Corbel" panose="020B0503020204020204" pitchFamily="34" charset="0"/>
                <a:ea typeface="Times New Roman" panose="02020603050405020304" pitchFamily="18" charset="0"/>
              </a:rPr>
              <a:t>GaAs</a:t>
            </a:r>
            <a:r>
              <a:rPr lang="uk-UA" sz="2000" dirty="0">
                <a:latin typeface="Corbel" panose="020B0503020204020204" pitchFamily="34" charset="0"/>
                <a:ea typeface="Times New Roman" panose="02020603050405020304" pitchFamily="18" charset="0"/>
              </a:rPr>
              <a:t>, BaF</a:t>
            </a:r>
            <a:r>
              <a:rPr lang="uk-UA" sz="2000" baseline="-25000" dirty="0">
                <a:latin typeface="Corbel" panose="020B0503020204020204" pitchFamily="34" charset="0"/>
                <a:ea typeface="Times New Roman" panose="02020603050405020304" pitchFamily="18" charset="0"/>
              </a:rPr>
              <a:t>2</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CdTe</a:t>
            </a:r>
            <a:r>
              <a:rPr lang="uk-UA" sz="2000" dirty="0">
                <a:latin typeface="Corbel" panose="020B0503020204020204" pitchFamily="34" charset="0"/>
                <a:ea typeface="Times New Roman" panose="02020603050405020304" pitchFamily="18" charset="0"/>
              </a:rPr>
              <a:t> (для виготовлення підкладок); структури </a:t>
            </a:r>
            <a:r>
              <a:rPr lang="uk-UA" sz="2000" dirty="0" err="1">
                <a:latin typeface="Corbel" panose="020B0503020204020204" pitchFamily="34" charset="0"/>
                <a:ea typeface="Times New Roman" panose="02020603050405020304" pitchFamily="18" charset="0"/>
              </a:rPr>
              <a:t>GaAlAs</a:t>
            </a:r>
            <a:r>
              <a:rPr lang="uk-UA" sz="2000" dirty="0">
                <a:latin typeface="Corbel" panose="020B0503020204020204" pitchFamily="34" charset="0"/>
                <a:ea typeface="Times New Roman" panose="02020603050405020304" pitchFamily="18" charset="0"/>
              </a:rPr>
              <a:t>/</a:t>
            </a:r>
            <a:r>
              <a:rPr lang="uk-UA" sz="2000" dirty="0" err="1">
                <a:latin typeface="Corbel" panose="020B0503020204020204" pitchFamily="34" charset="0"/>
                <a:ea typeface="Times New Roman" panose="02020603050405020304" pitchFamily="18" charset="0"/>
              </a:rPr>
              <a:t>GaAs</a:t>
            </a:r>
            <a:r>
              <a:rPr lang="uk-UA" sz="2000" dirty="0">
                <a:latin typeface="Corbel" panose="020B0503020204020204" pitchFamily="34" charset="0"/>
                <a:ea typeface="Times New Roman" panose="02020603050405020304" pitchFamily="18" charset="0"/>
              </a:rPr>
              <a:t>/</a:t>
            </a:r>
            <a:r>
              <a:rPr lang="uk-UA" sz="2000" dirty="0" err="1">
                <a:latin typeface="Corbel" panose="020B0503020204020204" pitchFamily="34" charset="0"/>
                <a:ea typeface="Times New Roman" panose="02020603050405020304" pitchFamily="18" charset="0"/>
              </a:rPr>
              <a:t>GaAlAs</a:t>
            </a:r>
            <a:r>
              <a:rPr lang="uk-UA" sz="2000" dirty="0">
                <a:latin typeface="Corbel" panose="020B0503020204020204" pitchFamily="34" charset="0"/>
                <a:ea typeface="Times New Roman" panose="02020603050405020304" pitchFamily="18" charset="0"/>
              </a:rPr>
              <a:t> (електрооптичні модулятори); SiO</a:t>
            </a:r>
            <a:r>
              <a:rPr lang="uk-UA" sz="2000" baseline="-25000" dirty="0">
                <a:latin typeface="Corbel" panose="020B0503020204020204" pitchFamily="34" charset="0"/>
                <a:ea typeface="Times New Roman" panose="02020603050405020304" pitchFamily="18" charset="0"/>
              </a:rPr>
              <a:t>2</a:t>
            </a:r>
            <a:r>
              <a:rPr lang="uk-UA" sz="2000" dirty="0">
                <a:latin typeface="Corbel" panose="020B0503020204020204" pitchFamily="34" charset="0"/>
                <a:ea typeface="Times New Roman" panose="02020603050405020304" pitchFamily="18" charset="0"/>
              </a:rPr>
              <a:t> (матеріал для ізоляції), </a:t>
            </a:r>
            <a:r>
              <a:rPr lang="uk-UA" sz="2000" dirty="0" err="1">
                <a:latin typeface="Corbel" panose="020B0503020204020204" pitchFamily="34" charset="0"/>
                <a:ea typeface="Times New Roman" panose="02020603050405020304" pitchFamily="18" charset="0"/>
              </a:rPr>
              <a:t>Si</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CdHgTe</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PbSnSe</a:t>
            </a:r>
            <a:r>
              <a:rPr lang="uk-UA" sz="2000" dirty="0">
                <a:latin typeface="Corbel" panose="020B0503020204020204" pitchFamily="34" charset="0"/>
                <a:ea typeface="Times New Roman" panose="02020603050405020304" pitchFamily="18" charset="0"/>
              </a:rPr>
              <a:t> (фотодіоди, </a:t>
            </a:r>
            <a:r>
              <a:rPr lang="uk-UA" sz="2000" dirty="0" err="1">
                <a:latin typeface="Corbel" panose="020B0503020204020204" pitchFamily="34" charset="0"/>
                <a:ea typeface="Times New Roman" panose="02020603050405020304" pitchFamily="18" charset="0"/>
              </a:rPr>
              <a:t>фототранзистори</a:t>
            </a:r>
            <a:r>
              <a:rPr lang="uk-UA" sz="2000" dirty="0">
                <a:latin typeface="Corbel" panose="020B0503020204020204" pitchFamily="34" charset="0"/>
                <a:ea typeface="Times New Roman" panose="02020603050405020304" pitchFamily="18" charset="0"/>
              </a:rPr>
              <a:t>). </a:t>
            </a:r>
          </a:p>
          <a:p>
            <a:pPr marR="12700" indent="179705" algn="just">
              <a:lnSpc>
                <a:spcPct val="150000"/>
              </a:lnSpc>
              <a:spcAft>
                <a:spcPts val="0"/>
              </a:spcAft>
            </a:pPr>
            <a:r>
              <a:rPr lang="uk-UA" sz="2000" dirty="0">
                <a:latin typeface="Corbel" panose="020B0503020204020204" pitchFamily="34" charset="0"/>
                <a:ea typeface="Times New Roman" panose="02020603050405020304" pitchFamily="18" charset="0"/>
              </a:rPr>
              <a:t>У деяких ІМС використовуються </a:t>
            </a:r>
            <a:r>
              <a:rPr lang="uk-UA" sz="2000" dirty="0" err="1">
                <a:latin typeface="Corbel" panose="020B0503020204020204" pitchFamily="34" charset="0"/>
                <a:ea typeface="Times New Roman" panose="02020603050405020304" pitchFamily="18" charset="0"/>
              </a:rPr>
              <a:t>Ni</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Cr</a:t>
            </a:r>
            <a:r>
              <a:rPr lang="uk-UA" sz="2000" dirty="0">
                <a:latin typeface="Corbel" panose="020B0503020204020204" pitchFamily="34" charset="0"/>
                <a:ea typeface="Times New Roman" panose="02020603050405020304" pitchFamily="18" charset="0"/>
              </a:rPr>
              <a:t>, та </a:t>
            </a:r>
            <a:r>
              <a:rPr lang="uk-UA" sz="2000" dirty="0" err="1">
                <a:latin typeface="Corbel" panose="020B0503020204020204" pitchFamily="34" charset="0"/>
                <a:ea typeface="Times New Roman" panose="02020603050405020304" pitchFamily="18" charset="0"/>
              </a:rPr>
              <a:t>Ag</a:t>
            </a:r>
            <a:r>
              <a:rPr lang="uk-UA" sz="2000" dirty="0">
                <a:latin typeface="Corbel" panose="020B0503020204020204" pitchFamily="34" charset="0"/>
                <a:ea typeface="Times New Roman" panose="02020603050405020304" pitchFamily="18" charset="0"/>
              </a:rPr>
              <a:t>.</a:t>
            </a:r>
            <a:endParaRPr lang="uk-UA" sz="2000" dirty="0">
              <a:latin typeface="Corbel" panose="020B0503020204020204" pitchFamily="34" charset="0"/>
            </a:endParaRPr>
          </a:p>
        </p:txBody>
      </p:sp>
    </p:spTree>
    <p:extLst>
      <p:ext uri="{BB962C8B-B14F-4D97-AF65-F5344CB8AC3E}">
        <p14:creationId xmlns:p14="http://schemas.microsoft.com/office/powerpoint/2010/main" val="172905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F2E4A1-A43A-F87E-FAA4-FFB26B0B81D6}"/>
              </a:ext>
            </a:extLst>
          </p:cNvPr>
          <p:cNvPicPr>
            <a:picLocks noChangeAspect="1"/>
          </p:cNvPicPr>
          <p:nvPr/>
        </p:nvPicPr>
        <p:blipFill>
          <a:blip r:embed="rId2"/>
          <a:stretch>
            <a:fillRect/>
          </a:stretch>
        </p:blipFill>
        <p:spPr>
          <a:xfrm>
            <a:off x="1210529" y="806245"/>
            <a:ext cx="9280490" cy="4778478"/>
          </a:xfrm>
          <a:prstGeom prst="rect">
            <a:avLst/>
          </a:prstGeom>
        </p:spPr>
      </p:pic>
    </p:spTree>
    <p:extLst>
      <p:ext uri="{BB962C8B-B14F-4D97-AF65-F5344CB8AC3E}">
        <p14:creationId xmlns:p14="http://schemas.microsoft.com/office/powerpoint/2010/main" val="2645915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B14B7-0ACD-A780-E0C2-B66AA3F4FC3B}"/>
              </a:ext>
            </a:extLst>
          </p:cNvPr>
          <p:cNvSpPr txBox="1"/>
          <p:nvPr/>
        </p:nvSpPr>
        <p:spPr>
          <a:xfrm>
            <a:off x="845574" y="1012723"/>
            <a:ext cx="10717161" cy="4555093"/>
          </a:xfrm>
          <a:prstGeom prst="rect">
            <a:avLst/>
          </a:prstGeom>
          <a:noFill/>
        </p:spPr>
        <p:txBody>
          <a:bodyPr wrap="square">
            <a:spAutoFit/>
          </a:bodyPr>
          <a:lstStyle/>
          <a:p>
            <a:pPr algn="ctr"/>
            <a:r>
              <a:rPr lang="uk-UA" sz="2800" b="1" dirty="0"/>
              <a:t>5 поколінь </a:t>
            </a:r>
            <a:r>
              <a:rPr lang="uk-UA" sz="2800" b="1" dirty="0" err="1"/>
              <a:t>волоконно</a:t>
            </a:r>
            <a:r>
              <a:rPr lang="uk-UA" sz="2800" b="1" dirty="0"/>
              <a:t>-оптичних ліній зв’язку (ВОЛЗ):</a:t>
            </a:r>
          </a:p>
          <a:p>
            <a:pPr algn="ctr"/>
            <a:endParaRPr lang="uk-UA" sz="2800" b="1" dirty="0"/>
          </a:p>
          <a:p>
            <a:endParaRPr lang="uk-UA" dirty="0"/>
          </a:p>
          <a:p>
            <a:endParaRPr lang="uk-UA" dirty="0"/>
          </a:p>
          <a:p>
            <a:r>
              <a:rPr lang="uk-UA" dirty="0"/>
              <a:t> 1. Перше покоління (1977 – 1980 </a:t>
            </a:r>
            <a:r>
              <a:rPr lang="uk-UA" dirty="0" err="1"/>
              <a:t>р.р</a:t>
            </a:r>
            <a:r>
              <a:rPr lang="uk-UA" dirty="0"/>
              <a:t>.) – використовувався діапазон довжин хвиль 0,8 – 0,9 </a:t>
            </a:r>
            <a:r>
              <a:rPr lang="uk-UA" dirty="0" err="1"/>
              <a:t>мкм</a:t>
            </a:r>
            <a:r>
              <a:rPr lang="uk-UA" dirty="0"/>
              <a:t>, цифрові потоки оброблялись зі швидкістю 45 Мбіт/с.</a:t>
            </a:r>
          </a:p>
          <a:p>
            <a:r>
              <a:rPr lang="uk-UA" dirty="0"/>
              <a:t> 2. Друге покоління (1980 – 1983 </a:t>
            </a:r>
            <a:r>
              <a:rPr lang="uk-UA" dirty="0" err="1"/>
              <a:t>р.р</a:t>
            </a:r>
            <a:r>
              <a:rPr lang="uk-UA" dirty="0"/>
              <a:t>.) – використовувалась довжина хвилі 1,31мкм, цифрові потоки оброблялись зі швидкістю 500 Мбіт/с. </a:t>
            </a:r>
          </a:p>
          <a:p>
            <a:r>
              <a:rPr lang="uk-UA" dirty="0"/>
              <a:t>3. Третє покоління (1983 – 1990 </a:t>
            </a:r>
            <a:r>
              <a:rPr lang="uk-UA" dirty="0" err="1"/>
              <a:t>р.р</a:t>
            </a:r>
            <a:r>
              <a:rPr lang="uk-UA" dirty="0"/>
              <a:t>.) – використовувались довжини хвиль 1,31 та 1,55 </a:t>
            </a:r>
            <a:r>
              <a:rPr lang="uk-UA" dirty="0" err="1"/>
              <a:t>мкм</a:t>
            </a:r>
            <a:r>
              <a:rPr lang="uk-UA" dirty="0"/>
              <a:t>, цифрові потоки оброблялись зі швидкістю 2 </a:t>
            </a:r>
            <a:r>
              <a:rPr lang="uk-UA" dirty="0" err="1"/>
              <a:t>Гбіт</a:t>
            </a:r>
            <a:r>
              <a:rPr lang="uk-UA" dirty="0"/>
              <a:t>/с.</a:t>
            </a:r>
          </a:p>
          <a:p>
            <a:r>
              <a:rPr lang="uk-UA" dirty="0"/>
              <a:t> 4. Четверте покоління (1989 – 1994 </a:t>
            </a:r>
            <a:r>
              <a:rPr lang="uk-UA" dirty="0" err="1"/>
              <a:t>р.р</a:t>
            </a:r>
            <a:r>
              <a:rPr lang="uk-UA" dirty="0"/>
              <a:t>.) – використовувалась довжина хвилі 1,55 </a:t>
            </a:r>
            <a:r>
              <a:rPr lang="uk-UA" dirty="0" err="1"/>
              <a:t>мкм</a:t>
            </a:r>
            <a:r>
              <a:rPr lang="uk-UA" dirty="0"/>
              <a:t>, цифрові потоки оброблялись зі швидкістю 10 </a:t>
            </a:r>
            <a:r>
              <a:rPr lang="uk-UA" dirty="0" err="1"/>
              <a:t>Гбіт</a:t>
            </a:r>
            <a:r>
              <a:rPr lang="uk-UA" dirty="0"/>
              <a:t>/с. </a:t>
            </a:r>
          </a:p>
          <a:p>
            <a:r>
              <a:rPr lang="uk-UA" dirty="0"/>
              <a:t>5. П’яте покоління (з 1994 р.) – використовують діапазон довжин хвиль 1,55 – 1,63 </a:t>
            </a:r>
            <a:r>
              <a:rPr lang="uk-UA" dirty="0" err="1"/>
              <a:t>мкм</a:t>
            </a:r>
            <a:r>
              <a:rPr lang="uk-UA" dirty="0"/>
              <a:t>, цифрові потоки обробляються в багатоканальних ВОЛЗ зі швидкістю до 1 – 10 </a:t>
            </a:r>
            <a:r>
              <a:rPr lang="uk-UA" dirty="0" err="1"/>
              <a:t>Тбіт</a:t>
            </a:r>
            <a:r>
              <a:rPr lang="uk-UA" dirty="0"/>
              <a:t>/с. Однак роботи по підвищенню швидкості продовжуються.</a:t>
            </a:r>
            <a:endParaRPr lang="ru-UA" dirty="0"/>
          </a:p>
        </p:txBody>
      </p:sp>
    </p:spTree>
    <p:extLst>
      <p:ext uri="{BB962C8B-B14F-4D97-AF65-F5344CB8AC3E}">
        <p14:creationId xmlns:p14="http://schemas.microsoft.com/office/powerpoint/2010/main" val="857019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A4A65-D941-A1E1-EFE4-062ED5888CAE}"/>
              </a:ext>
            </a:extLst>
          </p:cNvPr>
          <p:cNvSpPr txBox="1"/>
          <p:nvPr/>
        </p:nvSpPr>
        <p:spPr>
          <a:xfrm>
            <a:off x="1406012" y="1150374"/>
            <a:ext cx="9950245" cy="5016758"/>
          </a:xfrm>
          <a:prstGeom prst="rect">
            <a:avLst/>
          </a:prstGeom>
          <a:noFill/>
        </p:spPr>
        <p:txBody>
          <a:bodyPr wrap="square">
            <a:spAutoFit/>
          </a:bodyPr>
          <a:lstStyle/>
          <a:p>
            <a:r>
              <a:rPr lang="uk-UA" sz="2000" dirty="0"/>
              <a:t>До оптоелектронних інформаційних систем майбутнього можна віднести наступні розробки:  оптоелектронні комп’ютери з архітектурою, схожою до людського мозку;</a:t>
            </a:r>
          </a:p>
          <a:p>
            <a:r>
              <a:rPr lang="uk-UA" sz="2000" dirty="0"/>
              <a:t>  стереоскопічні системи, що імітують характеристики людського зору з автоматичним розпізнаванням рухомих об’єктів;  </a:t>
            </a:r>
          </a:p>
          <a:p>
            <a:r>
              <a:rPr lang="uk-UA" sz="2000" dirty="0" err="1"/>
              <a:t>солітонні</a:t>
            </a:r>
            <a:r>
              <a:rPr lang="uk-UA" sz="2000" dirty="0"/>
              <a:t> системи зв’язку зі швидкістю передачі інформації 100 </a:t>
            </a:r>
            <a:r>
              <a:rPr lang="uk-UA" sz="2000" dirty="0" err="1"/>
              <a:t>Тбіт</a:t>
            </a:r>
            <a:r>
              <a:rPr lang="uk-UA" sz="2000" dirty="0"/>
              <a:t>/с і більше; </a:t>
            </a:r>
          </a:p>
          <a:p>
            <a:r>
              <a:rPr lang="uk-UA" sz="2000" dirty="0"/>
              <a:t> </a:t>
            </a:r>
            <a:r>
              <a:rPr lang="uk-UA" sz="2000" dirty="0" err="1"/>
              <a:t>трьохвимірна</a:t>
            </a:r>
            <a:r>
              <a:rPr lang="uk-UA" sz="2000" dirty="0"/>
              <a:t> комп’ютерна графіка для систем віртуальної реальності.</a:t>
            </a:r>
          </a:p>
          <a:p>
            <a:endParaRPr lang="uk-UA" sz="2000" dirty="0"/>
          </a:p>
          <a:p>
            <a:r>
              <a:rPr lang="uk-UA" sz="2000" dirty="0"/>
              <a:t>Класифікація оптоелектронних інформаційних систем здійснюється на основі виду перетворення, яке може бути здійснено над інформацією: </a:t>
            </a:r>
          </a:p>
          <a:p>
            <a:pPr marL="342900" indent="-342900">
              <a:buAutoNum type="arabicPeriod"/>
            </a:pPr>
            <a:r>
              <a:rPr lang="uk-UA" sz="2000" dirty="0"/>
              <a:t>Системи збору інформації.</a:t>
            </a:r>
          </a:p>
          <a:p>
            <a:pPr marL="342900" indent="-342900">
              <a:buAutoNum type="arabicPeriod"/>
            </a:pPr>
            <a:r>
              <a:rPr lang="uk-UA" sz="2000" dirty="0"/>
              <a:t>Системи обробки інформації (оптичні обчислювальні системи). </a:t>
            </a:r>
          </a:p>
          <a:p>
            <a:pPr marL="342900" indent="-342900">
              <a:buAutoNum type="arabicPeriod"/>
            </a:pPr>
            <a:r>
              <a:rPr lang="uk-UA" sz="2000" dirty="0"/>
              <a:t> Системи передачі інформації (системи оптичного зв’язку). </a:t>
            </a:r>
          </a:p>
          <a:p>
            <a:pPr marL="342900" indent="-342900">
              <a:buAutoNum type="arabicPeriod"/>
            </a:pPr>
            <a:r>
              <a:rPr lang="uk-UA" sz="2000" dirty="0"/>
              <a:t>Системи запису та зберігання інформації (оптичні системи запису та зберігання інформації). </a:t>
            </a:r>
          </a:p>
          <a:p>
            <a:pPr marL="342900" indent="-342900">
              <a:buAutoNum type="arabicPeriod"/>
            </a:pPr>
            <a:r>
              <a:rPr lang="uk-UA" sz="2000" dirty="0"/>
              <a:t>Системи відображення інформації (оптоелектронні системи візуального відображення інформації).</a:t>
            </a:r>
            <a:endParaRPr lang="ru-UA" sz="2000" dirty="0"/>
          </a:p>
        </p:txBody>
      </p:sp>
    </p:spTree>
    <p:extLst>
      <p:ext uri="{BB962C8B-B14F-4D97-AF65-F5344CB8AC3E}">
        <p14:creationId xmlns:p14="http://schemas.microsoft.com/office/powerpoint/2010/main" val="374765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3769" y="577516"/>
            <a:ext cx="10342104" cy="5518484"/>
          </a:xfrm>
        </p:spPr>
        <p:txBody>
          <a:bodyPr/>
          <a:lstStyle/>
          <a:p>
            <a:pPr marL="45722" indent="0" algn="just">
              <a:buNone/>
            </a:pPr>
            <a:r>
              <a:rPr lang="uk-UA" b="1" dirty="0">
                <a:solidFill>
                  <a:schemeClr val="tx1"/>
                </a:solidFill>
              </a:rPr>
              <a:t>Функціональна мікроелектроніка </a:t>
            </a:r>
            <a:r>
              <a:rPr lang="uk-UA" dirty="0">
                <a:solidFill>
                  <a:schemeClr val="tx1"/>
                </a:solidFill>
              </a:rPr>
              <a:t>-</a:t>
            </a:r>
            <a:r>
              <a:rPr lang="uk-UA" b="1" dirty="0">
                <a:solidFill>
                  <a:schemeClr val="tx1"/>
                </a:solidFill>
              </a:rPr>
              <a:t> </a:t>
            </a:r>
            <a:r>
              <a:rPr lang="uk-UA" dirty="0">
                <a:solidFill>
                  <a:schemeClr val="tx1"/>
                </a:solidFill>
              </a:rPr>
              <a:t>це галузь</a:t>
            </a:r>
            <a:r>
              <a:rPr lang="uk-UA" b="1" dirty="0">
                <a:solidFill>
                  <a:schemeClr val="tx1"/>
                </a:solidFill>
              </a:rPr>
              <a:t> </a:t>
            </a:r>
            <a:r>
              <a:rPr lang="uk-UA" dirty="0">
                <a:solidFill>
                  <a:schemeClr val="tx1"/>
                </a:solidFill>
              </a:rPr>
              <a:t>електроніки, яка дозволяє реалізувати певну функцію апаратури без застосування стандартних базових елементів на основі фізичних явищ у твердих тілах.</a:t>
            </a:r>
          </a:p>
        </p:txBody>
      </p:sp>
      <p:pic>
        <p:nvPicPr>
          <p:cNvPr id="4" name="Picture 8"/>
          <p:cNvPicPr>
            <a:picLocks noChangeAspect="1" noChangeArrowheads="1"/>
          </p:cNvPicPr>
          <p:nvPr/>
        </p:nvPicPr>
        <p:blipFill>
          <a:blip r:embed="rId2" cstate="print"/>
          <a:srcRect/>
          <a:stretch>
            <a:fillRect/>
          </a:stretch>
        </p:blipFill>
        <p:spPr>
          <a:xfrm>
            <a:off x="7195228" y="3621236"/>
            <a:ext cx="4149166" cy="2643206"/>
          </a:xfrm>
          <a:prstGeom prst="rect">
            <a:avLst/>
          </a:prstGeom>
          <a:noFill/>
        </p:spPr>
      </p:pic>
      <p:sp>
        <p:nvSpPr>
          <p:cNvPr id="5" name="Прямоугольник 4"/>
          <p:cNvSpPr/>
          <p:nvPr/>
        </p:nvSpPr>
        <p:spPr>
          <a:xfrm>
            <a:off x="473243" y="1684420"/>
            <a:ext cx="11205410" cy="4462760"/>
          </a:xfrm>
          <a:prstGeom prst="rect">
            <a:avLst/>
          </a:prstGeom>
        </p:spPr>
        <p:txBody>
          <a:bodyPr wrap="square">
            <a:spAutoFit/>
          </a:bodyPr>
          <a:lstStyle/>
          <a:p>
            <a:pPr algn="just"/>
            <a:r>
              <a:rPr lang="uk-UA" sz="2400" b="1" dirty="0"/>
              <a:t>Динамічна неоднорідність </a:t>
            </a:r>
            <a:r>
              <a:rPr lang="uk-UA" sz="2400" dirty="0"/>
              <a:t>представляє собою локальний об'єм на поверхні або всередині середовища зі специфічними властивостями, який не має всередині себе статичних </a:t>
            </a:r>
            <a:r>
              <a:rPr lang="uk-UA" sz="2400" dirty="0" err="1"/>
              <a:t>неоднорідностей</a:t>
            </a:r>
            <a:r>
              <a:rPr lang="uk-UA" sz="2400" dirty="0"/>
              <a:t> та генерується не в процесі виготовлення функціонального пристрою, а в процесі експлуатації або під дією зовнішніх факторів.  </a:t>
            </a:r>
          </a:p>
          <a:p>
            <a:pPr algn="just"/>
            <a:endParaRPr lang="uk-UA" sz="2400" dirty="0"/>
          </a:p>
          <a:p>
            <a:pPr algn="just"/>
            <a:r>
              <a:rPr lang="uk-UA" sz="2400" dirty="0"/>
              <a:t>1- континуальне середовище;</a:t>
            </a:r>
          </a:p>
          <a:p>
            <a:pPr algn="just"/>
            <a:r>
              <a:rPr lang="uk-UA" sz="2400" dirty="0"/>
              <a:t>2-динамічна неоднорідність;</a:t>
            </a:r>
          </a:p>
          <a:p>
            <a:pPr algn="just"/>
            <a:r>
              <a:rPr lang="uk-UA" sz="2400" dirty="0"/>
              <a:t>3-генератор динамічних </a:t>
            </a:r>
            <a:r>
              <a:rPr lang="uk-UA" sz="2400" dirty="0" err="1"/>
              <a:t>неоднорідностей</a:t>
            </a:r>
            <a:r>
              <a:rPr lang="uk-UA" sz="2400" dirty="0"/>
              <a:t>;</a:t>
            </a:r>
          </a:p>
          <a:p>
            <a:pPr algn="just"/>
            <a:r>
              <a:rPr lang="uk-UA" sz="2400" dirty="0"/>
              <a:t>4- детектор динамічних </a:t>
            </a:r>
            <a:r>
              <a:rPr lang="uk-UA" sz="2400" dirty="0" err="1"/>
              <a:t>неоднорідностей</a:t>
            </a:r>
            <a:r>
              <a:rPr lang="uk-UA" sz="2400" dirty="0"/>
              <a:t>;</a:t>
            </a:r>
          </a:p>
          <a:p>
            <a:pPr algn="just"/>
            <a:r>
              <a:rPr lang="uk-UA" sz="2400" dirty="0"/>
              <a:t>5 – пристрій керування.</a:t>
            </a:r>
          </a:p>
          <a:p>
            <a:pPr algn="just"/>
            <a:endParaRPr lang="uk-UA" sz="2000" dirty="0"/>
          </a:p>
        </p:txBody>
      </p:sp>
    </p:spTree>
    <p:extLst>
      <p:ext uri="{BB962C8B-B14F-4D97-AF65-F5344CB8AC3E}">
        <p14:creationId xmlns:p14="http://schemas.microsoft.com/office/powerpoint/2010/main" val="13015245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138" y="469231"/>
            <a:ext cx="11405936" cy="6124073"/>
          </a:xfrm>
        </p:spPr>
        <p:txBody>
          <a:bodyPr>
            <a:normAutofit/>
          </a:bodyPr>
          <a:lstStyle/>
          <a:p>
            <a:pPr marL="45722" indent="0" algn="just">
              <a:buNone/>
            </a:pPr>
            <a:r>
              <a:rPr lang="uk-UA" sz="2400" b="1" dirty="0">
                <a:solidFill>
                  <a:schemeClr val="tx1"/>
                </a:solidFill>
              </a:rPr>
              <a:t>Хемотроніка </a:t>
            </a:r>
            <a:r>
              <a:rPr lang="uk-UA" sz="2400" dirty="0">
                <a:solidFill>
                  <a:schemeClr val="tx1"/>
                </a:solidFill>
              </a:rPr>
              <a:t>(іоніка)</a:t>
            </a:r>
            <a:r>
              <a:rPr lang="uk-UA" sz="2400" b="1" dirty="0">
                <a:solidFill>
                  <a:schemeClr val="tx1"/>
                </a:solidFill>
              </a:rPr>
              <a:t> </a:t>
            </a:r>
            <a:r>
              <a:rPr lang="uk-UA" sz="2400" i="1" dirty="0">
                <a:solidFill>
                  <a:schemeClr val="tx1"/>
                </a:solidFill>
              </a:rPr>
              <a:t>-</a:t>
            </a:r>
            <a:r>
              <a:rPr lang="uk-UA" sz="2400" b="1" dirty="0">
                <a:solidFill>
                  <a:schemeClr val="tx1"/>
                </a:solidFill>
              </a:rPr>
              <a:t> </a:t>
            </a:r>
            <a:r>
              <a:rPr lang="uk-UA" sz="2400" dirty="0">
                <a:solidFill>
                  <a:schemeClr val="tx1"/>
                </a:solidFill>
              </a:rPr>
              <a:t>розділ електроніки,</a:t>
            </a:r>
            <a:r>
              <a:rPr lang="uk-UA" sz="2400" b="1" dirty="0">
                <a:solidFill>
                  <a:schemeClr val="tx1"/>
                </a:solidFill>
              </a:rPr>
              <a:t> </a:t>
            </a:r>
            <a:r>
              <a:rPr lang="uk-UA" sz="2400" dirty="0">
                <a:solidFill>
                  <a:schemeClr val="tx1"/>
                </a:solidFill>
              </a:rPr>
              <a:t>змістом</a:t>
            </a:r>
            <a:r>
              <a:rPr lang="uk-UA" sz="2400" b="1" dirty="0">
                <a:solidFill>
                  <a:schemeClr val="tx1"/>
                </a:solidFill>
              </a:rPr>
              <a:t> </a:t>
            </a:r>
            <a:r>
              <a:rPr lang="uk-UA" sz="2400" dirty="0">
                <a:solidFill>
                  <a:schemeClr val="tx1"/>
                </a:solidFill>
              </a:rPr>
              <a:t>якого є теорія і практика електрохімічних перетворювачів для нових типів керуючих, інформаційних, обчислювальних і вимірювальних пристроїв. </a:t>
            </a:r>
          </a:p>
          <a:p>
            <a:pPr algn="just"/>
            <a:r>
              <a:rPr lang="uk-UA" b="1" dirty="0">
                <a:solidFill>
                  <a:schemeClr val="tx1"/>
                </a:solidFill>
              </a:rPr>
              <a:t>Дифузія </a:t>
            </a:r>
            <a:r>
              <a:rPr lang="uk-UA" dirty="0">
                <a:solidFill>
                  <a:schemeClr val="tx1"/>
                </a:solidFill>
              </a:rPr>
              <a:t>-</a:t>
            </a:r>
            <a:r>
              <a:rPr lang="uk-UA" b="1" dirty="0">
                <a:solidFill>
                  <a:schemeClr val="tx1"/>
                </a:solidFill>
              </a:rPr>
              <a:t> </a:t>
            </a:r>
            <a:r>
              <a:rPr lang="uk-UA" dirty="0">
                <a:solidFill>
                  <a:schemeClr val="tx1"/>
                </a:solidFill>
              </a:rPr>
              <a:t>це поширення іонів унаслідок різниці</a:t>
            </a:r>
            <a:r>
              <a:rPr lang="uk-UA" b="1" dirty="0">
                <a:solidFill>
                  <a:schemeClr val="tx1"/>
                </a:solidFill>
              </a:rPr>
              <a:t> </a:t>
            </a:r>
            <a:r>
              <a:rPr lang="uk-UA" dirty="0">
                <a:solidFill>
                  <a:schemeClr val="tx1"/>
                </a:solidFill>
              </a:rPr>
              <a:t>концентрацій.</a:t>
            </a:r>
          </a:p>
          <a:p>
            <a:pPr algn="just"/>
            <a:r>
              <a:rPr lang="uk-UA" dirty="0">
                <a:solidFill>
                  <a:schemeClr val="tx1"/>
                </a:solidFill>
              </a:rPr>
              <a:t> </a:t>
            </a:r>
            <a:r>
              <a:rPr lang="uk-UA" b="1" dirty="0">
                <a:solidFill>
                  <a:schemeClr val="tx1"/>
                </a:solidFill>
              </a:rPr>
              <a:t>Конвекція</a:t>
            </a:r>
            <a:r>
              <a:rPr lang="uk-UA" dirty="0">
                <a:solidFill>
                  <a:schemeClr val="tx1"/>
                </a:solidFill>
              </a:rPr>
              <a:t> - переміщення самого розчину за рахунок різниці густини. </a:t>
            </a:r>
          </a:p>
          <a:p>
            <a:pPr algn="just"/>
            <a:r>
              <a:rPr lang="uk-UA" b="1" dirty="0">
                <a:solidFill>
                  <a:schemeClr val="tx1"/>
                </a:solidFill>
              </a:rPr>
              <a:t>Міграція</a:t>
            </a:r>
            <a:r>
              <a:rPr lang="uk-UA" dirty="0">
                <a:solidFill>
                  <a:schemeClr val="tx1"/>
                </a:solidFill>
              </a:rPr>
              <a:t> </a:t>
            </a:r>
            <a:r>
              <a:rPr lang="uk-UA" i="1" dirty="0">
                <a:solidFill>
                  <a:schemeClr val="tx1"/>
                </a:solidFill>
              </a:rPr>
              <a:t>(</a:t>
            </a:r>
            <a:r>
              <a:rPr lang="uk-UA" dirty="0">
                <a:solidFill>
                  <a:schemeClr val="tx1"/>
                </a:solidFill>
              </a:rPr>
              <a:t>аналог дрейфу носіїв заряду) - переміщення іонів під дією електричного поля або поля, створеного різницею потенціалів на електродах. </a:t>
            </a:r>
          </a:p>
          <a:p>
            <a:pPr marL="45722" indent="0" algn="just">
              <a:buNone/>
            </a:pPr>
            <a:endParaRPr lang="uk-UA" dirty="0">
              <a:solidFill>
                <a:schemeClr val="tx1"/>
              </a:solidFill>
            </a:endParaRPr>
          </a:p>
          <a:p>
            <a:pPr marL="45722" indent="0" algn="just">
              <a:buNone/>
            </a:pPr>
            <a:r>
              <a:rPr lang="uk-UA" b="1" dirty="0">
                <a:solidFill>
                  <a:schemeClr val="tx1"/>
                </a:solidFill>
              </a:rPr>
              <a:t>Найпростіша електрохімічна комірка</a:t>
            </a:r>
          </a:p>
          <a:p>
            <a:pPr marL="45722" indent="0" algn="just">
              <a:buNone/>
            </a:pPr>
            <a:endParaRPr lang="uk-UA" b="1" dirty="0">
              <a:solidFill>
                <a:schemeClr val="tx1"/>
              </a:solidFill>
            </a:endParaRPr>
          </a:p>
          <a:p>
            <a:pPr marL="45722" indent="0" algn="r">
              <a:buNone/>
            </a:pPr>
            <a:r>
              <a:rPr lang="uk-UA" b="1" dirty="0">
                <a:solidFill>
                  <a:schemeClr val="tx1"/>
                </a:solidFill>
              </a:rPr>
              <a:t>                                    1,3 – електроди;                                                                        ВАХ симетричної                         </a:t>
            </a:r>
          </a:p>
          <a:p>
            <a:pPr marL="45722" indent="0" algn="r">
              <a:buNone/>
            </a:pPr>
            <a:r>
              <a:rPr lang="uk-UA" b="1" dirty="0">
                <a:solidFill>
                  <a:schemeClr val="tx1"/>
                </a:solidFill>
              </a:rPr>
              <a:t>та несиметричної комірок.</a:t>
            </a:r>
          </a:p>
          <a:p>
            <a:pPr marL="45722" indent="0" algn="just">
              <a:buNone/>
            </a:pPr>
            <a:r>
              <a:rPr lang="uk-UA" b="1" dirty="0">
                <a:solidFill>
                  <a:schemeClr val="tx1"/>
                </a:solidFill>
              </a:rPr>
              <a:t>                                                  2- електроліт.</a:t>
            </a:r>
          </a:p>
        </p:txBody>
      </p:sp>
      <p:pic>
        <p:nvPicPr>
          <p:cNvPr id="4" name="Picture 42"/>
          <p:cNvPicPr/>
          <p:nvPr/>
        </p:nvPicPr>
        <p:blipFill>
          <a:blip r:embed="rId2"/>
          <a:srcRect/>
          <a:stretch>
            <a:fillRect/>
          </a:stretch>
        </p:blipFill>
        <p:spPr bwMode="auto">
          <a:xfrm>
            <a:off x="605405" y="4450098"/>
            <a:ext cx="2554890" cy="1902577"/>
          </a:xfrm>
          <a:prstGeom prst="rect">
            <a:avLst/>
          </a:prstGeom>
          <a:noFill/>
        </p:spPr>
      </p:pic>
      <p:pic>
        <p:nvPicPr>
          <p:cNvPr id="5" name="Picture 43"/>
          <p:cNvPicPr/>
          <p:nvPr/>
        </p:nvPicPr>
        <p:blipFill>
          <a:blip r:embed="rId3"/>
          <a:srcRect/>
          <a:stretch>
            <a:fillRect/>
          </a:stretch>
        </p:blipFill>
        <p:spPr bwMode="auto">
          <a:xfrm>
            <a:off x="5823283" y="3255078"/>
            <a:ext cx="2552299" cy="3338226"/>
          </a:xfrm>
          <a:prstGeom prst="rect">
            <a:avLst/>
          </a:prstGeom>
          <a:noFill/>
        </p:spPr>
      </p:pic>
    </p:spTree>
    <p:extLst>
      <p:ext uri="{BB962C8B-B14F-4D97-AF65-F5344CB8AC3E}">
        <p14:creationId xmlns:p14="http://schemas.microsoft.com/office/powerpoint/2010/main" val="1610994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p:cNvPicPr/>
          <p:nvPr/>
        </p:nvPicPr>
        <p:blipFill>
          <a:blip r:embed="rId2"/>
          <a:srcRect/>
          <a:stretch>
            <a:fillRect/>
          </a:stretch>
        </p:blipFill>
        <p:spPr bwMode="auto">
          <a:xfrm>
            <a:off x="828123" y="742182"/>
            <a:ext cx="2139666" cy="2514366"/>
          </a:xfrm>
          <a:prstGeom prst="rect">
            <a:avLst/>
          </a:prstGeom>
          <a:noFill/>
        </p:spPr>
      </p:pic>
      <p:sp>
        <p:nvSpPr>
          <p:cNvPr id="3" name="Прямоугольник 2"/>
          <p:cNvSpPr/>
          <p:nvPr/>
        </p:nvSpPr>
        <p:spPr>
          <a:xfrm>
            <a:off x="-750655" y="3490281"/>
            <a:ext cx="5162233" cy="744819"/>
          </a:xfrm>
          <a:prstGeom prst="rect">
            <a:avLst/>
          </a:prstGeom>
        </p:spPr>
        <p:txBody>
          <a:bodyPr wrap="square">
            <a:spAutoFit/>
          </a:bodyPr>
          <a:lstStyle/>
          <a:p>
            <a:pPr marL="1336040" marR="622300" indent="76200">
              <a:lnSpc>
                <a:spcPct val="106000"/>
              </a:lnSpc>
              <a:spcAft>
                <a:spcPts val="0"/>
              </a:spcAft>
            </a:pPr>
            <a:r>
              <a:rPr lang="ru-RU" sz="2000"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Схема будови електрокінетичної комірки</a:t>
            </a:r>
            <a:endParaRPr lang="uk-UA" sz="2000" dirty="0">
              <a:effectLst/>
              <a:latin typeface="Corbel" panose="020B0503020204020204" pitchFamily="34" charset="0"/>
              <a:ea typeface="Times New Roman" panose="02020603050405020304" pitchFamily="18" charset="0"/>
            </a:endParaRPr>
          </a:p>
        </p:txBody>
      </p:sp>
      <p:sp>
        <p:nvSpPr>
          <p:cNvPr id="4" name="Прямоугольник 3"/>
          <p:cNvSpPr/>
          <p:nvPr/>
        </p:nvSpPr>
        <p:spPr>
          <a:xfrm>
            <a:off x="401052" y="4403559"/>
            <a:ext cx="4339975" cy="1631216"/>
          </a:xfrm>
          <a:prstGeom prst="rect">
            <a:avLst/>
          </a:prstGeom>
        </p:spPr>
        <p:txBody>
          <a:bodyPr wrap="square">
            <a:spAutoFit/>
          </a:bodyPr>
          <a:lstStyle/>
          <a:p>
            <a:r>
              <a:rPr lang="uk-UA" sz="2000" dirty="0">
                <a:latin typeface="Corbel" panose="020B0503020204020204" pitchFamily="34" charset="0"/>
                <a:ea typeface="Times New Roman" panose="02020603050405020304" pitchFamily="18" charset="0"/>
              </a:rPr>
              <a:t>2, 8 -пориста перегородка;</a:t>
            </a:r>
          </a:p>
          <a:p>
            <a:r>
              <a:rPr lang="uk-UA" sz="2000" dirty="0">
                <a:latin typeface="Corbel" panose="020B0503020204020204" pitchFamily="34" charset="0"/>
                <a:ea typeface="Times New Roman" panose="02020603050405020304" pitchFamily="18" charset="0"/>
              </a:rPr>
              <a:t>1,7 – електроди у вигляді  металевих сіток;</a:t>
            </a:r>
          </a:p>
          <a:p>
            <a:r>
              <a:rPr lang="uk-UA" sz="2000" dirty="0">
                <a:latin typeface="Corbel" panose="020B0503020204020204" pitchFamily="34" charset="0"/>
                <a:ea typeface="Times New Roman" panose="02020603050405020304" pitchFamily="18" charset="0"/>
              </a:rPr>
              <a:t>3,6</a:t>
            </a:r>
            <a:r>
              <a:rPr lang="uk-UA" sz="2000" i="1" dirty="0">
                <a:latin typeface="Corbel" panose="020B0503020204020204" pitchFamily="34" charset="0"/>
                <a:ea typeface="Times New Roman" panose="02020603050405020304" pitchFamily="18" charset="0"/>
              </a:rPr>
              <a:t> - </a:t>
            </a:r>
            <a:r>
              <a:rPr lang="uk-UA" sz="2000" dirty="0">
                <a:latin typeface="Corbel" panose="020B0503020204020204" pitchFamily="34" charset="0"/>
                <a:ea typeface="Times New Roman" panose="02020603050405020304" pitchFamily="18" charset="0"/>
              </a:rPr>
              <a:t>камери, заповнені електролітом;</a:t>
            </a:r>
          </a:p>
          <a:p>
            <a:r>
              <a:rPr lang="uk-UA" sz="2000" dirty="0">
                <a:latin typeface="Corbel" panose="020B0503020204020204" pitchFamily="34" charset="0"/>
                <a:ea typeface="Times New Roman" panose="02020603050405020304" pitchFamily="18" charset="0"/>
              </a:rPr>
              <a:t>4 і 5 - гнучкі мембрани.</a:t>
            </a:r>
            <a:endParaRPr lang="uk-UA" sz="2000" dirty="0">
              <a:latin typeface="Corbel" panose="020B0503020204020204" pitchFamily="34" charset="0"/>
            </a:endParaRPr>
          </a:p>
        </p:txBody>
      </p:sp>
      <p:sp>
        <p:nvSpPr>
          <p:cNvPr id="5" name="Прямоугольник 4"/>
          <p:cNvSpPr/>
          <p:nvPr/>
        </p:nvSpPr>
        <p:spPr>
          <a:xfrm>
            <a:off x="4154906" y="567178"/>
            <a:ext cx="7283116" cy="1938992"/>
          </a:xfrm>
          <a:prstGeom prst="rect">
            <a:avLst/>
          </a:prstGeom>
        </p:spPr>
        <p:txBody>
          <a:bodyPr wrap="square">
            <a:spAutoFit/>
          </a:bodyPr>
          <a:lstStyle/>
          <a:p>
            <a:pPr algn="just"/>
            <a:r>
              <a:rPr lang="uk-UA" sz="2000" b="1" dirty="0" err="1">
                <a:latin typeface="Corbel" panose="020B0503020204020204" pitchFamily="34" charset="0"/>
                <a:ea typeface="Times New Roman" panose="02020603050405020304" pitchFamily="18" charset="0"/>
              </a:rPr>
              <a:t>Магнітоелектроніка</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галузь електроніки,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яка</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присвячена теорії і практиці створення пристроїв, що ґрунтуються на явищах електромагнетизму та магнітної індукції, таких, як намагнічування, перемагнічування, розмагнічування осердь імпульсним або безперервним струмом, виникнення ЕРС в провіднику, який рухається, під дією магнітного поля. </a:t>
            </a:r>
            <a:endParaRPr lang="uk-UA" sz="2000" dirty="0">
              <a:latin typeface="Corbel" panose="020B0503020204020204" pitchFamily="34" charset="0"/>
            </a:endParaRPr>
          </a:p>
        </p:txBody>
      </p:sp>
      <p:pic>
        <p:nvPicPr>
          <p:cNvPr id="6" name="Picture 45"/>
          <p:cNvPicPr/>
          <p:nvPr/>
        </p:nvPicPr>
        <p:blipFill>
          <a:blip r:embed="rId3"/>
          <a:srcRect/>
          <a:stretch>
            <a:fillRect/>
          </a:stretch>
        </p:blipFill>
        <p:spPr bwMode="auto">
          <a:xfrm>
            <a:off x="5064208" y="2506171"/>
            <a:ext cx="1801813" cy="2627304"/>
          </a:xfrm>
          <a:prstGeom prst="rect">
            <a:avLst/>
          </a:prstGeom>
          <a:noFill/>
        </p:spPr>
      </p:pic>
      <p:sp>
        <p:nvSpPr>
          <p:cNvPr id="7" name="Прямоугольник 6"/>
          <p:cNvSpPr/>
          <p:nvPr/>
        </p:nvSpPr>
        <p:spPr>
          <a:xfrm>
            <a:off x="5269245" y="2651333"/>
            <a:ext cx="6096000" cy="1335750"/>
          </a:xfrm>
          <a:prstGeom prst="rect">
            <a:avLst/>
          </a:prstGeom>
        </p:spPr>
        <p:txBody>
          <a:bodyPr>
            <a:spAutoFit/>
          </a:bodyPr>
          <a:lstStyle/>
          <a:p>
            <a:pPr marL="1790700" algn="just">
              <a:lnSpc>
                <a:spcPct val="101000"/>
              </a:lnSpc>
              <a:spcAft>
                <a:spcPts val="0"/>
              </a:spcAft>
            </a:pPr>
            <a:r>
              <a:rPr lang="uk-UA" sz="2000" dirty="0">
                <a:latin typeface="Corbel" panose="020B0503020204020204" pitchFamily="34" charset="0"/>
                <a:ea typeface="Times New Roman" panose="02020603050405020304" pitchFamily="18" charset="0"/>
              </a:rPr>
              <a:t>Схема утворення ЦМД: а - домени за відсутності магнітного поля, </a:t>
            </a:r>
          </a:p>
          <a:p>
            <a:pPr marL="1790700" algn="just">
              <a:lnSpc>
                <a:spcPct val="101000"/>
              </a:lnSpc>
              <a:spcAft>
                <a:spcPts val="0"/>
              </a:spcAft>
            </a:pPr>
            <a:r>
              <a:rPr lang="uk-UA" sz="2000" dirty="0">
                <a:latin typeface="Corbel" panose="020B0503020204020204" pitchFamily="34" charset="0"/>
                <a:ea typeface="Times New Roman" panose="02020603050405020304" pitchFamily="18" charset="0"/>
              </a:rPr>
              <a:t>б - ЦМД, які утворилися під дією зовнішнього магнітного поля.</a:t>
            </a:r>
            <a:endParaRPr lang="uk-UA" sz="2000" dirty="0">
              <a:effectLst/>
              <a:latin typeface="Corbel" panose="020B0503020204020204" pitchFamily="34" charset="0"/>
              <a:ea typeface="Times New Roman" panose="02020603050405020304" pitchFamily="18" charset="0"/>
            </a:endParaRPr>
          </a:p>
        </p:txBody>
      </p:sp>
      <p:pic>
        <p:nvPicPr>
          <p:cNvPr id="8" name="Picture 46"/>
          <p:cNvPicPr/>
          <p:nvPr/>
        </p:nvPicPr>
        <p:blipFill>
          <a:blip r:embed="rId4">
            <a:clrChange>
              <a:clrFrom>
                <a:srgbClr val="FFFFFF"/>
              </a:clrFrom>
              <a:clrTo>
                <a:srgbClr val="FFFFFF">
                  <a:alpha val="0"/>
                </a:srgbClr>
              </a:clrTo>
            </a:clrChange>
          </a:blip>
          <a:srcRect/>
          <a:stretch>
            <a:fillRect/>
          </a:stretch>
        </p:blipFill>
        <p:spPr bwMode="auto">
          <a:xfrm>
            <a:off x="7155947" y="4341264"/>
            <a:ext cx="3919371" cy="1339515"/>
          </a:xfrm>
          <a:prstGeom prst="rect">
            <a:avLst/>
          </a:prstGeom>
          <a:noFill/>
        </p:spPr>
      </p:pic>
      <p:sp>
        <p:nvSpPr>
          <p:cNvPr id="11" name="Прямоугольник 10"/>
          <p:cNvSpPr/>
          <p:nvPr/>
        </p:nvSpPr>
        <p:spPr>
          <a:xfrm>
            <a:off x="3818022" y="5708852"/>
            <a:ext cx="7956884" cy="651845"/>
          </a:xfrm>
          <a:prstGeom prst="rect">
            <a:avLst/>
          </a:prstGeom>
        </p:spPr>
        <p:txBody>
          <a:bodyPr wrap="square">
            <a:spAutoFit/>
          </a:bodyPr>
          <a:lstStyle/>
          <a:p>
            <a:pPr marL="1790700" algn="r">
              <a:lnSpc>
                <a:spcPct val="101000"/>
              </a:lnSpc>
              <a:spcAft>
                <a:spcPts val="0"/>
              </a:spcAft>
            </a:pPr>
            <a:r>
              <a:rPr lang="uk-UA" dirty="0">
                <a:latin typeface="Corbel" panose="020B0503020204020204" pitchFamily="34" charset="0"/>
                <a:ea typeface="Times New Roman" panose="02020603050405020304" pitchFamily="18" charset="0"/>
              </a:rPr>
              <a:t>                      Генератор доменів      </a:t>
            </a:r>
            <a:r>
              <a:rPr lang="uk-UA" dirty="0" err="1">
                <a:latin typeface="Corbel" panose="020B0503020204020204" pitchFamily="34" charset="0"/>
                <a:ea typeface="Times New Roman" panose="02020603050405020304" pitchFamily="18" charset="0"/>
              </a:rPr>
              <a:t>Магніторезистивна</a:t>
            </a:r>
            <a:r>
              <a:rPr lang="uk-UA" dirty="0">
                <a:latin typeface="Corbel" panose="020B0503020204020204" pitchFamily="34" charset="0"/>
                <a:ea typeface="Times New Roman" panose="02020603050405020304" pitchFamily="18" charset="0"/>
              </a:rPr>
              <a:t> петля  для  зчитування інформації.</a:t>
            </a:r>
            <a:endParaRPr lang="ru-RU" dirty="0"/>
          </a:p>
        </p:txBody>
      </p:sp>
    </p:spTree>
    <p:extLst>
      <p:ext uri="{BB962C8B-B14F-4D97-AF65-F5344CB8AC3E}">
        <p14:creationId xmlns:p14="http://schemas.microsoft.com/office/powerpoint/2010/main" val="3112329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7"/>
          <p:cNvPicPr/>
          <p:nvPr/>
        </p:nvPicPr>
        <p:blipFill>
          <a:blip r:embed="rId2">
            <a:clrChange>
              <a:clrFrom>
                <a:srgbClr val="FFFFFF"/>
              </a:clrFrom>
              <a:clrTo>
                <a:srgbClr val="FFFFFF">
                  <a:alpha val="0"/>
                </a:srgbClr>
              </a:clrTo>
            </a:clrChange>
          </a:blip>
          <a:srcRect/>
          <a:stretch>
            <a:fillRect/>
          </a:stretch>
        </p:blipFill>
        <p:spPr bwMode="auto">
          <a:xfrm>
            <a:off x="837597" y="1470651"/>
            <a:ext cx="4632761" cy="2717331"/>
          </a:xfrm>
          <a:prstGeom prst="rect">
            <a:avLst/>
          </a:prstGeom>
          <a:noFill/>
        </p:spPr>
      </p:pic>
      <p:sp>
        <p:nvSpPr>
          <p:cNvPr id="3" name="Прямоугольник 2"/>
          <p:cNvSpPr/>
          <p:nvPr/>
        </p:nvSpPr>
        <p:spPr>
          <a:xfrm>
            <a:off x="-215249" y="4910382"/>
            <a:ext cx="6096000" cy="695575"/>
          </a:xfrm>
          <a:prstGeom prst="rect">
            <a:avLst/>
          </a:prstGeom>
        </p:spPr>
        <p:txBody>
          <a:bodyPr>
            <a:spAutoFit/>
          </a:bodyPr>
          <a:lstStyle/>
          <a:p>
            <a:pPr marL="1422400">
              <a:lnSpc>
                <a:spcPct val="98000"/>
              </a:lnSpc>
              <a:spcAft>
                <a:spcPts val="0"/>
              </a:spcAft>
            </a:pPr>
            <a:r>
              <a:rPr lang="uk-UA" sz="2000" dirty="0">
                <a:latin typeface="Corbel" panose="020B0503020204020204" pitchFamily="34" charset="0"/>
                <a:ea typeface="Times New Roman" panose="02020603050405020304" pitchFamily="18" charset="0"/>
              </a:rPr>
              <a:t>Схематичне пояснення </a:t>
            </a:r>
            <a:r>
              <a:rPr lang="uk-UA" sz="2000" dirty="0" err="1">
                <a:latin typeface="Corbel" panose="020B0503020204020204" pitchFamily="34" charset="0"/>
                <a:ea typeface="Times New Roman" panose="02020603050405020304" pitchFamily="18" charset="0"/>
              </a:rPr>
              <a:t>магніторезистивного</a:t>
            </a:r>
            <a:r>
              <a:rPr lang="uk-UA" sz="2000" dirty="0">
                <a:latin typeface="Corbel" panose="020B0503020204020204" pitchFamily="34" charset="0"/>
                <a:ea typeface="Times New Roman" panose="02020603050405020304" pitchFamily="18" charset="0"/>
              </a:rPr>
              <a:t> ефекту</a:t>
            </a:r>
            <a:endParaRPr lang="uk-UA" sz="2000" dirty="0">
              <a:effectLst/>
              <a:latin typeface="Corbel" panose="020B0503020204020204" pitchFamily="34" charset="0"/>
              <a:ea typeface="Times New Roman" panose="02020603050405020304" pitchFamily="18" charset="0"/>
            </a:endParaRPr>
          </a:p>
        </p:txBody>
      </p:sp>
      <p:pic>
        <p:nvPicPr>
          <p:cNvPr id="4" name="Picture 48"/>
          <p:cNvPicPr/>
          <p:nvPr/>
        </p:nvPicPr>
        <p:blipFill>
          <a:blip r:embed="rId3"/>
          <a:srcRect/>
          <a:stretch>
            <a:fillRect/>
          </a:stretch>
        </p:blipFill>
        <p:spPr bwMode="auto">
          <a:xfrm>
            <a:off x="5880751" y="2051000"/>
            <a:ext cx="5166326" cy="3058562"/>
          </a:xfrm>
          <a:prstGeom prst="rect">
            <a:avLst/>
          </a:prstGeom>
          <a:noFill/>
        </p:spPr>
      </p:pic>
      <p:sp>
        <p:nvSpPr>
          <p:cNvPr id="5" name="Прямоугольник 4"/>
          <p:cNvSpPr/>
          <p:nvPr/>
        </p:nvSpPr>
        <p:spPr>
          <a:xfrm>
            <a:off x="5753182" y="5109562"/>
            <a:ext cx="6096000" cy="1218795"/>
          </a:xfrm>
          <a:prstGeom prst="rect">
            <a:avLst/>
          </a:prstGeom>
        </p:spPr>
        <p:txBody>
          <a:bodyPr>
            <a:spAutoFit/>
          </a:bodyPr>
          <a:lstStyle/>
          <a:p>
            <a:pPr algn="ctr">
              <a:lnSpc>
                <a:spcPct val="98000"/>
              </a:lnSpc>
              <a:spcAft>
                <a:spcPts val="0"/>
              </a:spcAft>
            </a:pPr>
            <a:r>
              <a:rPr lang="uk-UA" sz="2000" dirty="0">
                <a:latin typeface="Corbel" panose="020B0503020204020204" pitchFamily="34" charset="0"/>
                <a:ea typeface="Times New Roman" panose="02020603050405020304" pitchFamily="18" charset="0"/>
              </a:rPr>
              <a:t>Конструкція (а) і вольт-амперна характеристика (б) </a:t>
            </a:r>
            <a:r>
              <a:rPr lang="uk-UA" sz="2000" dirty="0" err="1">
                <a:latin typeface="Corbel" panose="020B0503020204020204" pitchFamily="34" charset="0"/>
                <a:ea typeface="Times New Roman" panose="02020603050405020304" pitchFamily="18" charset="0"/>
              </a:rPr>
              <a:t>магнітодіода</a:t>
            </a:r>
            <a:r>
              <a:rPr lang="uk-UA" sz="2000" dirty="0">
                <a:latin typeface="Corbel" panose="020B0503020204020204" pitchFamily="34" charset="0"/>
                <a:ea typeface="Times New Roman" panose="02020603050405020304" pitchFamily="18" charset="0"/>
              </a:rPr>
              <a:t>.</a:t>
            </a:r>
          </a:p>
          <a:p>
            <a:br>
              <a:rPr lang="ru-RU" sz="1600" dirty="0">
                <a:latin typeface="Times New Roman" panose="02020603050405020304" pitchFamily="18" charset="0"/>
                <a:ea typeface="Times New Roman" panose="02020603050405020304" pitchFamily="18" charset="0"/>
              </a:rPr>
            </a:br>
            <a:endParaRPr lang="ru-RU" dirty="0"/>
          </a:p>
        </p:txBody>
      </p:sp>
      <p:sp>
        <p:nvSpPr>
          <p:cNvPr id="6" name="Прямоугольник 5"/>
          <p:cNvSpPr/>
          <p:nvPr/>
        </p:nvSpPr>
        <p:spPr>
          <a:xfrm>
            <a:off x="5592762" y="836927"/>
            <a:ext cx="6096000" cy="1014893"/>
          </a:xfrm>
          <a:prstGeom prst="rect">
            <a:avLst/>
          </a:prstGeom>
        </p:spPr>
        <p:txBody>
          <a:bodyPr>
            <a:spAutoFit/>
          </a:bodyPr>
          <a:lstStyle/>
          <a:p>
            <a:pPr marR="63500" indent="190500" algn="just">
              <a:lnSpc>
                <a:spcPct val="101000"/>
              </a:lnSpc>
              <a:spcAft>
                <a:spcPts val="0"/>
              </a:spcAft>
            </a:pPr>
            <a:r>
              <a:rPr lang="uk-UA" sz="2000" b="1" dirty="0" err="1">
                <a:latin typeface="Corbel" panose="020B0503020204020204" pitchFamily="34" charset="0"/>
                <a:ea typeface="Times New Roman" panose="02020603050405020304" pitchFamily="18" charset="0"/>
              </a:rPr>
              <a:t>Магнітодіоди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це напівпровідникові діоди з р-n</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переходом, в яких вольт-амперна характеристика змінюється під дією магнітного поля. </a:t>
            </a:r>
            <a:endParaRPr lang="uk-UA" sz="2000" dirty="0">
              <a:effectLst/>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3511073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927" y="439503"/>
            <a:ext cx="11486147" cy="707886"/>
          </a:xfrm>
          <a:prstGeom prst="rect">
            <a:avLst/>
          </a:prstGeom>
        </p:spPr>
        <p:txBody>
          <a:bodyPr wrap="square">
            <a:spAutoFit/>
          </a:bodyPr>
          <a:lstStyle/>
          <a:p>
            <a:pPr algn="just"/>
            <a:r>
              <a:rPr lang="uk-UA" sz="2000" b="1" dirty="0" err="1">
                <a:latin typeface="Corbel" panose="020B0503020204020204" pitchFamily="34" charset="0"/>
                <a:ea typeface="Times New Roman" panose="02020603050405020304" pitchFamily="18" charset="0"/>
              </a:rPr>
              <a:t>Магнітотранзистори</a:t>
            </a:r>
            <a:r>
              <a:rPr lang="uk-UA" sz="2000" b="1" dirty="0">
                <a:latin typeface="Corbel" panose="020B0503020204020204" pitchFamily="34" charset="0"/>
                <a:ea typeface="Times New Roman" panose="02020603050405020304" pitchFamily="18" charset="0"/>
              </a:rPr>
              <a:t> - </a:t>
            </a:r>
            <a:r>
              <a:rPr lang="uk-UA" sz="2000" dirty="0">
                <a:latin typeface="Corbel" panose="020B0503020204020204" pitchFamily="34" charset="0"/>
                <a:ea typeface="Times New Roman" panose="02020603050405020304" pitchFamily="18" charset="0"/>
              </a:rPr>
              <a:t>це транзистори,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в яких</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вихідний струм визначається магнітним потоком, що проходить через нього, а інші характеристики та параметри змінюються під впливом магнітного поля. </a:t>
            </a:r>
            <a:endParaRPr lang="uk-UA" sz="2000" dirty="0">
              <a:latin typeface="Corbel" panose="020B0503020204020204" pitchFamily="34" charset="0"/>
            </a:endParaRPr>
          </a:p>
        </p:txBody>
      </p:sp>
      <p:sp>
        <p:nvSpPr>
          <p:cNvPr id="3" name="Прямоугольник 2"/>
          <p:cNvSpPr/>
          <p:nvPr/>
        </p:nvSpPr>
        <p:spPr>
          <a:xfrm>
            <a:off x="192505" y="1248849"/>
            <a:ext cx="11421977" cy="1644040"/>
          </a:xfrm>
          <a:prstGeom prst="rect">
            <a:avLst/>
          </a:prstGeom>
        </p:spPr>
        <p:txBody>
          <a:bodyPr wrap="square">
            <a:spAutoFit/>
          </a:bodyPr>
          <a:lstStyle/>
          <a:p>
            <a:pPr marL="269240">
              <a:spcAft>
                <a:spcPts val="0"/>
              </a:spcAft>
              <a:tabLst>
                <a:tab pos="1704340" algn="l"/>
                <a:tab pos="2720340" algn="l"/>
                <a:tab pos="2974340" algn="l"/>
                <a:tab pos="3533140" algn="l"/>
              </a:tabLst>
            </a:pPr>
            <a:r>
              <a:rPr lang="uk-UA" sz="2000" dirty="0" err="1">
                <a:latin typeface="Corbel" panose="020B0503020204020204" pitchFamily="34" charset="0"/>
                <a:ea typeface="Times New Roman" panose="02020603050405020304" pitchFamily="18" charset="0"/>
              </a:rPr>
              <a:t>Магнітотранзистори</a:t>
            </a:r>
            <a:r>
              <a:rPr lang="uk-UA" sz="2000" dirty="0">
                <a:latin typeface="Corbel" panose="020B0503020204020204" pitchFamily="34" charset="0"/>
                <a:ea typeface="Times New Roman" panose="02020603050405020304" pitchFamily="18" charset="0"/>
              </a:rPr>
              <a:t>	класифікують  на  чотири типи:  </a:t>
            </a:r>
            <a:r>
              <a:rPr lang="uk-UA" sz="2000" dirty="0" err="1">
                <a:latin typeface="Corbel" panose="020B0503020204020204" pitchFamily="34" charset="0"/>
                <a:ea typeface="Times New Roman" panose="02020603050405020304" pitchFamily="18" charset="0"/>
              </a:rPr>
              <a:t>одноперехідні</a:t>
            </a:r>
            <a:r>
              <a:rPr lang="uk-UA" sz="2000" dirty="0">
                <a:latin typeface="Corbel" panose="020B0503020204020204" pitchFamily="34" charset="0"/>
                <a:ea typeface="Times New Roman" panose="02020603050405020304" pitchFamily="18" charset="0"/>
              </a:rPr>
              <a:t> (ОПТ), </a:t>
            </a:r>
            <a:r>
              <a:rPr lang="uk-UA" sz="2000" dirty="0" err="1">
                <a:latin typeface="Corbel" panose="020B0503020204020204" pitchFamily="34" charset="0"/>
                <a:ea typeface="Times New Roman" panose="02020603050405020304" pitchFamily="18" charset="0"/>
              </a:rPr>
              <a:t>одноколекторні</a:t>
            </a:r>
            <a:r>
              <a:rPr lang="uk-UA" sz="2000" dirty="0">
                <a:latin typeface="Corbel" panose="020B0503020204020204" pitchFamily="34" charset="0"/>
                <a:ea typeface="Times New Roman" panose="02020603050405020304" pitchFamily="18" charset="0"/>
              </a:rPr>
              <a:t> (ОКТ), </a:t>
            </a:r>
            <a:r>
              <a:rPr lang="uk-UA" sz="2000" dirty="0" err="1">
                <a:latin typeface="Corbel" panose="020B0503020204020204" pitchFamily="34" charset="0"/>
                <a:ea typeface="Times New Roman" panose="02020603050405020304" pitchFamily="18" charset="0"/>
              </a:rPr>
              <a:t>двохколекторні</a:t>
            </a:r>
            <a:r>
              <a:rPr lang="uk-UA" sz="2000" dirty="0">
                <a:latin typeface="Corbel" panose="020B0503020204020204" pitchFamily="34" charset="0"/>
                <a:ea typeface="Times New Roman" panose="02020603050405020304" pitchFamily="18" charset="0"/>
              </a:rPr>
              <a:t> (ДМТ) та польові (ПМТ). </a:t>
            </a:r>
          </a:p>
          <a:p>
            <a:pPr marL="269240">
              <a:spcAft>
                <a:spcPts val="0"/>
              </a:spcAft>
              <a:tabLst>
                <a:tab pos="1704340" algn="l"/>
                <a:tab pos="2720340" algn="l"/>
                <a:tab pos="2974340" algn="l"/>
                <a:tab pos="3533140" algn="l"/>
              </a:tabLst>
            </a:pPr>
            <a:endParaRPr lang="uk-UA" sz="2000" dirty="0">
              <a:latin typeface="Corbel" panose="020B0503020204020204" pitchFamily="34" charset="0"/>
              <a:ea typeface="Times New Roman" panose="02020603050405020304" pitchFamily="18" charset="0"/>
            </a:endParaRPr>
          </a:p>
          <a:p>
            <a:pPr>
              <a:lnSpc>
                <a:spcPts val="110"/>
              </a:lnSpc>
              <a:spcAft>
                <a:spcPts val="0"/>
              </a:spcAft>
            </a:pPr>
            <a:r>
              <a:rPr lang="uk-UA" sz="2000" dirty="0">
                <a:latin typeface="Corbel" panose="020B0503020204020204" pitchFamily="34" charset="0"/>
                <a:ea typeface="Times New Roman" panose="02020603050405020304" pitchFamily="18" charset="0"/>
              </a:rPr>
              <a:t> </a:t>
            </a:r>
          </a:p>
          <a:p>
            <a:pPr marL="342900" lvl="0" indent="-342900" algn="just">
              <a:lnSpc>
                <a:spcPct val="100000"/>
              </a:lnSpc>
              <a:spcAft>
                <a:spcPts val="0"/>
              </a:spcAft>
              <a:buFont typeface="+mj-lt"/>
              <a:buAutoNum type="arabicPeriod"/>
              <a:tabLst>
                <a:tab pos="180340" algn="l"/>
              </a:tabLst>
            </a:pPr>
            <a:r>
              <a:rPr lang="uk-UA" sz="2000" b="1" dirty="0" err="1">
                <a:latin typeface="Corbel" panose="020B0503020204020204" pitchFamily="34" charset="0"/>
                <a:ea typeface="Times New Roman" panose="02020603050405020304" pitchFamily="18" charset="0"/>
              </a:rPr>
              <a:t>Одноперехідні</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i="1"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магнітотранзистори</a:t>
            </a:r>
            <a:r>
              <a:rPr lang="uk-UA" sz="2000" dirty="0">
                <a:latin typeface="Corbel" panose="020B0503020204020204" pitchFamily="34" charset="0"/>
                <a:ea typeface="Times New Roman" panose="02020603050405020304" pitchFamily="18" charset="0"/>
              </a:rPr>
              <a:t>,</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що діють на основі</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модуляції опору бази носіїв заряду, які </a:t>
            </a:r>
            <a:r>
              <a:rPr lang="uk-UA" sz="2000" dirty="0" err="1">
                <a:latin typeface="Corbel" panose="020B0503020204020204" pitchFamily="34" charset="0"/>
                <a:ea typeface="Times New Roman" panose="02020603050405020304" pitchFamily="18" charset="0"/>
              </a:rPr>
              <a:t>інжектуються</a:t>
            </a:r>
            <a:r>
              <a:rPr lang="uk-UA" sz="2000" dirty="0">
                <a:latin typeface="Corbel" panose="020B0503020204020204" pitchFamily="34" charset="0"/>
                <a:ea typeface="Times New Roman" panose="02020603050405020304" pitchFamily="18" charset="0"/>
              </a:rPr>
              <a:t> із емітера та мають S-подібну вхідну характеристику. </a:t>
            </a:r>
            <a:endParaRPr lang="uk-UA" sz="2000" dirty="0">
              <a:effectLst/>
              <a:latin typeface="Corbel" panose="020B0503020204020204" pitchFamily="34" charset="0"/>
              <a:ea typeface="Times New Roman" panose="02020603050405020304" pitchFamily="18" charset="0"/>
            </a:endParaRPr>
          </a:p>
        </p:txBody>
      </p:sp>
      <p:pic>
        <p:nvPicPr>
          <p:cNvPr id="4" name="Picture 49"/>
          <p:cNvPicPr/>
          <p:nvPr/>
        </p:nvPicPr>
        <p:blipFill>
          <a:blip r:embed="rId2"/>
          <a:srcRect/>
          <a:stretch>
            <a:fillRect/>
          </a:stretch>
        </p:blipFill>
        <p:spPr bwMode="auto">
          <a:xfrm>
            <a:off x="672380" y="2994349"/>
            <a:ext cx="4541304" cy="3294155"/>
          </a:xfrm>
          <a:prstGeom prst="rect">
            <a:avLst/>
          </a:prstGeom>
          <a:noFill/>
        </p:spPr>
      </p:pic>
      <p:sp>
        <p:nvSpPr>
          <p:cNvPr id="5" name="Прямоугольник 4"/>
          <p:cNvSpPr/>
          <p:nvPr/>
        </p:nvSpPr>
        <p:spPr>
          <a:xfrm>
            <a:off x="6641432" y="3429347"/>
            <a:ext cx="6055896" cy="1914370"/>
          </a:xfrm>
          <a:prstGeom prst="rect">
            <a:avLst/>
          </a:prstGeom>
        </p:spPr>
        <p:txBody>
          <a:bodyPr wrap="square">
            <a:spAutoFit/>
          </a:bodyPr>
          <a:lstStyle/>
          <a:p>
            <a:pPr marL="2540" marR="38100">
              <a:lnSpc>
                <a:spcPct val="98000"/>
              </a:lnSpc>
              <a:spcAft>
                <a:spcPts val="0"/>
              </a:spcAft>
            </a:pPr>
            <a:r>
              <a:rPr lang="uk-UA" sz="2000" dirty="0">
                <a:latin typeface="Corbel" panose="020B0503020204020204" pitchFamily="34" charset="0"/>
                <a:ea typeface="Times New Roman" panose="02020603050405020304" pitchFamily="18" charset="0"/>
              </a:rPr>
              <a:t>Вхідна характеристика ОПТ:</a:t>
            </a:r>
          </a:p>
          <a:p>
            <a:pPr marL="2540" marR="38100">
              <a:lnSpc>
                <a:spcPct val="98000"/>
              </a:lnSpc>
              <a:spcAft>
                <a:spcPts val="0"/>
              </a:spcAft>
            </a:pPr>
            <a:r>
              <a:rPr lang="uk-UA" sz="2000" dirty="0">
                <a:latin typeface="Corbel" panose="020B0503020204020204" pitchFamily="34" charset="0"/>
                <a:ea typeface="Times New Roman" panose="02020603050405020304" pitchFamily="18" charset="0"/>
              </a:rPr>
              <a:t> крива 1 – В=0; </a:t>
            </a:r>
          </a:p>
          <a:p>
            <a:pPr marL="2540" marR="38100">
              <a:lnSpc>
                <a:spcPct val="98000"/>
              </a:lnSpc>
              <a:spcAft>
                <a:spcPts val="0"/>
              </a:spcAft>
            </a:pPr>
            <a:r>
              <a:rPr lang="uk-UA" sz="2000" dirty="0">
                <a:latin typeface="Corbel" panose="020B0503020204020204" pitchFamily="34" charset="0"/>
                <a:ea typeface="Times New Roman" panose="02020603050405020304" pitchFamily="18" charset="0"/>
              </a:rPr>
              <a:t>крива 2 – В = 0,3 </a:t>
            </a:r>
            <a:r>
              <a:rPr lang="uk-UA" sz="2000" dirty="0" err="1">
                <a:latin typeface="Corbel" panose="020B0503020204020204" pitchFamily="34" charset="0"/>
                <a:ea typeface="Times New Roman" panose="02020603050405020304" pitchFamily="18" charset="0"/>
              </a:rPr>
              <a:t>Тл</a:t>
            </a:r>
            <a:r>
              <a:rPr lang="uk-UA" sz="2000" dirty="0">
                <a:latin typeface="Corbel" panose="020B0503020204020204" pitchFamily="34" charset="0"/>
                <a:ea typeface="Times New Roman" panose="02020603050405020304" pitchFamily="18" charset="0"/>
              </a:rPr>
              <a:t>; </a:t>
            </a:r>
          </a:p>
          <a:p>
            <a:pPr marL="2540" marR="38100">
              <a:lnSpc>
                <a:spcPct val="98000"/>
              </a:lnSpc>
              <a:spcAft>
                <a:spcPts val="0"/>
              </a:spcAft>
            </a:pPr>
            <a:r>
              <a:rPr lang="uk-UA" sz="2000" dirty="0">
                <a:latin typeface="Corbel" panose="020B0503020204020204" pitchFamily="34" charset="0"/>
                <a:ea typeface="Times New Roman" panose="02020603050405020304" pitchFamily="18" charset="0"/>
              </a:rPr>
              <a:t>крива 3 – В = 0,6 </a:t>
            </a:r>
            <a:r>
              <a:rPr lang="uk-UA" sz="2000" dirty="0" err="1">
                <a:latin typeface="Corbel" panose="020B0503020204020204" pitchFamily="34" charset="0"/>
                <a:ea typeface="Times New Roman" panose="02020603050405020304" pitchFamily="18" charset="0"/>
              </a:rPr>
              <a:t>Тл</a:t>
            </a:r>
            <a:endParaRPr lang="uk-UA" sz="2000" dirty="0">
              <a:latin typeface="Corbel" panose="020B0503020204020204" pitchFamily="34" charset="0"/>
              <a:ea typeface="Times New Roman" panose="02020603050405020304" pitchFamily="18" charset="0"/>
            </a:endParaRPr>
          </a:p>
          <a:p>
            <a:br>
              <a:rPr lang="uk-UA" sz="2000" dirty="0">
                <a:latin typeface="Corbel" panose="020B0503020204020204" pitchFamily="34" charset="0"/>
                <a:ea typeface="Times New Roman" panose="02020603050405020304" pitchFamily="18" charset="0"/>
              </a:rPr>
            </a:br>
            <a:endParaRPr lang="uk-UA" sz="2000" dirty="0">
              <a:latin typeface="Corbel" panose="020B0503020204020204" pitchFamily="34" charset="0"/>
            </a:endParaRPr>
          </a:p>
        </p:txBody>
      </p:sp>
      <p:sp>
        <p:nvSpPr>
          <p:cNvPr id="6" name="Прямоугольник 5"/>
          <p:cNvSpPr/>
          <p:nvPr/>
        </p:nvSpPr>
        <p:spPr>
          <a:xfrm>
            <a:off x="7218948" y="5276307"/>
            <a:ext cx="3850105" cy="369332"/>
          </a:xfrm>
          <a:prstGeom prst="rect">
            <a:avLst/>
          </a:prstGeom>
        </p:spPr>
        <p:txBody>
          <a:bodyPr wrap="square">
            <a:spAutoFit/>
          </a:bodyPr>
          <a:lstStyle/>
          <a:p>
            <a:pPr marL="342900" lvl="0" indent="-342900">
              <a:spcAft>
                <a:spcPts val="0"/>
              </a:spcAft>
              <a:buFont typeface="Wingdings" panose="05000000000000000000" pitchFamily="2" charset="2"/>
              <a:buChar char=""/>
              <a:tabLst>
                <a:tab pos="139700" algn="l"/>
              </a:tabLst>
            </a:pPr>
            <a:r>
              <a:rPr lang="ru-RU" dirty="0">
                <a:latin typeface="Symbol" panose="05050102010706020507" pitchFamily="18" charset="2"/>
                <a:ea typeface="Symbol" panose="05050102010706020507" pitchFamily="18" charset="2"/>
                <a:cs typeface="Symbol" panose="05050102010706020507" pitchFamily="18" charset="2"/>
              </a:rPr>
              <a:t>=</a:t>
            </a:r>
            <a:r>
              <a:rPr lang="ru-RU" dirty="0">
                <a:latin typeface="Times New Roman" panose="02020603050405020304" pitchFamily="18" charset="0"/>
                <a:ea typeface="Times New Roman" panose="02020603050405020304" pitchFamily="18" charset="0"/>
              </a:rPr>
              <a:t> 2</a:t>
            </a:r>
            <a:r>
              <a:rPr lang="ru-RU" sz="2400" baseline="30000"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10</a:t>
            </a:r>
            <a:r>
              <a:rPr lang="ru-RU" sz="2400" baseline="30000" dirty="0">
                <a:latin typeface="Times New Roman" panose="02020603050405020304" pitchFamily="18" charset="0"/>
                <a:ea typeface="Times New Roman" panose="02020603050405020304" pitchFamily="18" charset="0"/>
              </a:rPr>
              <a:t>3</a:t>
            </a:r>
            <a:r>
              <a:rPr lang="ru-RU" dirty="0">
                <a:latin typeface="Times New Roman" panose="02020603050405020304" pitchFamily="18" charset="0"/>
                <a:ea typeface="Times New Roman" panose="02020603050405020304" pitchFamily="18" charset="0"/>
              </a:rPr>
              <a:t> В/</a:t>
            </a:r>
            <a:r>
              <a:rPr lang="ru-RU" dirty="0" err="1">
                <a:latin typeface="Times New Roman" panose="02020603050405020304" pitchFamily="18" charset="0"/>
                <a:ea typeface="Times New Roman" panose="02020603050405020304" pitchFamily="18" charset="0"/>
              </a:rPr>
              <a:t>АТл</a:t>
            </a:r>
            <a:r>
              <a:rPr lang="ru-RU" dirty="0">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53612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504329"/>
            <a:ext cx="11149263" cy="1938992"/>
          </a:xfrm>
          <a:prstGeom prst="rect">
            <a:avLst/>
          </a:prstGeom>
        </p:spPr>
        <p:txBody>
          <a:bodyPr wrap="square">
            <a:spAutoFit/>
          </a:bodyPr>
          <a:lstStyle/>
          <a:p>
            <a:pPr algn="just"/>
            <a:r>
              <a:rPr lang="uk-UA" sz="2400" b="1" dirty="0">
                <a:latin typeface="Corbel" panose="020B0503020204020204" pitchFamily="34" charset="0"/>
                <a:ea typeface="Times New Roman" panose="02020603050405020304" pitchFamily="18" charset="0"/>
              </a:rPr>
              <a:t>2. </a:t>
            </a:r>
            <a:r>
              <a:rPr lang="uk-UA" sz="2400" b="1" dirty="0" err="1">
                <a:latin typeface="Corbel" panose="020B0503020204020204" pitchFamily="34" charset="0"/>
                <a:ea typeface="Times New Roman" panose="02020603050405020304" pitchFamily="18" charset="0"/>
              </a:rPr>
              <a:t>Одноколекторні</a:t>
            </a:r>
            <a:r>
              <a:rPr lang="uk-UA" sz="2400" b="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вертикальні біполярні транзистори</a:t>
            </a:r>
            <a:r>
              <a:rPr lang="uk-UA" sz="2400" i="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(області емітера, бази та </a:t>
            </a:r>
            <a:r>
              <a:rPr lang="uk-UA" sz="2400" dirty="0" err="1">
                <a:latin typeface="Corbel" panose="020B0503020204020204" pitchFamily="34" charset="0"/>
                <a:ea typeface="Times New Roman" panose="02020603050405020304" pitchFamily="18" charset="0"/>
              </a:rPr>
              <a:t>колектора</a:t>
            </a:r>
            <a:r>
              <a:rPr lang="uk-UA" sz="2400" dirty="0">
                <a:latin typeface="Corbel" panose="020B0503020204020204" pitchFamily="34" charset="0"/>
                <a:ea typeface="Times New Roman" panose="02020603050405020304" pitchFamily="18" charset="0"/>
              </a:rPr>
              <a:t> розташовані один за одним в напрямку від поверхні в глибину напівпровідника), в яких під дією магнітного поля відбувається викривлення траєкторії носіїв заряду емітера, що приводить до збільшення ефективної довжини бази та відхиленню частини носіїв від </a:t>
            </a:r>
            <a:r>
              <a:rPr lang="uk-UA" sz="2400" dirty="0" err="1">
                <a:latin typeface="Corbel" panose="020B0503020204020204" pitchFamily="34" charset="0"/>
                <a:ea typeface="Times New Roman" panose="02020603050405020304" pitchFamily="18" charset="0"/>
              </a:rPr>
              <a:t>колектора</a:t>
            </a:r>
            <a:r>
              <a:rPr lang="uk-UA" sz="2400" dirty="0">
                <a:latin typeface="Corbel" panose="020B0503020204020204" pitchFamily="34" charset="0"/>
                <a:ea typeface="Times New Roman" panose="02020603050405020304" pitchFamily="18" charset="0"/>
              </a:rPr>
              <a:t>.</a:t>
            </a:r>
            <a:endParaRPr lang="uk-UA" sz="2400" dirty="0">
              <a:latin typeface="Corbel" panose="020B0503020204020204" pitchFamily="34" charset="0"/>
            </a:endParaRPr>
          </a:p>
        </p:txBody>
      </p:sp>
      <p:sp>
        <p:nvSpPr>
          <p:cNvPr id="3" name="Прямоугольник 2"/>
          <p:cNvSpPr/>
          <p:nvPr/>
        </p:nvSpPr>
        <p:spPr>
          <a:xfrm>
            <a:off x="7090609" y="5638057"/>
            <a:ext cx="7299158" cy="878702"/>
          </a:xfrm>
          <a:prstGeom prst="rect">
            <a:avLst/>
          </a:prstGeom>
        </p:spPr>
        <p:txBody>
          <a:bodyPr wrap="square">
            <a:spAutoFit/>
          </a:bodyPr>
          <a:lstStyle/>
          <a:p>
            <a:pPr marR="12700" algn="just">
              <a:lnSpc>
                <a:spcPct val="95000"/>
              </a:lnSpc>
              <a:spcAft>
                <a:spcPts val="0"/>
              </a:spcAft>
            </a:pPr>
            <a:r>
              <a:rPr lang="ru-RU" i="1" dirty="0">
                <a:latin typeface="Symbol" panose="05050102010706020507" pitchFamily="18" charset="2"/>
                <a:ea typeface="Symbol" panose="05050102010706020507" pitchFamily="18" charset="2"/>
                <a:cs typeface="Symbol" panose="05050102010706020507" pitchFamily="18" charset="2"/>
              </a:rPr>
              <a:t>g</a:t>
            </a:r>
            <a:r>
              <a:rPr lang="ru-RU" i="1" dirty="0">
                <a:latin typeface="Times New Roman" panose="02020603050405020304" pitchFamily="18" charset="0"/>
                <a:ea typeface="Times New Roman" panose="02020603050405020304" pitchFamily="18" charset="0"/>
              </a:rPr>
              <a:t> </a:t>
            </a:r>
            <a:r>
              <a:rPr lang="ru-RU" dirty="0">
                <a:latin typeface="Symbol" panose="05050102010706020507" pitchFamily="18" charset="2"/>
                <a:ea typeface="Symbol" panose="05050102010706020507" pitchFamily="18" charset="2"/>
                <a:cs typeface="Symbol" panose="05050102010706020507" pitchFamily="18" charset="2"/>
              </a:rPr>
              <a:t>=</a:t>
            </a:r>
            <a:r>
              <a:rPr lang="ru-RU" i="1" dirty="0">
                <a:latin typeface="Times New Roman" panose="02020603050405020304" pitchFamily="18" charset="0"/>
                <a:ea typeface="Times New Roman" panose="02020603050405020304" pitchFamily="18" charset="0"/>
              </a:rPr>
              <a:t> 2</a:t>
            </a:r>
            <a:r>
              <a:rPr lang="ru-RU" sz="2400" i="1" baseline="30000" dirty="0">
                <a:latin typeface="Times New Roman" panose="02020603050405020304" pitchFamily="18" charset="0"/>
                <a:ea typeface="Times New Roman" panose="02020603050405020304" pitchFamily="18" charset="0"/>
              </a:rPr>
              <a:t>.</a:t>
            </a:r>
            <a:r>
              <a:rPr lang="ru-RU" i="1" dirty="0">
                <a:latin typeface="Times New Roman" panose="02020603050405020304" pitchFamily="18" charset="0"/>
                <a:ea typeface="Times New Roman" panose="02020603050405020304" pitchFamily="18" charset="0"/>
              </a:rPr>
              <a:t>10</a:t>
            </a:r>
            <a:r>
              <a:rPr lang="ru-RU" sz="2400" i="1" baseline="30000" dirty="0">
                <a:latin typeface="Times New Roman" panose="02020603050405020304" pitchFamily="18" charset="0"/>
                <a:ea typeface="Times New Roman" panose="02020603050405020304" pitchFamily="18" charset="0"/>
              </a:rPr>
              <a:t>4</a:t>
            </a:r>
            <a:r>
              <a:rPr lang="ru-RU" i="1" dirty="0">
                <a:latin typeface="Times New Roman" panose="02020603050405020304" pitchFamily="18" charset="0"/>
                <a:ea typeface="Times New Roman" panose="02020603050405020304" pitchFamily="18" charset="0"/>
              </a:rPr>
              <a:t> В/</a:t>
            </a:r>
            <a:r>
              <a:rPr lang="ru-RU" i="1" dirty="0" err="1">
                <a:latin typeface="Times New Roman" panose="02020603050405020304" pitchFamily="18" charset="0"/>
                <a:ea typeface="Times New Roman" panose="02020603050405020304" pitchFamily="18" charset="0"/>
              </a:rPr>
              <a:t>АТл</a:t>
            </a:r>
            <a:r>
              <a:rPr lang="ru-RU" i="1" dirty="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br>
              <a:rPr lang="ru-RU" sz="1600" dirty="0">
                <a:latin typeface="Times New Roman" panose="02020603050405020304" pitchFamily="18" charset="0"/>
                <a:ea typeface="Times New Roman" panose="02020603050405020304" pitchFamily="18" charset="0"/>
              </a:rPr>
            </a:br>
            <a:endParaRPr lang="ru-RU" dirty="0"/>
          </a:p>
        </p:txBody>
      </p:sp>
      <p:pic>
        <p:nvPicPr>
          <p:cNvPr id="4" name="Picture 50"/>
          <p:cNvPicPr/>
          <p:nvPr/>
        </p:nvPicPr>
        <p:blipFill>
          <a:blip r:embed="rId2"/>
          <a:srcRect/>
          <a:stretch>
            <a:fillRect/>
          </a:stretch>
        </p:blipFill>
        <p:spPr bwMode="auto">
          <a:xfrm>
            <a:off x="705852" y="2989481"/>
            <a:ext cx="5173579" cy="3218813"/>
          </a:xfrm>
          <a:prstGeom prst="rect">
            <a:avLst/>
          </a:prstGeom>
          <a:noFill/>
        </p:spPr>
      </p:pic>
      <p:sp>
        <p:nvSpPr>
          <p:cNvPr id="5" name="Прямоугольник 4"/>
          <p:cNvSpPr/>
          <p:nvPr/>
        </p:nvSpPr>
        <p:spPr>
          <a:xfrm>
            <a:off x="6039852" y="3115104"/>
            <a:ext cx="5799222" cy="2463706"/>
          </a:xfrm>
          <a:prstGeom prst="rect">
            <a:avLst/>
          </a:prstGeom>
        </p:spPr>
        <p:txBody>
          <a:bodyPr wrap="square">
            <a:spAutoFit/>
          </a:bodyPr>
          <a:lstStyle/>
          <a:p>
            <a:pPr indent="449580" algn="just">
              <a:lnSpc>
                <a:spcPct val="100000"/>
              </a:lnSpc>
              <a:spcAft>
                <a:spcPts val="0"/>
              </a:spcAft>
            </a:pPr>
            <a:r>
              <a:rPr lang="uk-UA" sz="2000" dirty="0">
                <a:latin typeface="Corbel" panose="020B0503020204020204" pitchFamily="34" charset="0"/>
                <a:ea typeface="Times New Roman" panose="02020603050405020304" pitchFamily="18" charset="0"/>
              </a:rPr>
              <a:t>Вхідна характеристика (а) та схематичне зображення руху носіїв заряду (б) в </a:t>
            </a:r>
            <a:r>
              <a:rPr lang="uk-UA" sz="2000" dirty="0" err="1">
                <a:latin typeface="Corbel" panose="020B0503020204020204" pitchFamily="34" charset="0"/>
                <a:ea typeface="Times New Roman" panose="02020603050405020304" pitchFamily="18" charset="0"/>
              </a:rPr>
              <a:t>одноколекторному</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магнітотранзисторі</a:t>
            </a:r>
            <a:r>
              <a:rPr lang="uk-UA" sz="2000" dirty="0">
                <a:latin typeface="Corbel" panose="020B0503020204020204" pitchFamily="34" charset="0"/>
                <a:ea typeface="Times New Roman" panose="02020603050405020304" pitchFamily="18" charset="0"/>
              </a:rPr>
              <a:t>: </a:t>
            </a:r>
          </a:p>
          <a:p>
            <a:pPr indent="449580" algn="just">
              <a:lnSpc>
                <a:spcPct val="100000"/>
              </a:lnSpc>
              <a:spcAft>
                <a:spcPts val="0"/>
              </a:spcAft>
            </a:pPr>
            <a:r>
              <a:rPr lang="uk-UA" sz="2000" dirty="0">
                <a:latin typeface="Corbel" panose="020B0503020204020204" pitchFamily="34" charset="0"/>
                <a:ea typeface="Times New Roman" panose="02020603050405020304" pitchFamily="18" charset="0"/>
              </a:rPr>
              <a:t>крива 1 – 25 В; </a:t>
            </a:r>
          </a:p>
          <a:p>
            <a:pPr indent="449580" algn="just">
              <a:lnSpc>
                <a:spcPct val="100000"/>
              </a:lnSpc>
              <a:spcAft>
                <a:spcPts val="0"/>
              </a:spcAft>
            </a:pPr>
            <a:r>
              <a:rPr lang="uk-UA" sz="2000" dirty="0">
                <a:latin typeface="Corbel" panose="020B0503020204020204" pitchFamily="34" charset="0"/>
                <a:ea typeface="Times New Roman" panose="02020603050405020304" pitchFamily="18" charset="0"/>
              </a:rPr>
              <a:t>крива 2 – 20 В,</a:t>
            </a:r>
          </a:p>
          <a:p>
            <a:pPr indent="449580" algn="just">
              <a:lnSpc>
                <a:spcPct val="100000"/>
              </a:lnSpc>
              <a:spcAft>
                <a:spcPts val="0"/>
              </a:spcAft>
            </a:pPr>
            <a:r>
              <a:rPr lang="uk-UA" sz="2000" dirty="0">
                <a:latin typeface="Corbel" panose="020B0503020204020204" pitchFamily="34" charset="0"/>
                <a:ea typeface="Times New Roman" panose="02020603050405020304" pitchFamily="18" charset="0"/>
              </a:rPr>
              <a:t> крива 3– 15 В</a:t>
            </a:r>
          </a:p>
          <a:p>
            <a:br>
              <a:rPr lang="ru-RU" sz="1600" dirty="0">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3203262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969" y="409942"/>
            <a:ext cx="5293895" cy="1938992"/>
          </a:xfrm>
          <a:prstGeom prst="rect">
            <a:avLst/>
          </a:prstGeom>
        </p:spPr>
        <p:txBody>
          <a:bodyPr wrap="square">
            <a:spAutoFit/>
          </a:bodyPr>
          <a:lstStyle/>
          <a:p>
            <a:pPr algn="just"/>
            <a:r>
              <a:rPr lang="uk-UA" sz="2000" b="1" i="1" dirty="0">
                <a:latin typeface="Corbel" panose="020B0503020204020204" pitchFamily="34" charset="0"/>
                <a:ea typeface="Times New Roman" panose="02020603050405020304" pitchFamily="18" charset="0"/>
              </a:rPr>
              <a:t>3. </a:t>
            </a:r>
            <a:r>
              <a:rPr lang="uk-UA" sz="2000" b="1" dirty="0" err="1">
                <a:latin typeface="Corbel" panose="020B0503020204020204" pitchFamily="34" charset="0"/>
                <a:ea typeface="Times New Roman" panose="02020603050405020304" pitchFamily="18" charset="0"/>
              </a:rPr>
              <a:t>Двохколекторні</a:t>
            </a:r>
            <a:r>
              <a:rPr lang="uk-UA" sz="2000" b="1" dirty="0">
                <a:latin typeface="Corbel" panose="020B0503020204020204" pitchFamily="34" charset="0"/>
                <a:ea typeface="Times New Roman" panose="02020603050405020304" pitchFamily="18" charset="0"/>
              </a:rPr>
              <a:t> </a:t>
            </a:r>
            <a:r>
              <a:rPr lang="uk-UA" sz="2000" b="1" dirty="0" err="1">
                <a:latin typeface="Corbel" panose="020B0503020204020204" pitchFamily="34" charset="0"/>
                <a:ea typeface="Times New Roman" panose="02020603050405020304" pitchFamily="18" charset="0"/>
              </a:rPr>
              <a:t>магнітотранзистори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біполярні</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транзистори, в яких колектори </a:t>
            </a:r>
            <a:r>
              <a:rPr lang="uk-UA" sz="2000" i="1" dirty="0">
                <a:latin typeface="Corbel" panose="020B0503020204020204" pitchFamily="34" charset="0"/>
                <a:ea typeface="Times New Roman" panose="02020603050405020304" pitchFamily="18" charset="0"/>
              </a:rPr>
              <a:t>К</a:t>
            </a:r>
            <a:r>
              <a:rPr lang="uk-UA" sz="2000" i="1" baseline="-25000" dirty="0">
                <a:latin typeface="Corbel" panose="020B0503020204020204" pitchFamily="34" charset="0"/>
                <a:ea typeface="Times New Roman" panose="02020603050405020304" pitchFamily="18" charset="0"/>
              </a:rPr>
              <a:t>1</a:t>
            </a:r>
            <a:r>
              <a:rPr lang="uk-UA" sz="2000" dirty="0">
                <a:latin typeface="Corbel" panose="020B0503020204020204" pitchFamily="34" charset="0"/>
                <a:ea typeface="Times New Roman" panose="02020603050405020304" pitchFamily="18" charset="0"/>
              </a:rPr>
              <a:t> і </a:t>
            </a:r>
            <a:r>
              <a:rPr lang="uk-UA" sz="2000" i="1" dirty="0">
                <a:latin typeface="Corbel" panose="020B0503020204020204" pitchFamily="34" charset="0"/>
                <a:ea typeface="Times New Roman" panose="02020603050405020304" pitchFamily="18" charset="0"/>
              </a:rPr>
              <a:t>К</a:t>
            </a:r>
            <a:r>
              <a:rPr lang="uk-UA" sz="2000" i="1" baseline="-25000" dirty="0">
                <a:latin typeface="Corbel" panose="020B0503020204020204" pitchFamily="34" charset="0"/>
                <a:ea typeface="Times New Roman" panose="02020603050405020304" pitchFamily="18" charset="0"/>
              </a:rPr>
              <a:t>2</a:t>
            </a:r>
            <a:r>
              <a:rPr lang="uk-UA" sz="2000" dirty="0">
                <a:latin typeface="Corbel" panose="020B0503020204020204" pitchFamily="34" charset="0"/>
                <a:ea typeface="Times New Roman" panose="02020603050405020304" pitchFamily="18" charset="0"/>
              </a:rPr>
              <a:t> розміщуються симетрично відносно емітера. За відсутності магнітного поля струм емітера поділяють на дві рівні частини, які потрапляють на колектори .</a:t>
            </a:r>
            <a:endParaRPr lang="uk-UA" sz="2000" dirty="0">
              <a:latin typeface="Corbel" panose="020B0503020204020204" pitchFamily="34" charset="0"/>
            </a:endParaRPr>
          </a:p>
        </p:txBody>
      </p:sp>
      <p:pic>
        <p:nvPicPr>
          <p:cNvPr id="3" name="Picture 51"/>
          <p:cNvPicPr/>
          <p:nvPr/>
        </p:nvPicPr>
        <p:blipFill>
          <a:blip r:embed="rId2">
            <a:clrChange>
              <a:clrFrom>
                <a:srgbClr val="FFFFFF"/>
              </a:clrFrom>
              <a:clrTo>
                <a:srgbClr val="FFFFFF">
                  <a:alpha val="0"/>
                </a:srgbClr>
              </a:clrTo>
            </a:clrChange>
          </a:blip>
          <a:srcRect/>
          <a:stretch>
            <a:fillRect/>
          </a:stretch>
        </p:blipFill>
        <p:spPr bwMode="auto">
          <a:xfrm>
            <a:off x="1171074" y="2444742"/>
            <a:ext cx="2454442" cy="2393215"/>
          </a:xfrm>
          <a:prstGeom prst="rect">
            <a:avLst/>
          </a:prstGeom>
          <a:noFill/>
        </p:spPr>
      </p:pic>
      <p:sp>
        <p:nvSpPr>
          <p:cNvPr id="4" name="Прямоугольник 3"/>
          <p:cNvSpPr/>
          <p:nvPr/>
        </p:nvSpPr>
        <p:spPr>
          <a:xfrm>
            <a:off x="-2037347" y="4909259"/>
            <a:ext cx="6673516" cy="400110"/>
          </a:xfrm>
          <a:prstGeom prst="rect">
            <a:avLst/>
          </a:prstGeom>
        </p:spPr>
        <p:txBody>
          <a:bodyPr wrap="square">
            <a:spAutoFit/>
          </a:bodyPr>
          <a:lstStyle/>
          <a:p>
            <a:pPr marL="2479040" algn="just">
              <a:spcAft>
                <a:spcPts val="0"/>
              </a:spcAft>
            </a:pPr>
            <a:r>
              <a:rPr lang="uk-UA" sz="2000" dirty="0">
                <a:latin typeface="Corbel" panose="020B0503020204020204" pitchFamily="34" charset="0"/>
                <a:ea typeface="Times New Roman" panose="02020603050405020304" pitchFamily="18" charset="0"/>
              </a:rPr>
              <a:t>Структура та схема ввімкнення ДКТ</a:t>
            </a:r>
            <a:endParaRPr lang="uk-UA" sz="2000" dirty="0">
              <a:effectLst/>
              <a:latin typeface="Corbel" panose="020B0503020204020204" pitchFamily="34" charset="0"/>
              <a:ea typeface="Times New Roman" panose="02020603050405020304" pitchFamily="18" charset="0"/>
            </a:endParaRPr>
          </a:p>
        </p:txBody>
      </p:sp>
      <p:sp>
        <p:nvSpPr>
          <p:cNvPr id="5" name="Прямоугольник 4"/>
          <p:cNvSpPr/>
          <p:nvPr/>
        </p:nvSpPr>
        <p:spPr>
          <a:xfrm>
            <a:off x="5983704" y="448609"/>
            <a:ext cx="5839327" cy="1323439"/>
          </a:xfrm>
          <a:prstGeom prst="rect">
            <a:avLst/>
          </a:prstGeom>
        </p:spPr>
        <p:txBody>
          <a:bodyPr wrap="square">
            <a:spAutoFit/>
          </a:bodyPr>
          <a:lstStyle/>
          <a:p>
            <a:pPr marL="742950" lvl="1" indent="-285750">
              <a:spcAft>
                <a:spcPts val="0"/>
              </a:spcAft>
              <a:buFont typeface="+mj-lt"/>
              <a:buAutoNum type="arabicPeriod" startAt="4"/>
              <a:tabLst>
                <a:tab pos="345440" algn="l"/>
              </a:tabLst>
            </a:pPr>
            <a:r>
              <a:rPr lang="uk-UA" sz="2000" b="1" dirty="0">
                <a:latin typeface="Corbel" panose="020B0503020204020204" pitchFamily="34" charset="0"/>
                <a:ea typeface="Times New Roman" panose="02020603050405020304" pitchFamily="18" charset="0"/>
              </a:rPr>
              <a:t>Польові </a:t>
            </a:r>
            <a:r>
              <a:rPr lang="uk-UA" sz="2000" b="1" dirty="0" err="1">
                <a:latin typeface="Corbel" panose="020B0503020204020204" pitchFamily="34" charset="0"/>
                <a:ea typeface="Times New Roman" panose="02020603050405020304" pitchFamily="18" charset="0"/>
              </a:rPr>
              <a:t>магнітотранзистори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 польові транзистори, в  яких опір каналу (вбудованого або індукованого) змінюється під дією магнітного поля . </a:t>
            </a:r>
            <a:endParaRPr lang="uk-UA" sz="2000" dirty="0">
              <a:latin typeface="Corbel" panose="020B0503020204020204" pitchFamily="34" charset="0"/>
            </a:endParaRPr>
          </a:p>
        </p:txBody>
      </p:sp>
      <p:pic>
        <p:nvPicPr>
          <p:cNvPr id="6" name="Picture 52"/>
          <p:cNvPicPr/>
          <p:nvPr/>
        </p:nvPicPr>
        <p:blipFill>
          <a:blip r:embed="rId3"/>
          <a:srcRect/>
          <a:stretch>
            <a:fillRect/>
          </a:stretch>
        </p:blipFill>
        <p:spPr bwMode="auto">
          <a:xfrm>
            <a:off x="8022189" y="1952635"/>
            <a:ext cx="1121811" cy="2069432"/>
          </a:xfrm>
          <a:prstGeom prst="rect">
            <a:avLst/>
          </a:prstGeom>
          <a:noFill/>
        </p:spPr>
      </p:pic>
      <p:sp>
        <p:nvSpPr>
          <p:cNvPr id="7" name="Прямоугольник 6"/>
          <p:cNvSpPr/>
          <p:nvPr/>
        </p:nvSpPr>
        <p:spPr>
          <a:xfrm>
            <a:off x="5374106" y="4213684"/>
            <a:ext cx="6096000" cy="695575"/>
          </a:xfrm>
          <a:prstGeom prst="rect">
            <a:avLst/>
          </a:prstGeom>
        </p:spPr>
        <p:txBody>
          <a:bodyPr>
            <a:spAutoFit/>
          </a:bodyPr>
          <a:lstStyle/>
          <a:p>
            <a:pPr marL="955040" marR="76200">
              <a:lnSpc>
                <a:spcPct val="98000"/>
              </a:lnSpc>
              <a:spcAft>
                <a:spcPts val="0"/>
              </a:spcAft>
            </a:pPr>
            <a:r>
              <a:rPr lang="uk-UA" sz="2000" dirty="0">
                <a:latin typeface="Corbel" panose="020B0503020204020204" pitchFamily="34" charset="0"/>
                <a:ea typeface="Times New Roman" panose="02020603050405020304" pitchFamily="18" charset="0"/>
              </a:rPr>
              <a:t>Структура ПМТ з p-n-переходом: </a:t>
            </a:r>
          </a:p>
          <a:p>
            <a:pPr marL="955040" marR="76200">
              <a:lnSpc>
                <a:spcPct val="98000"/>
              </a:lnSpc>
              <a:spcAft>
                <a:spcPts val="0"/>
              </a:spcAft>
            </a:pPr>
            <a:r>
              <a:rPr lang="uk-UA" sz="2000" dirty="0">
                <a:latin typeface="Corbel" panose="020B0503020204020204" pitchFamily="34" charset="0"/>
                <a:ea typeface="Times New Roman" panose="02020603050405020304" pitchFamily="18" charset="0"/>
              </a:rPr>
              <a:t>D – </a:t>
            </a:r>
            <a:r>
              <a:rPr lang="uk-UA" sz="2000" dirty="0" err="1">
                <a:latin typeface="Corbel" panose="020B0503020204020204" pitchFamily="34" charset="0"/>
                <a:ea typeface="Times New Roman" panose="02020603050405020304" pitchFamily="18" charset="0"/>
              </a:rPr>
              <a:t>сток</a:t>
            </a:r>
            <a:r>
              <a:rPr lang="uk-UA" sz="2000" dirty="0">
                <a:latin typeface="Corbel" panose="020B0503020204020204" pitchFamily="34" charset="0"/>
                <a:ea typeface="Times New Roman" panose="02020603050405020304" pitchFamily="18" charset="0"/>
              </a:rPr>
              <a:t>, S – витік, G - джерело</a:t>
            </a:r>
            <a:endParaRPr lang="uk-UA" sz="2000" dirty="0">
              <a:effectLst/>
              <a:latin typeface="Corbel" panose="020B0503020204020204" pitchFamily="34" charset="0"/>
              <a:ea typeface="Times New Roman" panose="02020603050405020304" pitchFamily="18" charset="0"/>
            </a:endParaRPr>
          </a:p>
        </p:txBody>
      </p:sp>
      <p:sp>
        <p:nvSpPr>
          <p:cNvPr id="8" name="Прямоугольник 7"/>
          <p:cNvSpPr/>
          <p:nvPr/>
        </p:nvSpPr>
        <p:spPr>
          <a:xfrm>
            <a:off x="433137" y="5380672"/>
            <a:ext cx="11389894" cy="1015663"/>
          </a:xfrm>
          <a:prstGeom prst="rect">
            <a:avLst/>
          </a:prstGeom>
        </p:spPr>
        <p:txBody>
          <a:bodyPr wrap="square">
            <a:spAutoFit/>
          </a:bodyPr>
          <a:lstStyle/>
          <a:p>
            <a:pPr algn="just"/>
            <a:r>
              <a:rPr lang="uk-UA" sz="2000" b="1" dirty="0">
                <a:latin typeface="Corbel" panose="020B0503020204020204" pitchFamily="34" charset="0"/>
                <a:ea typeface="Times New Roman" panose="02020603050405020304" pitchFamily="18" charset="0"/>
              </a:rPr>
              <a:t>Ефект </a:t>
            </a:r>
            <a:r>
              <a:rPr lang="uk-UA" sz="2000" b="1" dirty="0" err="1">
                <a:latin typeface="Corbel" panose="020B0503020204020204" pitchFamily="34" charset="0"/>
                <a:ea typeface="Times New Roman" panose="02020603050405020304" pitchFamily="18" charset="0"/>
              </a:rPr>
              <a:t>Холла</a:t>
            </a:r>
            <a:r>
              <a:rPr lang="uk-UA" sz="2000" b="1" dirty="0">
                <a:latin typeface="Corbel" panose="020B0503020204020204" pitchFamily="34" charset="0"/>
                <a:ea typeface="Times New Roman" panose="02020603050405020304" pitchFamily="18" charset="0"/>
              </a:rPr>
              <a:t> – </a:t>
            </a:r>
            <a:r>
              <a:rPr lang="uk-UA" sz="2000" dirty="0">
                <a:latin typeface="Corbel" panose="020B0503020204020204" pitchFamily="34" charset="0"/>
                <a:ea typeface="Times New Roman" panose="02020603050405020304" pitchFamily="18" charset="0"/>
              </a:rPr>
              <a:t>це </a:t>
            </a:r>
            <a:r>
              <a:rPr lang="uk-UA" sz="2000" dirty="0" err="1">
                <a:latin typeface="Corbel" panose="020B0503020204020204" pitchFamily="34" charset="0"/>
                <a:ea typeface="Times New Roman" panose="02020603050405020304" pitchFamily="18" charset="0"/>
              </a:rPr>
              <a:t>гальвано</a:t>
            </a:r>
            <a:r>
              <a:rPr lang="uk-UA" sz="2000" dirty="0">
                <a:latin typeface="Corbel" panose="020B0503020204020204" pitchFamily="34" charset="0"/>
                <a:ea typeface="Times New Roman" panose="02020603050405020304" pitchFamily="18" charset="0"/>
              </a:rPr>
              <a:t> -магнітний ефект,</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який</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полягає у тому, що при протіканні струму в напівпровіднику виникає поперечна різниця потенціалів, якщо на цей напівпровідник діє магнітне поле, вектор якого перпендикулярний до напрямку струму. </a:t>
            </a:r>
            <a:endParaRPr lang="uk-UA" sz="2000" dirty="0">
              <a:latin typeface="Corbel" panose="020B0503020204020204" pitchFamily="34" charset="0"/>
            </a:endParaRPr>
          </a:p>
        </p:txBody>
      </p:sp>
    </p:spTree>
    <p:extLst>
      <p:ext uri="{BB962C8B-B14F-4D97-AF65-F5344CB8AC3E}">
        <p14:creationId xmlns:p14="http://schemas.microsoft.com/office/powerpoint/2010/main" val="3045850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7937" y="695536"/>
            <a:ext cx="10972800" cy="830997"/>
          </a:xfrm>
          <a:prstGeom prst="rect">
            <a:avLst/>
          </a:prstGeom>
        </p:spPr>
        <p:txBody>
          <a:bodyPr wrap="square">
            <a:spAutoFit/>
          </a:bodyPr>
          <a:lstStyle/>
          <a:p>
            <a:pPr algn="just"/>
            <a:r>
              <a:rPr lang="uk-UA" sz="2400" b="1" dirty="0" err="1">
                <a:latin typeface="Corbel" panose="020B0503020204020204" pitchFamily="34" charset="0"/>
                <a:ea typeface="Times New Roman" panose="02020603050405020304" pitchFamily="18" charset="0"/>
              </a:rPr>
              <a:t>Магнітотиристори</a:t>
            </a:r>
            <a:r>
              <a:rPr lang="uk-UA" sz="2400" b="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a:t>
            </a:r>
            <a:r>
              <a:rPr lang="uk-UA" sz="2400" b="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це напівпровідникові тиристори</a:t>
            </a:r>
            <a:r>
              <a:rPr lang="uk-UA" sz="2400" b="1" dirty="0">
                <a:latin typeface="Corbel" panose="020B0503020204020204" pitchFamily="34" charset="0"/>
                <a:ea typeface="Times New Roman" panose="02020603050405020304" pitchFamily="18" charset="0"/>
              </a:rPr>
              <a:t> </a:t>
            </a:r>
            <a:r>
              <a:rPr lang="uk-UA" sz="2400" dirty="0">
                <a:latin typeface="Corbel" panose="020B0503020204020204" pitchFamily="34" charset="0"/>
                <a:ea typeface="Times New Roman" panose="02020603050405020304" pitchFamily="18" charset="0"/>
              </a:rPr>
              <a:t>типу </a:t>
            </a:r>
            <a:r>
              <a:rPr lang="uk-UA" sz="2400" i="1" dirty="0">
                <a:latin typeface="Corbel" panose="020B0503020204020204" pitchFamily="34" charset="0"/>
                <a:ea typeface="Times New Roman" panose="02020603050405020304" pitchFamily="18" charset="0"/>
              </a:rPr>
              <a:t>p-n-p-n</a:t>
            </a:r>
            <a:r>
              <a:rPr lang="uk-UA" sz="2400" dirty="0">
                <a:latin typeface="Corbel" panose="020B0503020204020204" pitchFamily="34" charset="0"/>
                <a:ea typeface="Times New Roman" panose="02020603050405020304" pitchFamily="18" charset="0"/>
              </a:rPr>
              <a:t>, в яких напругу ввімкнення можна змінювати, впливаючи зовнішнім магнітним полем.</a:t>
            </a:r>
            <a:endParaRPr lang="uk-UA" sz="2400" dirty="0">
              <a:latin typeface="Corbel" panose="020B0503020204020204" pitchFamily="34" charset="0"/>
            </a:endParaRPr>
          </a:p>
        </p:txBody>
      </p:sp>
      <p:pic>
        <p:nvPicPr>
          <p:cNvPr id="3" name="Picture 53"/>
          <p:cNvPicPr/>
          <p:nvPr/>
        </p:nvPicPr>
        <p:blipFill>
          <a:blip r:embed="rId2"/>
          <a:srcRect/>
          <a:stretch>
            <a:fillRect/>
          </a:stretch>
        </p:blipFill>
        <p:spPr bwMode="auto">
          <a:xfrm>
            <a:off x="1096878" y="1965658"/>
            <a:ext cx="3828047" cy="3488658"/>
          </a:xfrm>
          <a:prstGeom prst="rect">
            <a:avLst/>
          </a:prstGeom>
          <a:noFill/>
        </p:spPr>
      </p:pic>
      <p:sp>
        <p:nvSpPr>
          <p:cNvPr id="6" name="Прямоугольник 5"/>
          <p:cNvSpPr/>
          <p:nvPr/>
        </p:nvSpPr>
        <p:spPr>
          <a:xfrm>
            <a:off x="3459079" y="3101902"/>
            <a:ext cx="7427496" cy="670953"/>
          </a:xfrm>
          <a:prstGeom prst="rect">
            <a:avLst/>
          </a:prstGeom>
        </p:spPr>
        <p:txBody>
          <a:bodyPr wrap="square">
            <a:spAutoFit/>
          </a:bodyPr>
          <a:lstStyle/>
          <a:p>
            <a:pPr marL="2527300" marR="25400">
              <a:lnSpc>
                <a:spcPct val="94000"/>
              </a:lnSpc>
              <a:spcAft>
                <a:spcPts val="0"/>
              </a:spcAft>
            </a:pPr>
            <a:r>
              <a:rPr lang="uk-UA" sz="2000" dirty="0">
                <a:latin typeface="Corbel" panose="020B0503020204020204" pitchFamily="34" charset="0"/>
                <a:ea typeface="Times New Roman" panose="02020603050405020304" pitchFamily="18" charset="0"/>
              </a:rPr>
              <a:t>ВАХ </a:t>
            </a:r>
            <a:r>
              <a:rPr lang="uk-UA" sz="2000" dirty="0" err="1">
                <a:latin typeface="Corbel" panose="020B0503020204020204" pitchFamily="34" charset="0"/>
                <a:ea typeface="Times New Roman" panose="02020603050405020304" pitchFamily="18" charset="0"/>
              </a:rPr>
              <a:t>Si</a:t>
            </a:r>
            <a:r>
              <a:rPr lang="uk-UA" sz="2000" dirty="0">
                <a:latin typeface="Corbel" panose="020B0503020204020204" pitchFamily="34" charset="0"/>
                <a:ea typeface="Times New Roman" panose="02020603050405020304" pitchFamily="18" charset="0"/>
              </a:rPr>
              <a:t>- </a:t>
            </a:r>
            <a:r>
              <a:rPr lang="uk-UA" sz="2000" dirty="0" err="1">
                <a:latin typeface="Corbel" panose="020B0503020204020204" pitchFamily="34" charset="0"/>
                <a:ea typeface="Times New Roman" panose="02020603050405020304" pitchFamily="18" charset="0"/>
              </a:rPr>
              <a:t>магнітотиритора</a:t>
            </a:r>
            <a:r>
              <a:rPr lang="uk-UA" sz="2000" dirty="0">
                <a:latin typeface="Corbel" panose="020B0503020204020204" pitchFamily="34" charset="0"/>
                <a:ea typeface="Times New Roman" panose="02020603050405020304" pitchFamily="18" charset="0"/>
              </a:rPr>
              <a:t>, відстань між р-областями 100 </a:t>
            </a:r>
            <a:r>
              <a:rPr lang="uk-UA" sz="2000" dirty="0" err="1">
                <a:latin typeface="Corbel" panose="020B0503020204020204" pitchFamily="34" charset="0"/>
                <a:ea typeface="Times New Roman" panose="02020603050405020304" pitchFamily="18" charset="0"/>
              </a:rPr>
              <a:t>мкм</a:t>
            </a:r>
            <a:r>
              <a:rPr lang="uk-UA" sz="2000" dirty="0">
                <a:latin typeface="Corbel" panose="020B0503020204020204" pitchFamily="34" charset="0"/>
                <a:ea typeface="Times New Roman" panose="02020603050405020304" pitchFamily="18" charset="0"/>
              </a:rPr>
              <a:t>:</a:t>
            </a:r>
            <a:endParaRPr lang="uk-UA" sz="2000" dirty="0">
              <a:effectLst/>
              <a:latin typeface="Corbel" panose="020B0503020204020204" pitchFamily="34" charset="0"/>
              <a:ea typeface="Times New Roman" panose="02020603050405020304" pitchFamily="18" charset="0"/>
            </a:endParaRPr>
          </a:p>
        </p:txBody>
      </p:sp>
      <p:sp>
        <p:nvSpPr>
          <p:cNvPr id="7" name="Прямоугольник 6"/>
          <p:cNvSpPr/>
          <p:nvPr/>
        </p:nvSpPr>
        <p:spPr>
          <a:xfrm>
            <a:off x="3683669" y="3968840"/>
            <a:ext cx="6096000" cy="1663084"/>
          </a:xfrm>
          <a:prstGeom prst="rect">
            <a:avLst/>
          </a:prstGeom>
        </p:spPr>
        <p:txBody>
          <a:bodyPr>
            <a:spAutoFit/>
          </a:bodyPr>
          <a:lstStyle/>
          <a:p>
            <a:pPr marL="2527300">
              <a:lnSpc>
                <a:spcPct val="94000"/>
              </a:lnSpc>
              <a:spcAft>
                <a:spcPts val="0"/>
              </a:spcAft>
            </a:pPr>
            <a:r>
              <a:rPr lang="ru-RU" dirty="0">
                <a:latin typeface="Times New Roman" panose="02020603050405020304" pitchFamily="18" charset="0"/>
                <a:ea typeface="Times New Roman" panose="02020603050405020304" pitchFamily="18" charset="0"/>
              </a:rPr>
              <a:t>1 – В=-1 Тл;</a:t>
            </a:r>
            <a:endParaRPr lang="ru-RU" sz="1600" dirty="0">
              <a:latin typeface="Times New Roman" panose="02020603050405020304" pitchFamily="18" charset="0"/>
              <a:ea typeface="Times New Roman" panose="02020603050405020304" pitchFamily="18" charset="0"/>
            </a:endParaRPr>
          </a:p>
          <a:p>
            <a:pPr marL="2527300">
              <a:lnSpc>
                <a:spcPct val="93000"/>
              </a:lnSpc>
              <a:spcAft>
                <a:spcPts val="0"/>
              </a:spcAft>
            </a:pPr>
            <a:r>
              <a:rPr lang="ru-RU" dirty="0">
                <a:latin typeface="Times New Roman" panose="02020603050405020304" pitchFamily="18" charset="0"/>
                <a:ea typeface="Times New Roman" panose="02020603050405020304" pitchFamily="18" charset="0"/>
              </a:rPr>
              <a:t>2– В = -0,8 Тл;</a:t>
            </a:r>
            <a:endParaRPr lang="ru-RU" sz="1600" dirty="0">
              <a:latin typeface="Times New Roman" panose="02020603050405020304" pitchFamily="18" charset="0"/>
              <a:ea typeface="Times New Roman" panose="02020603050405020304" pitchFamily="18" charset="0"/>
            </a:endParaRPr>
          </a:p>
          <a:p>
            <a:pPr marL="2527300">
              <a:lnSpc>
                <a:spcPct val="93000"/>
              </a:lnSpc>
              <a:spcAft>
                <a:spcPts val="0"/>
              </a:spcAft>
            </a:pPr>
            <a:r>
              <a:rPr lang="ru-RU" dirty="0">
                <a:latin typeface="Times New Roman" panose="02020603050405020304" pitchFamily="18" charset="0"/>
                <a:ea typeface="Times New Roman" panose="02020603050405020304" pitchFamily="18" charset="0"/>
              </a:rPr>
              <a:t>3 – В=-0,4 Тл;</a:t>
            </a:r>
            <a:endParaRPr lang="ru-RU" sz="1600" dirty="0">
              <a:latin typeface="Times New Roman" panose="02020603050405020304" pitchFamily="18" charset="0"/>
              <a:ea typeface="Times New Roman" panose="02020603050405020304" pitchFamily="18" charset="0"/>
            </a:endParaRPr>
          </a:p>
          <a:p>
            <a:pPr marL="2527300">
              <a:lnSpc>
                <a:spcPct val="94000"/>
              </a:lnSpc>
              <a:spcAft>
                <a:spcPts val="0"/>
              </a:spcAft>
            </a:pPr>
            <a:r>
              <a:rPr lang="ru-RU" dirty="0">
                <a:latin typeface="Times New Roman" panose="02020603050405020304" pitchFamily="18" charset="0"/>
                <a:ea typeface="Times New Roman" panose="02020603050405020304" pitchFamily="18" charset="0"/>
              </a:rPr>
              <a:t>4 – В = 0;</a:t>
            </a:r>
            <a:endParaRPr lang="ru-RU" sz="1600" dirty="0">
              <a:latin typeface="Times New Roman" panose="02020603050405020304" pitchFamily="18" charset="0"/>
              <a:ea typeface="Times New Roman" panose="02020603050405020304" pitchFamily="18" charset="0"/>
            </a:endParaRPr>
          </a:p>
          <a:p>
            <a:pPr marL="2527300">
              <a:lnSpc>
                <a:spcPct val="93000"/>
              </a:lnSpc>
              <a:spcAft>
                <a:spcPts val="0"/>
              </a:spcAft>
            </a:pPr>
            <a:r>
              <a:rPr lang="ru-RU" dirty="0">
                <a:latin typeface="Times New Roman" panose="02020603050405020304" pitchFamily="18" charset="0"/>
                <a:ea typeface="Times New Roman" panose="02020603050405020304" pitchFamily="18" charset="0"/>
              </a:rPr>
              <a:t>5 – В = 0,4 Тл;</a:t>
            </a:r>
            <a:endParaRPr lang="ru-RU" sz="1600" dirty="0">
              <a:latin typeface="Times New Roman" panose="02020603050405020304" pitchFamily="18" charset="0"/>
              <a:ea typeface="Times New Roman" panose="02020603050405020304" pitchFamily="18" charset="0"/>
            </a:endParaRPr>
          </a:p>
          <a:p>
            <a:pPr>
              <a:lnSpc>
                <a:spcPts val="5"/>
              </a:lnSpc>
              <a:spcAft>
                <a:spcPts val="0"/>
              </a:spcAft>
            </a:pPr>
            <a:r>
              <a:rPr lang="ru-RU" sz="1200"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marL="2527300">
              <a:spcAft>
                <a:spcPts val="0"/>
              </a:spcAft>
            </a:pPr>
            <a:r>
              <a:rPr lang="ru-RU" dirty="0">
                <a:latin typeface="Times New Roman" panose="02020603050405020304" pitchFamily="18" charset="0"/>
                <a:ea typeface="Times New Roman" panose="02020603050405020304" pitchFamily="18" charset="0"/>
              </a:rPr>
              <a:t>6 – В = 0,8 Тл</a:t>
            </a:r>
            <a:endParaRPr lang="ru-RU"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5757110" y="1858485"/>
            <a:ext cx="6096000" cy="1243417"/>
          </a:xfrm>
          <a:prstGeom prst="rect">
            <a:avLst/>
          </a:prstGeom>
        </p:spPr>
        <p:txBody>
          <a:bodyPr>
            <a:spAutoFit/>
          </a:bodyPr>
          <a:lstStyle/>
          <a:p>
            <a:pPr indent="198120" algn="just">
              <a:lnSpc>
                <a:spcPct val="102000"/>
              </a:lnSpc>
              <a:spcAft>
                <a:spcPts val="0"/>
              </a:spcAft>
            </a:pPr>
            <a:r>
              <a:rPr lang="uk-UA" sz="2000" dirty="0">
                <a:latin typeface="Corbel" panose="020B0503020204020204" pitchFamily="34" charset="0"/>
                <a:ea typeface="Times New Roman" panose="02020603050405020304" pitchFamily="18" charset="0"/>
              </a:rPr>
              <a:t>Емітер виконує роль аноду (А), </a:t>
            </a:r>
          </a:p>
          <a:p>
            <a:pPr indent="198120" algn="just">
              <a:lnSpc>
                <a:spcPct val="102000"/>
              </a:lnSpc>
              <a:spcAft>
                <a:spcPts val="0"/>
              </a:spcAft>
            </a:pPr>
            <a:r>
              <a:rPr lang="uk-UA" sz="2000" dirty="0">
                <a:latin typeface="Corbel" panose="020B0503020204020204" pitchFamily="34" charset="0"/>
                <a:ea typeface="Times New Roman" panose="02020603050405020304" pitchFamily="18" charset="0"/>
              </a:rPr>
              <a:t>керуючі і електроди (с1, с2)</a:t>
            </a:r>
          </a:p>
          <a:p>
            <a:br>
              <a:rPr lang="ru-RU" sz="1600" dirty="0">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1051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5357" y="4604084"/>
            <a:ext cx="7202906" cy="369332"/>
          </a:xfrm>
          <a:prstGeom prst="rect">
            <a:avLst/>
          </a:prstGeom>
        </p:spPr>
        <p:txBody>
          <a:bodyPr wrap="square">
            <a:spAutoFit/>
          </a:bodyPr>
          <a:lstStyle/>
          <a:p>
            <a:r>
              <a:rPr lang="ru-RU" dirty="0"/>
              <a:t> </a:t>
            </a:r>
          </a:p>
        </p:txBody>
      </p:sp>
      <p:sp>
        <p:nvSpPr>
          <p:cNvPr id="3" name="Прямоугольник 2"/>
          <p:cNvSpPr/>
          <p:nvPr/>
        </p:nvSpPr>
        <p:spPr>
          <a:xfrm>
            <a:off x="4531895" y="577516"/>
            <a:ext cx="3408947" cy="577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ЕЛЕМЕНТНА БАЗА МІС  </a:t>
            </a:r>
            <a:endParaRPr lang="ru-RU" b="1" dirty="0">
              <a:solidFill>
                <a:schemeClr val="bg1"/>
              </a:solidFill>
            </a:endParaRPr>
          </a:p>
        </p:txBody>
      </p:sp>
      <p:sp>
        <p:nvSpPr>
          <p:cNvPr id="4" name="Прямоугольник 3"/>
          <p:cNvSpPr/>
          <p:nvPr/>
        </p:nvSpPr>
        <p:spPr>
          <a:xfrm>
            <a:off x="878306" y="1423539"/>
            <a:ext cx="2947737" cy="6003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ІНТЕГРАЛЬНІ МІКРОСХЕМИ </a:t>
            </a:r>
          </a:p>
        </p:txBody>
      </p:sp>
      <p:sp>
        <p:nvSpPr>
          <p:cNvPr id="5" name="Прямоугольник 4"/>
          <p:cNvSpPr/>
          <p:nvPr/>
        </p:nvSpPr>
        <p:spPr>
          <a:xfrm>
            <a:off x="4507832" y="1428550"/>
            <a:ext cx="3433010" cy="5952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ФУНКЦІОНАЛЬНІ ПРИЛАДИ ТА МІКРОСХЕМИ </a:t>
            </a:r>
          </a:p>
        </p:txBody>
      </p:sp>
      <p:sp>
        <p:nvSpPr>
          <p:cNvPr id="6" name="Прямоугольник 5"/>
          <p:cNvSpPr/>
          <p:nvPr/>
        </p:nvSpPr>
        <p:spPr>
          <a:xfrm>
            <a:off x="8213558" y="1423539"/>
            <a:ext cx="3561347" cy="5876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МІКРОКОМПОНЕНТИ</a:t>
            </a:r>
          </a:p>
        </p:txBody>
      </p:sp>
      <p:sp>
        <p:nvSpPr>
          <p:cNvPr id="7" name="Прямоугольник 6"/>
          <p:cNvSpPr/>
          <p:nvPr/>
        </p:nvSpPr>
        <p:spPr>
          <a:xfrm>
            <a:off x="878305" y="2406316"/>
            <a:ext cx="2947738" cy="34059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dirty="0"/>
              <a:t>Напівпровідникові Плівкові   </a:t>
            </a:r>
          </a:p>
          <a:p>
            <a:pPr algn="ctr"/>
            <a:r>
              <a:rPr lang="uk-UA" sz="2400" dirty="0"/>
              <a:t>Гібридні  </a:t>
            </a:r>
          </a:p>
          <a:p>
            <a:pPr algn="ctr"/>
            <a:r>
              <a:rPr lang="uk-UA" sz="2400" dirty="0"/>
              <a:t>Сумісні  </a:t>
            </a:r>
          </a:p>
          <a:p>
            <a:pPr algn="ctr"/>
            <a:r>
              <a:rPr lang="uk-UA" sz="2400" dirty="0"/>
              <a:t>ВІС </a:t>
            </a:r>
          </a:p>
          <a:p>
            <a:pPr algn="ctr"/>
            <a:r>
              <a:rPr lang="uk-UA" sz="2400" dirty="0"/>
              <a:t>НВЧ-ІМС Мікропроцесори П’єзокерамічні</a:t>
            </a:r>
          </a:p>
        </p:txBody>
      </p:sp>
      <p:sp>
        <p:nvSpPr>
          <p:cNvPr id="8" name="Прямоугольник 7"/>
          <p:cNvSpPr/>
          <p:nvPr/>
        </p:nvSpPr>
        <p:spPr>
          <a:xfrm>
            <a:off x="4507832" y="2406316"/>
            <a:ext cx="3433010" cy="33848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k-UA" sz="2400" dirty="0"/>
          </a:p>
          <a:p>
            <a:pPr algn="ctr"/>
            <a:r>
              <a:rPr lang="uk-UA" sz="2400" dirty="0"/>
              <a:t>Теплові </a:t>
            </a:r>
          </a:p>
          <a:p>
            <a:pPr algn="ctr"/>
            <a:r>
              <a:rPr lang="uk-UA" sz="2400" dirty="0"/>
              <a:t>Оптоелектронні П’єзоелектричні </a:t>
            </a:r>
          </a:p>
          <a:p>
            <a:pPr algn="ctr"/>
            <a:r>
              <a:rPr lang="uk-UA" sz="2400" dirty="0"/>
              <a:t>Електрохімічні </a:t>
            </a:r>
          </a:p>
          <a:p>
            <a:pPr algn="ctr"/>
            <a:r>
              <a:rPr lang="uk-UA" sz="2400" dirty="0"/>
              <a:t>Механічні </a:t>
            </a:r>
          </a:p>
          <a:p>
            <a:pPr algn="ctr"/>
            <a:r>
              <a:rPr lang="uk-UA" sz="2400" dirty="0"/>
              <a:t>На ефекті Ганна</a:t>
            </a:r>
          </a:p>
          <a:p>
            <a:pPr algn="ctr"/>
            <a:r>
              <a:rPr lang="uk-UA" sz="2400" dirty="0"/>
              <a:t> Іонні </a:t>
            </a:r>
          </a:p>
          <a:p>
            <a:pPr algn="ctr"/>
            <a:r>
              <a:rPr lang="uk-UA" sz="2400" dirty="0"/>
              <a:t>Акустичні  </a:t>
            </a:r>
          </a:p>
          <a:p>
            <a:pPr algn="ctr"/>
            <a:r>
              <a:rPr lang="uk-UA" sz="2400" dirty="0"/>
              <a:t> </a:t>
            </a:r>
          </a:p>
        </p:txBody>
      </p:sp>
      <p:sp>
        <p:nvSpPr>
          <p:cNvPr id="9" name="Прямоугольник 8"/>
          <p:cNvSpPr/>
          <p:nvPr/>
        </p:nvSpPr>
        <p:spPr>
          <a:xfrm>
            <a:off x="8213559" y="2406316"/>
            <a:ext cx="3561346" cy="3384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dirty="0"/>
              <a:t>Багатошарові печатні плати </a:t>
            </a:r>
          </a:p>
          <a:p>
            <a:pPr algn="ctr"/>
            <a:r>
              <a:rPr lang="uk-UA" sz="2400" dirty="0"/>
              <a:t>Гнучкі кабелі </a:t>
            </a:r>
          </a:p>
          <a:p>
            <a:pPr algn="ctr"/>
            <a:r>
              <a:rPr lang="uk-UA" sz="2400" dirty="0"/>
              <a:t>Індикатори Мікроперемикачі Елементи конструкцій</a:t>
            </a:r>
          </a:p>
          <a:p>
            <a:pPr algn="ctr"/>
            <a:r>
              <a:rPr lang="uk-UA" sz="2400" dirty="0"/>
              <a:t> </a:t>
            </a:r>
          </a:p>
        </p:txBody>
      </p:sp>
    </p:spTree>
    <p:extLst>
      <p:ext uri="{BB962C8B-B14F-4D97-AF65-F5344CB8AC3E}">
        <p14:creationId xmlns:p14="http://schemas.microsoft.com/office/powerpoint/2010/main" val="42826783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582" y="500962"/>
            <a:ext cx="10883733" cy="707886"/>
          </a:xfrm>
          <a:prstGeom prst="rect">
            <a:avLst/>
          </a:prstGeom>
        </p:spPr>
        <p:txBody>
          <a:bodyPr wrap="square">
            <a:spAutoFit/>
          </a:bodyPr>
          <a:lstStyle/>
          <a:p>
            <a:pPr algn="just"/>
            <a:r>
              <a:rPr lang="uk-UA" sz="2000" b="1" dirty="0" err="1">
                <a:latin typeface="Corbel" panose="020B0503020204020204" pitchFamily="34" charset="0"/>
                <a:ea typeface="Times New Roman" panose="02020603050405020304" pitchFamily="18" charset="0"/>
              </a:rPr>
              <a:t>Акустоелектроніка</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галузь електроніки,</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яка</a:t>
            </a:r>
            <a:r>
              <a:rPr lang="uk-UA" sz="2000" b="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присвячена теорії і практиці створення пристроїв, заснованих на </a:t>
            </a:r>
            <a:r>
              <a:rPr lang="uk-UA" sz="2000" dirty="0" err="1">
                <a:latin typeface="Corbel" panose="020B0503020204020204" pitchFamily="34" charset="0"/>
                <a:ea typeface="Times New Roman" panose="02020603050405020304" pitchFamily="18" charset="0"/>
              </a:rPr>
              <a:t>акустроелектроній</a:t>
            </a:r>
            <a:r>
              <a:rPr lang="uk-UA" sz="2000" dirty="0">
                <a:latin typeface="Corbel" panose="020B0503020204020204" pitchFamily="34" charset="0"/>
                <a:ea typeface="Times New Roman" panose="02020603050405020304" pitchFamily="18" charset="0"/>
              </a:rPr>
              <a:t> взаємодії, які служать для перетворення та обробки сигналів.</a:t>
            </a:r>
            <a:endParaRPr lang="uk-UA" sz="2000" dirty="0">
              <a:latin typeface="Corbel" panose="020B0503020204020204" pitchFamily="34" charset="0"/>
            </a:endParaRPr>
          </a:p>
        </p:txBody>
      </p:sp>
      <p:pic>
        <p:nvPicPr>
          <p:cNvPr id="3" name="Picture 54"/>
          <p:cNvPicPr/>
          <p:nvPr/>
        </p:nvPicPr>
        <p:blipFill>
          <a:blip r:embed="rId2"/>
          <a:srcRect/>
          <a:stretch>
            <a:fillRect/>
          </a:stretch>
        </p:blipFill>
        <p:spPr bwMode="auto">
          <a:xfrm>
            <a:off x="666582" y="1839900"/>
            <a:ext cx="3905418" cy="1762538"/>
          </a:xfrm>
          <a:prstGeom prst="rect">
            <a:avLst/>
          </a:prstGeom>
          <a:noFill/>
        </p:spPr>
      </p:pic>
      <p:sp>
        <p:nvSpPr>
          <p:cNvPr id="4" name="Прямоугольник 3"/>
          <p:cNvSpPr/>
          <p:nvPr/>
        </p:nvSpPr>
        <p:spPr>
          <a:xfrm>
            <a:off x="3314984" y="1443786"/>
            <a:ext cx="4722113" cy="1015663"/>
          </a:xfrm>
          <a:prstGeom prst="rect">
            <a:avLst/>
          </a:prstGeom>
        </p:spPr>
        <p:txBody>
          <a:bodyPr wrap="square">
            <a:spAutoFit/>
          </a:bodyPr>
          <a:lstStyle/>
          <a:p>
            <a:pPr marL="1143000" marR="241300" indent="-1143000" algn="ctr">
              <a:lnSpc>
                <a:spcPct val="100000"/>
              </a:lnSpc>
              <a:spcAft>
                <a:spcPts val="0"/>
              </a:spcAft>
            </a:pPr>
            <a:r>
              <a:rPr lang="uk-UA" sz="2000" dirty="0">
                <a:latin typeface="Corbel" panose="020B0503020204020204" pitchFamily="34" charset="0"/>
                <a:ea typeface="Times New Roman" panose="02020603050405020304" pitchFamily="18" charset="0"/>
              </a:rPr>
              <a:t> Принцип  будови </a:t>
            </a:r>
            <a:r>
              <a:rPr lang="uk-UA" sz="2000" dirty="0" err="1">
                <a:latin typeface="Corbel" panose="020B0503020204020204" pitchFamily="34" charset="0"/>
                <a:ea typeface="Times New Roman" panose="02020603050405020304" pitchFamily="18" charset="0"/>
              </a:rPr>
              <a:t>акустоелектронного</a:t>
            </a:r>
            <a:r>
              <a:rPr lang="uk-UA" sz="2000" dirty="0">
                <a:latin typeface="Corbel" panose="020B0503020204020204" pitchFamily="34" charset="0"/>
                <a:ea typeface="Times New Roman" panose="02020603050405020304" pitchFamily="18" charset="0"/>
              </a:rPr>
              <a:t> приладу на поверхневих акустичних хвилях</a:t>
            </a:r>
            <a:endParaRPr lang="uk-UA" sz="2000" dirty="0">
              <a:effectLst/>
              <a:latin typeface="Corbel" panose="020B0503020204020204" pitchFamily="34" charset="0"/>
              <a:ea typeface="Times New Roman" panose="02020603050405020304" pitchFamily="18" charset="0"/>
            </a:endParaRPr>
          </a:p>
        </p:txBody>
      </p:sp>
      <p:sp>
        <p:nvSpPr>
          <p:cNvPr id="6" name="Прямоугольник 5"/>
          <p:cNvSpPr/>
          <p:nvPr/>
        </p:nvSpPr>
        <p:spPr>
          <a:xfrm>
            <a:off x="4957011" y="2694387"/>
            <a:ext cx="6379023" cy="1323439"/>
          </a:xfrm>
          <a:prstGeom prst="rect">
            <a:avLst/>
          </a:prstGeom>
        </p:spPr>
        <p:txBody>
          <a:bodyPr wrap="square">
            <a:spAutoFit/>
          </a:bodyPr>
          <a:lstStyle/>
          <a:p>
            <a:pPr algn="just"/>
            <a:r>
              <a:rPr lang="uk-UA" sz="2000" dirty="0">
                <a:latin typeface="Corbel" panose="020B0503020204020204" pitchFamily="34" charset="0"/>
                <a:ea typeface="Times New Roman" panose="02020603050405020304" pitchFamily="18" charset="0"/>
              </a:rPr>
              <a:t>Основними параметрами перетворювачів на поверхневих акустичних хвилях є: внесене загасання, вхідний та вихідний опір, частотна вибірковість, смуга частот, що пропускаються. </a:t>
            </a:r>
            <a:endParaRPr lang="uk-UA" sz="2000" dirty="0">
              <a:latin typeface="Corbel" panose="020B0503020204020204" pitchFamily="34" charset="0"/>
            </a:endParaRPr>
          </a:p>
        </p:txBody>
      </p:sp>
      <p:sp>
        <p:nvSpPr>
          <p:cNvPr id="7" name="Прямоугольник 6"/>
          <p:cNvSpPr/>
          <p:nvPr/>
        </p:nvSpPr>
        <p:spPr>
          <a:xfrm>
            <a:off x="272715" y="4148686"/>
            <a:ext cx="11277600" cy="1631216"/>
          </a:xfrm>
          <a:prstGeom prst="rect">
            <a:avLst/>
          </a:prstGeom>
        </p:spPr>
        <p:txBody>
          <a:bodyPr wrap="square">
            <a:spAutoFit/>
          </a:bodyPr>
          <a:lstStyle/>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Лінії затримки на поверхневих акустичних хвилях звичайно вносять загасання 0,5 - 1,5 </a:t>
            </a:r>
            <a:r>
              <a:rPr lang="uk-UA" sz="2000" dirty="0" err="1">
                <a:latin typeface="Corbel" panose="020B0503020204020204" pitchFamily="34" charset="0"/>
                <a:ea typeface="Times New Roman" panose="02020603050405020304" pitchFamily="18" charset="0"/>
              </a:rPr>
              <a:t>дБ</a:t>
            </a:r>
            <a:r>
              <a:rPr lang="uk-UA" sz="2000" dirty="0">
                <a:latin typeface="Corbel" panose="020B0503020204020204" pitchFamily="34" charset="0"/>
                <a:ea typeface="Times New Roman" panose="02020603050405020304" pitchFamily="18" charset="0"/>
              </a:rPr>
              <a:t>. </a:t>
            </a:r>
          </a:p>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Верхня частота, на якій працюють такі лінії, досягає 2 </a:t>
            </a:r>
            <a:r>
              <a:rPr lang="uk-UA" sz="2000" dirty="0" err="1">
                <a:latin typeface="Corbel" panose="020B0503020204020204" pitchFamily="34" charset="0"/>
                <a:ea typeface="Times New Roman" panose="02020603050405020304" pitchFamily="18" charset="0"/>
              </a:rPr>
              <a:t>ГГц</a:t>
            </a:r>
            <a:r>
              <a:rPr lang="uk-UA" sz="2000" dirty="0">
                <a:latin typeface="Corbel" panose="020B0503020204020204" pitchFamily="34" charset="0"/>
                <a:ea typeface="Times New Roman" panose="02020603050405020304" pitchFamily="18" charset="0"/>
              </a:rPr>
              <a:t>.</a:t>
            </a:r>
          </a:p>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 Відносна смуга пропущення   від часток відсотка до 100%. </a:t>
            </a:r>
          </a:p>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Тривалість затримки складає одиниці - сотні мікросекунд. </a:t>
            </a:r>
          </a:p>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Затримка може бути фіксованою чи регульованою. </a:t>
            </a:r>
            <a:endParaRPr lang="uk-UA" sz="2000" dirty="0">
              <a:latin typeface="Corbel" panose="020B0503020204020204" pitchFamily="34" charset="0"/>
            </a:endParaRPr>
          </a:p>
        </p:txBody>
      </p:sp>
      <p:sp>
        <p:nvSpPr>
          <p:cNvPr id="8" name="Прямоугольник 7"/>
          <p:cNvSpPr/>
          <p:nvPr/>
        </p:nvSpPr>
        <p:spPr>
          <a:xfrm>
            <a:off x="317035" y="5707063"/>
            <a:ext cx="5940729" cy="400110"/>
          </a:xfrm>
          <a:prstGeom prst="rect">
            <a:avLst/>
          </a:prstGeom>
        </p:spPr>
        <p:txBody>
          <a:bodyPr wrap="none">
            <a:spAutoFit/>
          </a:bodyPr>
          <a:lstStyle/>
          <a:p>
            <a:pPr marL="342900" indent="-342900">
              <a:buFont typeface="Arial" panose="020B0604020202020204" pitchFamily="34" charset="0"/>
              <a:buChar char="•"/>
            </a:pPr>
            <a:r>
              <a:rPr lang="uk-UA" sz="2000" dirty="0">
                <a:latin typeface="Corbel" panose="020B0503020204020204" pitchFamily="34" charset="0"/>
                <a:ea typeface="Times New Roman" panose="02020603050405020304" pitchFamily="18" charset="0"/>
              </a:rPr>
              <a:t>Динамічний діапазон ліній затримки 80 - 120 </a:t>
            </a:r>
            <a:r>
              <a:rPr lang="uk-UA" sz="2000" dirty="0" err="1">
                <a:latin typeface="Corbel" panose="020B0503020204020204" pitchFamily="34" charset="0"/>
                <a:ea typeface="Times New Roman" panose="02020603050405020304" pitchFamily="18" charset="0"/>
              </a:rPr>
              <a:t>дБ</a:t>
            </a:r>
            <a:r>
              <a:rPr lang="uk-UA" sz="2000" dirty="0">
                <a:latin typeface="Corbel" panose="020B0503020204020204" pitchFamily="34" charset="0"/>
                <a:ea typeface="Times New Roman" panose="02020603050405020304" pitchFamily="18" charset="0"/>
              </a:rPr>
              <a:t>. </a:t>
            </a:r>
            <a:endParaRPr lang="uk-UA" sz="2000" dirty="0">
              <a:latin typeface="Corbel" panose="020B0503020204020204" pitchFamily="34" charset="0"/>
            </a:endParaRPr>
          </a:p>
        </p:txBody>
      </p:sp>
    </p:spTree>
    <p:extLst>
      <p:ext uri="{BB962C8B-B14F-4D97-AF65-F5344CB8AC3E}">
        <p14:creationId xmlns:p14="http://schemas.microsoft.com/office/powerpoint/2010/main" val="8231779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6663" y="515044"/>
            <a:ext cx="10683441" cy="1477328"/>
          </a:xfrm>
          <a:prstGeom prst="rect">
            <a:avLst/>
          </a:prstGeom>
        </p:spPr>
        <p:txBody>
          <a:bodyPr wrap="square">
            <a:spAutoFit/>
          </a:bodyPr>
          <a:lstStyle/>
          <a:p>
            <a:pPr algn="just">
              <a:lnSpc>
                <a:spcPct val="150000"/>
              </a:lnSpc>
            </a:pPr>
            <a:r>
              <a:rPr lang="uk-UA" sz="2000" b="1" dirty="0">
                <a:latin typeface="Corbel" panose="020B0503020204020204" pitchFamily="34" charset="0"/>
                <a:ea typeface="Times New Roman" panose="02020603050405020304" pitchFamily="18" charset="0"/>
              </a:rPr>
              <a:t>Кріогенна електроніка (</a:t>
            </a:r>
            <a:r>
              <a:rPr lang="uk-UA" sz="2000" b="1" dirty="0" err="1">
                <a:latin typeface="Corbel" panose="020B0503020204020204" pitchFamily="34" charset="0"/>
                <a:ea typeface="Times New Roman" panose="02020603050405020304" pitchFamily="18" charset="0"/>
              </a:rPr>
              <a:t>кріотроніка</a:t>
            </a:r>
            <a:r>
              <a:rPr lang="uk-UA" sz="2000" b="1" dirty="0">
                <a:latin typeface="Corbel" panose="020B0503020204020204" pitchFamily="34" charset="0"/>
                <a:ea typeface="Times New Roman" panose="02020603050405020304" pitchFamily="18" charset="0"/>
              </a:rPr>
              <a:t>) -</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галузь</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електроніки, що займається питаннями застосування електронних явищ, що відбуваються в різних речовинах при низьких температурах.</a:t>
            </a:r>
            <a:endParaRPr lang="uk-UA" sz="2000" dirty="0">
              <a:latin typeface="Corbel" panose="020B0503020204020204" pitchFamily="34" charset="0"/>
            </a:endParaRPr>
          </a:p>
        </p:txBody>
      </p:sp>
      <p:pic>
        <p:nvPicPr>
          <p:cNvPr id="3" name="Picture 62"/>
          <p:cNvPicPr/>
          <p:nvPr/>
        </p:nvPicPr>
        <p:blipFill>
          <a:blip r:embed="rId2"/>
          <a:srcRect/>
          <a:stretch>
            <a:fillRect/>
          </a:stretch>
        </p:blipFill>
        <p:spPr bwMode="auto">
          <a:xfrm>
            <a:off x="1049298" y="2245979"/>
            <a:ext cx="3166473" cy="1501910"/>
          </a:xfrm>
          <a:prstGeom prst="rect">
            <a:avLst/>
          </a:prstGeom>
          <a:noFill/>
        </p:spPr>
      </p:pic>
      <p:sp>
        <p:nvSpPr>
          <p:cNvPr id="4" name="Прямоугольник 3"/>
          <p:cNvSpPr/>
          <p:nvPr/>
        </p:nvSpPr>
        <p:spPr>
          <a:xfrm>
            <a:off x="472171" y="3955169"/>
            <a:ext cx="6096000" cy="923330"/>
          </a:xfrm>
          <a:prstGeom prst="rect">
            <a:avLst/>
          </a:prstGeom>
        </p:spPr>
        <p:txBody>
          <a:bodyPr>
            <a:spAutoFit/>
          </a:bodyPr>
          <a:lstStyle/>
          <a:p>
            <a:pPr marL="914400">
              <a:spcAft>
                <a:spcPts val="0"/>
              </a:spcAft>
            </a:pPr>
            <a:r>
              <a:rPr lang="uk-UA" sz="2000" dirty="0">
                <a:latin typeface="Corbel" panose="020B0503020204020204" pitchFamily="34" charset="0"/>
                <a:ea typeface="Times New Roman" panose="02020603050405020304" pitchFamily="18" charset="0"/>
              </a:rPr>
              <a:t>Дротовий кріотрон</a:t>
            </a:r>
          </a:p>
          <a:p>
            <a:br>
              <a:rPr lang="ru-RU" sz="1600" dirty="0">
                <a:latin typeface="Times New Roman" panose="02020603050405020304" pitchFamily="18" charset="0"/>
                <a:ea typeface="Times New Roman" panose="02020603050405020304" pitchFamily="18" charset="0"/>
              </a:rPr>
            </a:br>
            <a:endParaRPr lang="ru-RU" dirty="0"/>
          </a:p>
        </p:txBody>
      </p:sp>
      <p:pic>
        <p:nvPicPr>
          <p:cNvPr id="5" name="Picture 63"/>
          <p:cNvPicPr/>
          <p:nvPr/>
        </p:nvPicPr>
        <p:blipFill>
          <a:blip r:embed="rId3"/>
          <a:srcRect/>
          <a:stretch>
            <a:fillRect/>
          </a:stretch>
        </p:blipFill>
        <p:spPr bwMode="auto">
          <a:xfrm>
            <a:off x="5404401" y="2269923"/>
            <a:ext cx="3106425" cy="1597283"/>
          </a:xfrm>
          <a:prstGeom prst="rect">
            <a:avLst/>
          </a:prstGeom>
          <a:noFill/>
        </p:spPr>
      </p:pic>
      <p:sp>
        <p:nvSpPr>
          <p:cNvPr id="6" name="Прямоугольник 5"/>
          <p:cNvSpPr/>
          <p:nvPr/>
        </p:nvSpPr>
        <p:spPr>
          <a:xfrm>
            <a:off x="3907360" y="4073794"/>
            <a:ext cx="4170501" cy="393954"/>
          </a:xfrm>
          <a:prstGeom prst="rect">
            <a:avLst/>
          </a:prstGeom>
        </p:spPr>
        <p:txBody>
          <a:bodyPr wrap="none">
            <a:spAutoFit/>
          </a:bodyPr>
          <a:lstStyle/>
          <a:p>
            <a:pPr marL="1778000" marR="12700">
              <a:lnSpc>
                <a:spcPct val="98000"/>
              </a:lnSpc>
              <a:spcAft>
                <a:spcPts val="0"/>
              </a:spcAft>
            </a:pPr>
            <a:r>
              <a:rPr lang="uk-UA" sz="2000" dirty="0">
                <a:latin typeface="Corbel" panose="020B0503020204020204" pitchFamily="34" charset="0"/>
                <a:ea typeface="Times New Roman" panose="02020603050405020304" pitchFamily="18" charset="0"/>
              </a:rPr>
              <a:t>Плівковий кріотрон</a:t>
            </a:r>
            <a:endParaRPr lang="uk-UA" sz="2000" dirty="0">
              <a:effectLst/>
              <a:latin typeface="Corbel" panose="020B0503020204020204" pitchFamily="34" charset="0"/>
              <a:ea typeface="Times New Roman" panose="02020603050405020304" pitchFamily="18" charset="0"/>
            </a:endParaRPr>
          </a:p>
        </p:txBody>
      </p:sp>
      <p:sp>
        <p:nvSpPr>
          <p:cNvPr id="7" name="Прямоугольник 6"/>
          <p:cNvSpPr/>
          <p:nvPr/>
        </p:nvSpPr>
        <p:spPr>
          <a:xfrm>
            <a:off x="905137" y="4818589"/>
            <a:ext cx="8014274" cy="1429622"/>
          </a:xfrm>
          <a:prstGeom prst="rect">
            <a:avLst/>
          </a:prstGeom>
        </p:spPr>
        <p:txBody>
          <a:bodyPr wrap="square">
            <a:spAutoFit/>
          </a:bodyPr>
          <a:lstStyle/>
          <a:p>
            <a:pPr algn="just">
              <a:lnSpc>
                <a:spcPct val="150000"/>
              </a:lnSpc>
            </a:pPr>
            <a:r>
              <a:rPr lang="uk-UA" sz="2000" b="1" dirty="0">
                <a:latin typeface="Corbel" panose="020B0503020204020204" pitchFamily="34" charset="0"/>
                <a:ea typeface="Times New Roman" panose="02020603050405020304" pitchFamily="18" charset="0"/>
              </a:rPr>
              <a:t>Біоелектроніка (біоніка) -</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це один з напрямів біоніки,</a:t>
            </a:r>
            <a:r>
              <a:rPr lang="uk-UA" sz="2000" i="1" dirty="0">
                <a:latin typeface="Corbel" panose="020B0503020204020204" pitchFamily="34" charset="0"/>
                <a:ea typeface="Times New Roman" panose="02020603050405020304" pitchFamily="18" charset="0"/>
              </a:rPr>
              <a:t> </a:t>
            </a:r>
            <a:r>
              <a:rPr lang="uk-UA" sz="2000" dirty="0">
                <a:latin typeface="Corbel" panose="020B0503020204020204" pitchFamily="34" charset="0"/>
                <a:ea typeface="Times New Roman" panose="02020603050405020304" pitchFamily="18" charset="0"/>
              </a:rPr>
              <a:t>який вирішує задачі електроніки на основі аналізу структури та життєдіяльності живих  організмів. Приклад: </a:t>
            </a:r>
            <a:r>
              <a:rPr lang="uk-UA" sz="2000" dirty="0" err="1">
                <a:latin typeface="Corbel" panose="020B0503020204020204" pitchFamily="34" charset="0"/>
                <a:ea typeface="Times New Roman" panose="02020603050405020304" pitchFamily="18" charset="0"/>
              </a:rPr>
              <a:t>біокомп</a:t>
            </a:r>
            <a:r>
              <a:rPr lang="en-US" sz="2000" dirty="0">
                <a:latin typeface="Corbel" panose="020B0503020204020204" pitchFamily="34" charset="0"/>
                <a:ea typeface="Times New Roman" panose="02020603050405020304" pitchFamily="18" charset="0"/>
              </a:rPr>
              <a:t>’</a:t>
            </a:r>
            <a:r>
              <a:rPr lang="uk-UA" sz="2000" dirty="0" err="1">
                <a:latin typeface="Corbel" panose="020B0503020204020204" pitchFamily="34" charset="0"/>
                <a:ea typeface="Times New Roman" panose="02020603050405020304" pitchFamily="18" charset="0"/>
              </a:rPr>
              <a:t>ютери</a:t>
            </a:r>
            <a:r>
              <a:rPr lang="uk-UA" sz="2000" dirty="0">
                <a:latin typeface="Corbel" panose="020B0503020204020204" pitchFamily="34" charset="0"/>
                <a:ea typeface="Times New Roman" panose="02020603050405020304" pitchFamily="18" charset="0"/>
              </a:rPr>
              <a:t>, носії інформації віруси.</a:t>
            </a:r>
            <a:endParaRPr lang="uk-UA" sz="2000" dirty="0">
              <a:latin typeface="Corbel" panose="020B0503020204020204" pitchFamily="34" charset="0"/>
            </a:endParaRPr>
          </a:p>
        </p:txBody>
      </p:sp>
      <p:pic>
        <p:nvPicPr>
          <p:cNvPr id="8" name="Picture 64"/>
          <p:cNvPicPr/>
          <p:nvPr/>
        </p:nvPicPr>
        <p:blipFill>
          <a:blip r:embed="rId4"/>
          <a:srcRect/>
          <a:stretch>
            <a:fillRect/>
          </a:stretch>
        </p:blipFill>
        <p:spPr bwMode="auto">
          <a:xfrm>
            <a:off x="9266491" y="2871751"/>
            <a:ext cx="1723238" cy="2798040"/>
          </a:xfrm>
          <a:prstGeom prst="rect">
            <a:avLst/>
          </a:prstGeom>
          <a:noFill/>
        </p:spPr>
      </p:pic>
      <p:sp>
        <p:nvSpPr>
          <p:cNvPr id="9" name="Прямоугольник 8"/>
          <p:cNvSpPr/>
          <p:nvPr/>
        </p:nvSpPr>
        <p:spPr>
          <a:xfrm>
            <a:off x="9266491" y="5969686"/>
            <a:ext cx="1861407" cy="400110"/>
          </a:xfrm>
          <a:prstGeom prst="rect">
            <a:avLst/>
          </a:prstGeom>
        </p:spPr>
        <p:txBody>
          <a:bodyPr wrap="none">
            <a:spAutoFit/>
          </a:bodyPr>
          <a:lstStyle/>
          <a:p>
            <a:r>
              <a:rPr lang="ru-RU" sz="2000" dirty="0">
                <a:latin typeface="Corbel" panose="020B0503020204020204" pitchFamily="34" charset="0"/>
                <a:ea typeface="Times New Roman" panose="02020603050405020304" pitchFamily="18" charset="0"/>
              </a:rPr>
              <a:t>Схема нейрона</a:t>
            </a:r>
            <a:endParaRPr lang="ru-RU" sz="2000" dirty="0">
              <a:latin typeface="Corbel" panose="020B0503020204020204" pitchFamily="34" charset="0"/>
            </a:endParaRPr>
          </a:p>
        </p:txBody>
      </p:sp>
    </p:spTree>
    <p:extLst>
      <p:ext uri="{BB962C8B-B14F-4D97-AF65-F5344CB8AC3E}">
        <p14:creationId xmlns:p14="http://schemas.microsoft.com/office/powerpoint/2010/main" val="2309119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60CA90-C701-92EE-A81E-D99686F1500C}"/>
              </a:ext>
            </a:extLst>
          </p:cNvPr>
          <p:cNvSpPr txBox="1"/>
          <p:nvPr/>
        </p:nvSpPr>
        <p:spPr>
          <a:xfrm>
            <a:off x="2871018" y="2136338"/>
            <a:ext cx="7570839" cy="2585323"/>
          </a:xfrm>
          <a:prstGeom prst="rect">
            <a:avLst/>
          </a:prstGeom>
          <a:noFill/>
        </p:spPr>
        <p:txBody>
          <a:bodyPr wrap="square">
            <a:spAutoFit/>
          </a:bodyPr>
          <a:lstStyle/>
          <a:p>
            <a:endParaRPr lang="uk-UA" dirty="0"/>
          </a:p>
          <a:p>
            <a:r>
              <a:rPr lang="uk-UA" sz="5400" i="1" dirty="0"/>
              <a:t>ДЯКУЮ ЗА УВАГУ!</a:t>
            </a:r>
          </a:p>
          <a:p>
            <a:endParaRPr lang="uk-UA" sz="5400" i="1" dirty="0"/>
          </a:p>
          <a:p>
            <a:endParaRPr lang="uk-UA" i="1" dirty="0"/>
          </a:p>
          <a:p>
            <a:endParaRPr lang="ru-UA" dirty="0"/>
          </a:p>
        </p:txBody>
      </p:sp>
    </p:spTree>
    <p:extLst>
      <p:ext uri="{BB962C8B-B14F-4D97-AF65-F5344CB8AC3E}">
        <p14:creationId xmlns:p14="http://schemas.microsoft.com/office/powerpoint/2010/main" val="2794303741"/>
      </p:ext>
    </p:extLst>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TM03457444[[fn=Основа]]</Template>
  <TotalTime>991</TotalTime>
  <Words>7232</Words>
  <Application>Microsoft Office PowerPoint</Application>
  <PresentationFormat>Широкий екран</PresentationFormat>
  <Paragraphs>842</Paragraphs>
  <Slides>92</Slides>
  <Notes>1</Notes>
  <HiddenSlides>0</HiddenSlides>
  <MMClips>0</MMClips>
  <ScaleCrop>false</ScaleCrop>
  <HeadingPairs>
    <vt:vector size="8" baseType="variant">
      <vt:variant>
        <vt:lpstr>Використані шрифти</vt:lpstr>
      </vt:variant>
      <vt:variant>
        <vt:i4>7</vt:i4>
      </vt:variant>
      <vt:variant>
        <vt:lpstr>Тема</vt:lpstr>
      </vt:variant>
      <vt:variant>
        <vt:i4>1</vt:i4>
      </vt:variant>
      <vt:variant>
        <vt:lpstr>Вбудовані сервери OLE</vt:lpstr>
      </vt:variant>
      <vt:variant>
        <vt:i4>1</vt:i4>
      </vt:variant>
      <vt:variant>
        <vt:lpstr>Заголовки слайдів</vt:lpstr>
      </vt:variant>
      <vt:variant>
        <vt:i4>92</vt:i4>
      </vt:variant>
    </vt:vector>
  </HeadingPairs>
  <TitlesOfParts>
    <vt:vector size="101" baseType="lpstr">
      <vt:lpstr>Arial</vt:lpstr>
      <vt:lpstr>Calibri</vt:lpstr>
      <vt:lpstr>Century Schoolbook</vt:lpstr>
      <vt:lpstr>Corbel</vt:lpstr>
      <vt:lpstr>Symbol</vt:lpstr>
      <vt:lpstr>Times New Roman</vt:lpstr>
      <vt:lpstr>Wingdings</vt:lpstr>
      <vt:lpstr>Базис</vt:lpstr>
      <vt:lpstr>Equation</vt:lpstr>
      <vt:lpstr>Мікроелектронні ІНФОРМАЦІЙНІ СИСТЕМИ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Мікроелектронні ІНФОРМАЦІЙНІ СИСТЕМИ</vt:lpstr>
      <vt:lpstr>Презентація PowerPoint</vt:lpstr>
      <vt:lpstr>Презентація PowerPoint</vt:lpstr>
      <vt:lpstr>Презентація PowerPoint</vt:lpstr>
      <vt:lpstr>Контактні явища у мікроелектронних структурах</vt:lpstr>
      <vt:lpstr>Діод Шотткі</vt:lpstr>
      <vt:lpstr>Ефект Ганна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Мікроелектронні ІНФОРМАЦІЙНІ СИСТЕМИ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Ізоляція елементів у НІМС </vt:lpstr>
      <vt:lpstr>Транзистори у НІМС </vt:lpstr>
      <vt:lpstr>Транзистори у НІМС </vt:lpstr>
      <vt:lpstr>Діоди у напівпровідникових ІМС</vt:lpstr>
      <vt:lpstr>  Напівпровідникові резистори             Напівпровідникові конденсатори  </vt:lpstr>
      <vt:lpstr>Індуктивність у НІМС</vt:lpstr>
      <vt:lpstr>Мікроелектронні ІНФОРМАЦІЙНІ СИСТЕМИ</vt:lpstr>
      <vt:lpstr>Конструкція плівкових та гібридних ІМС </vt:lpstr>
      <vt:lpstr>Підкладки плівкових інтегральних мікросхем </vt:lpstr>
      <vt:lpstr>Підкладки плівкових інтегральних мікросхем</vt:lpstr>
      <vt:lpstr>Підкладки плівкових інтегральних мікросхем</vt:lpstr>
      <vt:lpstr>Конструктивно-технологічні особливості і робочі характеристики  плівкових елементів ГІМС </vt:lpstr>
      <vt:lpstr>Конструктивно-технологічні особливості і робочі характеристики  плівкових елементів ГІМС</vt:lpstr>
      <vt:lpstr>Плівкові резистори </vt:lpstr>
      <vt:lpstr>Плівкові конденсатори</vt:lpstr>
      <vt:lpstr>Плівкові конденсатори</vt:lpstr>
      <vt:lpstr>Індуктивні елементи</vt:lpstr>
      <vt:lpstr>R - C структури </vt:lpstr>
      <vt:lpstr>Характеристики плівкових матеріалів провідників та контактних площадок</vt:lpstr>
      <vt:lpstr>Мікроелектронні ІНФОРМАЦІЙНІ СИСТЕМИ</vt:lpstr>
      <vt:lpstr>Структура волоконно-оптичної системи передачі інформаціЇ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Мікроелектронні ІНФОРМАЦІЙНІ СИСТЕМИ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Мікроелектронні пристрої</dc:title>
  <dc:creator>User</dc:creator>
  <cp:lastModifiedBy>Зоя Ніконова</cp:lastModifiedBy>
  <cp:revision>117</cp:revision>
  <dcterms:created xsi:type="dcterms:W3CDTF">2018-01-17T09:09:58Z</dcterms:created>
  <dcterms:modified xsi:type="dcterms:W3CDTF">2023-09-04T13:58:46Z</dcterms:modified>
</cp:coreProperties>
</file>