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1"/>
  </p:notesMasterIdLst>
  <p:sldIdLst>
    <p:sldId id="256" r:id="rId2"/>
    <p:sldId id="260" r:id="rId3"/>
    <p:sldId id="258" r:id="rId4"/>
    <p:sldId id="306" r:id="rId5"/>
    <p:sldId id="286" r:id="rId6"/>
    <p:sldId id="284" r:id="rId7"/>
    <p:sldId id="259" r:id="rId8"/>
    <p:sldId id="264" r:id="rId9"/>
    <p:sldId id="263" r:id="rId10"/>
    <p:sldId id="307" r:id="rId11"/>
    <p:sldId id="257" r:id="rId12"/>
    <p:sldId id="265" r:id="rId13"/>
    <p:sldId id="308" r:id="rId14"/>
    <p:sldId id="309" r:id="rId15"/>
    <p:sldId id="310" r:id="rId16"/>
    <p:sldId id="270" r:id="rId17"/>
    <p:sldId id="273" r:id="rId18"/>
    <p:sldId id="312" r:id="rId19"/>
    <p:sldId id="311" r:id="rId20"/>
    <p:sldId id="313" r:id="rId21"/>
    <p:sldId id="314" r:id="rId22"/>
    <p:sldId id="315" r:id="rId23"/>
    <p:sldId id="276" r:id="rId24"/>
    <p:sldId id="262" r:id="rId25"/>
    <p:sldId id="316" r:id="rId26"/>
    <p:sldId id="280" r:id="rId27"/>
    <p:sldId id="317" r:id="rId28"/>
    <p:sldId id="318" r:id="rId29"/>
    <p:sldId id="319" r:id="rId30"/>
  </p:sldIdLst>
  <p:sldSz cx="9144000" cy="5143500" type="screen16x9"/>
  <p:notesSz cx="6858000" cy="9144000"/>
  <p:embeddedFontLst>
    <p:embeddedFont>
      <p:font typeface="Open Sans Light" panose="020B0604020202020204" charset="0"/>
      <p:regular r:id="rId32"/>
      <p:bold r:id="rId33"/>
      <p:italic r:id="rId34"/>
      <p:boldItalic r:id="rId35"/>
    </p:embeddedFont>
    <p:embeddedFont>
      <p:font typeface="DM Serif Display" panose="020B0604020202020204" charset="0"/>
      <p:regular r:id="rId36"/>
      <p:italic r:id="rId37"/>
    </p:embeddedFont>
    <p:embeddedFont>
      <p:font typeface="Fira Sans Extra Condensed Medium"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97" autoAdjust="0"/>
  </p:normalViewPr>
  <p:slideViewPr>
    <p:cSldViewPr snapToGrid="0">
      <p:cViewPr>
        <p:scale>
          <a:sx n="110" d="100"/>
          <a:sy n="110" d="100"/>
        </p:scale>
        <p:origin x="499"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522eb7919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522eb7919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357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1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964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522eb791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22eb791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465e7bc0b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465e7bc0b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522eb7919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522eb7919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5522eb7919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5522eb791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45caf3b9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45caf3b9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545caf3b90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545caf3b90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4713f6f7e_0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4713f6f7e_0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9550" y="1472625"/>
            <a:ext cx="42450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1pPr>
            <a:lvl2pPr lvl="1"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2pPr>
            <a:lvl3pPr lvl="2"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3pPr>
            <a:lvl4pPr lvl="3"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4pPr>
            <a:lvl5pPr lvl="4"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5pPr>
            <a:lvl6pPr lvl="5"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6pPr>
            <a:lvl7pPr lvl="6"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7pPr>
            <a:lvl8pPr lvl="7"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8pPr>
            <a:lvl9pPr lvl="8"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9pPr>
          </a:lstStyle>
          <a:p>
            <a:endParaRPr/>
          </a:p>
        </p:txBody>
      </p:sp>
      <p:sp>
        <p:nvSpPr>
          <p:cNvPr id="10" name="Google Shape;10;p2"/>
          <p:cNvSpPr txBox="1">
            <a:spLocks noGrp="1"/>
          </p:cNvSpPr>
          <p:nvPr>
            <p:ph type="subTitle" idx="1"/>
          </p:nvPr>
        </p:nvSpPr>
        <p:spPr>
          <a:xfrm>
            <a:off x="2070875" y="2901600"/>
            <a:ext cx="50022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CCCCCC"/>
              </a:buClr>
              <a:buSzPts val="1200"/>
              <a:buNone/>
              <a:defRPr>
                <a:solidFill>
                  <a:srgbClr val="CCCCCC"/>
                </a:solidFill>
              </a:defRPr>
            </a:lvl1pPr>
            <a:lvl2pPr lvl="1" algn="ctr" rtl="0">
              <a:lnSpc>
                <a:spcPct val="100000"/>
              </a:lnSpc>
              <a:spcBef>
                <a:spcPts val="0"/>
              </a:spcBef>
              <a:spcAft>
                <a:spcPts val="0"/>
              </a:spcAft>
              <a:buClr>
                <a:srgbClr val="CCCCCC"/>
              </a:buClr>
              <a:buSzPts val="2800"/>
              <a:buNone/>
              <a:defRPr sz="2800">
                <a:solidFill>
                  <a:srgbClr val="CCCCCC"/>
                </a:solidFill>
              </a:defRPr>
            </a:lvl2pPr>
            <a:lvl3pPr lvl="2" algn="ctr" rtl="0">
              <a:lnSpc>
                <a:spcPct val="100000"/>
              </a:lnSpc>
              <a:spcBef>
                <a:spcPts val="0"/>
              </a:spcBef>
              <a:spcAft>
                <a:spcPts val="0"/>
              </a:spcAft>
              <a:buClr>
                <a:srgbClr val="CCCCCC"/>
              </a:buClr>
              <a:buSzPts val="2800"/>
              <a:buNone/>
              <a:defRPr sz="2800">
                <a:solidFill>
                  <a:srgbClr val="CCCCCC"/>
                </a:solidFill>
              </a:defRPr>
            </a:lvl3pPr>
            <a:lvl4pPr lvl="3" algn="ctr" rtl="0">
              <a:lnSpc>
                <a:spcPct val="100000"/>
              </a:lnSpc>
              <a:spcBef>
                <a:spcPts val="0"/>
              </a:spcBef>
              <a:spcAft>
                <a:spcPts val="0"/>
              </a:spcAft>
              <a:buClr>
                <a:srgbClr val="CCCCCC"/>
              </a:buClr>
              <a:buSzPts val="2800"/>
              <a:buNone/>
              <a:defRPr sz="2800">
                <a:solidFill>
                  <a:srgbClr val="CCCCCC"/>
                </a:solidFill>
              </a:defRPr>
            </a:lvl4pPr>
            <a:lvl5pPr lvl="4" algn="ctr" rtl="0">
              <a:lnSpc>
                <a:spcPct val="100000"/>
              </a:lnSpc>
              <a:spcBef>
                <a:spcPts val="0"/>
              </a:spcBef>
              <a:spcAft>
                <a:spcPts val="0"/>
              </a:spcAft>
              <a:buClr>
                <a:srgbClr val="CCCCCC"/>
              </a:buClr>
              <a:buSzPts val="2800"/>
              <a:buNone/>
              <a:defRPr sz="2800">
                <a:solidFill>
                  <a:srgbClr val="CCCCCC"/>
                </a:solidFill>
              </a:defRPr>
            </a:lvl5pPr>
            <a:lvl6pPr lvl="5" algn="ctr" rtl="0">
              <a:lnSpc>
                <a:spcPct val="100000"/>
              </a:lnSpc>
              <a:spcBef>
                <a:spcPts val="0"/>
              </a:spcBef>
              <a:spcAft>
                <a:spcPts val="0"/>
              </a:spcAft>
              <a:buClr>
                <a:srgbClr val="CCCCCC"/>
              </a:buClr>
              <a:buSzPts val="2800"/>
              <a:buNone/>
              <a:defRPr sz="2800">
                <a:solidFill>
                  <a:srgbClr val="CCCCCC"/>
                </a:solidFill>
              </a:defRPr>
            </a:lvl6pPr>
            <a:lvl7pPr lvl="6" algn="ctr" rtl="0">
              <a:lnSpc>
                <a:spcPct val="100000"/>
              </a:lnSpc>
              <a:spcBef>
                <a:spcPts val="0"/>
              </a:spcBef>
              <a:spcAft>
                <a:spcPts val="0"/>
              </a:spcAft>
              <a:buClr>
                <a:srgbClr val="CCCCCC"/>
              </a:buClr>
              <a:buSzPts val="2800"/>
              <a:buNone/>
              <a:defRPr sz="2800">
                <a:solidFill>
                  <a:srgbClr val="CCCCCC"/>
                </a:solidFill>
              </a:defRPr>
            </a:lvl7pPr>
            <a:lvl8pPr lvl="7" algn="ctr" rtl="0">
              <a:lnSpc>
                <a:spcPct val="100000"/>
              </a:lnSpc>
              <a:spcBef>
                <a:spcPts val="0"/>
              </a:spcBef>
              <a:spcAft>
                <a:spcPts val="0"/>
              </a:spcAft>
              <a:buClr>
                <a:srgbClr val="CCCCCC"/>
              </a:buClr>
              <a:buSzPts val="2800"/>
              <a:buNone/>
              <a:defRPr sz="2800">
                <a:solidFill>
                  <a:srgbClr val="CCCCCC"/>
                </a:solidFill>
              </a:defRPr>
            </a:lvl8pPr>
            <a:lvl9pPr lvl="8" algn="ctr" rtl="0">
              <a:lnSpc>
                <a:spcPct val="100000"/>
              </a:lnSpc>
              <a:spcBef>
                <a:spcPts val="0"/>
              </a:spcBef>
              <a:spcAft>
                <a:spcPts val="0"/>
              </a:spcAft>
              <a:buClr>
                <a:srgbClr val="CCCCCC"/>
              </a:buClr>
              <a:buSzPts val="2800"/>
              <a:buNone/>
              <a:defRPr sz="2800">
                <a:solidFill>
                  <a:srgbClr val="CCCCCC"/>
                </a:solidFill>
              </a:defRPr>
            </a:lvl9pPr>
          </a:lstStyle>
          <a:p>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p:cSld name="CUSTOM_6_1_1">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723600" y="470625"/>
            <a:ext cx="1497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design 3">
  <p:cSld name="CUSTOM_20">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77" name="Google Shape;77;p13"/>
          <p:cNvSpPr txBox="1">
            <a:spLocks noGrp="1"/>
          </p:cNvSpPr>
          <p:nvPr>
            <p:ph type="title" idx="2" hasCustomPrompt="1"/>
          </p:nvPr>
        </p:nvSpPr>
        <p:spPr>
          <a:xfrm flipH="1">
            <a:off x="-5174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13"/>
          <p:cNvSpPr/>
          <p:nvPr/>
        </p:nvSpPr>
        <p:spPr>
          <a:xfrm>
            <a:off x="26093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1">
  <p:cSld name="CUSTOM_21">
    <p:spTree>
      <p:nvGrpSpPr>
        <p:cNvPr id="1" name="Shape 89"/>
        <p:cNvGrpSpPr/>
        <p:nvPr/>
      </p:nvGrpSpPr>
      <p:grpSpPr>
        <a:xfrm>
          <a:off x="0" y="0"/>
          <a:ext cx="0" cy="0"/>
          <a:chOff x="0" y="0"/>
          <a:chExt cx="0" cy="0"/>
        </a:xfrm>
      </p:grpSpPr>
      <p:sp>
        <p:nvSpPr>
          <p:cNvPr id="90" name="Google Shape;90;p15"/>
          <p:cNvSpPr txBox="1">
            <a:spLocks noGrp="1"/>
          </p:cNvSpPr>
          <p:nvPr>
            <p:ph type="subTitle" idx="1"/>
          </p:nvPr>
        </p:nvSpPr>
        <p:spPr>
          <a:xfrm>
            <a:off x="8652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1" name="Google Shape;91;p15"/>
          <p:cNvSpPr txBox="1">
            <a:spLocks noGrp="1"/>
          </p:cNvSpPr>
          <p:nvPr>
            <p:ph type="subTitle" idx="2"/>
          </p:nvPr>
        </p:nvSpPr>
        <p:spPr>
          <a:xfrm>
            <a:off x="36630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2" name="Google Shape;92;p15"/>
          <p:cNvSpPr txBox="1">
            <a:spLocks noGrp="1"/>
          </p:cNvSpPr>
          <p:nvPr>
            <p:ph type="ctrTitle"/>
          </p:nvPr>
        </p:nvSpPr>
        <p:spPr>
          <a:xfrm>
            <a:off x="4646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3" name="Google Shape;93;p15"/>
          <p:cNvSpPr txBox="1">
            <a:spLocks noGrp="1"/>
          </p:cNvSpPr>
          <p:nvPr>
            <p:ph type="ctrTitle" idx="3"/>
          </p:nvPr>
        </p:nvSpPr>
        <p:spPr>
          <a:xfrm>
            <a:off x="326235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4" name="Google Shape;94;p15"/>
          <p:cNvSpPr txBox="1">
            <a:spLocks noGrp="1"/>
          </p:cNvSpPr>
          <p:nvPr>
            <p:ph type="subTitle" idx="4"/>
          </p:nvPr>
        </p:nvSpPr>
        <p:spPr>
          <a:xfrm>
            <a:off x="646075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5" name="Google Shape;95;p15"/>
          <p:cNvSpPr txBox="1">
            <a:spLocks noGrp="1"/>
          </p:cNvSpPr>
          <p:nvPr>
            <p:ph type="ctrTitle" idx="5"/>
          </p:nvPr>
        </p:nvSpPr>
        <p:spPr>
          <a:xfrm>
            <a:off x="60601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6" name="Google Shape;96;p15"/>
          <p:cNvSpPr txBox="1">
            <a:spLocks noGrp="1"/>
          </p:cNvSpPr>
          <p:nvPr>
            <p:ph type="ctrTitle" idx="6"/>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design 4">
  <p:cSld name="CUSTOM_22">
    <p:spTree>
      <p:nvGrpSpPr>
        <p:cNvPr id="1" name="Shape 97"/>
        <p:cNvGrpSpPr/>
        <p:nvPr/>
      </p:nvGrpSpPr>
      <p:grpSpPr>
        <a:xfrm>
          <a:off x="0" y="0"/>
          <a:ext cx="0" cy="0"/>
          <a:chOff x="0" y="0"/>
          <a:chExt cx="0" cy="0"/>
        </a:xfrm>
      </p:grpSpPr>
      <p:sp>
        <p:nvSpPr>
          <p:cNvPr id="98" name="Google Shape;98;p1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99" name="Google Shape;99;p16"/>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CCCCCC"/>
              </a:buClr>
              <a:buSzPts val="3600"/>
              <a:buNone/>
              <a:defRPr sz="3600">
                <a:solidFill>
                  <a:srgbClr val="CCCCCC"/>
                </a:solidFill>
              </a:defRPr>
            </a:lvl1pPr>
            <a:lvl2pPr lvl="1" algn="r" rtl="0">
              <a:spcBef>
                <a:spcPts val="0"/>
              </a:spcBef>
              <a:spcAft>
                <a:spcPts val="0"/>
              </a:spcAft>
              <a:buClr>
                <a:srgbClr val="CCCCCC"/>
              </a:buClr>
              <a:buSzPts val="6500"/>
              <a:buNone/>
              <a:defRPr sz="6500">
                <a:solidFill>
                  <a:srgbClr val="CCCCCC"/>
                </a:solidFill>
              </a:defRPr>
            </a:lvl2pPr>
            <a:lvl3pPr lvl="2" algn="r" rtl="0">
              <a:spcBef>
                <a:spcPts val="0"/>
              </a:spcBef>
              <a:spcAft>
                <a:spcPts val="0"/>
              </a:spcAft>
              <a:buClr>
                <a:srgbClr val="CCCCCC"/>
              </a:buClr>
              <a:buSzPts val="6500"/>
              <a:buNone/>
              <a:defRPr sz="6500">
                <a:solidFill>
                  <a:srgbClr val="CCCCCC"/>
                </a:solidFill>
              </a:defRPr>
            </a:lvl3pPr>
            <a:lvl4pPr lvl="3" algn="r" rtl="0">
              <a:spcBef>
                <a:spcPts val="0"/>
              </a:spcBef>
              <a:spcAft>
                <a:spcPts val="0"/>
              </a:spcAft>
              <a:buClr>
                <a:srgbClr val="CCCCCC"/>
              </a:buClr>
              <a:buSzPts val="6500"/>
              <a:buNone/>
              <a:defRPr sz="6500">
                <a:solidFill>
                  <a:srgbClr val="CCCCCC"/>
                </a:solidFill>
              </a:defRPr>
            </a:lvl4pPr>
            <a:lvl5pPr lvl="4" algn="r" rtl="0">
              <a:spcBef>
                <a:spcPts val="0"/>
              </a:spcBef>
              <a:spcAft>
                <a:spcPts val="0"/>
              </a:spcAft>
              <a:buClr>
                <a:srgbClr val="CCCCCC"/>
              </a:buClr>
              <a:buSzPts val="6500"/>
              <a:buNone/>
              <a:defRPr sz="6500">
                <a:solidFill>
                  <a:srgbClr val="CCCCCC"/>
                </a:solidFill>
              </a:defRPr>
            </a:lvl5pPr>
            <a:lvl6pPr lvl="5" algn="r" rtl="0">
              <a:spcBef>
                <a:spcPts val="0"/>
              </a:spcBef>
              <a:spcAft>
                <a:spcPts val="0"/>
              </a:spcAft>
              <a:buClr>
                <a:srgbClr val="CCCCCC"/>
              </a:buClr>
              <a:buSzPts val="6500"/>
              <a:buNone/>
              <a:defRPr sz="6500">
                <a:solidFill>
                  <a:srgbClr val="CCCCCC"/>
                </a:solidFill>
              </a:defRPr>
            </a:lvl6pPr>
            <a:lvl7pPr lvl="6" algn="r" rtl="0">
              <a:spcBef>
                <a:spcPts val="0"/>
              </a:spcBef>
              <a:spcAft>
                <a:spcPts val="0"/>
              </a:spcAft>
              <a:buClr>
                <a:srgbClr val="CCCCCC"/>
              </a:buClr>
              <a:buSzPts val="6500"/>
              <a:buNone/>
              <a:defRPr sz="6500">
                <a:solidFill>
                  <a:srgbClr val="CCCCCC"/>
                </a:solidFill>
              </a:defRPr>
            </a:lvl7pPr>
            <a:lvl8pPr lvl="7" algn="r" rtl="0">
              <a:spcBef>
                <a:spcPts val="0"/>
              </a:spcBef>
              <a:spcAft>
                <a:spcPts val="0"/>
              </a:spcAft>
              <a:buClr>
                <a:srgbClr val="CCCCCC"/>
              </a:buClr>
              <a:buSzPts val="6500"/>
              <a:buNone/>
              <a:defRPr sz="6500">
                <a:solidFill>
                  <a:srgbClr val="CCCCCC"/>
                </a:solidFill>
              </a:defRPr>
            </a:lvl8pPr>
            <a:lvl9pPr lvl="8" algn="r" rtl="0">
              <a:spcBef>
                <a:spcPts val="0"/>
              </a:spcBef>
              <a:spcAft>
                <a:spcPts val="0"/>
              </a:spcAft>
              <a:buClr>
                <a:srgbClr val="CCCCCC"/>
              </a:buClr>
              <a:buSzPts val="6500"/>
              <a:buNone/>
              <a:defRPr sz="6500">
                <a:solidFill>
                  <a:srgbClr val="CCCCCC"/>
                </a:solidFill>
              </a:defRPr>
            </a:lvl9pPr>
          </a:lstStyle>
          <a:p>
            <a:endParaRPr/>
          </a:p>
        </p:txBody>
      </p:sp>
      <p:sp>
        <p:nvSpPr>
          <p:cNvPr id="100" name="Google Shape;100;p16"/>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ine design 5">
  <p:cSld name="CUSTOM_23">
    <p:spTree>
      <p:nvGrpSpPr>
        <p:cNvPr id="1" name="Shape 101"/>
        <p:cNvGrpSpPr/>
        <p:nvPr/>
      </p:nvGrpSpPr>
      <p:grpSpPr>
        <a:xfrm>
          <a:off x="0" y="0"/>
          <a:ext cx="0" cy="0"/>
          <a:chOff x="0" y="0"/>
          <a:chExt cx="0" cy="0"/>
        </a:xfrm>
      </p:grpSpPr>
      <p:sp>
        <p:nvSpPr>
          <p:cNvPr id="102" name="Google Shape;102;p17"/>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103" name="Google Shape;103;p17"/>
          <p:cNvSpPr txBox="1">
            <a:spLocks noGrp="1"/>
          </p:cNvSpPr>
          <p:nvPr>
            <p:ph type="title" idx="2" hasCustomPrompt="1"/>
          </p:nvPr>
        </p:nvSpPr>
        <p:spPr>
          <a:xfrm flipH="1">
            <a:off x="-5174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104" name="Google Shape;104;p17"/>
          <p:cNvSpPr/>
          <p:nvPr/>
        </p:nvSpPr>
        <p:spPr>
          <a:xfrm>
            <a:off x="26093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2">
  <p:cSld name="CUSTOM_11_1">
    <p:spTree>
      <p:nvGrpSpPr>
        <p:cNvPr id="1" name="Shape 109"/>
        <p:cNvGrpSpPr/>
        <p:nvPr/>
      </p:nvGrpSpPr>
      <p:grpSpPr>
        <a:xfrm>
          <a:off x="0" y="0"/>
          <a:ext cx="0" cy="0"/>
          <a:chOff x="0" y="0"/>
          <a:chExt cx="0" cy="0"/>
        </a:xfrm>
      </p:grpSpPr>
      <p:sp>
        <p:nvSpPr>
          <p:cNvPr id="110" name="Google Shape;110;p19"/>
          <p:cNvSpPr txBox="1">
            <a:spLocks noGrp="1"/>
          </p:cNvSpPr>
          <p:nvPr>
            <p:ph type="ctrTitle"/>
          </p:nvPr>
        </p:nvSpPr>
        <p:spPr>
          <a:xfrm>
            <a:off x="1263150" y="1910650"/>
            <a:ext cx="1338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1" name="Google Shape;111;p19"/>
          <p:cNvSpPr txBox="1">
            <a:spLocks noGrp="1"/>
          </p:cNvSpPr>
          <p:nvPr>
            <p:ph type="subTitle" idx="1"/>
          </p:nvPr>
        </p:nvSpPr>
        <p:spPr>
          <a:xfrm>
            <a:off x="1310100" y="2426522"/>
            <a:ext cx="1244400" cy="7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2" name="Google Shape;112;p19"/>
          <p:cNvSpPr txBox="1">
            <a:spLocks noGrp="1"/>
          </p:cNvSpPr>
          <p:nvPr>
            <p:ph type="ctrTitle" idx="2"/>
          </p:nvPr>
        </p:nvSpPr>
        <p:spPr>
          <a:xfrm>
            <a:off x="3902700" y="1910650"/>
            <a:ext cx="1338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3" name="Google Shape;113;p19"/>
          <p:cNvSpPr txBox="1">
            <a:spLocks noGrp="1"/>
          </p:cNvSpPr>
          <p:nvPr>
            <p:ph type="subTitle" idx="3"/>
          </p:nvPr>
        </p:nvSpPr>
        <p:spPr>
          <a:xfrm>
            <a:off x="3949650" y="2426522"/>
            <a:ext cx="1244400" cy="7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4" name="Google Shape;114;p19"/>
          <p:cNvSpPr txBox="1">
            <a:spLocks noGrp="1"/>
          </p:cNvSpPr>
          <p:nvPr>
            <p:ph type="ctrTitle" idx="4"/>
          </p:nvPr>
        </p:nvSpPr>
        <p:spPr>
          <a:xfrm>
            <a:off x="6589500" y="1910650"/>
            <a:ext cx="1338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15" name="Google Shape;115;p19"/>
          <p:cNvSpPr txBox="1">
            <a:spLocks noGrp="1"/>
          </p:cNvSpPr>
          <p:nvPr>
            <p:ph type="subTitle" idx="5"/>
          </p:nvPr>
        </p:nvSpPr>
        <p:spPr>
          <a:xfrm>
            <a:off x="6636450" y="2426522"/>
            <a:ext cx="1244400" cy="7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19"/>
          <p:cNvSpPr txBox="1">
            <a:spLocks noGrp="1"/>
          </p:cNvSpPr>
          <p:nvPr>
            <p:ph type="title" idx="6" hasCustomPrompt="1"/>
          </p:nvPr>
        </p:nvSpPr>
        <p:spPr>
          <a:xfrm>
            <a:off x="1422605" y="3223975"/>
            <a:ext cx="101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9pPr>
          </a:lstStyle>
          <a:p>
            <a:r>
              <a:t>xx%</a:t>
            </a:r>
          </a:p>
        </p:txBody>
      </p:sp>
      <p:sp>
        <p:nvSpPr>
          <p:cNvPr id="117" name="Google Shape;117;p19"/>
          <p:cNvSpPr txBox="1">
            <a:spLocks noGrp="1"/>
          </p:cNvSpPr>
          <p:nvPr>
            <p:ph type="title" idx="7" hasCustomPrompt="1"/>
          </p:nvPr>
        </p:nvSpPr>
        <p:spPr>
          <a:xfrm>
            <a:off x="4038680" y="3223975"/>
            <a:ext cx="101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19"/>
          <p:cNvSpPr txBox="1">
            <a:spLocks noGrp="1"/>
          </p:cNvSpPr>
          <p:nvPr>
            <p:ph type="title" idx="8" hasCustomPrompt="1"/>
          </p:nvPr>
        </p:nvSpPr>
        <p:spPr>
          <a:xfrm>
            <a:off x="6749255" y="3223975"/>
            <a:ext cx="10194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1800"/>
              <a:buFont typeface="Fira Sans Extra Condensed Medium"/>
              <a:buNone/>
              <a:defRPr sz="1800">
                <a:latin typeface="Fira Sans Extra Condensed Medium"/>
                <a:ea typeface="Fira Sans Extra Condensed Medium"/>
                <a:cs typeface="Fira Sans Extra Condensed Medium"/>
                <a:sym typeface="Fira Sans Extra Condensed Medium"/>
              </a:defRPr>
            </a:lvl9pPr>
          </a:lstStyle>
          <a:p>
            <a:r>
              <a:t>xx%</a:t>
            </a:r>
          </a:p>
        </p:txBody>
      </p:sp>
      <p:sp>
        <p:nvSpPr>
          <p:cNvPr id="119" name="Google Shape;119;p19"/>
          <p:cNvSpPr txBox="1">
            <a:spLocks noGrp="1"/>
          </p:cNvSpPr>
          <p:nvPr>
            <p:ph type="ctrTitle" idx="9"/>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redits">
  <p:cSld name="CUSTOM_25">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5" name="Google Shape;125;p21"/>
          <p:cNvSpPr txBox="1">
            <a:spLocks noGrp="1"/>
          </p:cNvSpPr>
          <p:nvPr>
            <p:ph type="ctrTitle"/>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30"/>
        <p:cNvGrpSpPr/>
        <p:nvPr/>
      </p:nvGrpSpPr>
      <p:grpSpPr>
        <a:xfrm>
          <a:off x="0" y="0"/>
          <a:ext cx="0" cy="0"/>
          <a:chOff x="0" y="0"/>
          <a:chExt cx="0" cy="0"/>
        </a:xfrm>
      </p:grpSpPr>
    </p:spTree>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p:cSld name="CUSTOM_27">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p:nvPr/>
        </p:nvSpPr>
        <p:spPr>
          <a:xfrm>
            <a:off x="1578888" y="1536078"/>
            <a:ext cx="7618500" cy="48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13;p3"/>
          <p:cNvSpPr txBox="1">
            <a:spLocks noGrp="1"/>
          </p:cNvSpPr>
          <p:nvPr>
            <p:ph type="ctrTitle"/>
          </p:nvPr>
        </p:nvSpPr>
        <p:spPr>
          <a:xfrm>
            <a:off x="2869492" y="2202425"/>
            <a:ext cx="1170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4" name="Google Shape;14;p3"/>
          <p:cNvSpPr txBox="1">
            <a:spLocks noGrp="1"/>
          </p:cNvSpPr>
          <p:nvPr>
            <p:ph type="subTitle" idx="1"/>
          </p:nvPr>
        </p:nvSpPr>
        <p:spPr>
          <a:xfrm>
            <a:off x="2133184" y="2617473"/>
            <a:ext cx="1906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2" hasCustomPrompt="1"/>
          </p:nvPr>
        </p:nvSpPr>
        <p:spPr>
          <a:xfrm>
            <a:off x="2285884" y="1624335"/>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3"/>
          </p:nvPr>
        </p:nvSpPr>
        <p:spPr>
          <a:xfrm>
            <a:off x="3965788" y="2199025"/>
            <a:ext cx="2251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7" name="Google Shape;17;p3"/>
          <p:cNvSpPr txBox="1">
            <a:spLocks noGrp="1"/>
          </p:cNvSpPr>
          <p:nvPr>
            <p:ph type="subTitle" idx="4"/>
          </p:nvPr>
        </p:nvSpPr>
        <p:spPr>
          <a:xfrm>
            <a:off x="4240888" y="2612183"/>
            <a:ext cx="19767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8" name="Google Shape;18;p3"/>
          <p:cNvSpPr txBox="1">
            <a:spLocks noGrp="1"/>
          </p:cNvSpPr>
          <p:nvPr>
            <p:ph type="title" idx="5" hasCustomPrompt="1"/>
          </p:nvPr>
        </p:nvSpPr>
        <p:spPr>
          <a:xfrm>
            <a:off x="4483545" y="1620937"/>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ctrTitle" idx="6"/>
          </p:nvPr>
        </p:nvSpPr>
        <p:spPr>
          <a:xfrm>
            <a:off x="6974340" y="2199050"/>
            <a:ext cx="1444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20" name="Google Shape;20;p3"/>
          <p:cNvSpPr txBox="1">
            <a:spLocks noGrp="1"/>
          </p:cNvSpPr>
          <p:nvPr>
            <p:ph type="subTitle" idx="7"/>
          </p:nvPr>
        </p:nvSpPr>
        <p:spPr>
          <a:xfrm>
            <a:off x="6512506" y="2612198"/>
            <a:ext cx="1906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1" name="Google Shape;21;p3"/>
          <p:cNvSpPr txBox="1">
            <a:spLocks noGrp="1"/>
          </p:cNvSpPr>
          <p:nvPr>
            <p:ph type="title" idx="8" hasCustomPrompt="1"/>
          </p:nvPr>
        </p:nvSpPr>
        <p:spPr>
          <a:xfrm>
            <a:off x="6665206" y="1620947"/>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22" name="Google Shape;22;p3"/>
          <p:cNvSpPr txBox="1">
            <a:spLocks noGrp="1"/>
          </p:cNvSpPr>
          <p:nvPr>
            <p:ph type="ctrTitle" idx="9"/>
          </p:nvPr>
        </p:nvSpPr>
        <p:spPr>
          <a:xfrm>
            <a:off x="725626" y="3784901"/>
            <a:ext cx="1170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3"/>
          </p:nvPr>
        </p:nvSpPr>
        <p:spPr>
          <a:xfrm>
            <a:off x="725625" y="4199959"/>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4" hasCustomPrompt="1"/>
          </p:nvPr>
        </p:nvSpPr>
        <p:spPr>
          <a:xfrm>
            <a:off x="725637" y="3219993"/>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5"/>
          </p:nvPr>
        </p:nvSpPr>
        <p:spPr>
          <a:xfrm>
            <a:off x="2870600" y="3781501"/>
            <a:ext cx="1128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6"/>
          </p:nvPr>
        </p:nvSpPr>
        <p:spPr>
          <a:xfrm>
            <a:off x="2870596" y="4194668"/>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7" hasCustomPrompt="1"/>
          </p:nvPr>
        </p:nvSpPr>
        <p:spPr>
          <a:xfrm>
            <a:off x="2870612" y="3216594"/>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a:spLocks noGrp="1"/>
          </p:cNvSpPr>
          <p:nvPr>
            <p:ph type="ctrTitle" idx="18"/>
          </p:nvPr>
        </p:nvSpPr>
        <p:spPr>
          <a:xfrm>
            <a:off x="5015575" y="3781526"/>
            <a:ext cx="916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9" name="Google Shape;29;p3"/>
          <p:cNvSpPr txBox="1">
            <a:spLocks noGrp="1"/>
          </p:cNvSpPr>
          <p:nvPr>
            <p:ph type="subTitle" idx="19"/>
          </p:nvPr>
        </p:nvSpPr>
        <p:spPr>
          <a:xfrm>
            <a:off x="5015575" y="419468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3"/>
          <p:cNvSpPr txBox="1">
            <a:spLocks noGrp="1"/>
          </p:cNvSpPr>
          <p:nvPr>
            <p:ph type="title" idx="20" hasCustomPrompt="1"/>
          </p:nvPr>
        </p:nvSpPr>
        <p:spPr>
          <a:xfrm>
            <a:off x="5015587" y="3216604"/>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3"/>
          <p:cNvSpPr/>
          <p:nvPr/>
        </p:nvSpPr>
        <p:spPr>
          <a:xfrm>
            <a:off x="737900" y="547725"/>
            <a:ext cx="749700" cy="48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3"/>
          <p:cNvSpPr txBox="1">
            <a:spLocks noGrp="1"/>
          </p:cNvSpPr>
          <p:nvPr>
            <p:ph type="ctrTitle" idx="21"/>
          </p:nvPr>
        </p:nvSpPr>
        <p:spPr>
          <a:xfrm>
            <a:off x="723600" y="470622"/>
            <a:ext cx="17538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3" name="Google Shape;33;p3"/>
          <p:cNvSpPr/>
          <p:nvPr/>
        </p:nvSpPr>
        <p:spPr>
          <a:xfrm>
            <a:off x="-99062" y="3110610"/>
            <a:ext cx="7618500" cy="48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13">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flipH="1">
            <a:off x="4804872" y="2123400"/>
            <a:ext cx="2847000" cy="896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a:endParaRPr/>
          </a:p>
        </p:txBody>
      </p:sp>
      <p:sp>
        <p:nvSpPr>
          <p:cNvPr id="36" name="Google Shape;36;p4"/>
          <p:cNvSpPr txBox="1">
            <a:spLocks noGrp="1"/>
          </p:cNvSpPr>
          <p:nvPr>
            <p:ph type="subTitle" idx="1"/>
          </p:nvPr>
        </p:nvSpPr>
        <p:spPr>
          <a:xfrm>
            <a:off x="2178957" y="2185251"/>
            <a:ext cx="19959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p:cSld name="CUSTOM_14">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3870900"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9" name="Google Shape;39;p5"/>
          <p:cNvSpPr txBox="1">
            <a:spLocks noGrp="1"/>
          </p:cNvSpPr>
          <p:nvPr>
            <p:ph type="subTitle" idx="1"/>
          </p:nvPr>
        </p:nvSpPr>
        <p:spPr>
          <a:xfrm>
            <a:off x="4754950" y="2314225"/>
            <a:ext cx="29832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design 1">
  <p:cSld name="CUSTOM_7_2">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42" name="Google Shape;42;p6"/>
          <p:cNvSpPr txBox="1">
            <a:spLocks noGrp="1"/>
          </p:cNvSpPr>
          <p:nvPr>
            <p:ph type="title" idx="2" hasCustomPrompt="1"/>
          </p:nvPr>
        </p:nvSpPr>
        <p:spPr>
          <a:xfrm flipH="1">
            <a:off x="-746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1">
  <p:cSld name="CUSTOM_16">
    <p:spTree>
      <p:nvGrpSpPr>
        <p:cNvPr id="1" name="Shape 47"/>
        <p:cNvGrpSpPr/>
        <p:nvPr/>
      </p:nvGrpSpPr>
      <p:grpSpPr>
        <a:xfrm>
          <a:off x="0" y="0"/>
          <a:ext cx="0" cy="0"/>
          <a:chOff x="0" y="0"/>
          <a:chExt cx="0" cy="0"/>
        </a:xfrm>
      </p:grpSpPr>
      <p:sp>
        <p:nvSpPr>
          <p:cNvPr id="48" name="Google Shape;48;p8"/>
          <p:cNvSpPr txBox="1">
            <a:spLocks noGrp="1"/>
          </p:cNvSpPr>
          <p:nvPr>
            <p:ph type="subTitle" idx="1"/>
          </p:nvPr>
        </p:nvSpPr>
        <p:spPr>
          <a:xfrm>
            <a:off x="934666"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solidFill>
                  <a:srgbClr val="B7B7B7"/>
                </a:solidFill>
                <a:latin typeface="DM Serif Display"/>
                <a:ea typeface="DM Serif Display"/>
                <a:cs typeface="DM Serif Display"/>
                <a:sym typeface="DM Serif Display"/>
              </a:defRPr>
            </a:lvl1pPr>
            <a:lvl2pPr lvl="1" rtl="0">
              <a:spcBef>
                <a:spcPts val="1600"/>
              </a:spcBef>
              <a:spcAft>
                <a:spcPts val="0"/>
              </a:spcAft>
              <a:buNone/>
              <a:defRPr>
                <a:solidFill>
                  <a:srgbClr val="B7B7B7"/>
                </a:solidFill>
                <a:latin typeface="DM Serif Display"/>
                <a:ea typeface="DM Serif Display"/>
                <a:cs typeface="DM Serif Display"/>
                <a:sym typeface="DM Serif Display"/>
              </a:defRPr>
            </a:lvl2pPr>
            <a:lvl3pPr lvl="2" rtl="0">
              <a:spcBef>
                <a:spcPts val="1600"/>
              </a:spcBef>
              <a:spcAft>
                <a:spcPts val="0"/>
              </a:spcAft>
              <a:buNone/>
              <a:defRPr>
                <a:solidFill>
                  <a:srgbClr val="B7B7B7"/>
                </a:solidFill>
                <a:latin typeface="DM Serif Display"/>
                <a:ea typeface="DM Serif Display"/>
                <a:cs typeface="DM Serif Display"/>
                <a:sym typeface="DM Serif Display"/>
              </a:defRPr>
            </a:lvl3pPr>
            <a:lvl4pPr lvl="3" rtl="0">
              <a:spcBef>
                <a:spcPts val="1600"/>
              </a:spcBef>
              <a:spcAft>
                <a:spcPts val="0"/>
              </a:spcAft>
              <a:buNone/>
              <a:defRPr>
                <a:solidFill>
                  <a:srgbClr val="B7B7B7"/>
                </a:solidFill>
                <a:latin typeface="DM Serif Display"/>
                <a:ea typeface="DM Serif Display"/>
                <a:cs typeface="DM Serif Display"/>
                <a:sym typeface="DM Serif Display"/>
              </a:defRPr>
            </a:lvl4pPr>
            <a:lvl5pPr lvl="4" rtl="0">
              <a:spcBef>
                <a:spcPts val="1600"/>
              </a:spcBef>
              <a:spcAft>
                <a:spcPts val="0"/>
              </a:spcAft>
              <a:buNone/>
              <a:defRPr>
                <a:solidFill>
                  <a:srgbClr val="B7B7B7"/>
                </a:solidFill>
                <a:latin typeface="DM Serif Display"/>
                <a:ea typeface="DM Serif Display"/>
                <a:cs typeface="DM Serif Display"/>
                <a:sym typeface="DM Serif Display"/>
              </a:defRPr>
            </a:lvl5pPr>
            <a:lvl6pPr lvl="5" rtl="0">
              <a:spcBef>
                <a:spcPts val="1600"/>
              </a:spcBef>
              <a:spcAft>
                <a:spcPts val="0"/>
              </a:spcAft>
              <a:buNone/>
              <a:defRPr>
                <a:solidFill>
                  <a:srgbClr val="B7B7B7"/>
                </a:solidFill>
                <a:latin typeface="DM Serif Display"/>
                <a:ea typeface="DM Serif Display"/>
                <a:cs typeface="DM Serif Display"/>
                <a:sym typeface="DM Serif Display"/>
              </a:defRPr>
            </a:lvl6pPr>
            <a:lvl7pPr lvl="6" rtl="0">
              <a:spcBef>
                <a:spcPts val="1600"/>
              </a:spcBef>
              <a:spcAft>
                <a:spcPts val="0"/>
              </a:spcAft>
              <a:buNone/>
              <a:defRPr>
                <a:solidFill>
                  <a:srgbClr val="B7B7B7"/>
                </a:solidFill>
                <a:latin typeface="DM Serif Display"/>
                <a:ea typeface="DM Serif Display"/>
                <a:cs typeface="DM Serif Display"/>
                <a:sym typeface="DM Serif Display"/>
              </a:defRPr>
            </a:lvl7pPr>
            <a:lvl8pPr lvl="7" rtl="0">
              <a:spcBef>
                <a:spcPts val="1600"/>
              </a:spcBef>
              <a:spcAft>
                <a:spcPts val="0"/>
              </a:spcAft>
              <a:buNone/>
              <a:defRPr>
                <a:solidFill>
                  <a:srgbClr val="B7B7B7"/>
                </a:solidFill>
                <a:latin typeface="DM Serif Display"/>
                <a:ea typeface="DM Serif Display"/>
                <a:cs typeface="DM Serif Display"/>
                <a:sym typeface="DM Serif Display"/>
              </a:defRPr>
            </a:lvl8pPr>
            <a:lvl9pPr lvl="8" rtl="0">
              <a:spcBef>
                <a:spcPts val="1600"/>
              </a:spcBef>
              <a:spcAft>
                <a:spcPts val="1600"/>
              </a:spcAft>
              <a:buNone/>
              <a:defRPr>
                <a:solidFill>
                  <a:srgbClr val="B7B7B7"/>
                </a:solidFill>
                <a:latin typeface="DM Serif Display"/>
                <a:ea typeface="DM Serif Display"/>
                <a:cs typeface="DM Serif Display"/>
                <a:sym typeface="DM Serif Display"/>
              </a:defRPr>
            </a:lvl9pPr>
          </a:lstStyle>
          <a:p>
            <a:endParaRPr/>
          </a:p>
        </p:txBody>
      </p:sp>
      <p:sp>
        <p:nvSpPr>
          <p:cNvPr id="49" name="Google Shape;49;p8"/>
          <p:cNvSpPr txBox="1">
            <a:spLocks noGrp="1"/>
          </p:cNvSpPr>
          <p:nvPr>
            <p:ph type="subTitle" idx="2"/>
          </p:nvPr>
        </p:nvSpPr>
        <p:spPr>
          <a:xfrm>
            <a:off x="934666"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solidFill>
                  <a:srgbClr val="B7B7B7"/>
                </a:solidFill>
              </a:defRPr>
            </a:lvl1pPr>
            <a:lvl2pPr lvl="1" rtl="0">
              <a:spcBef>
                <a:spcPts val="1600"/>
              </a:spcBef>
              <a:spcAft>
                <a:spcPts val="0"/>
              </a:spcAft>
              <a:buNone/>
              <a:defRPr>
                <a:solidFill>
                  <a:srgbClr val="B7B7B7"/>
                </a:solidFill>
              </a:defRPr>
            </a:lvl2pPr>
            <a:lvl3pPr lvl="2" rtl="0">
              <a:spcBef>
                <a:spcPts val="1600"/>
              </a:spcBef>
              <a:spcAft>
                <a:spcPts val="0"/>
              </a:spcAft>
              <a:buNone/>
              <a:defRPr>
                <a:solidFill>
                  <a:srgbClr val="B7B7B7"/>
                </a:solidFill>
              </a:defRPr>
            </a:lvl3pPr>
            <a:lvl4pPr lvl="3" rtl="0">
              <a:spcBef>
                <a:spcPts val="1600"/>
              </a:spcBef>
              <a:spcAft>
                <a:spcPts val="0"/>
              </a:spcAft>
              <a:buNone/>
              <a:defRPr>
                <a:solidFill>
                  <a:srgbClr val="B7B7B7"/>
                </a:solidFill>
              </a:defRPr>
            </a:lvl4pPr>
            <a:lvl5pPr lvl="4" rtl="0">
              <a:spcBef>
                <a:spcPts val="1600"/>
              </a:spcBef>
              <a:spcAft>
                <a:spcPts val="0"/>
              </a:spcAft>
              <a:buNone/>
              <a:defRPr>
                <a:solidFill>
                  <a:srgbClr val="B7B7B7"/>
                </a:solidFill>
              </a:defRPr>
            </a:lvl5pPr>
            <a:lvl6pPr lvl="5" rtl="0">
              <a:spcBef>
                <a:spcPts val="1600"/>
              </a:spcBef>
              <a:spcAft>
                <a:spcPts val="0"/>
              </a:spcAft>
              <a:buNone/>
              <a:defRPr>
                <a:solidFill>
                  <a:srgbClr val="B7B7B7"/>
                </a:solidFill>
              </a:defRPr>
            </a:lvl6pPr>
            <a:lvl7pPr lvl="6" rtl="0">
              <a:spcBef>
                <a:spcPts val="1600"/>
              </a:spcBef>
              <a:spcAft>
                <a:spcPts val="0"/>
              </a:spcAft>
              <a:buNone/>
              <a:defRPr>
                <a:solidFill>
                  <a:srgbClr val="B7B7B7"/>
                </a:solidFill>
              </a:defRPr>
            </a:lvl7pPr>
            <a:lvl8pPr lvl="7" rtl="0">
              <a:spcBef>
                <a:spcPts val="1600"/>
              </a:spcBef>
              <a:spcAft>
                <a:spcPts val="0"/>
              </a:spcAft>
              <a:buNone/>
              <a:defRPr>
                <a:solidFill>
                  <a:srgbClr val="B7B7B7"/>
                </a:solidFill>
              </a:defRPr>
            </a:lvl8pPr>
            <a:lvl9pPr lvl="8" rtl="0">
              <a:spcBef>
                <a:spcPts val="1600"/>
              </a:spcBef>
              <a:spcAft>
                <a:spcPts val="1600"/>
              </a:spcAft>
              <a:buNone/>
              <a:defRPr>
                <a:solidFill>
                  <a:srgbClr val="B7B7B7"/>
                </a:solidFill>
              </a:defRPr>
            </a:lvl9pPr>
          </a:lstStyle>
          <a:p>
            <a:endParaRPr/>
          </a:p>
        </p:txBody>
      </p:sp>
      <p:sp>
        <p:nvSpPr>
          <p:cNvPr id="50" name="Google Shape;50;p8"/>
          <p:cNvSpPr txBox="1">
            <a:spLocks noGrp="1"/>
          </p:cNvSpPr>
          <p:nvPr>
            <p:ph type="subTitle" idx="3"/>
          </p:nvPr>
        </p:nvSpPr>
        <p:spPr>
          <a:xfrm>
            <a:off x="5371290"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latin typeface="DM Serif Display"/>
                <a:ea typeface="DM Serif Display"/>
                <a:cs typeface="DM Serif Display"/>
                <a:sym typeface="DM Serif Display"/>
              </a:defRPr>
            </a:lvl1pPr>
            <a:lvl2pPr lvl="1" rtl="0">
              <a:spcBef>
                <a:spcPts val="1600"/>
              </a:spcBef>
              <a:spcAft>
                <a:spcPts val="0"/>
              </a:spcAft>
              <a:buNone/>
              <a:defRPr>
                <a:latin typeface="DM Serif Display"/>
                <a:ea typeface="DM Serif Display"/>
                <a:cs typeface="DM Serif Display"/>
                <a:sym typeface="DM Serif Display"/>
              </a:defRPr>
            </a:lvl2pPr>
            <a:lvl3pPr lvl="2" rtl="0">
              <a:spcBef>
                <a:spcPts val="1600"/>
              </a:spcBef>
              <a:spcAft>
                <a:spcPts val="0"/>
              </a:spcAft>
              <a:buNone/>
              <a:defRPr>
                <a:latin typeface="DM Serif Display"/>
                <a:ea typeface="DM Serif Display"/>
                <a:cs typeface="DM Serif Display"/>
                <a:sym typeface="DM Serif Display"/>
              </a:defRPr>
            </a:lvl3pPr>
            <a:lvl4pPr lvl="3" rtl="0">
              <a:spcBef>
                <a:spcPts val="1600"/>
              </a:spcBef>
              <a:spcAft>
                <a:spcPts val="0"/>
              </a:spcAft>
              <a:buNone/>
              <a:defRPr>
                <a:latin typeface="DM Serif Display"/>
                <a:ea typeface="DM Serif Display"/>
                <a:cs typeface="DM Serif Display"/>
                <a:sym typeface="DM Serif Display"/>
              </a:defRPr>
            </a:lvl4pPr>
            <a:lvl5pPr lvl="4" rtl="0">
              <a:spcBef>
                <a:spcPts val="1600"/>
              </a:spcBef>
              <a:spcAft>
                <a:spcPts val="0"/>
              </a:spcAft>
              <a:buNone/>
              <a:defRPr>
                <a:latin typeface="DM Serif Display"/>
                <a:ea typeface="DM Serif Display"/>
                <a:cs typeface="DM Serif Display"/>
                <a:sym typeface="DM Serif Display"/>
              </a:defRPr>
            </a:lvl5pPr>
            <a:lvl6pPr lvl="5" rtl="0">
              <a:spcBef>
                <a:spcPts val="1600"/>
              </a:spcBef>
              <a:spcAft>
                <a:spcPts val="0"/>
              </a:spcAft>
              <a:buNone/>
              <a:defRPr>
                <a:latin typeface="DM Serif Display"/>
                <a:ea typeface="DM Serif Display"/>
                <a:cs typeface="DM Serif Display"/>
                <a:sym typeface="DM Serif Display"/>
              </a:defRPr>
            </a:lvl6pPr>
            <a:lvl7pPr lvl="6" rtl="0">
              <a:spcBef>
                <a:spcPts val="1600"/>
              </a:spcBef>
              <a:spcAft>
                <a:spcPts val="0"/>
              </a:spcAft>
              <a:buNone/>
              <a:defRPr>
                <a:latin typeface="DM Serif Display"/>
                <a:ea typeface="DM Serif Display"/>
                <a:cs typeface="DM Serif Display"/>
                <a:sym typeface="DM Serif Display"/>
              </a:defRPr>
            </a:lvl7pPr>
            <a:lvl8pPr lvl="7" rtl="0">
              <a:spcBef>
                <a:spcPts val="1600"/>
              </a:spcBef>
              <a:spcAft>
                <a:spcPts val="0"/>
              </a:spcAft>
              <a:buNone/>
              <a:defRPr>
                <a:latin typeface="DM Serif Display"/>
                <a:ea typeface="DM Serif Display"/>
                <a:cs typeface="DM Serif Display"/>
                <a:sym typeface="DM Serif Display"/>
              </a:defRPr>
            </a:lvl8pPr>
            <a:lvl9pPr lvl="8" rtl="0">
              <a:spcBef>
                <a:spcPts val="1600"/>
              </a:spcBef>
              <a:spcAft>
                <a:spcPts val="1600"/>
              </a:spcAft>
              <a:buNone/>
              <a:defRPr>
                <a:latin typeface="DM Serif Display"/>
                <a:ea typeface="DM Serif Display"/>
                <a:cs typeface="DM Serif Display"/>
                <a:sym typeface="DM Serif Display"/>
              </a:defRPr>
            </a:lvl9pPr>
          </a:lstStyle>
          <a:p>
            <a:endParaRPr/>
          </a:p>
        </p:txBody>
      </p:sp>
      <p:sp>
        <p:nvSpPr>
          <p:cNvPr id="51" name="Google Shape;51;p8"/>
          <p:cNvSpPr txBox="1">
            <a:spLocks noGrp="1"/>
          </p:cNvSpPr>
          <p:nvPr>
            <p:ph type="subTitle" idx="4"/>
          </p:nvPr>
        </p:nvSpPr>
        <p:spPr>
          <a:xfrm>
            <a:off x="5371290"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lumn 1">
  <p:cSld name="CUSTOM_17">
    <p:spTree>
      <p:nvGrpSpPr>
        <p:cNvPr id="1" name="Shape 52"/>
        <p:cNvGrpSpPr/>
        <p:nvPr/>
      </p:nvGrpSpPr>
      <p:grpSpPr>
        <a:xfrm>
          <a:off x="0" y="0"/>
          <a:ext cx="0" cy="0"/>
          <a:chOff x="0" y="0"/>
          <a:chExt cx="0" cy="0"/>
        </a:xfrm>
      </p:grpSpPr>
      <p:sp>
        <p:nvSpPr>
          <p:cNvPr id="53" name="Google Shape;53;p9"/>
          <p:cNvSpPr txBox="1">
            <a:spLocks noGrp="1"/>
          </p:cNvSpPr>
          <p:nvPr>
            <p:ph type="ctrTitle"/>
          </p:nvPr>
        </p:nvSpPr>
        <p:spPr>
          <a:xfrm>
            <a:off x="4255475" y="425635"/>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4" name="Google Shape;54;p9"/>
          <p:cNvSpPr txBox="1">
            <a:spLocks noGrp="1"/>
          </p:cNvSpPr>
          <p:nvPr>
            <p:ph type="subTitle" idx="1"/>
          </p:nvPr>
        </p:nvSpPr>
        <p:spPr>
          <a:xfrm>
            <a:off x="4255475" y="961206"/>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5" name="Google Shape;55;p9"/>
          <p:cNvSpPr txBox="1">
            <a:spLocks noGrp="1"/>
          </p:cNvSpPr>
          <p:nvPr>
            <p:ph type="ctrTitle" idx="2"/>
          </p:nvPr>
        </p:nvSpPr>
        <p:spPr>
          <a:xfrm>
            <a:off x="6084275" y="1847944"/>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6" name="Google Shape;56;p9"/>
          <p:cNvSpPr txBox="1">
            <a:spLocks noGrp="1"/>
          </p:cNvSpPr>
          <p:nvPr>
            <p:ph type="subTitle" idx="3"/>
          </p:nvPr>
        </p:nvSpPr>
        <p:spPr>
          <a:xfrm>
            <a:off x="6084275" y="2383516"/>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7" name="Google Shape;57;p9"/>
          <p:cNvSpPr txBox="1">
            <a:spLocks noGrp="1"/>
          </p:cNvSpPr>
          <p:nvPr>
            <p:ph type="ctrTitle" idx="4"/>
          </p:nvPr>
        </p:nvSpPr>
        <p:spPr>
          <a:xfrm>
            <a:off x="723600" y="470625"/>
            <a:ext cx="25932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8" name="Google Shape;58;p9"/>
          <p:cNvSpPr txBox="1">
            <a:spLocks noGrp="1"/>
          </p:cNvSpPr>
          <p:nvPr>
            <p:ph type="ctrTitle" idx="5"/>
          </p:nvPr>
        </p:nvSpPr>
        <p:spPr>
          <a:xfrm>
            <a:off x="1178425" y="1848588"/>
            <a:ext cx="18813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9" name="Google Shape;59;p9"/>
          <p:cNvSpPr txBox="1">
            <a:spLocks noGrp="1"/>
          </p:cNvSpPr>
          <p:nvPr>
            <p:ph type="subTitle" idx="6"/>
          </p:nvPr>
        </p:nvSpPr>
        <p:spPr>
          <a:xfrm>
            <a:off x="1217925" y="2384159"/>
            <a:ext cx="18813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0" name="Google Shape;60;p9"/>
          <p:cNvSpPr txBox="1">
            <a:spLocks noGrp="1"/>
          </p:cNvSpPr>
          <p:nvPr>
            <p:ph type="ctrTitle" idx="7"/>
          </p:nvPr>
        </p:nvSpPr>
        <p:spPr>
          <a:xfrm>
            <a:off x="3007225" y="3270898"/>
            <a:ext cx="18813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61" name="Google Shape;61;p9"/>
          <p:cNvSpPr txBox="1">
            <a:spLocks noGrp="1"/>
          </p:cNvSpPr>
          <p:nvPr>
            <p:ph type="subTitle" idx="8"/>
          </p:nvPr>
        </p:nvSpPr>
        <p:spPr>
          <a:xfrm>
            <a:off x="3046725" y="3806469"/>
            <a:ext cx="18813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2" name="Google Shape;62;p9"/>
          <p:cNvSpPr/>
          <p:nvPr/>
        </p:nvSpPr>
        <p:spPr>
          <a:xfrm>
            <a:off x="3369388" y="-83450"/>
            <a:ext cx="667500" cy="301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5190088" y="2106525"/>
            <a:ext cx="667500" cy="311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s 2">
  <p:cSld name="TITLE_ONLY_3">
    <p:spTree>
      <p:nvGrpSpPr>
        <p:cNvPr id="1" name="Shape 64"/>
        <p:cNvGrpSpPr/>
        <p:nvPr/>
      </p:nvGrpSpPr>
      <p:grpSpPr>
        <a:xfrm>
          <a:off x="0" y="0"/>
          <a:ext cx="0" cy="0"/>
          <a:chOff x="0" y="0"/>
          <a:chExt cx="0" cy="0"/>
        </a:xfrm>
      </p:grpSpPr>
      <p:sp>
        <p:nvSpPr>
          <p:cNvPr id="65" name="Google Shape;65;p10"/>
          <p:cNvSpPr txBox="1">
            <a:spLocks noGrp="1"/>
          </p:cNvSpPr>
          <p:nvPr>
            <p:ph type="ctrTitle"/>
          </p:nvPr>
        </p:nvSpPr>
        <p:spPr>
          <a:xfrm>
            <a:off x="-539012" y="2132593"/>
            <a:ext cx="4567800" cy="946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6" name="Google Shape;66;p10"/>
          <p:cNvSpPr txBox="1">
            <a:spLocks noGrp="1"/>
          </p:cNvSpPr>
          <p:nvPr>
            <p:ph type="subTitle" idx="1"/>
          </p:nvPr>
        </p:nvSpPr>
        <p:spPr>
          <a:xfrm>
            <a:off x="1231588" y="3202043"/>
            <a:ext cx="27972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7" name="Google Shape;67;p10"/>
          <p:cNvSpPr txBox="1">
            <a:spLocks noGrp="1"/>
          </p:cNvSpPr>
          <p:nvPr>
            <p:ph type="subTitle" idx="2"/>
          </p:nvPr>
        </p:nvSpPr>
        <p:spPr>
          <a:xfrm>
            <a:off x="5115470" y="3202043"/>
            <a:ext cx="2797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 name="Google Shape;68;p10"/>
          <p:cNvSpPr txBox="1">
            <a:spLocks noGrp="1"/>
          </p:cNvSpPr>
          <p:nvPr>
            <p:ph type="ctrTitle" idx="3"/>
          </p:nvPr>
        </p:nvSpPr>
        <p:spPr>
          <a:xfrm>
            <a:off x="5115470" y="2132593"/>
            <a:ext cx="4587300" cy="946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design 2">
  <p:cSld name="CUSTOM_18">
    <p:spTree>
      <p:nvGrpSpPr>
        <p:cNvPr id="1" name="Shape 69"/>
        <p:cNvGrpSpPr/>
        <p:nvPr/>
      </p:nvGrpSpPr>
      <p:grpSpPr>
        <a:xfrm>
          <a:off x="0" y="0"/>
          <a:ext cx="0" cy="0"/>
          <a:chOff x="0" y="0"/>
          <a:chExt cx="0" cy="0"/>
        </a:xfrm>
      </p:grpSpPr>
      <p:sp>
        <p:nvSpPr>
          <p:cNvPr id="70" name="Google Shape;70;p11"/>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7B7B7"/>
              </a:solidFill>
            </a:endParaRPr>
          </a:p>
        </p:txBody>
      </p:sp>
      <p:sp>
        <p:nvSpPr>
          <p:cNvPr id="71" name="Google Shape;71;p11"/>
          <p:cNvSpPr txBox="1">
            <a:spLocks noGrp="1"/>
          </p:cNvSpPr>
          <p:nvPr>
            <p:ph type="ctrTitle"/>
          </p:nvPr>
        </p:nvSpPr>
        <p:spPr>
          <a:xfrm flipH="1">
            <a:off x="2730125" y="2243225"/>
            <a:ext cx="27558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B7B7B7"/>
              </a:buClr>
              <a:buSzPts val="3600"/>
              <a:buNone/>
              <a:defRPr sz="3600">
                <a:solidFill>
                  <a:srgbClr val="B7B7B7"/>
                </a:solidFill>
              </a:defRPr>
            </a:lvl1pPr>
            <a:lvl2pPr lvl="1" algn="r" rtl="0">
              <a:spcBef>
                <a:spcPts val="0"/>
              </a:spcBef>
              <a:spcAft>
                <a:spcPts val="0"/>
              </a:spcAft>
              <a:buClr>
                <a:srgbClr val="B7B7B7"/>
              </a:buClr>
              <a:buSzPts val="6500"/>
              <a:buNone/>
              <a:defRPr sz="6500">
                <a:solidFill>
                  <a:srgbClr val="B7B7B7"/>
                </a:solidFill>
              </a:defRPr>
            </a:lvl2pPr>
            <a:lvl3pPr lvl="2" algn="r" rtl="0">
              <a:spcBef>
                <a:spcPts val="0"/>
              </a:spcBef>
              <a:spcAft>
                <a:spcPts val="0"/>
              </a:spcAft>
              <a:buClr>
                <a:srgbClr val="B7B7B7"/>
              </a:buClr>
              <a:buSzPts val="6500"/>
              <a:buNone/>
              <a:defRPr sz="6500">
                <a:solidFill>
                  <a:srgbClr val="B7B7B7"/>
                </a:solidFill>
              </a:defRPr>
            </a:lvl3pPr>
            <a:lvl4pPr lvl="3" algn="r" rtl="0">
              <a:spcBef>
                <a:spcPts val="0"/>
              </a:spcBef>
              <a:spcAft>
                <a:spcPts val="0"/>
              </a:spcAft>
              <a:buClr>
                <a:srgbClr val="B7B7B7"/>
              </a:buClr>
              <a:buSzPts val="6500"/>
              <a:buNone/>
              <a:defRPr sz="6500">
                <a:solidFill>
                  <a:srgbClr val="B7B7B7"/>
                </a:solidFill>
              </a:defRPr>
            </a:lvl4pPr>
            <a:lvl5pPr lvl="4" algn="r" rtl="0">
              <a:spcBef>
                <a:spcPts val="0"/>
              </a:spcBef>
              <a:spcAft>
                <a:spcPts val="0"/>
              </a:spcAft>
              <a:buClr>
                <a:srgbClr val="B7B7B7"/>
              </a:buClr>
              <a:buSzPts val="6500"/>
              <a:buNone/>
              <a:defRPr sz="6500">
                <a:solidFill>
                  <a:srgbClr val="B7B7B7"/>
                </a:solidFill>
              </a:defRPr>
            </a:lvl5pPr>
            <a:lvl6pPr lvl="5" algn="r" rtl="0">
              <a:spcBef>
                <a:spcPts val="0"/>
              </a:spcBef>
              <a:spcAft>
                <a:spcPts val="0"/>
              </a:spcAft>
              <a:buClr>
                <a:srgbClr val="B7B7B7"/>
              </a:buClr>
              <a:buSzPts val="6500"/>
              <a:buNone/>
              <a:defRPr sz="6500">
                <a:solidFill>
                  <a:srgbClr val="B7B7B7"/>
                </a:solidFill>
              </a:defRPr>
            </a:lvl6pPr>
            <a:lvl7pPr lvl="6" algn="r" rtl="0">
              <a:spcBef>
                <a:spcPts val="0"/>
              </a:spcBef>
              <a:spcAft>
                <a:spcPts val="0"/>
              </a:spcAft>
              <a:buClr>
                <a:srgbClr val="B7B7B7"/>
              </a:buClr>
              <a:buSzPts val="6500"/>
              <a:buNone/>
              <a:defRPr sz="6500">
                <a:solidFill>
                  <a:srgbClr val="B7B7B7"/>
                </a:solidFill>
              </a:defRPr>
            </a:lvl7pPr>
            <a:lvl8pPr lvl="7" algn="r" rtl="0">
              <a:spcBef>
                <a:spcPts val="0"/>
              </a:spcBef>
              <a:spcAft>
                <a:spcPts val="0"/>
              </a:spcAft>
              <a:buClr>
                <a:srgbClr val="B7B7B7"/>
              </a:buClr>
              <a:buSzPts val="6500"/>
              <a:buNone/>
              <a:defRPr sz="6500">
                <a:solidFill>
                  <a:srgbClr val="B7B7B7"/>
                </a:solidFill>
              </a:defRPr>
            </a:lvl8pPr>
            <a:lvl9pPr lvl="8" algn="r" rtl="0">
              <a:spcBef>
                <a:spcPts val="0"/>
              </a:spcBef>
              <a:spcAft>
                <a:spcPts val="0"/>
              </a:spcAft>
              <a:buClr>
                <a:srgbClr val="B7B7B7"/>
              </a:buClr>
              <a:buSzPts val="6500"/>
              <a:buNone/>
              <a:defRPr sz="6500">
                <a:solidFill>
                  <a:srgbClr val="B7B7B7"/>
                </a:solidFill>
              </a:defRPr>
            </a:lvl9pPr>
          </a:lstStyle>
          <a:p>
            <a:endParaRPr/>
          </a:p>
        </p:txBody>
      </p:sp>
      <p:sp>
        <p:nvSpPr>
          <p:cNvPr id="72" name="Google Shape;72;p11"/>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B7B7B7"/>
              </a:buClr>
              <a:buSzPts val="16000"/>
              <a:buNone/>
              <a:defRPr sz="16000">
                <a:solidFill>
                  <a:srgbClr val="B7B7B7"/>
                </a:solidFill>
              </a:defRPr>
            </a:lvl1pPr>
            <a:lvl2pPr lvl="1"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B7B7B7"/>
              </a:buClr>
              <a:buSzPts val="14000"/>
              <a:buFont typeface="Fira Sans Extra Condensed Medium"/>
              <a:buNone/>
              <a:defRPr sz="14000">
                <a:solidFill>
                  <a:srgbClr val="B7B7B7"/>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1pPr>
            <a:lvl2pPr marL="914400" lvl="1"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2pPr>
            <a:lvl3pPr marL="1371600" lvl="2"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3pPr>
            <a:lvl4pPr marL="1828800" lvl="3"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4pPr>
            <a:lvl5pPr marL="2286000" lvl="4"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5pPr>
            <a:lvl6pPr marL="2743200" lvl="5"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6pPr>
            <a:lvl7pPr marL="3200400" lvl="6"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7pPr>
            <a:lvl8pPr marL="3657600" lvl="7"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8pPr>
            <a:lvl9pPr marL="4114800" lvl="8" indent="-304800" rtl="0">
              <a:lnSpc>
                <a:spcPct val="115000"/>
              </a:lnSpc>
              <a:spcBef>
                <a:spcPts val="1600"/>
              </a:spcBef>
              <a:spcAft>
                <a:spcPts val="160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7" r:id="rId16"/>
    <p:sldLayoutId id="2147483669" r:id="rId17"/>
    <p:sldLayoutId id="2147483670" r:id="rId18"/>
  </p:sldLayoutIdLst>
  <p:transition spd="slow">
    <p:split orient="vert"/>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9"/>
          <p:cNvSpPr/>
          <p:nvPr/>
        </p:nvSpPr>
        <p:spPr>
          <a:xfrm rot="10800000">
            <a:off x="7782000" y="367900"/>
            <a:ext cx="952500" cy="826275"/>
          </a:xfrm>
          <a:custGeom>
            <a:avLst/>
            <a:gdLst/>
            <a:ahLst/>
            <a:cxnLst/>
            <a:rect l="l" t="t" r="r" b="b"/>
            <a:pathLst>
              <a:path w="38100" h="33051" extrusionOk="0">
                <a:moveTo>
                  <a:pt x="0" y="0"/>
                </a:moveTo>
                <a:lnTo>
                  <a:pt x="0" y="33051"/>
                </a:lnTo>
                <a:lnTo>
                  <a:pt x="38100" y="33051"/>
                </a:lnTo>
              </a:path>
            </a:pathLst>
          </a:custGeom>
          <a:noFill/>
          <a:ln w="9525" cap="flat" cmpd="sng">
            <a:solidFill>
              <a:srgbClr val="FFFFFF"/>
            </a:solidFill>
            <a:prstDash val="solid"/>
            <a:round/>
            <a:headEnd type="none" w="med" len="med"/>
            <a:tailEnd type="none" w="med" len="med"/>
          </a:ln>
        </p:spPr>
      </p:sp>
      <p:sp>
        <p:nvSpPr>
          <p:cNvPr id="145" name="Google Shape;145;p29"/>
          <p:cNvSpPr/>
          <p:nvPr/>
        </p:nvSpPr>
        <p:spPr>
          <a:xfrm>
            <a:off x="381075" y="3949313"/>
            <a:ext cx="952500" cy="826275"/>
          </a:xfrm>
          <a:custGeom>
            <a:avLst/>
            <a:gdLst/>
            <a:ahLst/>
            <a:cxnLst/>
            <a:rect l="l" t="t" r="r" b="b"/>
            <a:pathLst>
              <a:path w="38100" h="33051" extrusionOk="0">
                <a:moveTo>
                  <a:pt x="0" y="0"/>
                </a:moveTo>
                <a:lnTo>
                  <a:pt x="0" y="33051"/>
                </a:lnTo>
                <a:lnTo>
                  <a:pt x="38100" y="33051"/>
                </a:lnTo>
              </a:path>
            </a:pathLst>
          </a:custGeom>
          <a:noFill/>
          <a:ln w="9525" cap="flat" cmpd="sng">
            <a:solidFill>
              <a:schemeClr val="lt1"/>
            </a:solidFill>
            <a:prstDash val="solid"/>
            <a:round/>
            <a:headEnd type="none" w="med" len="med"/>
            <a:tailEnd type="none" w="med" len="med"/>
          </a:ln>
        </p:spPr>
      </p:sp>
      <p:sp>
        <p:nvSpPr>
          <p:cNvPr id="147" name="Google Shape;147;p29"/>
          <p:cNvSpPr txBox="1">
            <a:spLocks noGrp="1"/>
          </p:cNvSpPr>
          <p:nvPr>
            <p:ph type="ctrTitle"/>
          </p:nvPr>
        </p:nvSpPr>
        <p:spPr>
          <a:xfrm>
            <a:off x="381075" y="1729183"/>
            <a:ext cx="8306903" cy="1782300"/>
          </a:xfrm>
          <a:prstGeom prst="rect">
            <a:avLst/>
          </a:prstGeom>
        </p:spPr>
        <p:txBody>
          <a:bodyPr spcFirstLastPara="1" wrap="square" lIns="91425" tIns="91425" rIns="91425" bIns="91425" anchor="b" anchorCtr="0">
            <a:noAutofit/>
          </a:bodyPr>
          <a:lstStyle/>
          <a:p>
            <a:r>
              <a:rPr lang="uk-UA" sz="6000" b="1" smtClean="0">
                <a:solidFill>
                  <a:schemeClr val="lt1"/>
                </a:solidFill>
              </a:rPr>
              <a:t>УПРАВЛІННЯ </a:t>
            </a:r>
            <a:r>
              <a:rPr lang="uk-UA" sz="6000" b="1">
                <a:solidFill>
                  <a:schemeClr val="lt1"/>
                </a:solidFill>
              </a:rPr>
              <a:t>ЛІКВІДНІСТЮ </a:t>
            </a:r>
            <a:r>
              <a:rPr lang="uk-UA" sz="6000" b="1">
                <a:solidFill>
                  <a:schemeClr val="lt1"/>
                </a:solidFill>
              </a:rPr>
              <a:t>БАНКУ</a:t>
            </a:r>
            <a:endParaRPr sz="6000" b="1">
              <a:solidFill>
                <a:schemeClr val="lt1"/>
              </a:solidFill>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4206" y="470625"/>
            <a:ext cx="5386531" cy="946200"/>
          </a:xfrm>
        </p:spPr>
        <p:txBody>
          <a:bodyPr/>
          <a:lstStyle/>
          <a:p>
            <a:pPr algn="just"/>
            <a:r>
              <a:rPr lang="uk-UA" sz="1400" b="1" u="sng"/>
              <a:t>Система управління банківською ліквідністю</a:t>
            </a:r>
            <a:r>
              <a:rPr lang="uk-UA" sz="1400" b="1"/>
              <a:t> </a:t>
            </a:r>
            <a:r>
              <a:rPr lang="uk-UA" sz="1400"/>
              <a:t>складається із підсистеми стратегічного управління і планування та підсистеми оперативного управління і моніторингу </a:t>
            </a:r>
            <a:r>
              <a:rPr lang="uk-UA" sz="1400"/>
              <a:t>ліквідності</a:t>
            </a:r>
            <a:r>
              <a:rPr lang="uk-UA" sz="1400" smtClean="0"/>
              <a:t>.</a:t>
            </a:r>
            <a:br>
              <a:rPr lang="uk-UA" sz="1400" smtClean="0"/>
            </a:br>
            <a:r>
              <a:rPr lang="uk-UA" sz="1400" smtClean="0"/>
              <a:t> </a:t>
            </a:r>
            <a:r>
              <a:rPr lang="uk-UA" sz="1400"/>
              <a:t/>
            </a:r>
            <a:br>
              <a:rPr lang="uk-UA" sz="1400"/>
            </a:br>
            <a:r>
              <a:rPr lang="uk-UA" sz="1400"/>
              <a:t>Формування </a:t>
            </a:r>
            <a:r>
              <a:rPr lang="uk-UA" sz="1400" b="1" u="sng"/>
              <a:t>підсистеми стратегічного управління ліквідністю</a:t>
            </a:r>
            <a:r>
              <a:rPr lang="uk-UA" sz="1400" b="1"/>
              <a:t> </a:t>
            </a:r>
            <a:r>
              <a:rPr lang="uk-UA" sz="1400"/>
              <a:t>має відбуватися в контексті загальної стратегії банку і базуватися на обраних ним принципах та підходах до управління активами і пасивами. Оскільки вибір загальних стратегій управління банком незначний — їх лише дві, то це стосується і ліквідності. Першу стратегію спрямовано на максимізацію прибутків, а отже свідоме прийняття підвищеного ризику незбалансованої ліквідності, друга має на меті мінімізацію ризику незбалансованої ліквідності та стабілізацію </a:t>
            </a:r>
            <a:r>
              <a:rPr lang="uk-UA" sz="1400"/>
              <a:t>прибутків</a:t>
            </a:r>
            <a:r>
              <a:rPr lang="uk-UA" sz="1400" smtClean="0"/>
              <a:t>. </a:t>
            </a:r>
            <a:r>
              <a:rPr lang="uk-UA" sz="1400">
                <a:solidFill>
                  <a:schemeClr val="bg1"/>
                </a:solidFill>
              </a:rPr>
              <a:t>стабілізацію </a:t>
            </a:r>
            <a:r>
              <a:rPr lang="uk-UA" sz="1400" smtClean="0">
                <a:solidFill>
                  <a:schemeClr val="bg1"/>
                </a:solidFill>
              </a:rPr>
              <a:t>прибутків</a:t>
            </a:r>
            <a:r>
              <a:rPr lang="uk-UA" sz="1400">
                <a:solidFill>
                  <a:schemeClr val="bg1"/>
                </a:solidFill>
              </a:rPr>
              <a:t> </a:t>
            </a:r>
            <a:r>
              <a:rPr lang="uk-UA" sz="1400" smtClean="0">
                <a:solidFill>
                  <a:schemeClr val="bg1"/>
                </a:solidFill>
              </a:rPr>
              <a:t>стабілізацію</a:t>
            </a:r>
            <a:r>
              <a:rPr lang="uk-UA" sz="1400" smtClean="0"/>
              <a:t/>
            </a:r>
            <a:br>
              <a:rPr lang="uk-UA" sz="1400" smtClean="0"/>
            </a:br>
            <a:r>
              <a:rPr lang="uk-UA" sz="1400"/>
              <a:t/>
            </a:r>
            <a:br>
              <a:rPr lang="uk-UA" sz="1400"/>
            </a:br>
            <a:r>
              <a:rPr lang="uk-UA" sz="1400" b="1" u="sng"/>
              <a:t>Підсистему оперативного управління ліквідністю</a:t>
            </a:r>
            <a:r>
              <a:rPr lang="uk-UA" sz="1400" b="1"/>
              <a:t> </a:t>
            </a:r>
            <a:r>
              <a:rPr lang="uk-UA" sz="1400"/>
              <a:t>спрямовано на визначення щоденної потреби в ліквідних коштах та вибір раціональних джерел їх поповнення для прийняття обґрунтованих управлінських рішень. </a:t>
            </a:r>
            <a:br>
              <a:rPr lang="uk-UA" sz="1400"/>
            </a:br>
            <a:endParaRPr lang="uk-UA" sz="1400"/>
          </a:p>
        </p:txBody>
      </p:sp>
      <p:pic>
        <p:nvPicPr>
          <p:cNvPr id="3" name="Google Shape;403;p44"/>
          <p:cNvPicPr preferRelativeResize="0"/>
          <p:nvPr/>
        </p:nvPicPr>
        <p:blipFill rotWithShape="1">
          <a:blip r:embed="rId2">
            <a:alphaModFix/>
          </a:blip>
          <a:srcRect l="38512" r="23464"/>
          <a:stretch/>
        </p:blipFill>
        <p:spPr>
          <a:xfrm>
            <a:off x="6000244" y="470625"/>
            <a:ext cx="2909943" cy="4304792"/>
          </a:xfrm>
          <a:prstGeom prst="rect">
            <a:avLst/>
          </a:prstGeom>
          <a:noFill/>
          <a:ln>
            <a:noFill/>
          </a:ln>
        </p:spPr>
      </p:pic>
    </p:spTree>
    <p:extLst>
      <p:ext uri="{BB962C8B-B14F-4D97-AF65-F5344CB8AC3E}">
        <p14:creationId xmlns:p14="http://schemas.microsoft.com/office/powerpoint/2010/main" val="2715901988"/>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30"/>
          <p:cNvSpPr txBox="1">
            <a:spLocks noGrp="1"/>
          </p:cNvSpPr>
          <p:nvPr>
            <p:ph type="subTitle" idx="7"/>
          </p:nvPr>
        </p:nvSpPr>
        <p:spPr>
          <a:xfrm>
            <a:off x="4623260" y="2161694"/>
            <a:ext cx="2041678" cy="572400"/>
          </a:xfrm>
          <a:prstGeom prst="rect">
            <a:avLst/>
          </a:prstGeom>
        </p:spPr>
        <p:txBody>
          <a:bodyPr spcFirstLastPara="1" wrap="square" lIns="91425" tIns="91425" rIns="91425" bIns="91425" anchor="t" anchorCtr="0">
            <a:noAutofit/>
          </a:bodyPr>
          <a:lstStyle/>
          <a:p>
            <a:pPr marL="0" lvl="0" indent="0"/>
            <a:r>
              <a:rPr lang="uk-UA" sz="1050" smtClean="0"/>
              <a:t>розподіл </a:t>
            </a:r>
            <a:r>
              <a:rPr lang="uk-UA" sz="1050"/>
              <a:t>планового періоду на інтервали згідно зі строками виконання активів та зобов’язань</a:t>
            </a:r>
            <a:endParaRPr sz="1050"/>
          </a:p>
        </p:txBody>
      </p:sp>
      <p:sp>
        <p:nvSpPr>
          <p:cNvPr id="154" name="Google Shape;154;p30"/>
          <p:cNvSpPr txBox="1">
            <a:spLocks noGrp="1"/>
          </p:cNvSpPr>
          <p:nvPr>
            <p:ph type="title" idx="8"/>
          </p:nvPr>
        </p:nvSpPr>
        <p:spPr>
          <a:xfrm>
            <a:off x="5740776" y="1621730"/>
            <a:ext cx="938706"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155" name="Google Shape;155;p30"/>
          <p:cNvSpPr txBox="1">
            <a:spLocks noGrp="1"/>
          </p:cNvSpPr>
          <p:nvPr>
            <p:ph type="ctrTitle" idx="21"/>
          </p:nvPr>
        </p:nvSpPr>
        <p:spPr>
          <a:xfrm>
            <a:off x="578394" y="339205"/>
            <a:ext cx="8089731" cy="553372"/>
          </a:xfrm>
          <a:prstGeom prst="rect">
            <a:avLst/>
          </a:prstGeom>
        </p:spPr>
        <p:txBody>
          <a:bodyPr spcFirstLastPara="1" wrap="square" lIns="91425" tIns="91425" rIns="91425" bIns="91425" anchor="t" anchorCtr="0">
            <a:noAutofit/>
          </a:bodyPr>
          <a:lstStyle/>
          <a:p>
            <a:r>
              <a:rPr lang="uk-UA" sz="2400" b="1"/>
              <a:t>Основні етапи оперативного управління </a:t>
            </a:r>
            <a:r>
              <a:rPr lang="uk-UA" sz="2400" b="1"/>
              <a:t>ліквідністю</a:t>
            </a:r>
            <a:r>
              <a:rPr lang="uk-UA" sz="2400" smtClean="0"/>
              <a:t>:</a:t>
            </a:r>
            <a:endParaRPr sz="2400"/>
          </a:p>
        </p:txBody>
      </p:sp>
      <p:sp>
        <p:nvSpPr>
          <p:cNvPr id="157" name="Google Shape;157;p30"/>
          <p:cNvSpPr txBox="1">
            <a:spLocks noGrp="1"/>
          </p:cNvSpPr>
          <p:nvPr>
            <p:ph type="subTitle" idx="1"/>
          </p:nvPr>
        </p:nvSpPr>
        <p:spPr>
          <a:xfrm>
            <a:off x="493456" y="2170817"/>
            <a:ext cx="2041678" cy="572400"/>
          </a:xfrm>
          <a:prstGeom prst="rect">
            <a:avLst/>
          </a:prstGeom>
        </p:spPr>
        <p:txBody>
          <a:bodyPr spcFirstLastPara="1" wrap="square" lIns="91425" tIns="91425" rIns="91425" bIns="91425" anchor="t" anchorCtr="0">
            <a:noAutofit/>
          </a:bodyPr>
          <a:lstStyle/>
          <a:p>
            <a:pPr marL="0" lvl="0" indent="0"/>
            <a:r>
              <a:rPr lang="uk-UA" sz="1050"/>
              <a:t>контроль за дотриманням обов’язкових нормативів ліквідності</a:t>
            </a:r>
            <a:endParaRPr sz="1050"/>
          </a:p>
        </p:txBody>
      </p:sp>
      <p:sp>
        <p:nvSpPr>
          <p:cNvPr id="158" name="Google Shape;158;p30"/>
          <p:cNvSpPr txBox="1">
            <a:spLocks noGrp="1"/>
          </p:cNvSpPr>
          <p:nvPr>
            <p:ph type="title" idx="2"/>
          </p:nvPr>
        </p:nvSpPr>
        <p:spPr>
          <a:xfrm>
            <a:off x="1549400" y="1625118"/>
            <a:ext cx="858334"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01</a:t>
            </a:r>
            <a:endParaRPr/>
          </a:p>
        </p:txBody>
      </p:sp>
      <p:sp>
        <p:nvSpPr>
          <p:cNvPr id="160" name="Google Shape;160;p30"/>
          <p:cNvSpPr txBox="1">
            <a:spLocks noGrp="1"/>
          </p:cNvSpPr>
          <p:nvPr>
            <p:ph type="subTitle" idx="4"/>
          </p:nvPr>
        </p:nvSpPr>
        <p:spPr>
          <a:xfrm>
            <a:off x="2412209" y="2174281"/>
            <a:ext cx="2116855" cy="572400"/>
          </a:xfrm>
          <a:prstGeom prst="rect">
            <a:avLst/>
          </a:prstGeom>
        </p:spPr>
        <p:txBody>
          <a:bodyPr spcFirstLastPara="1" wrap="square" lIns="91425" tIns="91425" rIns="91425" bIns="91425" anchor="t" anchorCtr="0">
            <a:noAutofit/>
          </a:bodyPr>
          <a:lstStyle/>
          <a:p>
            <a:pPr marL="0" lvl="0" indent="0"/>
            <a:r>
              <a:rPr lang="uk-UA" sz="1050" smtClean="0"/>
              <a:t>визначення </a:t>
            </a:r>
            <a:r>
              <a:rPr lang="uk-UA" sz="1050"/>
              <a:t>планового періоду для оцінювання потреб ліквідності</a:t>
            </a:r>
            <a:endParaRPr sz="1050"/>
          </a:p>
        </p:txBody>
      </p:sp>
      <p:sp>
        <p:nvSpPr>
          <p:cNvPr id="161" name="Google Shape;161;p30"/>
          <p:cNvSpPr txBox="1">
            <a:spLocks noGrp="1"/>
          </p:cNvSpPr>
          <p:nvPr>
            <p:ph type="title" idx="5"/>
          </p:nvPr>
        </p:nvSpPr>
        <p:spPr>
          <a:xfrm>
            <a:off x="3604902" y="1621720"/>
            <a:ext cx="938706"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163" name="Google Shape;163;p30"/>
          <p:cNvSpPr txBox="1">
            <a:spLocks noGrp="1"/>
          </p:cNvSpPr>
          <p:nvPr>
            <p:ph type="subTitle" idx="13"/>
          </p:nvPr>
        </p:nvSpPr>
        <p:spPr>
          <a:xfrm>
            <a:off x="313743" y="3761199"/>
            <a:ext cx="1508707" cy="572400"/>
          </a:xfrm>
          <a:prstGeom prst="rect">
            <a:avLst/>
          </a:prstGeom>
        </p:spPr>
        <p:txBody>
          <a:bodyPr spcFirstLastPara="1" wrap="square" lIns="91425" tIns="91425" rIns="91425" bIns="91425" anchor="t" anchorCtr="0">
            <a:noAutofit/>
          </a:bodyPr>
          <a:lstStyle/>
          <a:p>
            <a:pPr marL="0" lvl="0" indent="0"/>
            <a:r>
              <a:rPr lang="uk-UA"/>
              <a:t>прогнозування обсягів та строків проведення активних і пасивних операцій банку у межах обраного періоду</a:t>
            </a:r>
            <a:endParaRPr/>
          </a:p>
        </p:txBody>
      </p:sp>
      <p:sp>
        <p:nvSpPr>
          <p:cNvPr id="166" name="Google Shape;166;p30"/>
          <p:cNvSpPr txBox="1">
            <a:spLocks noGrp="1"/>
          </p:cNvSpPr>
          <p:nvPr>
            <p:ph type="subTitle" idx="16"/>
          </p:nvPr>
        </p:nvSpPr>
        <p:spPr>
          <a:xfrm>
            <a:off x="1903767" y="3755908"/>
            <a:ext cx="1564260" cy="572400"/>
          </a:xfrm>
          <a:prstGeom prst="rect">
            <a:avLst/>
          </a:prstGeom>
        </p:spPr>
        <p:txBody>
          <a:bodyPr spcFirstLastPara="1" wrap="square" lIns="91425" tIns="91425" rIns="91425" bIns="91425" anchor="t" anchorCtr="0">
            <a:noAutofit/>
          </a:bodyPr>
          <a:lstStyle/>
          <a:p>
            <a:pPr marL="0" lvl="0" indent="0"/>
            <a:r>
              <a:rPr lang="uk-UA"/>
              <a:t>обчислення розриву ліквідності (фактичного та прогнозованого) у кожному із зафіксованих інтервалів</a:t>
            </a:r>
            <a:endParaRPr/>
          </a:p>
        </p:txBody>
      </p:sp>
      <p:sp>
        <p:nvSpPr>
          <p:cNvPr id="167" name="Google Shape;167;p30"/>
          <p:cNvSpPr txBox="1">
            <a:spLocks noGrp="1"/>
          </p:cNvSpPr>
          <p:nvPr>
            <p:ph type="title" idx="17"/>
          </p:nvPr>
        </p:nvSpPr>
        <p:spPr>
          <a:xfrm>
            <a:off x="313743" y="3217502"/>
            <a:ext cx="823763"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05</a:t>
            </a:r>
            <a:endParaRPr/>
          </a:p>
        </p:txBody>
      </p:sp>
      <p:sp>
        <p:nvSpPr>
          <p:cNvPr id="169" name="Google Shape;169;p30"/>
          <p:cNvSpPr txBox="1">
            <a:spLocks noGrp="1"/>
          </p:cNvSpPr>
          <p:nvPr>
            <p:ph type="subTitle" idx="19"/>
          </p:nvPr>
        </p:nvSpPr>
        <p:spPr>
          <a:xfrm>
            <a:off x="3468027" y="3763919"/>
            <a:ext cx="1440523" cy="572400"/>
          </a:xfrm>
          <a:prstGeom prst="rect">
            <a:avLst/>
          </a:prstGeom>
        </p:spPr>
        <p:txBody>
          <a:bodyPr spcFirstLastPara="1" wrap="square" lIns="91425" tIns="91425" rIns="91425" bIns="91425" anchor="t" anchorCtr="0">
            <a:noAutofit/>
          </a:bodyPr>
          <a:lstStyle/>
          <a:p>
            <a:pPr marL="0" lvl="0" indent="0">
              <a:buSzPts val="1100"/>
            </a:pPr>
            <a:r>
              <a:rPr lang="uk-UA"/>
              <a:t>обчислення сукупного (кумулятивного) розриву ліквідності протягом планового періоду</a:t>
            </a:r>
            <a:endParaRPr/>
          </a:p>
        </p:txBody>
      </p:sp>
      <p:sp>
        <p:nvSpPr>
          <p:cNvPr id="170" name="Google Shape;170;p30"/>
          <p:cNvSpPr txBox="1">
            <a:spLocks noGrp="1"/>
          </p:cNvSpPr>
          <p:nvPr>
            <p:ph type="title" idx="20"/>
          </p:nvPr>
        </p:nvSpPr>
        <p:spPr>
          <a:xfrm>
            <a:off x="1903817" y="3217512"/>
            <a:ext cx="823763"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06</a:t>
            </a:r>
            <a:endParaRPr/>
          </a:p>
        </p:txBody>
      </p:sp>
      <p:sp>
        <p:nvSpPr>
          <p:cNvPr id="32" name="Google Shape;152;p30"/>
          <p:cNvSpPr txBox="1">
            <a:spLocks/>
          </p:cNvSpPr>
          <p:nvPr/>
        </p:nvSpPr>
        <p:spPr>
          <a:xfrm>
            <a:off x="6773678" y="2161694"/>
            <a:ext cx="2041678"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1pPr>
            <a:lvl2pPr marL="914400" marR="0" lvl="1"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2pPr>
            <a:lvl3pPr marL="1371600" marR="0" lvl="2"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3pPr>
            <a:lvl4pPr marL="1828800" marR="0" lvl="3"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4pPr>
            <a:lvl5pPr marL="2286000" marR="0" lvl="4"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5pPr>
            <a:lvl6pPr marL="2743200" marR="0" lvl="5"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6pPr>
            <a:lvl7pPr marL="3200400" marR="0" lvl="6"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7pPr>
            <a:lvl8pPr marL="3657600" marR="0" lvl="7"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8pPr>
            <a:lvl9pPr marL="4114800" marR="0" lvl="8" indent="-304800" algn="r"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9pPr>
          </a:lstStyle>
          <a:p>
            <a:pPr marL="0" indent="0"/>
            <a:r>
              <a:rPr lang="uk-UA" sz="1050"/>
              <a:t>групування активів і пасивів банку за строками</a:t>
            </a:r>
            <a:endParaRPr lang="ru-RU" sz="1050"/>
          </a:p>
        </p:txBody>
      </p:sp>
      <p:sp>
        <p:nvSpPr>
          <p:cNvPr id="33" name="Google Shape;154;p30"/>
          <p:cNvSpPr txBox="1">
            <a:spLocks/>
          </p:cNvSpPr>
          <p:nvPr/>
        </p:nvSpPr>
        <p:spPr>
          <a:xfrm>
            <a:off x="7876650" y="1620199"/>
            <a:ext cx="938706"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DM Serif Display"/>
              <a:buNone/>
              <a:defRPr sz="5200" b="0" i="0" u="none" strike="noStrike" cap="none">
                <a:solidFill>
                  <a:schemeClr val="dk1"/>
                </a:solidFill>
                <a:latin typeface="DM Serif Display"/>
                <a:ea typeface="DM Serif Display"/>
                <a:cs typeface="DM Serif Display"/>
                <a:sym typeface="DM Serif Display"/>
              </a:defRPr>
            </a:lvl1pPr>
            <a:lvl2pPr marR="0" lvl="1"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chemeClr val="dk1"/>
              </a:buClr>
              <a:buSzPts val="5200"/>
              <a:buFont typeface="Fira Sans Extra Condensed Medium"/>
              <a:buNone/>
              <a:defRPr sz="52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s" smtClean="0"/>
              <a:t>0</a:t>
            </a:r>
            <a:r>
              <a:rPr lang="ru-RU" smtClean="0"/>
              <a:t>4</a:t>
            </a:r>
            <a:endParaRPr lang="es"/>
          </a:p>
        </p:txBody>
      </p:sp>
      <p:sp>
        <p:nvSpPr>
          <p:cNvPr id="35" name="Google Shape;167;p30"/>
          <p:cNvSpPr txBox="1">
            <a:spLocks noGrp="1"/>
          </p:cNvSpPr>
          <p:nvPr>
            <p:ph type="title" idx="17"/>
          </p:nvPr>
        </p:nvSpPr>
        <p:spPr>
          <a:xfrm>
            <a:off x="3470035" y="3217502"/>
            <a:ext cx="823763" cy="53840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mtClean="0"/>
              <a:t>0</a:t>
            </a:r>
            <a:r>
              <a:rPr lang="ru-RU" smtClean="0"/>
              <a:t>7</a:t>
            </a:r>
            <a:endParaRPr/>
          </a:p>
        </p:txBody>
      </p:sp>
      <p:sp>
        <p:nvSpPr>
          <p:cNvPr id="36" name="Google Shape;170;p30"/>
          <p:cNvSpPr txBox="1">
            <a:spLocks noGrp="1"/>
          </p:cNvSpPr>
          <p:nvPr>
            <p:ph type="title" idx="20"/>
          </p:nvPr>
        </p:nvSpPr>
        <p:spPr>
          <a:xfrm>
            <a:off x="5060109" y="3217502"/>
            <a:ext cx="823763" cy="53840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mtClean="0"/>
              <a:t>0</a:t>
            </a:r>
            <a:r>
              <a:rPr lang="ru-RU" smtClean="0"/>
              <a:t>8</a:t>
            </a:r>
            <a:endParaRPr/>
          </a:p>
        </p:txBody>
      </p:sp>
      <p:sp>
        <p:nvSpPr>
          <p:cNvPr id="37" name="Google Shape;170;p30"/>
          <p:cNvSpPr txBox="1">
            <a:spLocks noGrp="1"/>
          </p:cNvSpPr>
          <p:nvPr>
            <p:ph type="title" idx="20"/>
          </p:nvPr>
        </p:nvSpPr>
        <p:spPr>
          <a:xfrm>
            <a:off x="6650182" y="3256896"/>
            <a:ext cx="823763" cy="53840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mtClean="0"/>
              <a:t>0</a:t>
            </a:r>
            <a:r>
              <a:rPr lang="ru-RU" smtClean="0"/>
              <a:t>9</a:t>
            </a:r>
            <a:endParaRPr/>
          </a:p>
        </p:txBody>
      </p:sp>
      <p:sp>
        <p:nvSpPr>
          <p:cNvPr id="38" name="Google Shape;166;p30"/>
          <p:cNvSpPr txBox="1">
            <a:spLocks/>
          </p:cNvSpPr>
          <p:nvPr/>
        </p:nvSpPr>
        <p:spPr>
          <a:xfrm>
            <a:off x="5060109" y="3755908"/>
            <a:ext cx="1494018"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1pPr>
            <a:lvl2pPr marL="914400" marR="0" lvl="1"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2pPr>
            <a:lvl3pPr marL="1371600" marR="0" lvl="2"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5pPr>
            <a:lvl6pPr marL="2743200" marR="0" lvl="5"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6pPr>
            <a:lvl7pPr marL="3200400" marR="0" lvl="6"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7pPr>
            <a:lvl8pPr marL="3657600" marR="0" lvl="7"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8pPr>
            <a:lvl9pPr marL="4114800" marR="0" lvl="8"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9pPr>
          </a:lstStyle>
          <a:p>
            <a:pPr marL="0" indent="0"/>
            <a:r>
              <a:rPr lang="uk-UA"/>
              <a:t>складання плану дій у разі виникнення дефіциту або позитивного сальдо ліквідності</a:t>
            </a:r>
            <a:endParaRPr lang="ru-RU"/>
          </a:p>
        </p:txBody>
      </p:sp>
      <p:sp>
        <p:nvSpPr>
          <p:cNvPr id="39" name="Google Shape;169;p30"/>
          <p:cNvSpPr txBox="1">
            <a:spLocks/>
          </p:cNvSpPr>
          <p:nvPr/>
        </p:nvSpPr>
        <p:spPr>
          <a:xfrm>
            <a:off x="6679482" y="3755908"/>
            <a:ext cx="1508707"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1pPr>
            <a:lvl2pPr marL="914400" marR="0" lvl="1"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2pPr>
            <a:lvl3pPr marL="1371600" marR="0" lvl="2"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5pPr>
            <a:lvl6pPr marL="2743200" marR="0" lvl="5"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6pPr>
            <a:lvl7pPr marL="3200400" marR="0" lvl="6"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7pPr>
            <a:lvl8pPr marL="3657600" marR="0" lvl="7"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8pPr>
            <a:lvl9pPr marL="4114800" marR="0" lvl="8" indent="-304800" algn="l" rtl="0">
              <a:lnSpc>
                <a:spcPct val="100000"/>
              </a:lnSpc>
              <a:spcBef>
                <a:spcPts val="0"/>
              </a:spcBef>
              <a:spcAft>
                <a:spcPts val="0"/>
              </a:spcAft>
              <a:buClr>
                <a:schemeClr val="dk1"/>
              </a:buClr>
              <a:buSzPts val="1000"/>
              <a:buFont typeface="Open Sans Light"/>
              <a:buNone/>
              <a:defRPr sz="1000" b="0" i="0" u="none" strike="noStrike" cap="none">
                <a:solidFill>
                  <a:schemeClr val="dk1"/>
                </a:solidFill>
                <a:latin typeface="Open Sans Light"/>
                <a:ea typeface="Open Sans Light"/>
                <a:cs typeface="Open Sans Light"/>
                <a:sym typeface="Open Sans Light"/>
              </a:defRPr>
            </a:lvl9pPr>
          </a:lstStyle>
          <a:p>
            <a:pPr marL="0" indent="0">
              <a:buSzPts val="1100"/>
            </a:pPr>
            <a:r>
              <a:rPr lang="uk-UA"/>
              <a:t>моніторинг ліквідної позиції банку</a:t>
            </a:r>
            <a:endParaRPr lang="ru-RU"/>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8"/>
          <p:cNvSpPr txBox="1">
            <a:spLocks noGrp="1"/>
          </p:cNvSpPr>
          <p:nvPr>
            <p:ph type="ctrTitle"/>
          </p:nvPr>
        </p:nvSpPr>
        <p:spPr>
          <a:xfrm flipH="1">
            <a:off x="2660650" y="2243225"/>
            <a:ext cx="2825275" cy="1921200"/>
          </a:xfrm>
          <a:prstGeom prst="rect">
            <a:avLst/>
          </a:prstGeom>
        </p:spPr>
        <p:txBody>
          <a:bodyPr spcFirstLastPara="1" wrap="square" lIns="91425" tIns="91425" rIns="91425" bIns="91425" anchor="b" anchorCtr="0">
            <a:noAutofit/>
          </a:bodyPr>
          <a:lstStyle/>
          <a:p>
            <a:pPr lvl="0" algn="ctr"/>
            <a:r>
              <a:rPr lang="uk-UA" b="1" smtClean="0">
                <a:solidFill>
                  <a:schemeClr val="lt1"/>
                </a:solidFill>
              </a:rPr>
              <a:t>Стратегії</a:t>
            </a:r>
            <a:r>
              <a:rPr lang="uk-UA" b="1" smtClean="0"/>
              <a:t> </a:t>
            </a:r>
            <a:r>
              <a:rPr lang="uk-UA" b="1">
                <a:solidFill>
                  <a:schemeClr val="lt1"/>
                </a:solidFill>
              </a:rPr>
              <a:t>управління ліквідністю банку</a:t>
            </a:r>
            <a:endParaRPr b="1">
              <a:solidFill>
                <a:schemeClr val="lt1"/>
              </a:solidFill>
            </a:endParaRPr>
          </a:p>
        </p:txBody>
      </p:sp>
      <p:sp>
        <p:nvSpPr>
          <p:cNvPr id="256" name="Google Shape;256;p38"/>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02</a:t>
            </a:r>
            <a:endParaRPr>
              <a:solidFill>
                <a:schemeClr val="lt1"/>
              </a:solidFill>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rotWithShape="1">
          <a:blip r:embed="rId3">
            <a:alphaModFix/>
          </a:blip>
          <a:srcRect t="6361" b="6370"/>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139700" y="196850"/>
            <a:ext cx="3160019" cy="1220025"/>
          </a:xfrm>
          <a:prstGeom prst="rect">
            <a:avLst/>
          </a:prstGeom>
        </p:spPr>
        <p:txBody>
          <a:bodyPr spcFirstLastPara="1" wrap="square" lIns="91425" tIns="91425" rIns="91425" bIns="91425" anchor="t" anchorCtr="0">
            <a:noAutofit/>
          </a:bodyPr>
          <a:lstStyle/>
          <a:p>
            <a:r>
              <a:rPr lang="uk-UA" sz="1600" b="1" smtClean="0">
                <a:solidFill>
                  <a:schemeClr val="lt1"/>
                </a:solidFill>
              </a:rPr>
              <a:t>У </a:t>
            </a:r>
            <a:r>
              <a:rPr lang="uk-UA" sz="1600" b="1">
                <a:solidFill>
                  <a:schemeClr val="lt1"/>
                </a:solidFill>
              </a:rPr>
              <a:t>практичній діяльності банки застосовують три основні стратегії управління ліквідністю, які, по суті, є проявом загальних підходів до управління активами і пасивами банку: </a:t>
            </a:r>
            <a:br>
              <a:rPr lang="uk-UA" sz="1600" b="1">
                <a:solidFill>
                  <a:schemeClr val="lt1"/>
                </a:solidFill>
              </a:rPr>
            </a:br>
            <a:endParaRPr sz="1600" b="1">
              <a:solidFill>
                <a:schemeClr val="lt1"/>
              </a:solidFill>
            </a:endParaRPr>
          </a:p>
          <a:p>
            <a:pPr marL="0" lvl="0" indent="0" algn="l" rtl="0">
              <a:spcBef>
                <a:spcPts val="0"/>
              </a:spcBef>
              <a:spcAft>
                <a:spcPts val="0"/>
              </a:spcAft>
              <a:buNone/>
            </a:pPr>
            <a:endParaRPr sz="1600" b="1">
              <a:solidFill>
                <a:schemeClr val="lt1"/>
              </a:solidFill>
            </a:endParaRPr>
          </a:p>
        </p:txBody>
      </p:sp>
      <p:sp>
        <p:nvSpPr>
          <p:cNvPr id="533" name="Google Shape;533;p48"/>
          <p:cNvSpPr txBox="1">
            <a:spLocks noGrp="1"/>
          </p:cNvSpPr>
          <p:nvPr>
            <p:ph type="subTitle" idx="1"/>
          </p:nvPr>
        </p:nvSpPr>
        <p:spPr>
          <a:xfrm>
            <a:off x="4017824" y="992450"/>
            <a:ext cx="4929325" cy="3173150"/>
          </a:xfrm>
          <a:prstGeom prst="rect">
            <a:avLst/>
          </a:prstGeom>
        </p:spPr>
        <p:txBody>
          <a:bodyPr spcFirstLastPara="1" wrap="square" lIns="91425" tIns="91425" rIns="91425" bIns="91425" anchor="t" anchorCtr="0">
            <a:noAutofit/>
          </a:bodyPr>
          <a:lstStyle/>
          <a:p>
            <a:pPr marL="0" algn="just"/>
            <a:r>
              <a:rPr lang="uk-UA" sz="1200"/>
              <a:t>Сутність цього підходу полягає в нагромадженні високоліквідних активів, які повністю забезпечують потреби ліквідності банку. У разі виникнення попиту на ліквідні кошти активи банку продаються доти, доки не буде задоволено потреби у грошових коштах. Отже, відбувається перетворення (трансформація) активів у грошову форму</a:t>
            </a:r>
            <a:r>
              <a:rPr lang="uk-UA" sz="1200"/>
              <a:t>. </a:t>
            </a:r>
            <a:endParaRPr lang="uk-UA" sz="1200" smtClean="0"/>
          </a:p>
          <a:p>
            <a:pPr marL="0" algn="just"/>
            <a:endParaRPr lang="uk-UA" sz="1200"/>
          </a:p>
          <a:p>
            <a:pPr marL="0" algn="just"/>
            <a:r>
              <a:rPr lang="uk-UA" sz="1200"/>
              <a:t>За такого підходу ліквідність характеризується як запас. При цьому активи повинні мати таку властивість як стабільність цін (тобто можливість продажу значної їх кількості без суттєвого зниження ціни), а також обертатися на ліквідному вторинному ринку для швидкого перетворення на гроші</a:t>
            </a:r>
            <a:r>
              <a:rPr lang="uk-UA" sz="1200"/>
              <a:t>. </a:t>
            </a:r>
            <a:endParaRPr lang="uk-UA" sz="1200" smtClean="0"/>
          </a:p>
          <a:p>
            <a:pPr marL="0" algn="just"/>
            <a:endParaRPr lang="uk-UA" sz="1200"/>
          </a:p>
          <a:p>
            <a:pPr marL="0" algn="just"/>
            <a:r>
              <a:rPr lang="uk-UA" sz="1200"/>
              <a:t>За використання стратегії трансформації активів банку необхідно: </a:t>
            </a:r>
          </a:p>
          <a:p>
            <a:pPr marL="0" algn="just"/>
            <a:r>
              <a:rPr lang="uk-UA" sz="1200">
                <a:sym typeface="Symbol" panose="05050102010706020507" pitchFamily="18" charset="2"/>
              </a:rPr>
              <a:t></a:t>
            </a:r>
            <a:r>
              <a:rPr lang="uk-UA" sz="1200"/>
              <a:t> визначити оптимальне співвідношення високоліквідних та загальних активів з урахуванням стабільності ресурсної бази; </a:t>
            </a:r>
          </a:p>
          <a:p>
            <a:pPr marL="0" algn="just"/>
            <a:r>
              <a:rPr lang="uk-UA" sz="1200">
                <a:sym typeface="Symbol" panose="05050102010706020507" pitchFamily="18" charset="2"/>
              </a:rPr>
              <a:t></a:t>
            </a:r>
            <a:r>
              <a:rPr lang="uk-UA" sz="1200"/>
              <a:t> здійснити порівняльний аналіз цінової динаміки на ринках, придатних для реалізації активів (якщо такий вибір існує). </a:t>
            </a:r>
          </a:p>
        </p:txBody>
      </p:sp>
      <p:sp>
        <p:nvSpPr>
          <p:cNvPr id="534" name="Google Shape;534;p48"/>
          <p:cNvSpPr txBox="1">
            <a:spLocks noGrp="1"/>
          </p:cNvSpPr>
          <p:nvPr>
            <p:ph type="ctrTitle"/>
          </p:nvPr>
        </p:nvSpPr>
        <p:spPr>
          <a:xfrm>
            <a:off x="4017824" y="607550"/>
            <a:ext cx="4929325" cy="384900"/>
          </a:xfrm>
          <a:prstGeom prst="rect">
            <a:avLst/>
          </a:prstGeom>
        </p:spPr>
        <p:txBody>
          <a:bodyPr spcFirstLastPara="1" wrap="square" lIns="91425" tIns="91425" rIns="91425" bIns="91425" anchor="b" anchorCtr="0">
            <a:noAutofit/>
          </a:bodyPr>
          <a:lstStyle/>
          <a:p>
            <a:pPr lvl="0" algn="l"/>
            <a:r>
              <a:rPr lang="uk-UA" b="1" smtClean="0"/>
              <a:t>Стратегія трансформації </a:t>
            </a:r>
            <a:r>
              <a:rPr lang="uk-UA" b="1"/>
              <a:t>активів (управління ліквідністю </a:t>
            </a:r>
            <a:r>
              <a:rPr lang="uk-UA" b="1"/>
              <a:t>через </a:t>
            </a:r>
            <a:r>
              <a:rPr lang="uk-UA" b="1" smtClean="0"/>
              <a:t>активи)</a:t>
            </a:r>
            <a:endParaRPr b="1">
              <a:solidFill>
                <a:schemeClr val="dk1"/>
              </a:solidFill>
            </a:endParaRPr>
          </a:p>
        </p:txBody>
      </p:sp>
    </p:spTree>
    <p:extLst>
      <p:ext uri="{BB962C8B-B14F-4D97-AF65-F5344CB8AC3E}">
        <p14:creationId xmlns:p14="http://schemas.microsoft.com/office/powerpoint/2010/main" val="99272346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7" name="Google Shape;736;p56"/>
          <p:cNvPicPr preferRelativeResize="0"/>
          <p:nvPr/>
        </p:nvPicPr>
        <p:blipFill rotWithShape="1">
          <a:blip r:embed="rId3">
            <a:alphaModFix/>
          </a:blip>
          <a:srcRect t="9878" r="59444" b="9870"/>
          <a:stretch/>
        </p:blipFill>
        <p:spPr>
          <a:xfrm>
            <a:off x="1" y="0"/>
            <a:ext cx="3878122" cy="5143500"/>
          </a:xfrm>
          <a:prstGeom prst="rect">
            <a:avLst/>
          </a:prstGeom>
          <a:noFill/>
          <a:ln>
            <a:noFill/>
          </a:ln>
        </p:spPr>
      </p:pic>
      <p:sp>
        <p:nvSpPr>
          <p:cNvPr id="533" name="Google Shape;533;p48"/>
          <p:cNvSpPr txBox="1">
            <a:spLocks noGrp="1"/>
          </p:cNvSpPr>
          <p:nvPr>
            <p:ph type="subTitle" idx="1"/>
          </p:nvPr>
        </p:nvSpPr>
        <p:spPr>
          <a:xfrm>
            <a:off x="4017822" y="717550"/>
            <a:ext cx="5069026" cy="3232150"/>
          </a:xfrm>
          <a:prstGeom prst="rect">
            <a:avLst/>
          </a:prstGeom>
          <a:noFill/>
          <a:ln>
            <a:noFill/>
          </a:ln>
        </p:spPr>
        <p:txBody>
          <a:bodyPr spcFirstLastPara="1" wrap="square" lIns="91425" tIns="91425" rIns="91425" bIns="91425" anchor="t" anchorCtr="0">
            <a:noAutofit/>
          </a:bodyPr>
          <a:lstStyle/>
          <a:p>
            <a:pPr marL="0" algn="just"/>
            <a:r>
              <a:rPr lang="uk-UA" sz="1100"/>
              <a:t>Зміст підходу полягає в запозиченні грошових коштів у кількості, достатній для повного покриття потреб ліквідності. Запозичення здійснюють лише після виникнення попиту на грошові кошти, щоб уникнути нагромадження високоліквідних активів, які приносять низькі </a:t>
            </a:r>
            <a:r>
              <a:rPr lang="uk-UA" sz="1100"/>
              <a:t>доходи</a:t>
            </a:r>
            <a:r>
              <a:rPr lang="uk-UA" sz="1100" smtClean="0"/>
              <a:t>. </a:t>
            </a:r>
            <a:endParaRPr lang="uk-UA" sz="1100"/>
          </a:p>
          <a:p>
            <a:pPr marL="0" algn="just"/>
            <a:r>
              <a:rPr lang="uk-UA" sz="1100"/>
              <a:t>Необхідною умовою застосування стратегії запозичення ліквідності є досить високий ступінь розвитку фінансових ринків, які дають змогу в будь­який час і в будь­-яких кількостях позичати ліквідні кошти. </a:t>
            </a:r>
          </a:p>
          <a:p>
            <a:pPr marL="0" algn="just"/>
            <a:r>
              <a:rPr lang="uk-UA" sz="1100"/>
              <a:t>Основними джерелами запозичення ліквідних коштів для банків є міжбанківські позики, угоди репо, депозитні сертифікати, позики в євровалюті та механізм рефінансування операцій комерційного банку центральним </a:t>
            </a:r>
            <a:r>
              <a:rPr lang="uk-UA" sz="1100"/>
              <a:t>банком</a:t>
            </a:r>
            <a:r>
              <a:rPr lang="uk-UA" sz="1100" smtClean="0"/>
              <a:t>. </a:t>
            </a:r>
          </a:p>
          <a:p>
            <a:pPr marL="0" algn="just"/>
            <a:endParaRPr lang="uk-UA" sz="1100"/>
          </a:p>
          <a:p>
            <a:pPr marL="0" algn="just"/>
            <a:r>
              <a:rPr lang="uk-UA" sz="1100"/>
              <a:t>Стратегія запозичення ліквідності потребує адекватної аналітичної підтримки, яка включає:</a:t>
            </a:r>
          </a:p>
          <a:p>
            <a:pPr marL="0" algn="just"/>
            <a:r>
              <a:rPr lang="uk-UA" sz="1100"/>
              <a:t> </a:t>
            </a:r>
            <a:r>
              <a:rPr lang="uk-UA" sz="1100">
                <a:sym typeface="Symbol" panose="05050102010706020507" pitchFamily="18" charset="2"/>
              </a:rPr>
              <a:t></a:t>
            </a:r>
            <a:r>
              <a:rPr lang="uk-UA" sz="1100"/>
              <a:t> прогнозний аналіз потреби банку у ліквідних коштах через порівняння вхідних та вихідних грошових потоків; </a:t>
            </a:r>
          </a:p>
          <a:p>
            <a:pPr marL="0" algn="just"/>
            <a:r>
              <a:rPr lang="uk-UA" sz="1100">
                <a:sym typeface="Symbol" panose="05050102010706020507" pitchFamily="18" charset="2"/>
              </a:rPr>
              <a:t></a:t>
            </a:r>
            <a:r>
              <a:rPr lang="uk-UA" sz="1100"/>
              <a:t> прогнозування стану фінансових ринків та прогнозний аналіз вартості підтримування ліквідної позиції; </a:t>
            </a:r>
          </a:p>
          <a:p>
            <a:pPr marL="0" algn="just"/>
            <a:r>
              <a:rPr lang="uk-UA" sz="1100">
                <a:sym typeface="Symbol" panose="05050102010706020507" pitchFamily="18" charset="2"/>
              </a:rPr>
              <a:t></a:t>
            </a:r>
            <a:r>
              <a:rPr lang="uk-UA" sz="1100"/>
              <a:t> інваріантний аналіз різних джерел запозичення ліквідних коштів за такими параметрами, як доступність, відносна вартість, відповідність строків залучення та тривалості потреби в ліквідних коштах, правила регулювання, обмеження на використання; </a:t>
            </a:r>
          </a:p>
          <a:p>
            <a:pPr marL="0" algn="just"/>
            <a:r>
              <a:rPr lang="uk-UA" sz="1100">
                <a:sym typeface="Symbol" panose="05050102010706020507" pitchFamily="18" charset="2"/>
              </a:rPr>
              <a:t></a:t>
            </a:r>
            <a:r>
              <a:rPr lang="uk-UA" sz="1100"/>
              <a:t> вибір оптимального варіанту підтримки ліквідної позиції та обґрунтування управлінських рішень. </a:t>
            </a:r>
          </a:p>
        </p:txBody>
      </p:sp>
      <p:sp>
        <p:nvSpPr>
          <p:cNvPr id="534" name="Google Shape;534;p48"/>
          <p:cNvSpPr txBox="1">
            <a:spLocks noGrp="1"/>
          </p:cNvSpPr>
          <p:nvPr>
            <p:ph type="ctrTitle"/>
          </p:nvPr>
        </p:nvSpPr>
        <p:spPr>
          <a:xfrm>
            <a:off x="4017822" y="391650"/>
            <a:ext cx="4929325" cy="384900"/>
          </a:xfrm>
          <a:prstGeom prst="rect">
            <a:avLst/>
          </a:prstGeom>
        </p:spPr>
        <p:txBody>
          <a:bodyPr spcFirstLastPara="1" wrap="square" lIns="91425" tIns="91425" rIns="91425" bIns="91425" anchor="b" anchorCtr="0">
            <a:noAutofit/>
          </a:bodyPr>
          <a:lstStyle/>
          <a:p>
            <a:pPr lvl="0" algn="l"/>
            <a:r>
              <a:rPr lang="ru-RU" b="1"/>
              <a:t>Стратегія запозичення ліквідних засобів (управління ліквідністю через пасиви)</a:t>
            </a:r>
            <a:endParaRPr lang="ru-RU" b="1">
              <a:solidFill>
                <a:schemeClr val="dk1"/>
              </a:solidFill>
            </a:endParaRPr>
          </a:p>
        </p:txBody>
      </p:sp>
      <p:sp>
        <p:nvSpPr>
          <p:cNvPr id="10" name="Google Shape;528;p48"/>
          <p:cNvSpPr txBox="1">
            <a:spLocks noGrp="1"/>
          </p:cNvSpPr>
          <p:nvPr>
            <p:ph type="ctrTitle" idx="6"/>
          </p:nvPr>
        </p:nvSpPr>
        <p:spPr>
          <a:xfrm>
            <a:off x="139700" y="196850"/>
            <a:ext cx="3160019" cy="1220025"/>
          </a:xfrm>
          <a:prstGeom prst="rect">
            <a:avLst/>
          </a:prstGeom>
        </p:spPr>
        <p:txBody>
          <a:bodyPr spcFirstLastPara="1" wrap="square" lIns="91425" tIns="91425" rIns="91425" bIns="91425" anchor="t" anchorCtr="0">
            <a:noAutofit/>
          </a:bodyPr>
          <a:lstStyle/>
          <a:p>
            <a:r>
              <a:rPr lang="uk-UA" sz="1600" b="1" smtClean="0">
                <a:solidFill>
                  <a:schemeClr val="lt1"/>
                </a:solidFill>
              </a:rPr>
              <a:t>У </a:t>
            </a:r>
            <a:r>
              <a:rPr lang="uk-UA" sz="1600" b="1">
                <a:solidFill>
                  <a:schemeClr val="lt1"/>
                </a:solidFill>
              </a:rPr>
              <a:t>практичній діяльності банки застосовують три основні стратегії управління ліквідністю, які, по суті, є проявом загальних підходів до управління активами і пасивами банку: </a:t>
            </a:r>
            <a:br>
              <a:rPr lang="uk-UA" sz="1600" b="1">
                <a:solidFill>
                  <a:schemeClr val="lt1"/>
                </a:solidFill>
              </a:rPr>
            </a:br>
            <a:endParaRPr sz="1600" b="1">
              <a:solidFill>
                <a:schemeClr val="lt1"/>
              </a:solidFill>
            </a:endParaRPr>
          </a:p>
          <a:p>
            <a:pPr marL="0" lvl="0" indent="0" algn="l" rtl="0">
              <a:spcBef>
                <a:spcPts val="0"/>
              </a:spcBef>
              <a:spcAft>
                <a:spcPts val="0"/>
              </a:spcAft>
              <a:buNone/>
            </a:pPr>
            <a:endParaRPr sz="1600" b="1">
              <a:solidFill>
                <a:schemeClr val="lt1"/>
              </a:solidFill>
            </a:endParaRPr>
          </a:p>
        </p:txBody>
      </p:sp>
    </p:spTree>
    <p:extLst>
      <p:ext uri="{BB962C8B-B14F-4D97-AF65-F5344CB8AC3E}">
        <p14:creationId xmlns:p14="http://schemas.microsoft.com/office/powerpoint/2010/main" val="543393397"/>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8" name="Google Shape;528;p48"/>
          <p:cNvSpPr txBox="1">
            <a:spLocks noGrp="1"/>
          </p:cNvSpPr>
          <p:nvPr>
            <p:ph type="ctrTitle" idx="6"/>
          </p:nvPr>
        </p:nvSpPr>
        <p:spPr>
          <a:xfrm>
            <a:off x="313204" y="323437"/>
            <a:ext cx="3160019" cy="1220025"/>
          </a:xfrm>
          <a:prstGeom prst="rect">
            <a:avLst/>
          </a:prstGeom>
        </p:spPr>
        <p:txBody>
          <a:bodyPr spcFirstLastPara="1" wrap="square" lIns="91425" tIns="91425" rIns="91425" bIns="91425" anchor="t" anchorCtr="0">
            <a:noAutofit/>
          </a:bodyPr>
          <a:lstStyle/>
          <a:p>
            <a:r>
              <a:rPr lang="uk-UA" sz="1600" b="1" smtClean="0">
                <a:solidFill>
                  <a:schemeClr val="lt1"/>
                </a:solidFill>
              </a:rPr>
              <a:t>У </a:t>
            </a:r>
            <a:r>
              <a:rPr lang="uk-UA" sz="1600" b="1">
                <a:solidFill>
                  <a:schemeClr val="lt1"/>
                </a:solidFill>
              </a:rPr>
              <a:t>практичній діяльності банки застосовують три основні стратегії управління ліквідністю, які, по суті, є проявом загальних підходів до управління активами і пасивами банку: </a:t>
            </a:r>
            <a:br>
              <a:rPr lang="uk-UA" sz="1600" b="1">
                <a:solidFill>
                  <a:schemeClr val="lt1"/>
                </a:solidFill>
              </a:rPr>
            </a:br>
            <a:endParaRPr sz="1600" b="1">
              <a:solidFill>
                <a:schemeClr val="lt1"/>
              </a:solidFill>
            </a:endParaRPr>
          </a:p>
          <a:p>
            <a:pPr marL="0" lvl="0" indent="0" algn="l" rtl="0">
              <a:spcBef>
                <a:spcPts val="0"/>
              </a:spcBef>
              <a:spcAft>
                <a:spcPts val="0"/>
              </a:spcAft>
              <a:buNone/>
            </a:pPr>
            <a:endParaRPr sz="1600" b="1">
              <a:solidFill>
                <a:schemeClr val="lt1"/>
              </a:solidFill>
            </a:endParaRPr>
          </a:p>
        </p:txBody>
      </p:sp>
      <p:sp>
        <p:nvSpPr>
          <p:cNvPr id="533" name="Google Shape;533;p48"/>
          <p:cNvSpPr txBox="1">
            <a:spLocks noGrp="1"/>
          </p:cNvSpPr>
          <p:nvPr>
            <p:ph type="subTitle" idx="1"/>
          </p:nvPr>
        </p:nvSpPr>
        <p:spPr>
          <a:xfrm>
            <a:off x="3896016" y="614412"/>
            <a:ext cx="5172937" cy="3232150"/>
          </a:xfrm>
          <a:prstGeom prst="rect">
            <a:avLst/>
          </a:prstGeom>
          <a:noFill/>
          <a:ln>
            <a:noFill/>
          </a:ln>
        </p:spPr>
        <p:txBody>
          <a:bodyPr spcFirstLastPara="1" wrap="square" lIns="91425" tIns="91425" rIns="91425" bIns="91425" anchor="t" anchorCtr="0">
            <a:noAutofit/>
          </a:bodyPr>
          <a:lstStyle/>
          <a:p>
            <a:pPr marL="0" algn="just"/>
            <a:r>
              <a:rPr lang="uk-UA" sz="1100"/>
              <a:t>Згідно </a:t>
            </a:r>
            <a:r>
              <a:rPr lang="uk-UA" sz="1100" smtClean="0"/>
              <a:t>стратегії, </a:t>
            </a:r>
            <a:r>
              <a:rPr lang="uk-UA" sz="1100"/>
              <a:t>частина попиту на ліквідні кошти задовольняється за рахунок нагромадження високоліквідних активів, а решта — за допомогою проведення операцій запозичення коштів. </a:t>
            </a:r>
          </a:p>
          <a:p>
            <a:pPr marL="0" algn="just"/>
            <a:r>
              <a:rPr lang="uk-UA" sz="1100"/>
              <a:t>Для зниження ризикованості банки часто укладають попередні угоди про відкриття кредитних ліній з імовірними кредиторами, що допомагає вчасно забезпечити непередбачені потреби в грошових коштах. Через високу вартість стратегії трансформації активів і високу ризикованість стратегії запозичення більшість банків зупиняють свій вибір на компромісному варіанті управління ліквідністю — стратегії інтегрованого управління активами і пасивами</a:t>
            </a:r>
            <a:r>
              <a:rPr lang="uk-UA" sz="1100"/>
              <a:t>. </a:t>
            </a:r>
            <a:endParaRPr lang="uk-UA" sz="1100" smtClean="0"/>
          </a:p>
          <a:p>
            <a:pPr marL="0" algn="just"/>
            <a:endParaRPr lang="uk-UA" sz="1100"/>
          </a:p>
          <a:p>
            <a:pPr marL="0" algn="just"/>
            <a:r>
              <a:rPr lang="uk-UA" sz="1100"/>
              <a:t>Аналітична підтримка цієї стратегії управління ліквідністю є найскладнішою і включає цілий комплекс задач: </a:t>
            </a:r>
          </a:p>
          <a:p>
            <a:pPr marL="0" algn="just"/>
            <a:r>
              <a:rPr lang="uk-UA" sz="1100"/>
              <a:t>1</a:t>
            </a:r>
            <a:r>
              <a:rPr lang="uk-UA" sz="1100">
                <a:sym typeface="Symbol" panose="05050102010706020507" pitchFamily="18" charset="2"/>
              </a:rPr>
              <a:t></a:t>
            </a:r>
            <a:r>
              <a:rPr lang="uk-UA" sz="1100"/>
              <a:t> аналіз стабільності ресурсної бази банку з урахуванням диференціації джерел фінансування; </a:t>
            </a:r>
          </a:p>
          <a:p>
            <a:pPr marL="0" algn="just"/>
            <a:r>
              <a:rPr lang="uk-UA" sz="1100">
                <a:sym typeface="Symbol" panose="05050102010706020507" pitchFamily="18" charset="2"/>
              </a:rPr>
              <a:t></a:t>
            </a:r>
            <a:r>
              <a:rPr lang="uk-UA" sz="1100"/>
              <a:t> визначення оптимального для банку ступеня відповідності джерел фінансування та напрямів розміщення активів; </a:t>
            </a:r>
          </a:p>
          <a:p>
            <a:pPr marL="0" algn="just"/>
            <a:r>
              <a:rPr lang="uk-UA" sz="1100"/>
              <a:t>3</a:t>
            </a:r>
            <a:r>
              <a:rPr lang="uk-UA" sz="1100">
                <a:sym typeface="Symbol" panose="05050102010706020507" pitchFamily="18" charset="2"/>
              </a:rPr>
              <a:t></a:t>
            </a:r>
            <a:r>
              <a:rPr lang="uk-UA" sz="1100"/>
              <a:t> обґрунтування оптимального співвідношення між накопиченням високоліквідних активів та можливостями їх запозичення на ринках; </a:t>
            </a:r>
          </a:p>
          <a:p>
            <a:pPr marL="0" algn="just"/>
            <a:r>
              <a:rPr lang="uk-UA" sz="1100"/>
              <a:t>4</a:t>
            </a:r>
            <a:r>
              <a:rPr lang="uk-UA" sz="1100">
                <a:sym typeface="Symbol" panose="05050102010706020507" pitchFamily="18" charset="2"/>
              </a:rPr>
              <a:t></a:t>
            </a:r>
            <a:r>
              <a:rPr lang="uk-UA" sz="1100"/>
              <a:t>прогнозний аналіз потреби у ліквідних коштах та прогнозування стану грошових ринків як з погляду динаміки відсоткових ставок, так і з погляду доступності джерел поповнення ліквідності;</a:t>
            </a:r>
          </a:p>
          <a:p>
            <a:pPr marL="0" algn="just"/>
            <a:r>
              <a:rPr lang="uk-UA" sz="1100"/>
              <a:t>5</a:t>
            </a:r>
            <a:r>
              <a:rPr lang="uk-UA" sz="1100">
                <a:sym typeface="Symbol" panose="05050102010706020507" pitchFamily="18" charset="2"/>
              </a:rPr>
              <a:t></a:t>
            </a:r>
            <a:r>
              <a:rPr lang="uk-UA" sz="1100"/>
              <a:t> інваріантний аналіз напрямів підтримування ліквідної позиції банку; </a:t>
            </a:r>
          </a:p>
          <a:p>
            <a:pPr marL="0" algn="just"/>
            <a:r>
              <a:rPr lang="uk-UA" sz="1100"/>
              <a:t>6</a:t>
            </a:r>
            <a:r>
              <a:rPr lang="uk-UA" sz="1100">
                <a:sym typeface="Symbol" panose="05050102010706020507" pitchFamily="18" charset="2"/>
              </a:rPr>
              <a:t></a:t>
            </a:r>
            <a:r>
              <a:rPr lang="uk-UA" sz="1100"/>
              <a:t> обґрунтування доцільності укладання попередніх угод про відкриття кредитних ліній з імовірними кредиторами для зниження ризику незбалансованої ліквідності</a:t>
            </a:r>
            <a:r>
              <a:rPr lang="uk-UA" sz="1100"/>
              <a:t>. </a:t>
            </a:r>
            <a:endParaRPr lang="uk-UA" sz="1100"/>
          </a:p>
        </p:txBody>
      </p:sp>
      <p:sp>
        <p:nvSpPr>
          <p:cNvPr id="534" name="Google Shape;534;p48"/>
          <p:cNvSpPr txBox="1">
            <a:spLocks noGrp="1"/>
          </p:cNvSpPr>
          <p:nvPr>
            <p:ph type="ctrTitle"/>
          </p:nvPr>
        </p:nvSpPr>
        <p:spPr>
          <a:xfrm>
            <a:off x="4017823" y="421962"/>
            <a:ext cx="4929325" cy="384900"/>
          </a:xfrm>
          <a:prstGeom prst="rect">
            <a:avLst/>
          </a:prstGeom>
        </p:spPr>
        <p:txBody>
          <a:bodyPr spcFirstLastPara="1" wrap="square" lIns="91425" tIns="91425" rIns="91425" bIns="91425" anchor="b" anchorCtr="0">
            <a:noAutofit/>
          </a:bodyPr>
          <a:lstStyle/>
          <a:p>
            <a:pPr lvl="0" algn="l"/>
            <a:r>
              <a:rPr lang="ru-RU" b="1"/>
              <a:t>Стратегія </a:t>
            </a:r>
            <a:r>
              <a:rPr lang="uk-UA" b="1" smtClean="0"/>
              <a:t>збалансованого </a:t>
            </a:r>
            <a:r>
              <a:rPr lang="uk-UA" b="1"/>
              <a:t>управління ліквідністю (через активи і пасиви)</a:t>
            </a:r>
            <a:endParaRPr lang="ru-RU" b="1"/>
          </a:p>
        </p:txBody>
      </p:sp>
      <p:pic>
        <p:nvPicPr>
          <p:cNvPr id="7" name="Google Shape;736;p56"/>
          <p:cNvPicPr preferRelativeResize="0"/>
          <p:nvPr/>
        </p:nvPicPr>
        <p:blipFill rotWithShape="1">
          <a:blip r:embed="rId3">
            <a:alphaModFix/>
          </a:blip>
          <a:srcRect l="57261" t="9878" b="9870"/>
          <a:stretch/>
        </p:blipFill>
        <p:spPr>
          <a:xfrm>
            <a:off x="-1" y="0"/>
            <a:ext cx="3878123" cy="5143500"/>
          </a:xfrm>
          <a:prstGeom prst="rect">
            <a:avLst/>
          </a:prstGeom>
          <a:noFill/>
          <a:ln>
            <a:noFill/>
          </a:ln>
        </p:spPr>
      </p:pic>
      <p:sp>
        <p:nvSpPr>
          <p:cNvPr id="6" name="Google Shape;528;p48"/>
          <p:cNvSpPr txBox="1">
            <a:spLocks noGrp="1"/>
          </p:cNvSpPr>
          <p:nvPr>
            <p:ph type="ctrTitle" idx="6"/>
          </p:nvPr>
        </p:nvSpPr>
        <p:spPr>
          <a:xfrm>
            <a:off x="139700" y="196850"/>
            <a:ext cx="3160019" cy="1220025"/>
          </a:xfrm>
          <a:prstGeom prst="rect">
            <a:avLst/>
          </a:prstGeom>
        </p:spPr>
        <p:txBody>
          <a:bodyPr spcFirstLastPara="1" wrap="square" lIns="91425" tIns="91425" rIns="91425" bIns="91425" anchor="t" anchorCtr="0">
            <a:noAutofit/>
          </a:bodyPr>
          <a:lstStyle/>
          <a:p>
            <a:r>
              <a:rPr lang="uk-UA" sz="1600" b="1" smtClean="0">
                <a:solidFill>
                  <a:schemeClr val="lt1"/>
                </a:solidFill>
              </a:rPr>
              <a:t>У </a:t>
            </a:r>
            <a:r>
              <a:rPr lang="uk-UA" sz="1600" b="1">
                <a:solidFill>
                  <a:schemeClr val="lt1"/>
                </a:solidFill>
              </a:rPr>
              <a:t>практичній діяльності банки застосовують три основні стратегії управління ліквідністю, які, по суті, є проявом загальних підходів до управління активами і пасивами банку: </a:t>
            </a:r>
            <a:br>
              <a:rPr lang="uk-UA" sz="1600" b="1">
                <a:solidFill>
                  <a:schemeClr val="lt1"/>
                </a:solidFill>
              </a:rPr>
            </a:br>
            <a:endParaRPr sz="1600" b="1">
              <a:solidFill>
                <a:schemeClr val="lt1"/>
              </a:solidFill>
            </a:endParaRPr>
          </a:p>
          <a:p>
            <a:pPr marL="0" lvl="0" indent="0" algn="l" rtl="0">
              <a:spcBef>
                <a:spcPts val="0"/>
              </a:spcBef>
              <a:spcAft>
                <a:spcPts val="0"/>
              </a:spcAft>
              <a:buNone/>
            </a:pPr>
            <a:endParaRPr sz="1600" b="1">
              <a:solidFill>
                <a:schemeClr val="lt1"/>
              </a:solidFill>
            </a:endParaRPr>
          </a:p>
        </p:txBody>
      </p:sp>
    </p:spTree>
    <p:extLst>
      <p:ext uri="{BB962C8B-B14F-4D97-AF65-F5344CB8AC3E}">
        <p14:creationId xmlns:p14="http://schemas.microsoft.com/office/powerpoint/2010/main" val="556749897"/>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43"/>
          <p:cNvSpPr txBox="1">
            <a:spLocks noGrp="1"/>
          </p:cNvSpPr>
          <p:nvPr>
            <p:ph type="ctrTitle"/>
          </p:nvPr>
        </p:nvSpPr>
        <p:spPr>
          <a:xfrm flipH="1">
            <a:off x="3862900" y="2269925"/>
            <a:ext cx="2886675" cy="1921200"/>
          </a:xfrm>
          <a:prstGeom prst="rect">
            <a:avLst/>
          </a:prstGeom>
        </p:spPr>
        <p:txBody>
          <a:bodyPr spcFirstLastPara="1" wrap="square" lIns="91425" tIns="91425" rIns="91425" bIns="91425" anchor="b" anchorCtr="0">
            <a:noAutofit/>
          </a:bodyPr>
          <a:lstStyle/>
          <a:p>
            <a:pPr lvl="0" algn="ctr"/>
            <a:r>
              <a:rPr lang="uk-UA" b="1" smtClean="0">
                <a:solidFill>
                  <a:schemeClr val="lt1"/>
                </a:solidFill>
              </a:rPr>
              <a:t>Методи </a:t>
            </a:r>
            <a:r>
              <a:rPr lang="uk-UA" b="1">
                <a:solidFill>
                  <a:schemeClr val="lt1"/>
                </a:solidFill>
              </a:rPr>
              <a:t>оцінювання потреби в ліквідних коштах</a:t>
            </a:r>
            <a:endParaRPr b="1">
              <a:solidFill>
                <a:schemeClr val="lt1"/>
              </a:solidFill>
            </a:endParaRPr>
          </a:p>
        </p:txBody>
      </p:sp>
      <p:sp>
        <p:nvSpPr>
          <p:cNvPr id="394" name="Google Shape;394;p43"/>
          <p:cNvSpPr txBox="1">
            <a:spLocks noGrp="1"/>
          </p:cNvSpPr>
          <p:nvPr>
            <p:ph type="title" idx="2"/>
          </p:nvPr>
        </p:nvSpPr>
        <p:spPr>
          <a:xfrm flipH="1">
            <a:off x="-5174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03</a:t>
            </a:r>
            <a:endParaRPr>
              <a:solidFill>
                <a:schemeClr val="lt1"/>
              </a:solidFill>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28" name="Google Shape;209;p35"/>
          <p:cNvPicPr preferRelativeResize="0"/>
          <p:nvPr/>
        </p:nvPicPr>
        <p:blipFill rotWithShape="1">
          <a:blip r:embed="rId3">
            <a:alphaModFix/>
          </a:blip>
          <a:srcRect l="7804" t="330" r="76008" b="1"/>
          <a:stretch/>
        </p:blipFill>
        <p:spPr>
          <a:xfrm rot="5400000">
            <a:off x="3813292" y="-1635007"/>
            <a:ext cx="1517417" cy="9144000"/>
          </a:xfrm>
          <a:prstGeom prst="rect">
            <a:avLst/>
          </a:prstGeom>
          <a:noFill/>
          <a:ln>
            <a:noFill/>
          </a:ln>
        </p:spPr>
      </p:pic>
      <p:sp>
        <p:nvSpPr>
          <p:cNvPr id="461" name="Google Shape;461;p46"/>
          <p:cNvSpPr txBox="1"/>
          <p:nvPr/>
        </p:nvSpPr>
        <p:spPr>
          <a:xfrm>
            <a:off x="1586345" y="2457452"/>
            <a:ext cx="1475510" cy="1432764"/>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lvl="0" algn="ctr"/>
            <a:r>
              <a:rPr lang="uk-UA" b="1">
                <a:solidFill>
                  <a:schemeClr val="lt1"/>
                </a:solidFill>
                <a:latin typeface="DM Serif Display"/>
                <a:ea typeface="DM Serif Display"/>
                <a:cs typeface="DM Serif Display"/>
              </a:rPr>
              <a:t>метод фондового пулу (оцінювання грошових потоків)</a:t>
            </a:r>
            <a:endParaRPr b="1">
              <a:solidFill>
                <a:schemeClr val="lt1"/>
              </a:solidFill>
              <a:latin typeface="DM Serif Display"/>
              <a:ea typeface="DM Serif Display"/>
              <a:cs typeface="DM Serif Display"/>
              <a:sym typeface="DM Serif Display"/>
            </a:endParaRPr>
          </a:p>
        </p:txBody>
      </p:sp>
      <p:sp>
        <p:nvSpPr>
          <p:cNvPr id="462" name="Google Shape;462;p46"/>
          <p:cNvSpPr txBox="1"/>
          <p:nvPr/>
        </p:nvSpPr>
        <p:spPr>
          <a:xfrm>
            <a:off x="6123995" y="2457453"/>
            <a:ext cx="1475510" cy="1513984"/>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lvl="0" algn="ctr"/>
            <a:r>
              <a:rPr lang="uk-UA" b="1">
                <a:solidFill>
                  <a:schemeClr val="lt1"/>
                </a:solidFill>
                <a:latin typeface="DM Serif Display"/>
                <a:ea typeface="DM Serif Display"/>
                <a:cs typeface="DM Serif Display"/>
              </a:rPr>
              <a:t>метод показників ліквідності</a:t>
            </a:r>
            <a:endParaRPr b="1">
              <a:solidFill>
                <a:schemeClr val="lt1"/>
              </a:solidFill>
              <a:latin typeface="DM Serif Display"/>
              <a:ea typeface="DM Serif Display"/>
              <a:cs typeface="DM Serif Display"/>
              <a:sym typeface="DM Serif Display"/>
            </a:endParaRPr>
          </a:p>
        </p:txBody>
      </p:sp>
      <p:sp>
        <p:nvSpPr>
          <p:cNvPr id="463" name="Google Shape;463;p46"/>
          <p:cNvSpPr txBox="1"/>
          <p:nvPr/>
        </p:nvSpPr>
        <p:spPr>
          <a:xfrm>
            <a:off x="3760197" y="2457452"/>
            <a:ext cx="1631786" cy="1390650"/>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lvl="0" algn="ctr"/>
            <a:r>
              <a:rPr lang="uk-UA" b="1">
                <a:solidFill>
                  <a:schemeClr val="lt1"/>
                </a:solidFill>
                <a:latin typeface="DM Serif Display"/>
                <a:ea typeface="DM Serif Display"/>
                <a:cs typeface="DM Serif Display"/>
              </a:rPr>
              <a:t>метод структурування фондів (поділу джерел фінансування</a:t>
            </a:r>
            <a:r>
              <a:rPr lang="uk-UA" b="1">
                <a:solidFill>
                  <a:schemeClr val="lt1"/>
                </a:solidFill>
                <a:latin typeface="DM Serif Display"/>
                <a:ea typeface="DM Serif Display"/>
                <a:cs typeface="DM Serif Display"/>
              </a:rPr>
              <a:t>)</a:t>
            </a:r>
            <a:endParaRPr b="1">
              <a:solidFill>
                <a:schemeClr val="lt1"/>
              </a:solidFill>
              <a:latin typeface="DM Serif Display"/>
              <a:ea typeface="DM Serif Display"/>
              <a:cs typeface="DM Serif Display"/>
              <a:sym typeface="DM Serif Display"/>
            </a:endParaRPr>
          </a:p>
        </p:txBody>
      </p:sp>
      <p:sp>
        <p:nvSpPr>
          <p:cNvPr id="467" name="Google Shape;467;p46"/>
          <p:cNvSpPr txBox="1">
            <a:spLocks noGrp="1"/>
          </p:cNvSpPr>
          <p:nvPr>
            <p:ph type="ctrTitle"/>
          </p:nvPr>
        </p:nvSpPr>
        <p:spPr>
          <a:xfrm>
            <a:off x="508847" y="503784"/>
            <a:ext cx="8457758" cy="1522100"/>
          </a:xfrm>
          <a:prstGeom prst="rect">
            <a:avLst/>
          </a:prstGeom>
        </p:spPr>
        <p:txBody>
          <a:bodyPr spcFirstLastPara="1" wrap="square" lIns="91425" tIns="91425" rIns="91425" bIns="91425" anchor="t" anchorCtr="0">
            <a:noAutofit/>
          </a:bodyPr>
          <a:lstStyle/>
          <a:p>
            <a:r>
              <a:rPr lang="uk-UA" sz="1400" b="1" smtClean="0"/>
              <a:t>Загальна </a:t>
            </a:r>
            <a:r>
              <a:rPr lang="uk-UA" sz="1400" b="1"/>
              <a:t>потреба банку в ліквідних коштах </a:t>
            </a:r>
            <a:r>
              <a:rPr lang="uk-UA" sz="1400"/>
              <a:t>визначається як сума очікуваної потреби у грошових коштах для обслуговування депозитних і не депозитних зобов’язань та потреби в наданні ліквідних кредитів. </a:t>
            </a:r>
            <a:br>
              <a:rPr lang="uk-UA" sz="1400"/>
            </a:br>
            <a:r>
              <a:rPr lang="uk-UA" sz="1400"/>
              <a:t>У практичній діяльності менеджмент банків застосовує кілька методів оцінювання потреб банку в ліквідних коштах: </a:t>
            </a:r>
            <a:endParaRPr sz="1400"/>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67607" y="331051"/>
            <a:ext cx="5047344" cy="1170000"/>
          </a:xfrm>
        </p:spPr>
        <p:txBody>
          <a:bodyPr/>
          <a:lstStyle/>
          <a:p>
            <a:pPr marL="0" algn="just"/>
            <a:r>
              <a:rPr lang="uk-UA" sz="1200"/>
              <a:t>Сутність </a:t>
            </a:r>
            <a:r>
              <a:rPr lang="uk-UA" sz="1200" b="1"/>
              <a:t>методу фондового пулу</a:t>
            </a:r>
            <a:r>
              <a:rPr lang="uk-UA" sz="1200"/>
              <a:t> полягає у зіставленні загальної потреби в ліквідних коштах з наявними джерелами їх надходження, котрі перебувають у розпорядженні банку</a:t>
            </a:r>
            <a:r>
              <a:rPr lang="uk-UA" sz="1200"/>
              <a:t>. </a:t>
            </a:r>
            <a:endParaRPr lang="uk-UA" sz="1200"/>
          </a:p>
          <a:p>
            <a:pPr marL="0" algn="just"/>
            <a:r>
              <a:rPr lang="uk-UA" sz="1200"/>
              <a:t>Особливістю підходу є те, що всі надходження банку розглядаються як єдиний пул без диференціації за джерелами фінансування</a:t>
            </a:r>
            <a:r>
              <a:rPr lang="uk-UA" sz="1200"/>
              <a:t>. </a:t>
            </a:r>
            <a:endParaRPr lang="uk-UA" sz="1200" smtClean="0"/>
          </a:p>
          <a:p>
            <a:pPr marL="0" algn="just"/>
            <a:endParaRPr lang="uk-UA" sz="1200"/>
          </a:p>
          <a:p>
            <a:pPr marL="0" algn="just"/>
            <a:r>
              <a:rPr lang="uk-UA" sz="1200"/>
              <a:t>В основу покладено два очевидні твердження: </a:t>
            </a:r>
          </a:p>
          <a:p>
            <a:pPr marL="0" algn="just"/>
            <a:r>
              <a:rPr lang="uk-UA" sz="1200"/>
              <a:t>1) ліквідність зростає зі збільшенням депозитів і зниженням обсягів кредитування; </a:t>
            </a:r>
          </a:p>
          <a:p>
            <a:pPr marL="0" algn="just"/>
            <a:r>
              <a:rPr lang="uk-UA" sz="1200"/>
              <a:t>2) ліквідність знижується зі зменшенням депозитної бази і зростанням потреби у кредитах. </a:t>
            </a:r>
          </a:p>
          <a:p>
            <a:pPr marL="0" algn="just"/>
            <a:endParaRPr lang="uk-UA" sz="1200" smtClean="0"/>
          </a:p>
          <a:p>
            <a:pPr marL="0" algn="just"/>
            <a:r>
              <a:rPr lang="uk-UA" sz="1200" smtClean="0"/>
              <a:t>Основні </a:t>
            </a:r>
            <a:r>
              <a:rPr lang="uk-UA" sz="1200"/>
              <a:t>етапи застосування методу фондового пулу:</a:t>
            </a:r>
          </a:p>
          <a:p>
            <a:pPr marL="0" algn="just"/>
            <a:r>
              <a:rPr lang="uk-UA" sz="1200">
                <a:sym typeface="Symbol" panose="05050102010706020507" pitchFamily="18" charset="2"/>
              </a:rPr>
              <a:t></a:t>
            </a:r>
            <a:r>
              <a:rPr lang="uk-UA" sz="1200"/>
              <a:t>визначення планового періоду для оцінювання потреб ліквідності; </a:t>
            </a:r>
          </a:p>
          <a:p>
            <a:pPr marL="0" algn="just"/>
            <a:r>
              <a:rPr lang="uk-UA" sz="1200">
                <a:sym typeface="Symbol" panose="05050102010706020507" pitchFamily="18" charset="2"/>
              </a:rPr>
              <a:t></a:t>
            </a:r>
            <a:r>
              <a:rPr lang="uk-UA" sz="1200"/>
              <a:t>прогнозування обсягів кредитів і депозитів для обраного періоду; </a:t>
            </a:r>
          </a:p>
          <a:p>
            <a:pPr marL="0" algn="just"/>
            <a:r>
              <a:rPr lang="uk-UA" sz="1200">
                <a:sym typeface="Symbol" panose="05050102010706020507" pitchFamily="18" charset="2"/>
              </a:rPr>
              <a:t></a:t>
            </a:r>
            <a:r>
              <a:rPr lang="uk-UA" sz="1200"/>
              <a:t>обчислення очікуваної динаміки зміни обсягів ліквідних коштів протягом планового періоду;</a:t>
            </a:r>
          </a:p>
          <a:p>
            <a:pPr marL="0" algn="just"/>
            <a:r>
              <a:rPr lang="uk-UA" sz="1200">
                <a:sym typeface="Symbol" panose="05050102010706020507" pitchFamily="18" charset="2"/>
              </a:rPr>
              <a:t></a:t>
            </a:r>
            <a:r>
              <a:rPr lang="uk-UA" sz="1200"/>
              <a:t>оцінка нетто-ліквідної позиції банку протягом планового періоду; </a:t>
            </a:r>
          </a:p>
          <a:p>
            <a:pPr marL="0" algn="just"/>
            <a:r>
              <a:rPr lang="uk-UA" sz="1200">
                <a:sym typeface="Symbol" panose="05050102010706020507" pitchFamily="18" charset="2"/>
              </a:rPr>
              <a:t></a:t>
            </a:r>
            <a:r>
              <a:rPr lang="uk-UA" sz="1200"/>
              <a:t>складення плану дій у разі виникнення дефіциту або позитивного сальдо ліквідності.</a:t>
            </a:r>
          </a:p>
          <a:p>
            <a:pPr marL="0" algn="just"/>
            <a:endParaRPr lang="uk-UA" sz="1200"/>
          </a:p>
        </p:txBody>
      </p:sp>
      <p:pic>
        <p:nvPicPr>
          <p:cNvPr id="4" name="Рисунок 3"/>
          <p:cNvPicPr>
            <a:picLocks noChangeAspect="1"/>
          </p:cNvPicPr>
          <p:nvPr/>
        </p:nvPicPr>
        <p:blipFill rotWithShape="1">
          <a:blip r:embed="rId2"/>
          <a:srcRect l="9587"/>
          <a:stretch/>
        </p:blipFill>
        <p:spPr>
          <a:xfrm>
            <a:off x="5619749" y="1"/>
            <a:ext cx="3524251" cy="5143500"/>
          </a:xfrm>
          <a:prstGeom prst="rect">
            <a:avLst/>
          </a:prstGeom>
        </p:spPr>
      </p:pic>
    </p:spTree>
    <p:extLst>
      <p:ext uri="{BB962C8B-B14F-4D97-AF65-F5344CB8AC3E}">
        <p14:creationId xmlns:p14="http://schemas.microsoft.com/office/powerpoint/2010/main" val="1991669404"/>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09;p35"/>
          <p:cNvPicPr preferRelativeResize="0"/>
          <p:nvPr/>
        </p:nvPicPr>
        <p:blipFill rotWithShape="1">
          <a:blip r:embed="rId2">
            <a:alphaModFix/>
          </a:blip>
          <a:srcRect l="49670" t="-1050" r="17638" b="25732"/>
          <a:stretch/>
        </p:blipFill>
        <p:spPr>
          <a:xfrm rot="16200000">
            <a:off x="2711451" y="-1289051"/>
            <a:ext cx="3594100" cy="9271002"/>
          </a:xfrm>
          <a:prstGeom prst="rect">
            <a:avLst/>
          </a:prstGeom>
          <a:noFill/>
          <a:ln>
            <a:noFill/>
          </a:ln>
        </p:spPr>
      </p:pic>
      <p:sp>
        <p:nvSpPr>
          <p:cNvPr id="2" name="Заголовок 1"/>
          <p:cNvSpPr>
            <a:spLocks noGrp="1"/>
          </p:cNvSpPr>
          <p:nvPr>
            <p:ph type="title"/>
          </p:nvPr>
        </p:nvSpPr>
        <p:spPr>
          <a:xfrm flipH="1">
            <a:off x="537672" y="336550"/>
            <a:ext cx="7920528" cy="1356400"/>
          </a:xfrm>
        </p:spPr>
        <p:txBody>
          <a:bodyPr/>
          <a:lstStyle/>
          <a:p>
            <a:r>
              <a:rPr lang="uk-UA" sz="1600">
                <a:solidFill>
                  <a:schemeClr val="accent1"/>
                </a:solidFill>
              </a:rPr>
              <a:t>На зміни в обсягах, структурі та стабільності ресурсної бази банку впливає комплекс </a:t>
            </a:r>
            <a:r>
              <a:rPr lang="uk-UA" sz="1600" b="1">
                <a:solidFill>
                  <a:schemeClr val="accent1"/>
                </a:solidFill>
              </a:rPr>
              <a:t>чинників загальноекономічного характеру</a:t>
            </a:r>
            <a:r>
              <a:rPr lang="uk-UA" sz="1600">
                <a:solidFill>
                  <a:schemeClr val="accent1"/>
                </a:solidFill>
              </a:rPr>
              <a:t>, які необхідно враховувати. Під впливом цих чинників формуються не лише ресурси, але й активи банку, зокрема попит на кредити.</a:t>
            </a:r>
            <a:r>
              <a:rPr lang="uk-UA" sz="1600">
                <a:solidFill>
                  <a:schemeClr val="accent1"/>
                </a:solidFill>
              </a:rPr>
              <a:t/>
            </a:r>
            <a:br>
              <a:rPr lang="uk-UA" sz="1600">
                <a:solidFill>
                  <a:schemeClr val="accent1"/>
                </a:solidFill>
              </a:rPr>
            </a:br>
            <a:r>
              <a:rPr lang="uk-UA" sz="1600" smtClean="0">
                <a:solidFill>
                  <a:schemeClr val="accent1"/>
                </a:solidFill>
              </a:rPr>
              <a:t>Вплив </a:t>
            </a:r>
            <a:r>
              <a:rPr lang="uk-UA" sz="1600">
                <a:solidFill>
                  <a:schemeClr val="accent1"/>
                </a:solidFill>
              </a:rPr>
              <a:t>подібних чинників вивчають, розподіливши їх за наступними групами: </a:t>
            </a:r>
            <a:br>
              <a:rPr lang="uk-UA" sz="1600">
                <a:solidFill>
                  <a:schemeClr val="accent1"/>
                </a:solidFill>
              </a:rPr>
            </a:br>
            <a:endParaRPr lang="uk-UA" sz="1600">
              <a:solidFill>
                <a:schemeClr val="accent1"/>
              </a:solidFill>
            </a:endParaRPr>
          </a:p>
        </p:txBody>
      </p:sp>
      <p:sp>
        <p:nvSpPr>
          <p:cNvPr id="5" name="Google Shape;211;p35"/>
          <p:cNvSpPr/>
          <p:nvPr/>
        </p:nvSpPr>
        <p:spPr>
          <a:xfrm rot="16200000">
            <a:off x="2774951" y="-1225551"/>
            <a:ext cx="3594102" cy="91440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Подзаголовок 2"/>
          <p:cNvSpPr>
            <a:spLocks noGrp="1"/>
          </p:cNvSpPr>
          <p:nvPr>
            <p:ph type="subTitle" idx="1"/>
          </p:nvPr>
        </p:nvSpPr>
        <p:spPr>
          <a:xfrm>
            <a:off x="537672" y="1842351"/>
            <a:ext cx="7467600" cy="1170000"/>
          </a:xfrm>
        </p:spPr>
        <p:txBody>
          <a:bodyPr/>
          <a:lstStyle/>
          <a:p>
            <a:pPr marL="0" algn="just"/>
            <a:r>
              <a:rPr lang="uk-UA" sz="1600" smtClean="0"/>
              <a:t>1</a:t>
            </a:r>
            <a:r>
              <a:rPr lang="uk-UA" sz="1600"/>
              <a:t>) трендові — показують довгостроковий середній темп росту депозитів, кредитів та виявляють загальні тенденції, які екстраполюються на майбутнє; </a:t>
            </a:r>
          </a:p>
          <a:p>
            <a:pPr marL="0" algn="just"/>
            <a:r>
              <a:rPr lang="uk-UA" sz="1600"/>
              <a:t>2) циклічні — відтворюють коливання ділової активності в країні протягом одного економічного циклу; </a:t>
            </a:r>
          </a:p>
          <a:p>
            <a:pPr marL="0" algn="just"/>
            <a:r>
              <a:rPr lang="uk-UA" sz="1600"/>
              <a:t>3) структурні — відображають зрушення у структурі ресурсної бази та активів по групі чи системі банків; </a:t>
            </a:r>
          </a:p>
          <a:p>
            <a:pPr marL="0" algn="just"/>
            <a:r>
              <a:rPr lang="uk-UA" sz="1600"/>
              <a:t>4) сезонні — визначають зміни у стані депозитів та кредитів протягом певного періоду (тижні, місяці) порівняно із середньорічним; </a:t>
            </a:r>
          </a:p>
          <a:p>
            <a:pPr marL="0" algn="just"/>
            <a:r>
              <a:rPr lang="uk-UA" sz="1600"/>
              <a:t>5) випадкові та надзвичайні, пов’язані з особливостями діяльності клієнтів.</a:t>
            </a:r>
          </a:p>
          <a:p>
            <a:pPr marL="0" algn="just"/>
            <a:endParaRPr lang="uk-UA" sz="1600"/>
          </a:p>
        </p:txBody>
      </p:sp>
    </p:spTree>
    <p:extLst>
      <p:ext uri="{BB962C8B-B14F-4D97-AF65-F5344CB8AC3E}">
        <p14:creationId xmlns:p14="http://schemas.microsoft.com/office/powerpoint/2010/main" val="411597698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flipH="1">
            <a:off x="3742250" y="2269925"/>
            <a:ext cx="2861612" cy="1921200"/>
          </a:xfrm>
          <a:prstGeom prst="rect">
            <a:avLst/>
          </a:prstGeom>
        </p:spPr>
        <p:txBody>
          <a:bodyPr spcFirstLastPara="1" wrap="square" lIns="91425" tIns="91425" rIns="91425" bIns="91425" anchor="b" anchorCtr="0">
            <a:noAutofit/>
          </a:bodyPr>
          <a:lstStyle/>
          <a:p>
            <a:pPr algn="ctr"/>
            <a:r>
              <a:rPr lang="uk-UA" b="1" smtClean="0">
                <a:solidFill>
                  <a:schemeClr val="lt1"/>
                </a:solidFill>
              </a:rPr>
              <a:t>Загальні </a:t>
            </a:r>
            <a:r>
              <a:rPr lang="uk-UA" b="1">
                <a:solidFill>
                  <a:schemeClr val="lt1"/>
                </a:solidFill>
              </a:rPr>
              <a:t>принципи управління </a:t>
            </a:r>
            <a:r>
              <a:rPr lang="uk-UA" b="1">
                <a:solidFill>
                  <a:schemeClr val="lt1"/>
                </a:solidFill>
              </a:rPr>
              <a:t>ліквідністю </a:t>
            </a:r>
            <a:r>
              <a:rPr lang="uk-UA" b="1" smtClean="0">
                <a:solidFill>
                  <a:schemeClr val="lt1"/>
                </a:solidFill>
              </a:rPr>
              <a:t>банку</a:t>
            </a:r>
            <a:endParaRPr b="1">
              <a:solidFill>
                <a:schemeClr val="lt1"/>
              </a:solidFill>
            </a:endParaRPr>
          </a:p>
        </p:txBody>
      </p:sp>
      <p:sp>
        <p:nvSpPr>
          <p:cNvPr id="194" name="Google Shape;194;p33"/>
          <p:cNvSpPr txBox="1">
            <a:spLocks noGrp="1"/>
          </p:cNvSpPr>
          <p:nvPr>
            <p:ph type="title" idx="2"/>
          </p:nvPr>
        </p:nvSpPr>
        <p:spPr>
          <a:xfrm flipH="1">
            <a:off x="-746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01</a:t>
            </a:r>
            <a:endParaRPr>
              <a:solidFill>
                <a:schemeClr val="lt1"/>
              </a:solidFill>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35399" y="229450"/>
            <a:ext cx="4953001" cy="2348649"/>
          </a:xfrm>
        </p:spPr>
        <p:txBody>
          <a:bodyPr/>
          <a:lstStyle/>
          <a:p>
            <a:pPr marL="0" algn="just"/>
            <a:r>
              <a:rPr lang="uk-UA" sz="1200"/>
              <a:t>Сутність </a:t>
            </a:r>
            <a:r>
              <a:rPr lang="uk-UA" sz="1200" b="1"/>
              <a:t>методу</a:t>
            </a:r>
            <a:r>
              <a:rPr lang="uk-UA" sz="1200"/>
              <a:t> </a:t>
            </a:r>
            <a:r>
              <a:rPr lang="uk-UA" sz="1200" b="1"/>
              <a:t>структурування </a:t>
            </a:r>
            <a:r>
              <a:rPr lang="uk-UA" sz="1200" b="1" smtClean="0"/>
              <a:t>фондів </a:t>
            </a:r>
            <a:r>
              <a:rPr lang="uk-UA" sz="1200" smtClean="0"/>
              <a:t>полягає </a:t>
            </a:r>
            <a:r>
              <a:rPr lang="uk-UA" sz="1200"/>
              <a:t>у встановленні відповідності між конкретними видами джерел та напрямами використання ресурсного потенціалу. Частина ресурсів, сформована за рахунок мінливих джерел, таких як вклади до запитання, залишки на розрахункових рахунках клієнтів, вкладається в короткострокові кредити та цінні папери. Кошти, одержані з відносно стабільних джерел (строкові вклади, депозити), можуть бути спрямовані на видачу довгострокових кредитів і придбання </a:t>
            </a:r>
            <a:r>
              <a:rPr lang="uk-UA" sz="1200"/>
              <a:t>облігацій</a:t>
            </a:r>
            <a:r>
              <a:rPr lang="uk-UA" sz="1200" smtClean="0"/>
              <a:t>.</a:t>
            </a:r>
          </a:p>
          <a:p>
            <a:pPr marL="0" algn="just"/>
            <a:endParaRPr lang="uk-UA" sz="1200"/>
          </a:p>
          <a:p>
            <a:pPr marL="0" algn="just"/>
            <a:r>
              <a:rPr lang="uk-UA" sz="1200"/>
              <a:t>У разі використання методу структурування фондів необхідно: </a:t>
            </a:r>
          </a:p>
          <a:p>
            <a:pPr marL="0" algn="just"/>
            <a:r>
              <a:rPr lang="uk-UA" sz="1200"/>
              <a:t>1</a:t>
            </a:r>
            <a:r>
              <a:rPr lang="uk-UA" sz="1200">
                <a:sym typeface="Symbol" panose="05050102010706020507" pitchFamily="18" charset="2"/>
              </a:rPr>
              <a:t></a:t>
            </a:r>
            <a:r>
              <a:rPr lang="uk-UA" sz="1200"/>
              <a:t> на першому етапі розподілити всі ресурси за джерелами формування залежно від оборотності за рахунками; </a:t>
            </a:r>
          </a:p>
          <a:p>
            <a:pPr marL="0" algn="just"/>
            <a:r>
              <a:rPr lang="uk-UA" sz="1200">
                <a:sym typeface="Symbol" panose="05050102010706020507" pitchFamily="18" charset="2"/>
              </a:rPr>
              <a:t></a:t>
            </a:r>
            <a:r>
              <a:rPr lang="uk-UA" sz="1200"/>
              <a:t> на другому етапі за кожним із джерел установити вимоги збереження фіксованої частки ресурсів у ліквідній формі; </a:t>
            </a:r>
          </a:p>
          <a:p>
            <a:pPr marL="0" algn="just"/>
            <a:r>
              <a:rPr lang="uk-UA" sz="1200">
                <a:sym typeface="Symbol" panose="05050102010706020507" pitchFamily="18" charset="2"/>
              </a:rPr>
              <a:t></a:t>
            </a:r>
            <a:r>
              <a:rPr lang="uk-UA" sz="1200"/>
              <a:t> на третьому етапі розподілити кошти з кожного джерела на фінансування відповідної </a:t>
            </a:r>
            <a:r>
              <a:rPr lang="uk-UA" sz="1200"/>
              <a:t>групи </a:t>
            </a:r>
            <a:r>
              <a:rPr lang="uk-UA" sz="1200" smtClean="0"/>
              <a:t>активів.</a:t>
            </a:r>
          </a:p>
          <a:p>
            <a:pPr marL="0" algn="just"/>
            <a:endParaRPr lang="uk-UA" sz="1200" smtClean="0"/>
          </a:p>
          <a:p>
            <a:pPr marL="0" algn="just"/>
            <a:r>
              <a:rPr lang="uk-UA" sz="1200"/>
              <a:t>Потреба банку в ліквідних коштах оцінюється встановленням для кожної категорії джерел фінансування вимоги збереження певної частки коштів у ліквідній формі. Для стабільних джерел ця частка може бути незначною — 10-15 %, для мінливих вкладів і недепозитних зобов’язань — 25-30 %, для зобов’язань за «гарячими грошима» — 80-90 %. </a:t>
            </a:r>
          </a:p>
          <a:p>
            <a:pPr marL="0" algn="just"/>
            <a:endParaRPr lang="uk-UA" sz="1200"/>
          </a:p>
          <a:p>
            <a:pPr marL="0" algn="just"/>
            <a:endParaRPr lang="uk-UA" sz="1200"/>
          </a:p>
        </p:txBody>
      </p:sp>
      <p:pic>
        <p:nvPicPr>
          <p:cNvPr id="4" name="Google Shape;319;p40"/>
          <p:cNvPicPr preferRelativeResize="0"/>
          <p:nvPr/>
        </p:nvPicPr>
        <p:blipFill rotWithShape="1">
          <a:blip r:embed="rId2">
            <a:alphaModFix/>
          </a:blip>
          <a:srcRect l="21275" t="16229" r="45975" b="14447"/>
          <a:stretch/>
        </p:blipFill>
        <p:spPr>
          <a:xfrm>
            <a:off x="0" y="0"/>
            <a:ext cx="3685309" cy="5143500"/>
          </a:xfrm>
          <a:prstGeom prst="rect">
            <a:avLst/>
          </a:prstGeom>
          <a:noFill/>
          <a:ln>
            <a:noFill/>
          </a:ln>
        </p:spPr>
      </p:pic>
    </p:spTree>
    <p:extLst>
      <p:ext uri="{BB962C8B-B14F-4D97-AF65-F5344CB8AC3E}">
        <p14:creationId xmlns:p14="http://schemas.microsoft.com/office/powerpoint/2010/main" val="1117029347"/>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6550" y="807301"/>
            <a:ext cx="4191000" cy="1170000"/>
          </a:xfrm>
        </p:spPr>
        <p:txBody>
          <a:bodyPr/>
          <a:lstStyle/>
          <a:p>
            <a:pPr marL="0" algn="just"/>
            <a:r>
              <a:rPr lang="uk-UA" sz="1200" b="1"/>
              <a:t>Метод </a:t>
            </a:r>
            <a:r>
              <a:rPr lang="uk-UA" sz="1200" b="1"/>
              <a:t>показників </a:t>
            </a:r>
            <a:r>
              <a:rPr lang="uk-UA" sz="1200" b="1" smtClean="0"/>
              <a:t>ліквідності.</a:t>
            </a:r>
            <a:endParaRPr lang="uk-UA" sz="1200" b="1"/>
          </a:p>
          <a:p>
            <a:pPr marL="0" algn="just"/>
            <a:r>
              <a:rPr lang="uk-UA" sz="1200"/>
              <a:t>Управління ліквідністю банку може здійснюватися за допомогою розрахунку певних показників, які характеризують рівень забезпеченості банку ліквідними коштами. Значення обчислених коефіцієнтів порівнюються з нормативами, середньогалузевими значеннями показників або з рівнем, який визначений банками на основі практичного досвіду</a:t>
            </a:r>
            <a:r>
              <a:rPr lang="uk-UA" sz="1200"/>
              <a:t>. </a:t>
            </a:r>
            <a:endParaRPr lang="uk-UA" sz="1200" smtClean="0"/>
          </a:p>
          <a:p>
            <a:pPr marL="0" algn="just"/>
            <a:endParaRPr lang="uk-UA" sz="1200"/>
          </a:p>
          <a:p>
            <a:pPr marL="0" algn="just"/>
            <a:r>
              <a:rPr lang="uk-UA" sz="1200"/>
              <a:t>Результати порівняльного аналізу дозволяють виявити загальні тенденції зміни ліквідності банку й імовірність виникнення проблемних ситуацій, а також вжити відповідних заходів щодо поповнення ліквідних активів або реструктуризації балансу. Метод показників ліквідності застосовується менеджментом банку для контролю за її рівнем.</a:t>
            </a:r>
          </a:p>
          <a:p>
            <a:pPr marL="0" algn="just"/>
            <a:endParaRPr lang="uk-UA" sz="1200"/>
          </a:p>
        </p:txBody>
      </p:sp>
      <p:pic>
        <p:nvPicPr>
          <p:cNvPr id="4" name="Google Shape;403;p44"/>
          <p:cNvPicPr preferRelativeResize="0"/>
          <p:nvPr/>
        </p:nvPicPr>
        <p:blipFill rotWithShape="1">
          <a:blip r:embed="rId2">
            <a:alphaModFix/>
          </a:blip>
          <a:srcRect l="20100" r="33166"/>
          <a:stretch/>
        </p:blipFill>
        <p:spPr>
          <a:xfrm>
            <a:off x="4870450" y="1"/>
            <a:ext cx="4273550" cy="5143500"/>
          </a:xfrm>
          <a:prstGeom prst="rect">
            <a:avLst/>
          </a:prstGeom>
          <a:noFill/>
          <a:ln>
            <a:noFill/>
          </a:ln>
        </p:spPr>
      </p:pic>
    </p:spTree>
    <p:extLst>
      <p:ext uri="{BB962C8B-B14F-4D97-AF65-F5344CB8AC3E}">
        <p14:creationId xmlns:p14="http://schemas.microsoft.com/office/powerpoint/2010/main" val="2542382361"/>
      </p:ext>
    </p:extLst>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15372" y="27448"/>
            <a:ext cx="5651800" cy="526325"/>
          </a:xfrm>
        </p:spPr>
        <p:txBody>
          <a:bodyPr/>
          <a:lstStyle/>
          <a:p>
            <a:r>
              <a:rPr lang="uk-UA" sz="2400" b="1"/>
              <a:t>Коефіцієнти банківської ліквідності</a:t>
            </a:r>
            <a:endParaRPr lang="uk-UA" sz="2400" b="1"/>
          </a:p>
        </p:txBody>
      </p:sp>
      <p:graphicFrame>
        <p:nvGraphicFramePr>
          <p:cNvPr id="3" name="Таблица 2"/>
          <p:cNvGraphicFramePr>
            <a:graphicFrameLocks noGrp="1"/>
          </p:cNvGraphicFramePr>
          <p:nvPr>
            <p:extLst>
              <p:ext uri="{D42A27DB-BD31-4B8C-83A1-F6EECF244321}">
                <p14:modId xmlns:p14="http://schemas.microsoft.com/office/powerpoint/2010/main" val="303100719"/>
              </p:ext>
            </p:extLst>
          </p:nvPr>
        </p:nvGraphicFramePr>
        <p:xfrm>
          <a:off x="0" y="553773"/>
          <a:ext cx="9144001" cy="4487061"/>
        </p:xfrm>
        <a:graphic>
          <a:graphicData uri="http://schemas.openxmlformats.org/drawingml/2006/table">
            <a:tbl>
              <a:tblPr firstRow="1" firstCol="1" bandRow="1">
                <a:tableStyleId>{5C22544A-7EE6-4342-B048-85BDC9FD1C3A}</a:tableStyleId>
              </a:tblPr>
              <a:tblGrid>
                <a:gridCol w="447282">
                  <a:extLst>
                    <a:ext uri="{9D8B030D-6E8A-4147-A177-3AD203B41FA5}">
                      <a16:colId xmlns:a16="http://schemas.microsoft.com/office/drawing/2014/main" val="3269929726"/>
                    </a:ext>
                  </a:extLst>
                </a:gridCol>
                <a:gridCol w="2162512">
                  <a:extLst>
                    <a:ext uri="{9D8B030D-6E8A-4147-A177-3AD203B41FA5}">
                      <a16:colId xmlns:a16="http://schemas.microsoft.com/office/drawing/2014/main" val="4151222692"/>
                    </a:ext>
                  </a:extLst>
                </a:gridCol>
                <a:gridCol w="4978443">
                  <a:extLst>
                    <a:ext uri="{9D8B030D-6E8A-4147-A177-3AD203B41FA5}">
                      <a16:colId xmlns:a16="http://schemas.microsoft.com/office/drawing/2014/main" val="4251036133"/>
                    </a:ext>
                  </a:extLst>
                </a:gridCol>
                <a:gridCol w="1555764">
                  <a:extLst>
                    <a:ext uri="{9D8B030D-6E8A-4147-A177-3AD203B41FA5}">
                      <a16:colId xmlns:a16="http://schemas.microsoft.com/office/drawing/2014/main" val="3914468040"/>
                    </a:ext>
                  </a:extLst>
                </a:gridCol>
              </a:tblGrid>
              <a:tr h="399546">
                <a:tc>
                  <a:txBody>
                    <a:bodyPr/>
                    <a:lstStyle/>
                    <a:p>
                      <a:pPr algn="ctr">
                        <a:lnSpc>
                          <a:spcPct val="150000"/>
                        </a:lnSpc>
                        <a:spcAft>
                          <a:spcPts val="0"/>
                        </a:spcAft>
                        <a:tabLst>
                          <a:tab pos="630555" algn="l"/>
                        </a:tabLst>
                      </a:pPr>
                      <a:r>
                        <a:rPr lang="uk-UA" sz="900">
                          <a:effectLst/>
                        </a:rPr>
                        <a:t>№з/п</a:t>
                      </a:r>
                      <a:endParaRPr lang="uk-UA" sz="9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900">
                          <a:effectLst/>
                        </a:rPr>
                        <a:t>Коефіцієнт</a:t>
                      </a:r>
                      <a:endParaRPr lang="uk-UA" sz="9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900">
                          <a:effectLst/>
                        </a:rPr>
                        <a:t>Методика розрахунку</a:t>
                      </a:r>
                      <a:endParaRPr lang="uk-UA" sz="9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900">
                          <a:effectLst/>
                        </a:rPr>
                        <a:t>Нормативне чи орієнтовне значення</a:t>
                      </a:r>
                      <a:endParaRPr lang="uk-UA" sz="90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2372132579"/>
                  </a:ext>
                </a:extLst>
              </a:tr>
              <a:tr h="419505">
                <a:tc>
                  <a:txBody>
                    <a:bodyPr/>
                    <a:lstStyle/>
                    <a:p>
                      <a:pPr algn="ctr">
                        <a:lnSpc>
                          <a:spcPct val="150000"/>
                        </a:lnSpc>
                        <a:spcAft>
                          <a:spcPts val="0"/>
                        </a:spcAft>
                        <a:tabLst>
                          <a:tab pos="630555" algn="l"/>
                        </a:tabLst>
                      </a:pPr>
                      <a:r>
                        <a:rPr lang="uk-UA" sz="1050">
                          <a:effectLst/>
                        </a:rPr>
                        <a:t>1</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Норматив миттєвої ліквідності (Н4)</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Відношення обсягу високоліквідних активів (каса, коррахунки) до суми зобов’язань за поточними рахунками </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Не менше 20 %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703488304"/>
                  </a:ext>
                </a:extLst>
              </a:tr>
              <a:tr h="419505">
                <a:tc>
                  <a:txBody>
                    <a:bodyPr/>
                    <a:lstStyle/>
                    <a:p>
                      <a:pPr algn="ctr">
                        <a:lnSpc>
                          <a:spcPct val="150000"/>
                        </a:lnSpc>
                        <a:spcAft>
                          <a:spcPts val="0"/>
                        </a:spcAft>
                        <a:tabLst>
                          <a:tab pos="630555" algn="l"/>
                        </a:tabLst>
                      </a:pPr>
                      <a:r>
                        <a:rPr lang="uk-UA" sz="1050">
                          <a:effectLst/>
                        </a:rPr>
                        <a:t>2</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Норматив поточної ліквідності (Н5)</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Співвідношення вимог та зобов’язань з кінцевими строками погашення до 30 днів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Не менше 40 %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951871111"/>
                  </a:ext>
                </a:extLst>
              </a:tr>
              <a:tr h="419505">
                <a:tc>
                  <a:txBody>
                    <a:bodyPr/>
                    <a:lstStyle/>
                    <a:p>
                      <a:pPr algn="ctr">
                        <a:lnSpc>
                          <a:spcPct val="150000"/>
                        </a:lnSpc>
                        <a:spcAft>
                          <a:spcPts val="0"/>
                        </a:spcAft>
                        <a:tabLst>
                          <a:tab pos="630555" algn="l"/>
                        </a:tabLst>
                      </a:pPr>
                      <a:r>
                        <a:rPr lang="uk-UA" sz="1050">
                          <a:effectLst/>
                        </a:rPr>
                        <a:t>3</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Норматив короткострокової ліквідності (Н6)</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Співвідношення ліквідних активів та короткострокових зобов’язань з початковим строком погашення до одного року</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Не менше 20 %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1206285945"/>
                  </a:ext>
                </a:extLst>
              </a:tr>
              <a:tr h="419505">
                <a:tc>
                  <a:txBody>
                    <a:bodyPr/>
                    <a:lstStyle/>
                    <a:p>
                      <a:pPr algn="ctr">
                        <a:lnSpc>
                          <a:spcPct val="150000"/>
                        </a:lnSpc>
                        <a:spcAft>
                          <a:spcPts val="0"/>
                        </a:spcAft>
                        <a:tabLst>
                          <a:tab pos="630555" algn="l"/>
                        </a:tabLst>
                      </a:pPr>
                      <a:r>
                        <a:rPr lang="uk-UA" sz="1050">
                          <a:effectLst/>
                        </a:rPr>
                        <a:t>4</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Коефіцієнт високоліквідних активів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Питома вага високоліквідних активів у загальному обсязі робочих активів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Не менше 20 %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3756258027"/>
                  </a:ext>
                </a:extLst>
              </a:tr>
              <a:tr h="264771">
                <a:tc>
                  <a:txBody>
                    <a:bodyPr/>
                    <a:lstStyle/>
                    <a:p>
                      <a:pPr algn="ctr">
                        <a:lnSpc>
                          <a:spcPct val="150000"/>
                        </a:lnSpc>
                        <a:spcAft>
                          <a:spcPts val="0"/>
                        </a:spcAft>
                        <a:tabLst>
                          <a:tab pos="630555" algn="l"/>
                        </a:tabLst>
                      </a:pPr>
                      <a:r>
                        <a:rPr lang="uk-UA" sz="1050">
                          <a:effectLst/>
                        </a:rPr>
                        <a:t>5</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Коефіцієнт загальної ліквідності</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Співвідношення загальних активів і загальних зобов’язань банку</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Не менше 100 %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637423699"/>
                  </a:ext>
                </a:extLst>
              </a:tr>
              <a:tr h="642722">
                <a:tc>
                  <a:txBody>
                    <a:bodyPr/>
                    <a:lstStyle/>
                    <a:p>
                      <a:pPr algn="ctr">
                        <a:lnSpc>
                          <a:spcPct val="150000"/>
                        </a:lnSpc>
                        <a:spcAft>
                          <a:spcPts val="0"/>
                        </a:spcAft>
                        <a:tabLst>
                          <a:tab pos="630555" algn="l"/>
                        </a:tabLst>
                      </a:pPr>
                      <a:r>
                        <a:rPr lang="uk-UA" sz="1050">
                          <a:effectLst/>
                        </a:rPr>
                        <a:t>6</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Коефіцієнт співвідношення ліквідних та загальних активів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Відношення ліквідних активів (сума готівки та прирівняних до неї коштів, а також сальдо міжбанківських позик — наданих і одержаних, у тому числі й від центрального банку) до загальних активів банку</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20—30 %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1687045514"/>
                  </a:ext>
                </a:extLst>
              </a:tr>
              <a:tr h="419505">
                <a:tc>
                  <a:txBody>
                    <a:bodyPr/>
                    <a:lstStyle/>
                    <a:p>
                      <a:pPr algn="ctr">
                        <a:lnSpc>
                          <a:spcPct val="150000"/>
                        </a:lnSpc>
                        <a:spcAft>
                          <a:spcPts val="0"/>
                        </a:spcAft>
                        <a:tabLst>
                          <a:tab pos="630555" algn="l"/>
                        </a:tabLst>
                      </a:pPr>
                      <a:r>
                        <a:rPr lang="uk-UA" sz="1050">
                          <a:effectLst/>
                        </a:rPr>
                        <a:t>7</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Коефіцієнт співвідношення позик і депозитів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Відношення всіх активів з нормальним ризиком (включаючи позики, авізо, дисконти) до основних депозитів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70—80 %</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2768741852"/>
                  </a:ext>
                </a:extLst>
              </a:tr>
              <a:tr h="419505">
                <a:tc>
                  <a:txBody>
                    <a:bodyPr/>
                    <a:lstStyle/>
                    <a:p>
                      <a:pPr algn="ctr">
                        <a:lnSpc>
                          <a:spcPct val="150000"/>
                        </a:lnSpc>
                        <a:spcAft>
                          <a:spcPts val="0"/>
                        </a:spcAft>
                        <a:tabLst>
                          <a:tab pos="630555" algn="l"/>
                        </a:tabLst>
                      </a:pPr>
                      <a:r>
                        <a:rPr lang="uk-UA" sz="1050">
                          <a:effectLst/>
                        </a:rPr>
                        <a:t>8</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Коефіцієнт ліквідних цінних паперів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Відношення цінних паперів уряду країни, які перебувають у портфелі банку, до сукупних активів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3670284504"/>
                  </a:ext>
                </a:extLst>
              </a:tr>
              <a:tr h="419505">
                <a:tc>
                  <a:txBody>
                    <a:bodyPr/>
                    <a:lstStyle/>
                    <a:p>
                      <a:pPr algn="ctr">
                        <a:lnSpc>
                          <a:spcPct val="150000"/>
                        </a:lnSpc>
                        <a:spcAft>
                          <a:spcPts val="0"/>
                        </a:spcAft>
                        <a:tabLst>
                          <a:tab pos="630555" algn="l"/>
                        </a:tabLst>
                      </a:pPr>
                      <a:r>
                        <a:rPr lang="uk-UA" sz="1050">
                          <a:effectLst/>
                        </a:rPr>
                        <a:t>9</a:t>
                      </a:r>
                      <a:endParaRPr lang="uk-UA" sz="105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00">
                          <a:effectLst/>
                        </a:rPr>
                        <a:t>Коефіцієнт структурного співвідношення вкладів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l">
                        <a:lnSpc>
                          <a:spcPct val="150000"/>
                        </a:lnSpc>
                        <a:spcAft>
                          <a:spcPts val="0"/>
                        </a:spcAft>
                        <a:tabLst>
                          <a:tab pos="630555" algn="l"/>
                        </a:tabLst>
                      </a:pPr>
                      <a:r>
                        <a:rPr lang="uk-UA" sz="1000">
                          <a:effectLst/>
                        </a:rPr>
                        <a:t>Відношення депозитів до запитання до строкових депозитів</a:t>
                      </a:r>
                      <a:endParaRPr lang="uk-UA" sz="1000">
                        <a:effectLst/>
                        <a:latin typeface="Times New Roman" panose="02020603050405020304" pitchFamily="18" charset="0"/>
                        <a:ea typeface="Calibri" panose="020F0502020204030204" pitchFamily="34" charset="0"/>
                      </a:endParaRPr>
                    </a:p>
                  </a:txBody>
                  <a:tcPr marL="22476" marR="22476" marT="0" marB="0" anchor="ctr"/>
                </a:tc>
                <a:tc>
                  <a:txBody>
                    <a:bodyPr/>
                    <a:lstStyle/>
                    <a:p>
                      <a:pPr algn="ctr">
                        <a:lnSpc>
                          <a:spcPct val="150000"/>
                        </a:lnSpc>
                        <a:spcAft>
                          <a:spcPts val="0"/>
                        </a:spcAft>
                        <a:tabLst>
                          <a:tab pos="630555" algn="l"/>
                        </a:tabLst>
                      </a:pPr>
                      <a:r>
                        <a:rPr lang="uk-UA" sz="1050">
                          <a:effectLst/>
                        </a:rPr>
                        <a:t>-</a:t>
                      </a:r>
                      <a:endParaRPr lang="uk-UA" sz="1050">
                        <a:effectLst/>
                        <a:latin typeface="Times New Roman" panose="02020603050405020304" pitchFamily="18" charset="0"/>
                        <a:ea typeface="Calibri" panose="020F0502020204030204" pitchFamily="34" charset="0"/>
                      </a:endParaRPr>
                    </a:p>
                  </a:txBody>
                  <a:tcPr marL="22476" marR="22476" marT="0" marB="0" anchor="ctr"/>
                </a:tc>
                <a:extLst>
                  <a:ext uri="{0D108BD9-81ED-4DB2-BD59-A6C34878D82A}">
                    <a16:rowId xmlns:a16="http://schemas.microsoft.com/office/drawing/2014/main" val="1959426437"/>
                  </a:ext>
                </a:extLst>
              </a:tr>
            </a:tbl>
          </a:graphicData>
        </a:graphic>
      </p:graphicFrame>
    </p:spTree>
    <p:extLst>
      <p:ext uri="{BB962C8B-B14F-4D97-AF65-F5344CB8AC3E}">
        <p14:creationId xmlns:p14="http://schemas.microsoft.com/office/powerpoint/2010/main" val="1881186626"/>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5"/>
        <p:cNvGrpSpPr/>
        <p:nvPr/>
      </p:nvGrpSpPr>
      <p:grpSpPr>
        <a:xfrm>
          <a:off x="0" y="0"/>
          <a:ext cx="0" cy="0"/>
          <a:chOff x="0" y="0"/>
          <a:chExt cx="0" cy="0"/>
        </a:xfrm>
      </p:grpSpPr>
      <p:sp>
        <p:nvSpPr>
          <p:cNvPr id="576" name="Google Shape;576;p49"/>
          <p:cNvSpPr txBox="1">
            <a:spLocks noGrp="1"/>
          </p:cNvSpPr>
          <p:nvPr>
            <p:ph type="ctrTitle"/>
          </p:nvPr>
        </p:nvSpPr>
        <p:spPr>
          <a:xfrm flipH="1">
            <a:off x="2609225" y="1877291"/>
            <a:ext cx="2876700" cy="2287133"/>
          </a:xfrm>
          <a:prstGeom prst="rect">
            <a:avLst/>
          </a:prstGeom>
        </p:spPr>
        <p:txBody>
          <a:bodyPr spcFirstLastPara="1" wrap="square" lIns="91425" tIns="91425" rIns="91425" bIns="91425" anchor="b" anchorCtr="0">
            <a:noAutofit/>
          </a:bodyPr>
          <a:lstStyle/>
          <a:p>
            <a:pPr lvl="0" algn="ctr"/>
            <a:r>
              <a:rPr lang="uk-UA" b="1" smtClean="0">
                <a:solidFill>
                  <a:schemeClr val="lt1"/>
                </a:solidFill>
              </a:rPr>
              <a:t>Визначення </a:t>
            </a:r>
            <a:r>
              <a:rPr lang="uk-UA" b="1">
                <a:solidFill>
                  <a:schemeClr val="lt1"/>
                </a:solidFill>
              </a:rPr>
              <a:t>ліквідної позиції банку</a:t>
            </a:r>
            <a:endParaRPr b="1">
              <a:solidFill>
                <a:schemeClr val="lt1"/>
              </a:solidFill>
            </a:endParaRPr>
          </a:p>
        </p:txBody>
      </p:sp>
      <p:sp>
        <p:nvSpPr>
          <p:cNvPr id="577" name="Google Shape;577;p49"/>
          <p:cNvSpPr txBox="1">
            <a:spLocks noGrp="1"/>
          </p:cNvSpPr>
          <p:nvPr>
            <p:ph type="title" idx="2"/>
          </p:nvPr>
        </p:nvSpPr>
        <p:spPr>
          <a:xfrm flipH="1">
            <a:off x="5534890" y="2419325"/>
            <a:ext cx="2467459"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mtClean="0">
                <a:solidFill>
                  <a:schemeClr val="lt1"/>
                </a:solidFill>
              </a:rPr>
              <a:t>04</a:t>
            </a:r>
            <a:endParaRPr>
              <a:solidFill>
                <a:schemeClr val="lt1"/>
              </a:solidFill>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t="7252" r="11166" b="9476"/>
          <a:stretch/>
        </p:blipFill>
        <p:spPr>
          <a:xfrm>
            <a:off x="0" y="16839"/>
            <a:ext cx="9088582" cy="5146176"/>
          </a:xfrm>
          <a:prstGeom prst="rect">
            <a:avLst/>
          </a:prstGeom>
          <a:noFill/>
          <a:ln>
            <a:noFill/>
          </a:ln>
        </p:spPr>
      </p:pic>
      <p:sp>
        <p:nvSpPr>
          <p:cNvPr id="211" name="Google Shape;211;p35"/>
          <p:cNvSpPr/>
          <p:nvPr/>
        </p:nvSpPr>
        <p:spPr>
          <a:xfrm>
            <a:off x="-20221" y="16839"/>
            <a:ext cx="5132548"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13" name="Google Shape;213;p35"/>
          <p:cNvSpPr txBox="1">
            <a:spLocks noGrp="1"/>
          </p:cNvSpPr>
          <p:nvPr>
            <p:ph type="subTitle" idx="2"/>
          </p:nvPr>
        </p:nvSpPr>
        <p:spPr>
          <a:xfrm>
            <a:off x="256309" y="318655"/>
            <a:ext cx="4745182" cy="4558145"/>
          </a:xfrm>
          <a:prstGeom prst="rect">
            <a:avLst/>
          </a:prstGeom>
        </p:spPr>
        <p:txBody>
          <a:bodyPr spcFirstLastPara="1" wrap="square" lIns="91425" tIns="91425" rIns="91425" bIns="91425" anchor="t" anchorCtr="0">
            <a:noAutofit/>
          </a:bodyPr>
          <a:lstStyle/>
          <a:p>
            <a:pPr marL="0" algn="just"/>
            <a:r>
              <a:rPr lang="uk-UA" sz="1100">
                <a:solidFill>
                  <a:schemeClr val="accent1"/>
                </a:solidFill>
              </a:rPr>
              <a:t>Оперативне управління ліквідністю спрямовано на здійснення контролю за ліквідною позицією банку. Моніторинг ліквідної позиції банку найчастіше проводять за допомогою порівняння вхідного та вихідного грошових потоків банку та визначення розриву ліквідності у кожному із періодів прогнозування.</a:t>
            </a:r>
          </a:p>
          <a:p>
            <a:pPr marL="0" algn="just"/>
            <a:r>
              <a:rPr lang="uk-UA" sz="1100" b="1">
                <a:solidFill>
                  <a:schemeClr val="accent1"/>
                </a:solidFill>
              </a:rPr>
              <a:t>Вхідний грошовий потік</a:t>
            </a:r>
            <a:r>
              <a:rPr lang="uk-UA" sz="1100">
                <a:solidFill>
                  <a:schemeClr val="accent1"/>
                </a:solidFill>
              </a:rPr>
              <a:t> (надходження коштів) банку формується внаслідок: </a:t>
            </a:r>
          </a:p>
          <a:p>
            <a:pPr marL="0" algn="just"/>
            <a:r>
              <a:rPr lang="uk-UA" sz="1100">
                <a:solidFill>
                  <a:schemeClr val="accent1"/>
                </a:solidFill>
                <a:sym typeface="Symbol" panose="05050102010706020507" pitchFamily="18" charset="2"/>
              </a:rPr>
              <a:t></a:t>
            </a:r>
            <a:r>
              <a:rPr lang="uk-UA" sz="1100">
                <a:solidFill>
                  <a:schemeClr val="accent1"/>
                </a:solidFill>
              </a:rPr>
              <a:t> повернення раніше розміщених активів; </a:t>
            </a:r>
          </a:p>
          <a:p>
            <a:pPr marL="0" algn="just"/>
            <a:r>
              <a:rPr lang="uk-UA" sz="1100">
                <a:solidFill>
                  <a:schemeClr val="accent1"/>
                </a:solidFill>
                <a:sym typeface="Symbol" panose="05050102010706020507" pitchFamily="18" charset="2"/>
              </a:rPr>
              <a:t></a:t>
            </a:r>
            <a:r>
              <a:rPr lang="uk-UA" sz="1100">
                <a:solidFill>
                  <a:schemeClr val="accent1"/>
                </a:solidFill>
              </a:rPr>
              <a:t> збільшення зобов’язань банку (залучення депозитів, відкриття рахунків); </a:t>
            </a:r>
          </a:p>
          <a:p>
            <a:pPr marL="0" algn="just"/>
            <a:r>
              <a:rPr lang="uk-UA" sz="1100">
                <a:solidFill>
                  <a:schemeClr val="accent1"/>
                </a:solidFill>
                <a:sym typeface="Symbol" panose="05050102010706020507" pitchFamily="18" charset="2"/>
              </a:rPr>
              <a:t></a:t>
            </a:r>
            <a:r>
              <a:rPr lang="uk-UA" sz="1100">
                <a:solidFill>
                  <a:schemeClr val="accent1"/>
                </a:solidFill>
              </a:rPr>
              <a:t> збільшення власних коштів банку: одержання доходів, надходження коштів від засновників (акціонерів), продажу цінних паперів власної емісії.</a:t>
            </a:r>
          </a:p>
          <a:p>
            <a:pPr marL="0" algn="just"/>
            <a:r>
              <a:rPr lang="uk-UA" sz="1100">
                <a:solidFill>
                  <a:schemeClr val="accent1"/>
                </a:solidFill>
              </a:rPr>
              <a:t> </a:t>
            </a:r>
            <a:r>
              <a:rPr lang="uk-UA" sz="1100" b="1">
                <a:solidFill>
                  <a:schemeClr val="accent1"/>
                </a:solidFill>
              </a:rPr>
              <a:t>Вихідний грошовий потік</a:t>
            </a:r>
            <a:r>
              <a:rPr lang="uk-UA" sz="1100">
                <a:solidFill>
                  <a:schemeClr val="accent1"/>
                </a:solidFill>
              </a:rPr>
              <a:t> формується внаслідок: </a:t>
            </a:r>
          </a:p>
          <a:p>
            <a:pPr marL="0" algn="just"/>
            <a:r>
              <a:rPr lang="uk-UA" sz="1100">
                <a:solidFill>
                  <a:schemeClr val="accent1"/>
                </a:solidFill>
                <a:sym typeface="Symbol" panose="05050102010706020507" pitchFamily="18" charset="2"/>
              </a:rPr>
              <a:t></a:t>
            </a:r>
            <a:r>
              <a:rPr lang="uk-UA" sz="1100">
                <a:solidFill>
                  <a:schemeClr val="accent1"/>
                </a:solidFill>
              </a:rPr>
              <a:t>виконання зобов’язань банку (використання клієнтами своїх коштів, повернення строкових депозитів, міжбанківських позик тощо);</a:t>
            </a:r>
          </a:p>
          <a:p>
            <a:pPr marL="0" algn="just"/>
            <a:r>
              <a:rPr lang="uk-UA" sz="1100">
                <a:solidFill>
                  <a:schemeClr val="accent1"/>
                </a:solidFill>
                <a:sym typeface="Symbol" panose="05050102010706020507" pitchFamily="18" charset="2"/>
              </a:rPr>
              <a:t></a:t>
            </a:r>
            <a:r>
              <a:rPr lang="uk-UA" sz="1100">
                <a:solidFill>
                  <a:schemeClr val="accent1"/>
                </a:solidFill>
              </a:rPr>
              <a:t>розміщення грошових коштів в активні операції (надання кредитів, купівля цінних паперів, основних фондів тощо);</a:t>
            </a:r>
          </a:p>
          <a:p>
            <a:pPr marL="0" algn="just"/>
            <a:r>
              <a:rPr lang="uk-UA" sz="1100">
                <a:solidFill>
                  <a:schemeClr val="accent1"/>
                </a:solidFill>
                <a:sym typeface="Symbol" panose="05050102010706020507" pitchFamily="18" charset="2"/>
              </a:rPr>
              <a:t></a:t>
            </a:r>
            <a:r>
              <a:rPr lang="uk-UA" sz="1100">
                <a:solidFill>
                  <a:schemeClr val="accent1"/>
                </a:solidFill>
              </a:rPr>
              <a:t>здійснення власних операцій банку: виплата дивідендів акціонерам, адміністративно-господарські та операційні витрати, повернення часток в статутному капіталі у зв’язку з виходом із складу засновників</a:t>
            </a:r>
            <a:r>
              <a:rPr lang="uk-UA" sz="1100">
                <a:solidFill>
                  <a:schemeClr val="accent1"/>
                </a:solidFill>
              </a:rPr>
              <a:t>. </a:t>
            </a:r>
            <a:endParaRPr lang="uk-UA" sz="1100">
              <a:solidFill>
                <a:schemeClr val="accent1"/>
              </a:solidFill>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3981" y="214314"/>
            <a:ext cx="8782256" cy="946200"/>
          </a:xfrm>
        </p:spPr>
        <p:txBody>
          <a:bodyPr/>
          <a:lstStyle/>
          <a:p>
            <a:r>
              <a:rPr lang="uk-UA" sz="1400"/>
              <a:t>Показником, який характеризує стан ліквідної позиції банку, є </a:t>
            </a:r>
            <a:r>
              <a:rPr lang="uk-UA" sz="1400" b="1"/>
              <a:t>розрив ліквідності, або нетто-ліквідна позиція банку</a:t>
            </a:r>
            <a:r>
              <a:rPr lang="uk-UA" sz="1400"/>
              <a:t> (GL), — різниця між сумою надходжень (ICF) та сумою використаних коштів (</a:t>
            </a:r>
            <a:r>
              <a:rPr lang="uk-UA" sz="1400"/>
              <a:t>UCF</a:t>
            </a:r>
            <a:r>
              <a:rPr lang="uk-UA" sz="1400" smtClean="0"/>
              <a:t>):</a:t>
            </a:r>
            <a:r>
              <a:rPr lang="uk-UA" sz="1400"/>
              <a:t/>
            </a:r>
            <a:br>
              <a:rPr lang="uk-UA" sz="1400"/>
            </a:br>
            <a:r>
              <a:rPr lang="uk-UA" sz="2000"/>
              <a:t>GL = ICF </a:t>
            </a:r>
            <a:r>
              <a:rPr lang="uk-UA" sz="2000"/>
              <a:t>– </a:t>
            </a:r>
            <a:r>
              <a:rPr lang="uk-UA" sz="2000" smtClean="0"/>
              <a:t>UCF                                             </a:t>
            </a:r>
            <a:r>
              <a:rPr lang="uk-UA" sz="1400"/>
              <a:t/>
            </a:r>
            <a:br>
              <a:rPr lang="uk-UA" sz="1400"/>
            </a:br>
            <a:r>
              <a:rPr lang="uk-UA" sz="1400"/>
              <a:t>Якщо наявні ліквідні кошти за обсягом перевищують їх використання, то існує додатний розрив ліквідності (GL &gt; 0). Це той надлишок ліквідності, який необхідно швидко інвестувати в дохідні активи до виникнення потреби в грошових коштах.</a:t>
            </a:r>
            <a:br>
              <a:rPr lang="uk-UA" sz="1400"/>
            </a:br>
            <a:r>
              <a:rPr lang="uk-UA" sz="1400"/>
              <a:t> Коли потреба в ліквідних коштах за обсягом перевищує їхню наявність, то банк має від’ємний розрив (дефіцит) ліквідності (GL &lt; 0). Відтак перед менеджментом банку постає завдання пошуку найдешевших і найдоступніших джерел поповнення ліквідних коштів.</a:t>
            </a:r>
            <a:br>
              <a:rPr lang="uk-UA" sz="1400"/>
            </a:br>
            <a:endParaRPr lang="uk-UA" sz="1400"/>
          </a:p>
        </p:txBody>
      </p:sp>
      <p:pic>
        <p:nvPicPr>
          <p:cNvPr id="3" name="Google Shape;403;p44"/>
          <p:cNvPicPr preferRelativeResize="0"/>
          <p:nvPr/>
        </p:nvPicPr>
        <p:blipFill rotWithShape="1">
          <a:blip r:embed="rId2">
            <a:alphaModFix/>
          </a:blip>
          <a:srcRect l="2153" r="2153"/>
          <a:stretch/>
        </p:blipFill>
        <p:spPr>
          <a:xfrm>
            <a:off x="0" y="2403764"/>
            <a:ext cx="9090218" cy="2739736"/>
          </a:xfrm>
          <a:prstGeom prst="rect">
            <a:avLst/>
          </a:prstGeom>
          <a:noFill/>
          <a:ln>
            <a:noFill/>
          </a:ln>
        </p:spPr>
      </p:pic>
    </p:spTree>
    <p:extLst>
      <p:ext uri="{BB962C8B-B14F-4D97-AF65-F5344CB8AC3E}">
        <p14:creationId xmlns:p14="http://schemas.microsoft.com/office/powerpoint/2010/main" val="820488784"/>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7"/>
        <p:cNvGrpSpPr/>
        <p:nvPr/>
      </p:nvGrpSpPr>
      <p:grpSpPr>
        <a:xfrm>
          <a:off x="0" y="0"/>
          <a:ext cx="0" cy="0"/>
          <a:chOff x="0" y="0"/>
          <a:chExt cx="0" cy="0"/>
        </a:xfrm>
      </p:grpSpPr>
      <p:sp>
        <p:nvSpPr>
          <p:cNvPr id="668" name="Google Shape;668;p53"/>
          <p:cNvSpPr txBox="1">
            <a:spLocks noGrp="1"/>
          </p:cNvSpPr>
          <p:nvPr>
            <p:ph type="ctrTitle"/>
          </p:nvPr>
        </p:nvSpPr>
        <p:spPr>
          <a:xfrm flipH="1">
            <a:off x="3602961" y="2347134"/>
            <a:ext cx="3220402" cy="1921200"/>
          </a:xfrm>
          <a:prstGeom prst="rect">
            <a:avLst/>
          </a:prstGeom>
        </p:spPr>
        <p:txBody>
          <a:bodyPr spcFirstLastPara="1" wrap="square" lIns="91425" tIns="91425" rIns="91425" bIns="91425" anchor="b" anchorCtr="0">
            <a:noAutofit/>
          </a:bodyPr>
          <a:lstStyle/>
          <a:p>
            <a:pPr lvl="0" algn="ctr"/>
            <a:r>
              <a:rPr lang="uk-UA" sz="3200" b="1" smtClean="0">
                <a:solidFill>
                  <a:schemeClr val="lt1"/>
                </a:solidFill>
              </a:rPr>
              <a:t>Управління </a:t>
            </a:r>
            <a:r>
              <a:rPr lang="uk-UA" sz="3200" b="1">
                <a:solidFill>
                  <a:schemeClr val="lt1"/>
                </a:solidFill>
              </a:rPr>
              <a:t>грошовою позицією та обов’язковими резервами банку</a:t>
            </a:r>
            <a:endParaRPr sz="3200" b="1">
              <a:solidFill>
                <a:schemeClr val="lt1"/>
              </a:solidFill>
            </a:endParaRPr>
          </a:p>
        </p:txBody>
      </p:sp>
      <p:sp>
        <p:nvSpPr>
          <p:cNvPr id="669" name="Google Shape;669;p53"/>
          <p:cNvSpPr txBox="1">
            <a:spLocks noGrp="1"/>
          </p:cNvSpPr>
          <p:nvPr>
            <p:ph type="title" idx="2"/>
          </p:nvPr>
        </p:nvSpPr>
        <p:spPr>
          <a:xfrm flipH="1">
            <a:off x="-5174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05</a:t>
            </a:r>
            <a:endParaRPr>
              <a:solidFill>
                <a:schemeClr val="lt1"/>
              </a:solidFill>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6310" y="425723"/>
            <a:ext cx="4731326" cy="1170000"/>
          </a:xfrm>
        </p:spPr>
        <p:txBody>
          <a:bodyPr/>
          <a:lstStyle/>
          <a:p>
            <a:pPr marL="0" algn="just"/>
            <a:r>
              <a:rPr lang="uk-UA" sz="1400" b="1"/>
              <a:t>Грошова позиція банку</a:t>
            </a:r>
            <a:r>
              <a:rPr lang="uk-UA" sz="1400"/>
              <a:t> визначається відношенням суми коштів на кореспондентському рахунку та у касі банку до його сукупних активів. </a:t>
            </a:r>
          </a:p>
          <a:p>
            <a:pPr marL="0" algn="just"/>
            <a:r>
              <a:rPr lang="uk-UA" sz="1400"/>
              <a:t>Показник грошової  позиції банку тісно пов’язаний з нормами обов’язкового резервування, як основним інструментом грошово-кредитної політики в більшості країн світу. </a:t>
            </a:r>
          </a:p>
          <a:p>
            <a:pPr marL="0" algn="just"/>
            <a:r>
              <a:rPr lang="uk-UA" sz="1400" b="1"/>
              <a:t>Обов’язкові резерви</a:t>
            </a:r>
            <a:r>
              <a:rPr lang="uk-UA" sz="1400"/>
              <a:t> — це певна сума активів, які комерційний банк згідно з чинним законодавством зобов’язаний зберігати в центральному банку. </a:t>
            </a:r>
          </a:p>
          <a:p>
            <a:pPr marL="0" algn="just"/>
            <a:r>
              <a:rPr lang="uk-UA" sz="1400"/>
              <a:t>Роль резервів можуть виконувати лише певні види активів — кошти на коррахунку в центральному банку та готівкові кошти в касі комерційного банку</a:t>
            </a:r>
            <a:r>
              <a:rPr lang="uk-UA" sz="1400"/>
              <a:t>. </a:t>
            </a:r>
            <a:endParaRPr lang="uk-UA" sz="1400" smtClean="0"/>
          </a:p>
          <a:p>
            <a:pPr marL="0" algn="just"/>
            <a:endParaRPr lang="uk-UA" sz="1400"/>
          </a:p>
          <a:p>
            <a:pPr marL="0" algn="just"/>
            <a:r>
              <a:rPr lang="uk-UA" sz="1400" b="1" smtClean="0"/>
              <a:t>Формування </a:t>
            </a:r>
            <a:r>
              <a:rPr lang="uk-UA" sz="1400" b="1"/>
              <a:t>обов’язкових резервів має </a:t>
            </a:r>
            <a:r>
              <a:rPr lang="uk-UA" sz="1400" b="1"/>
              <a:t>на </a:t>
            </a:r>
            <a:r>
              <a:rPr lang="uk-UA" sz="1400" b="1" smtClean="0"/>
              <a:t>меті:</a:t>
            </a:r>
          </a:p>
          <a:p>
            <a:pPr marL="0" algn="just">
              <a:buAutoNum type="arabicParenR"/>
            </a:pPr>
            <a:r>
              <a:rPr lang="uk-UA" sz="1400" smtClean="0"/>
              <a:t>регулювання </a:t>
            </a:r>
            <a:r>
              <a:rPr lang="uk-UA" sz="1400"/>
              <a:t>грошової маси в обігу</a:t>
            </a:r>
            <a:r>
              <a:rPr lang="uk-UA" sz="1400"/>
              <a:t>; </a:t>
            </a:r>
            <a:endParaRPr lang="uk-UA" sz="1400" smtClean="0"/>
          </a:p>
          <a:p>
            <a:pPr marL="0" indent="0" algn="just"/>
            <a:r>
              <a:rPr lang="uk-UA" sz="1400" smtClean="0"/>
              <a:t>2</a:t>
            </a:r>
            <a:r>
              <a:rPr lang="uk-UA" sz="1400"/>
              <a:t>) забезпечення своєчасності здійснення платежів за вимогами клієнтів</a:t>
            </a:r>
            <a:r>
              <a:rPr lang="uk-UA" sz="1400"/>
              <a:t>; </a:t>
            </a:r>
            <a:endParaRPr lang="uk-UA" sz="1400" smtClean="0"/>
          </a:p>
          <a:p>
            <a:pPr marL="0" indent="0" algn="just"/>
            <a:r>
              <a:rPr lang="uk-UA" sz="1400" smtClean="0"/>
              <a:t>3</a:t>
            </a:r>
            <a:r>
              <a:rPr lang="uk-UA" sz="1400"/>
              <a:t>) підтримання ліквідності комерційного банку.</a:t>
            </a:r>
          </a:p>
          <a:p>
            <a:pPr marL="0" algn="just"/>
            <a:endParaRPr lang="uk-UA" sz="1400"/>
          </a:p>
        </p:txBody>
      </p:sp>
      <p:pic>
        <p:nvPicPr>
          <p:cNvPr id="5" name="Google Shape;494;p47"/>
          <p:cNvPicPr preferRelativeResize="0"/>
          <p:nvPr/>
        </p:nvPicPr>
        <p:blipFill rotWithShape="1">
          <a:blip r:embed="rId2">
            <a:alphaModFix/>
          </a:blip>
          <a:srcRect t="4694" r="51672" b="1"/>
          <a:stretch/>
        </p:blipFill>
        <p:spPr>
          <a:xfrm>
            <a:off x="5188527" y="-35702"/>
            <a:ext cx="3941618" cy="5179202"/>
          </a:xfrm>
          <a:prstGeom prst="rect">
            <a:avLst/>
          </a:prstGeom>
          <a:noFill/>
          <a:ln>
            <a:noFill/>
          </a:ln>
        </p:spPr>
      </p:pic>
    </p:spTree>
    <p:extLst>
      <p:ext uri="{BB962C8B-B14F-4D97-AF65-F5344CB8AC3E}">
        <p14:creationId xmlns:p14="http://schemas.microsoft.com/office/powerpoint/2010/main" val="2959578349"/>
      </p:ext>
    </p:extLst>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191000" y="377231"/>
            <a:ext cx="4440382" cy="1170000"/>
          </a:xfrm>
        </p:spPr>
        <p:txBody>
          <a:bodyPr/>
          <a:lstStyle/>
          <a:p>
            <a:pPr marL="0" algn="just"/>
            <a:r>
              <a:rPr lang="uk-UA" sz="1400" b="1"/>
              <a:t>Основна мета менеджменту банку у сфері управління обов’язковими резервними вимогами</a:t>
            </a:r>
            <a:r>
              <a:rPr lang="uk-UA" sz="1400"/>
              <a:t> — підтримати передбачені законом резерви на мінімальному рівні та не допустити ні надлишків, ані дефіциту. Надлишкові резерви не приносять процентних доходів, і тому знижують можливості одержання прибутку, а дефіцит резервів тягне за собою втрати, зумовлені застосуванням штрафних санкцій, порушує налагоджену роботу банку, знижує її ефективність.</a:t>
            </a:r>
          </a:p>
          <a:p>
            <a:pPr marL="0" algn="just"/>
            <a:r>
              <a:rPr lang="uk-UA" sz="1400"/>
              <a:t>Якщо сума наявних сукупних коштів вища за ту, яку розраховано згідно з резервними вимогами, то банк має надлишкові резерви. Отже, менеджер повинен швидко інвестувати надлишки, оскільки такі активи не приносять доходу. Як правило, банк продає залишки резервних коштів на міжбанківському ринку іншим фінансовим установам, що їх потребують. </a:t>
            </a:r>
          </a:p>
          <a:p>
            <a:pPr marL="0" algn="just"/>
            <a:endParaRPr lang="uk-UA" sz="1800"/>
          </a:p>
        </p:txBody>
      </p:sp>
      <p:pic>
        <p:nvPicPr>
          <p:cNvPr id="5" name="Google Shape;494;p47"/>
          <p:cNvPicPr preferRelativeResize="0"/>
          <p:nvPr/>
        </p:nvPicPr>
        <p:blipFill rotWithShape="1">
          <a:blip r:embed="rId2">
            <a:alphaModFix/>
          </a:blip>
          <a:srcRect l="50026" t="5096" r="202"/>
          <a:stretch/>
        </p:blipFill>
        <p:spPr>
          <a:xfrm>
            <a:off x="0" y="-13855"/>
            <a:ext cx="4059382" cy="5157355"/>
          </a:xfrm>
          <a:prstGeom prst="rect">
            <a:avLst/>
          </a:prstGeom>
          <a:noFill/>
          <a:ln>
            <a:noFill/>
          </a:ln>
        </p:spPr>
      </p:pic>
    </p:spTree>
    <p:extLst>
      <p:ext uri="{BB962C8B-B14F-4D97-AF65-F5344CB8AC3E}">
        <p14:creationId xmlns:p14="http://schemas.microsoft.com/office/powerpoint/2010/main" val="756488583"/>
      </p:ext>
    </p:extLst>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1782" y="550414"/>
            <a:ext cx="5036127" cy="1170000"/>
          </a:xfrm>
        </p:spPr>
        <p:txBody>
          <a:bodyPr/>
          <a:lstStyle/>
          <a:p>
            <a:pPr marL="0" algn="just"/>
            <a:r>
              <a:rPr lang="uk-UA" sz="1400" b="1"/>
              <a:t>На вибір джерел поповнення обов’язкових резервів впливають такі чинники: </a:t>
            </a:r>
          </a:p>
          <a:p>
            <a:pPr marL="0" algn="just"/>
            <a:r>
              <a:rPr lang="uk-UA" sz="1400">
                <a:sym typeface="Symbol" panose="05050102010706020507" pitchFamily="18" charset="2"/>
              </a:rPr>
              <a:t></a:t>
            </a:r>
            <a:r>
              <a:rPr lang="uk-UA" sz="1400"/>
              <a:t> терміновість покриття дефіциту; </a:t>
            </a:r>
          </a:p>
          <a:p>
            <a:pPr marL="0" algn="just"/>
            <a:r>
              <a:rPr lang="uk-UA" sz="1400">
                <a:sym typeface="Symbol" panose="05050102010706020507" pitchFamily="18" charset="2"/>
              </a:rPr>
              <a:t></a:t>
            </a:r>
            <a:r>
              <a:rPr lang="uk-UA" sz="1400"/>
              <a:t> тривалість потреби поповнення резервів; </a:t>
            </a:r>
          </a:p>
          <a:p>
            <a:pPr marL="0" algn="just"/>
            <a:r>
              <a:rPr lang="uk-UA" sz="1400">
                <a:sym typeface="Symbol" panose="05050102010706020507" pitchFamily="18" charset="2"/>
              </a:rPr>
              <a:t></a:t>
            </a:r>
            <a:r>
              <a:rPr lang="uk-UA" sz="1400"/>
              <a:t> можливість доступу банку до ринків ліквідних активів;</a:t>
            </a:r>
          </a:p>
          <a:p>
            <a:pPr marL="0" algn="just"/>
            <a:r>
              <a:rPr lang="uk-UA" sz="1400"/>
              <a:t> </a:t>
            </a:r>
            <a:r>
              <a:rPr lang="uk-UA" sz="1400">
                <a:sym typeface="Symbol" panose="05050102010706020507" pitchFamily="18" charset="2"/>
              </a:rPr>
              <a:t></a:t>
            </a:r>
            <a:r>
              <a:rPr lang="uk-UA" sz="1400"/>
              <a:t> відносна вартість джерела поповнення резервів; </a:t>
            </a:r>
          </a:p>
          <a:p>
            <a:pPr marL="0" algn="just"/>
            <a:r>
              <a:rPr lang="uk-UA" sz="1400">
                <a:sym typeface="Symbol" panose="05050102010706020507" pitchFamily="18" charset="2"/>
              </a:rPr>
              <a:t></a:t>
            </a:r>
            <a:r>
              <a:rPr lang="uk-UA" sz="1400"/>
              <a:t> ризикованість джерел; </a:t>
            </a:r>
          </a:p>
          <a:p>
            <a:pPr marL="0" algn="just"/>
            <a:r>
              <a:rPr lang="uk-UA" sz="1400">
                <a:sym typeface="Symbol" panose="05050102010706020507" pitchFamily="18" charset="2"/>
              </a:rPr>
              <a:t></a:t>
            </a:r>
            <a:r>
              <a:rPr lang="uk-UA" sz="1400"/>
              <a:t> можливість проведення операцій хеджування для уникнення відсоткового ризику; </a:t>
            </a:r>
          </a:p>
          <a:p>
            <a:pPr marL="0" algn="just"/>
            <a:r>
              <a:rPr lang="uk-UA" sz="1400">
                <a:sym typeface="Symbol" panose="05050102010706020507" pitchFamily="18" charset="2"/>
              </a:rPr>
              <a:t></a:t>
            </a:r>
            <a:r>
              <a:rPr lang="uk-UA" sz="1400"/>
              <a:t> правила регулювання, які обмежують використання деяких джерел; </a:t>
            </a:r>
          </a:p>
          <a:p>
            <a:pPr marL="0" algn="just"/>
            <a:r>
              <a:rPr lang="uk-UA" sz="1400">
                <a:sym typeface="Symbol" panose="05050102010706020507" pitchFamily="18" charset="2"/>
              </a:rPr>
              <a:t></a:t>
            </a:r>
            <a:r>
              <a:rPr lang="uk-UA" sz="1400"/>
              <a:t>перспективи грошово-кредитної політики в країні, прогноз зміни облікової ставки, норм резервування; </a:t>
            </a:r>
          </a:p>
          <a:p>
            <a:pPr marL="0" algn="just"/>
            <a:r>
              <a:rPr lang="uk-UA" sz="1400">
                <a:sym typeface="Symbol" panose="05050102010706020507" pitchFamily="18" charset="2"/>
              </a:rPr>
              <a:t></a:t>
            </a:r>
            <a:r>
              <a:rPr lang="uk-UA" sz="1400"/>
              <a:t>результати прогнозування кривої дохідності та очікувані зміни відсоткових ставок порівняно з відсотковим ризиком, на який наражається банк у разі запозичення коштів.</a:t>
            </a:r>
          </a:p>
          <a:p>
            <a:pPr marL="0" algn="just"/>
            <a:endParaRPr lang="uk-UA" sz="1400"/>
          </a:p>
        </p:txBody>
      </p:sp>
      <p:pic>
        <p:nvPicPr>
          <p:cNvPr id="4" name="Рисунок 3"/>
          <p:cNvPicPr>
            <a:picLocks noChangeAspect="1"/>
          </p:cNvPicPr>
          <p:nvPr/>
        </p:nvPicPr>
        <p:blipFill>
          <a:blip r:embed="rId2"/>
          <a:stretch>
            <a:fillRect/>
          </a:stretch>
        </p:blipFill>
        <p:spPr>
          <a:xfrm>
            <a:off x="5666752" y="0"/>
            <a:ext cx="3477248" cy="5208861"/>
          </a:xfrm>
          <a:prstGeom prst="rect">
            <a:avLst/>
          </a:prstGeom>
        </p:spPr>
      </p:pic>
    </p:spTree>
    <p:extLst>
      <p:ext uri="{BB962C8B-B14F-4D97-AF65-F5344CB8AC3E}">
        <p14:creationId xmlns:p14="http://schemas.microsoft.com/office/powerpoint/2010/main" val="3784611195"/>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p:nvPr/>
        </p:nvSpPr>
        <p:spPr>
          <a:xfrm flipH="1">
            <a:off x="-39700" y="540000"/>
            <a:ext cx="2030700" cy="147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31"/>
          <p:cNvPicPr preferRelativeResize="0"/>
          <p:nvPr/>
        </p:nvPicPr>
        <p:blipFill rotWithShape="1">
          <a:blip r:embed="rId3">
            <a:alphaModFix/>
          </a:blip>
          <a:srcRect l="2714" r="2714"/>
          <a:stretch/>
        </p:blipFill>
        <p:spPr>
          <a:xfrm flipH="1">
            <a:off x="4361900" y="1730775"/>
            <a:ext cx="4825200" cy="2870100"/>
          </a:xfrm>
          <a:prstGeom prst="rect">
            <a:avLst/>
          </a:prstGeom>
          <a:noFill/>
          <a:ln>
            <a:noFill/>
          </a:ln>
        </p:spPr>
      </p:pic>
      <p:sp>
        <p:nvSpPr>
          <p:cNvPr id="177" name="Google Shape;177;p31"/>
          <p:cNvSpPr/>
          <p:nvPr/>
        </p:nvSpPr>
        <p:spPr>
          <a:xfrm flipH="1">
            <a:off x="578725" y="1404925"/>
            <a:ext cx="4790700" cy="2538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txBox="1">
            <a:spLocks noGrp="1"/>
          </p:cNvSpPr>
          <p:nvPr>
            <p:ph type="subTitle" idx="1"/>
          </p:nvPr>
        </p:nvSpPr>
        <p:spPr>
          <a:xfrm>
            <a:off x="544225" y="2072201"/>
            <a:ext cx="3630632" cy="1283050"/>
          </a:xfrm>
          <a:prstGeom prst="rect">
            <a:avLst/>
          </a:prstGeom>
        </p:spPr>
        <p:txBody>
          <a:bodyPr spcFirstLastPara="1" wrap="square" lIns="91425" tIns="91425" rIns="91425" bIns="91425" anchor="t" anchorCtr="0">
            <a:noAutofit/>
          </a:bodyPr>
          <a:lstStyle/>
          <a:p>
            <a:pPr marL="0" algn="just"/>
            <a:r>
              <a:rPr lang="uk-UA" sz="1400"/>
              <a:t>Під </a:t>
            </a:r>
            <a:r>
              <a:rPr lang="uk-UA" sz="1400" b="1"/>
              <a:t>ліквідністю банку</a:t>
            </a:r>
            <a:r>
              <a:rPr lang="uk-UA" sz="1400"/>
              <a:t> розуміють його здатність швидко і в повному обсязі задовольняти невідкладні потреби у грошових </a:t>
            </a:r>
            <a:r>
              <a:rPr lang="uk-UA" sz="1400"/>
              <a:t>коштах</a:t>
            </a:r>
            <a:r>
              <a:rPr lang="uk-UA" sz="1400" smtClean="0"/>
              <a:t>.</a:t>
            </a:r>
          </a:p>
          <a:p>
            <a:pPr marL="0" algn="just"/>
            <a:endParaRPr lang="uk-UA" sz="1400"/>
          </a:p>
          <a:p>
            <a:pPr marL="0" algn="just"/>
            <a:r>
              <a:rPr lang="uk-UA" sz="1400"/>
              <a:t> Управління ліквідністю є складовою більш загального процесу — управління активами і пасивами банку. Тому принципи, стратегії та методи управління ліквідністю мають узгоджуватися з обраним банком підходом до УАП.</a:t>
            </a: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766" y="246959"/>
            <a:ext cx="8236205" cy="946200"/>
          </a:xfrm>
        </p:spPr>
        <p:txBody>
          <a:bodyPr/>
          <a:lstStyle/>
          <a:p>
            <a:r>
              <a:rPr lang="uk-UA" sz="1400"/>
              <a:t>Найбільший попит на ліквідні кошти виникає у банків з двох основних причин: </a:t>
            </a:r>
            <a:br>
              <a:rPr lang="uk-UA" sz="1400"/>
            </a:br>
            <a:r>
              <a:rPr lang="uk-UA" sz="1400"/>
              <a:t>― через зняття клієнтами коштів зі своїх рахунків; </a:t>
            </a:r>
            <a:br>
              <a:rPr lang="uk-UA" sz="1400"/>
            </a:br>
            <a:r>
              <a:rPr lang="uk-UA" sz="1400"/>
              <a:t>― у зв’язку з надходженням кредитних заявок, які банк вирішує задовольнити.</a:t>
            </a:r>
            <a:br>
              <a:rPr lang="uk-UA" sz="1400"/>
            </a:br>
            <a:r>
              <a:rPr lang="uk-UA" sz="1400"/>
              <a:t>Отже, проблеми ліквідності можуть виникнути як у разі здійснення пасивних операцій банку, так і внаслідок проведення активних операцій, якщо рішення про розміщення коштів приймається раніше, ніж знайдено відповідні джерела фінансування</a:t>
            </a:r>
            <a:endParaRPr lang="uk-UA" sz="1400"/>
          </a:p>
        </p:txBody>
      </p:sp>
      <p:sp>
        <p:nvSpPr>
          <p:cNvPr id="3" name="Прямоугольник 2"/>
          <p:cNvSpPr/>
          <p:nvPr/>
        </p:nvSpPr>
        <p:spPr>
          <a:xfrm>
            <a:off x="838749" y="1761664"/>
            <a:ext cx="8009222" cy="461665"/>
          </a:xfrm>
          <a:prstGeom prst="rect">
            <a:avLst/>
          </a:prstGeom>
        </p:spPr>
        <p:txBody>
          <a:bodyPr wrap="square">
            <a:spAutoFit/>
          </a:bodyPr>
          <a:lstStyle/>
          <a:p>
            <a:pPr indent="450215" algn="just">
              <a:lnSpc>
                <a:spcPct val="150000"/>
              </a:lnSpc>
              <a:tabLst>
                <a:tab pos="630555" algn="l"/>
              </a:tabLst>
            </a:pPr>
            <a:r>
              <a:rPr lang="uk-UA" sz="1600" b="1">
                <a:solidFill>
                  <a:schemeClr val="dk1"/>
                </a:solidFill>
                <a:latin typeface="DM Serif Display"/>
                <a:ea typeface="DM Serif Display"/>
                <a:cs typeface="DM Serif Display"/>
                <a:sym typeface="DM Serif Display"/>
              </a:rPr>
              <a:t>Джерела формування та напрями використання ліквідних коштів</a:t>
            </a:r>
          </a:p>
        </p:txBody>
      </p:sp>
      <p:graphicFrame>
        <p:nvGraphicFramePr>
          <p:cNvPr id="4" name="Таблица 3"/>
          <p:cNvGraphicFramePr>
            <a:graphicFrameLocks noGrp="1"/>
          </p:cNvGraphicFramePr>
          <p:nvPr>
            <p:extLst>
              <p:ext uri="{D42A27DB-BD31-4B8C-83A1-F6EECF244321}">
                <p14:modId xmlns:p14="http://schemas.microsoft.com/office/powerpoint/2010/main" val="3746361899"/>
              </p:ext>
            </p:extLst>
          </p:nvPr>
        </p:nvGraphicFramePr>
        <p:xfrm>
          <a:off x="420992" y="2270031"/>
          <a:ext cx="8426979" cy="2710086"/>
        </p:xfrm>
        <a:graphic>
          <a:graphicData uri="http://schemas.openxmlformats.org/drawingml/2006/table">
            <a:tbl>
              <a:tblPr firstRow="1" firstCol="1" bandRow="1">
                <a:tableStyleId>{5C22544A-7EE6-4342-B048-85BDC9FD1C3A}</a:tableStyleId>
              </a:tblPr>
              <a:tblGrid>
                <a:gridCol w="1526221">
                  <a:extLst>
                    <a:ext uri="{9D8B030D-6E8A-4147-A177-3AD203B41FA5}">
                      <a16:colId xmlns:a16="http://schemas.microsoft.com/office/drawing/2014/main" val="3920888711"/>
                    </a:ext>
                  </a:extLst>
                </a:gridCol>
                <a:gridCol w="3374728">
                  <a:extLst>
                    <a:ext uri="{9D8B030D-6E8A-4147-A177-3AD203B41FA5}">
                      <a16:colId xmlns:a16="http://schemas.microsoft.com/office/drawing/2014/main" val="4116885060"/>
                    </a:ext>
                  </a:extLst>
                </a:gridCol>
                <a:gridCol w="3526030">
                  <a:extLst>
                    <a:ext uri="{9D8B030D-6E8A-4147-A177-3AD203B41FA5}">
                      <a16:colId xmlns:a16="http://schemas.microsoft.com/office/drawing/2014/main" val="2752674671"/>
                    </a:ext>
                  </a:extLst>
                </a:gridCol>
              </a:tblGrid>
              <a:tr h="241206">
                <a:tc>
                  <a:txBody>
                    <a:bodyPr/>
                    <a:lstStyle/>
                    <a:p>
                      <a:pPr algn="ctr">
                        <a:lnSpc>
                          <a:spcPct val="150000"/>
                        </a:lnSpc>
                        <a:spcAft>
                          <a:spcPts val="0"/>
                        </a:spcAft>
                        <a:tabLst>
                          <a:tab pos="630555" algn="l"/>
                        </a:tabLst>
                      </a:pPr>
                      <a:r>
                        <a:rPr lang="uk-UA" sz="900">
                          <a:effectLst/>
                        </a:rPr>
                        <a:t> </a:t>
                      </a:r>
                      <a:endParaRPr lang="uk-UA" sz="1100">
                        <a:effectLst/>
                        <a:latin typeface="Times New Roman" panose="02020603050405020304" pitchFamily="18" charset="0"/>
                        <a:ea typeface="Calibri" panose="020F0502020204030204" pitchFamily="34" charset="0"/>
                      </a:endParaRPr>
                    </a:p>
                  </a:txBody>
                  <a:tcPr marL="53380" marR="53380" marT="0" marB="0"/>
                </a:tc>
                <a:tc>
                  <a:txBody>
                    <a:bodyPr/>
                    <a:lstStyle/>
                    <a:p>
                      <a:pPr algn="ctr">
                        <a:lnSpc>
                          <a:spcPct val="150000"/>
                        </a:lnSpc>
                        <a:spcAft>
                          <a:spcPts val="0"/>
                        </a:spcAft>
                        <a:tabLst>
                          <a:tab pos="630555" algn="l"/>
                        </a:tabLst>
                      </a:pPr>
                      <a:r>
                        <a:rPr lang="uk-UA" sz="1050">
                          <a:effectLst/>
                        </a:rPr>
                        <a:t>Попит</a:t>
                      </a:r>
                      <a:endParaRPr lang="uk-UA" sz="1400">
                        <a:effectLst/>
                        <a:latin typeface="Times New Roman" panose="02020603050405020304" pitchFamily="18" charset="0"/>
                        <a:ea typeface="Calibri" panose="020F0502020204030204" pitchFamily="34" charset="0"/>
                      </a:endParaRPr>
                    </a:p>
                  </a:txBody>
                  <a:tcPr marL="53380" marR="53380" marT="0" marB="0" anchor="ctr"/>
                </a:tc>
                <a:tc>
                  <a:txBody>
                    <a:bodyPr/>
                    <a:lstStyle/>
                    <a:p>
                      <a:pPr algn="ctr">
                        <a:lnSpc>
                          <a:spcPct val="150000"/>
                        </a:lnSpc>
                        <a:spcAft>
                          <a:spcPts val="0"/>
                        </a:spcAft>
                        <a:tabLst>
                          <a:tab pos="630555" algn="l"/>
                        </a:tabLst>
                      </a:pPr>
                      <a:r>
                        <a:rPr lang="uk-UA" sz="1050">
                          <a:effectLst/>
                        </a:rPr>
                        <a:t>Пропозиція</a:t>
                      </a:r>
                      <a:endParaRPr lang="uk-UA" sz="1400">
                        <a:effectLst/>
                        <a:latin typeface="Times New Roman" panose="02020603050405020304" pitchFamily="18" charset="0"/>
                        <a:ea typeface="Calibri" panose="020F0502020204030204" pitchFamily="34" charset="0"/>
                      </a:endParaRPr>
                    </a:p>
                  </a:txBody>
                  <a:tcPr marL="53380" marR="53380" marT="0" marB="0" anchor="ctr"/>
                </a:tc>
                <a:extLst>
                  <a:ext uri="{0D108BD9-81ED-4DB2-BD59-A6C34878D82A}">
                    <a16:rowId xmlns:a16="http://schemas.microsoft.com/office/drawing/2014/main" val="2007347826"/>
                  </a:ext>
                </a:extLst>
              </a:tr>
              <a:tr h="997239">
                <a:tc>
                  <a:txBody>
                    <a:bodyPr/>
                    <a:lstStyle/>
                    <a:p>
                      <a:pPr algn="ctr">
                        <a:lnSpc>
                          <a:spcPct val="150000"/>
                        </a:lnSpc>
                        <a:spcAft>
                          <a:spcPts val="0"/>
                        </a:spcAft>
                        <a:tabLst>
                          <a:tab pos="630555" algn="l"/>
                        </a:tabLst>
                      </a:pPr>
                      <a:r>
                        <a:rPr lang="uk-UA" sz="1200" smtClean="0">
                          <a:effectLst/>
                        </a:rPr>
                        <a:t>Активні </a:t>
                      </a:r>
                      <a:r>
                        <a:rPr lang="uk-UA" sz="1200">
                          <a:effectLst/>
                        </a:rPr>
                        <a:t>операції</a:t>
                      </a:r>
                      <a:endParaRPr lang="uk-UA" sz="1200">
                        <a:effectLst/>
                        <a:latin typeface="Times New Roman" panose="02020603050405020304" pitchFamily="18" charset="0"/>
                        <a:ea typeface="Calibri" panose="020F0502020204030204" pitchFamily="34" charset="0"/>
                      </a:endParaRPr>
                    </a:p>
                  </a:txBody>
                  <a:tcPr marL="53380" marR="53380" marT="0" marB="0" anchor="ctr"/>
                </a:tc>
                <a:tc>
                  <a:txBody>
                    <a:bodyPr/>
                    <a:lstStyle/>
                    <a:p>
                      <a:pPr algn="just">
                        <a:lnSpc>
                          <a:spcPct val="150000"/>
                        </a:lnSpc>
                        <a:spcAft>
                          <a:spcPts val="0"/>
                        </a:spcAft>
                        <a:tabLst>
                          <a:tab pos="630555" algn="l"/>
                        </a:tabLst>
                      </a:pPr>
                      <a:r>
                        <a:rPr lang="uk-UA" sz="1200">
                          <a:effectLst/>
                        </a:rPr>
                        <a:t>-Надходження кредитних заявок, які банк вирішує задовольнити. </a:t>
                      </a:r>
                      <a:endParaRPr lang="uk-UA" sz="1800">
                        <a:effectLst/>
                      </a:endParaRPr>
                    </a:p>
                    <a:p>
                      <a:pPr algn="just">
                        <a:lnSpc>
                          <a:spcPct val="150000"/>
                        </a:lnSpc>
                        <a:spcAft>
                          <a:spcPts val="0"/>
                        </a:spcAft>
                        <a:tabLst>
                          <a:tab pos="630555" algn="l"/>
                        </a:tabLst>
                      </a:pPr>
                      <a:r>
                        <a:rPr lang="uk-UA" sz="1200">
                          <a:effectLst/>
                        </a:rPr>
                        <a:t>- Купівля цінних паперів.</a:t>
                      </a:r>
                      <a:endParaRPr lang="uk-UA" sz="1800">
                        <a:effectLst/>
                        <a:latin typeface="Times New Roman" panose="02020603050405020304" pitchFamily="18" charset="0"/>
                        <a:ea typeface="Calibri" panose="020F0502020204030204" pitchFamily="34" charset="0"/>
                      </a:endParaRPr>
                    </a:p>
                  </a:txBody>
                  <a:tcPr marL="53380" marR="53380" marT="0" marB="0"/>
                </a:tc>
                <a:tc>
                  <a:txBody>
                    <a:bodyPr/>
                    <a:lstStyle/>
                    <a:p>
                      <a:pPr algn="just">
                        <a:lnSpc>
                          <a:spcPct val="150000"/>
                        </a:lnSpc>
                        <a:spcAft>
                          <a:spcPts val="0"/>
                        </a:spcAft>
                        <a:tabLst>
                          <a:tab pos="630555" algn="l"/>
                        </a:tabLst>
                      </a:pPr>
                      <a:r>
                        <a:rPr lang="uk-UA" sz="1200">
                          <a:effectLst/>
                        </a:rPr>
                        <a:t>-Настання строків погашення наданих банком кредитів. </a:t>
                      </a:r>
                      <a:endParaRPr lang="uk-UA" sz="1800">
                        <a:effectLst/>
                      </a:endParaRPr>
                    </a:p>
                    <a:p>
                      <a:pPr algn="just">
                        <a:lnSpc>
                          <a:spcPct val="150000"/>
                        </a:lnSpc>
                        <a:spcAft>
                          <a:spcPts val="0"/>
                        </a:spcAft>
                        <a:tabLst>
                          <a:tab pos="630555" algn="l"/>
                        </a:tabLst>
                      </a:pPr>
                      <a:r>
                        <a:rPr lang="uk-UA" sz="1200">
                          <a:effectLst/>
                        </a:rPr>
                        <a:t>- Продаж активів банку. </a:t>
                      </a:r>
                      <a:endParaRPr lang="uk-UA" sz="1800">
                        <a:effectLst/>
                      </a:endParaRPr>
                    </a:p>
                    <a:p>
                      <a:pPr algn="just">
                        <a:lnSpc>
                          <a:spcPct val="150000"/>
                        </a:lnSpc>
                        <a:spcAft>
                          <a:spcPts val="0"/>
                        </a:spcAft>
                        <a:tabLst>
                          <a:tab pos="630555" algn="l"/>
                        </a:tabLst>
                      </a:pPr>
                      <a:r>
                        <a:rPr lang="uk-UA" sz="1200">
                          <a:effectLst/>
                        </a:rPr>
                        <a:t>- Доходи від надання банківських послуг.</a:t>
                      </a:r>
                      <a:endParaRPr lang="uk-UA" sz="1800">
                        <a:effectLst/>
                        <a:latin typeface="Times New Roman" panose="02020603050405020304" pitchFamily="18" charset="0"/>
                        <a:ea typeface="Calibri" panose="020F0502020204030204" pitchFamily="34" charset="0"/>
                      </a:endParaRPr>
                    </a:p>
                  </a:txBody>
                  <a:tcPr marL="53380" marR="53380" marT="0" marB="0"/>
                </a:tc>
                <a:extLst>
                  <a:ext uri="{0D108BD9-81ED-4DB2-BD59-A6C34878D82A}">
                    <a16:rowId xmlns:a16="http://schemas.microsoft.com/office/drawing/2014/main" val="3722079506"/>
                  </a:ext>
                </a:extLst>
              </a:tr>
              <a:tr h="1254299">
                <a:tc>
                  <a:txBody>
                    <a:bodyPr/>
                    <a:lstStyle/>
                    <a:p>
                      <a:pPr algn="ctr">
                        <a:lnSpc>
                          <a:spcPct val="150000"/>
                        </a:lnSpc>
                        <a:spcAft>
                          <a:spcPts val="0"/>
                        </a:spcAft>
                        <a:tabLst>
                          <a:tab pos="630555" algn="l"/>
                        </a:tabLst>
                      </a:pPr>
                      <a:r>
                        <a:rPr lang="uk-UA" sz="1200" smtClean="0">
                          <a:effectLst/>
                        </a:rPr>
                        <a:t>Пасивні </a:t>
                      </a:r>
                      <a:r>
                        <a:rPr lang="uk-UA" sz="1200">
                          <a:effectLst/>
                        </a:rPr>
                        <a:t>операції</a:t>
                      </a:r>
                      <a:endParaRPr lang="uk-UA" sz="1200">
                        <a:effectLst/>
                        <a:latin typeface="Times New Roman" panose="02020603050405020304" pitchFamily="18" charset="0"/>
                        <a:ea typeface="Calibri" panose="020F0502020204030204" pitchFamily="34" charset="0"/>
                      </a:endParaRPr>
                    </a:p>
                  </a:txBody>
                  <a:tcPr marL="53380" marR="53380" marT="0" marB="0" anchor="ctr"/>
                </a:tc>
                <a:tc>
                  <a:txBody>
                    <a:bodyPr/>
                    <a:lstStyle/>
                    <a:p>
                      <a:pPr algn="just">
                        <a:lnSpc>
                          <a:spcPct val="150000"/>
                        </a:lnSpc>
                        <a:spcAft>
                          <a:spcPts val="0"/>
                        </a:spcAft>
                        <a:tabLst>
                          <a:tab pos="630555" algn="l"/>
                        </a:tabLst>
                      </a:pPr>
                      <a:r>
                        <a:rPr lang="uk-UA" sz="1200">
                          <a:effectLst/>
                        </a:rPr>
                        <a:t>- Зняття клієнтами коштів зі своїх рахунків. </a:t>
                      </a:r>
                      <a:endParaRPr lang="uk-UA" sz="1800">
                        <a:effectLst/>
                      </a:endParaRPr>
                    </a:p>
                    <a:p>
                      <a:pPr algn="just">
                        <a:lnSpc>
                          <a:spcPct val="150000"/>
                        </a:lnSpc>
                        <a:spcAft>
                          <a:spcPts val="0"/>
                        </a:spcAft>
                        <a:tabLst>
                          <a:tab pos="630555" algn="l"/>
                        </a:tabLst>
                      </a:pPr>
                      <a:r>
                        <a:rPr lang="uk-UA" sz="1200">
                          <a:effectLst/>
                        </a:rPr>
                        <a:t>- Настання строків погашення заборгованості за позиками, одержаними банком. </a:t>
                      </a:r>
                      <a:endParaRPr lang="uk-UA" sz="1800">
                        <a:effectLst/>
                      </a:endParaRPr>
                    </a:p>
                    <a:p>
                      <a:pPr algn="just">
                        <a:lnSpc>
                          <a:spcPct val="150000"/>
                        </a:lnSpc>
                        <a:spcAft>
                          <a:spcPts val="0"/>
                        </a:spcAft>
                        <a:tabLst>
                          <a:tab pos="630555" algn="l"/>
                        </a:tabLst>
                      </a:pPr>
                      <a:r>
                        <a:rPr lang="uk-UA" sz="1200">
                          <a:effectLst/>
                        </a:rPr>
                        <a:t>- Настання термінів платежів до бюджету. </a:t>
                      </a:r>
                      <a:endParaRPr lang="uk-UA" sz="1800">
                        <a:effectLst/>
                      </a:endParaRPr>
                    </a:p>
                    <a:p>
                      <a:pPr algn="just">
                        <a:lnSpc>
                          <a:spcPct val="150000"/>
                        </a:lnSpc>
                        <a:spcAft>
                          <a:spcPts val="0"/>
                        </a:spcAft>
                        <a:tabLst>
                          <a:tab pos="630555" algn="l"/>
                        </a:tabLst>
                      </a:pPr>
                      <a:r>
                        <a:rPr lang="uk-UA" sz="1200">
                          <a:effectLst/>
                        </a:rPr>
                        <a:t>- Виплата дивідендів акціонерам.</a:t>
                      </a:r>
                      <a:endParaRPr lang="uk-UA" sz="1800">
                        <a:effectLst/>
                        <a:latin typeface="Times New Roman" panose="02020603050405020304" pitchFamily="18" charset="0"/>
                        <a:ea typeface="Calibri" panose="020F0502020204030204" pitchFamily="34" charset="0"/>
                      </a:endParaRPr>
                    </a:p>
                  </a:txBody>
                  <a:tcPr marL="53380" marR="53380" marT="0" marB="0"/>
                </a:tc>
                <a:tc>
                  <a:txBody>
                    <a:bodyPr/>
                    <a:lstStyle/>
                    <a:p>
                      <a:pPr algn="just">
                        <a:lnSpc>
                          <a:spcPct val="150000"/>
                        </a:lnSpc>
                        <a:spcAft>
                          <a:spcPts val="0"/>
                        </a:spcAft>
                        <a:tabLst>
                          <a:tab pos="630555" algn="l"/>
                        </a:tabLst>
                      </a:pPr>
                      <a:r>
                        <a:rPr lang="uk-UA" sz="1200">
                          <a:effectLst/>
                        </a:rPr>
                        <a:t>- Залучення депозитів від клієнтів. </a:t>
                      </a:r>
                      <a:endParaRPr lang="uk-UA" sz="1800">
                        <a:effectLst/>
                      </a:endParaRPr>
                    </a:p>
                    <a:p>
                      <a:pPr algn="just">
                        <a:lnSpc>
                          <a:spcPct val="150000"/>
                        </a:lnSpc>
                        <a:spcAft>
                          <a:spcPts val="0"/>
                        </a:spcAft>
                        <a:tabLst>
                          <a:tab pos="630555" algn="l"/>
                        </a:tabLst>
                      </a:pPr>
                      <a:r>
                        <a:rPr lang="uk-UA" sz="1200">
                          <a:effectLst/>
                        </a:rPr>
                        <a:t>- Запозичення коштів на грошовому ринку. </a:t>
                      </a:r>
                      <a:endParaRPr lang="uk-UA" sz="1800">
                        <a:effectLst/>
                      </a:endParaRPr>
                    </a:p>
                    <a:p>
                      <a:pPr algn="just">
                        <a:lnSpc>
                          <a:spcPct val="150000"/>
                        </a:lnSpc>
                        <a:spcAft>
                          <a:spcPts val="0"/>
                        </a:spcAft>
                        <a:tabLst>
                          <a:tab pos="630555" algn="l"/>
                        </a:tabLst>
                      </a:pPr>
                      <a:r>
                        <a:rPr lang="uk-UA" sz="1200">
                          <a:effectLst/>
                        </a:rPr>
                        <a:t>- Випуск депозитних сертифікатів. </a:t>
                      </a:r>
                      <a:endParaRPr lang="uk-UA" sz="1800">
                        <a:effectLst/>
                      </a:endParaRPr>
                    </a:p>
                    <a:p>
                      <a:pPr algn="just">
                        <a:lnSpc>
                          <a:spcPct val="150000"/>
                        </a:lnSpc>
                        <a:spcAft>
                          <a:spcPts val="0"/>
                        </a:spcAft>
                        <a:tabLst>
                          <a:tab pos="630555" algn="l"/>
                        </a:tabLst>
                      </a:pPr>
                      <a:r>
                        <a:rPr lang="uk-UA" sz="1200">
                          <a:effectLst/>
                        </a:rPr>
                        <a:t>- Проведення операцій репо.</a:t>
                      </a:r>
                      <a:endParaRPr lang="uk-UA" sz="1800">
                        <a:effectLst/>
                        <a:latin typeface="Times New Roman" panose="02020603050405020304" pitchFamily="18" charset="0"/>
                        <a:ea typeface="Calibri" panose="020F0502020204030204" pitchFamily="34" charset="0"/>
                      </a:endParaRPr>
                    </a:p>
                  </a:txBody>
                  <a:tcPr marL="53380" marR="53380" marT="0" marB="0"/>
                </a:tc>
                <a:extLst>
                  <a:ext uri="{0D108BD9-81ED-4DB2-BD59-A6C34878D82A}">
                    <a16:rowId xmlns:a16="http://schemas.microsoft.com/office/drawing/2014/main" val="3504990060"/>
                  </a:ext>
                </a:extLst>
              </a:tr>
            </a:tbl>
          </a:graphicData>
        </a:graphic>
      </p:graphicFrame>
    </p:spTree>
    <p:extLst>
      <p:ext uri="{BB962C8B-B14F-4D97-AF65-F5344CB8AC3E}">
        <p14:creationId xmlns:p14="http://schemas.microsoft.com/office/powerpoint/2010/main" val="307086956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59"/>
          <p:cNvSpPr/>
          <p:nvPr/>
        </p:nvSpPr>
        <p:spPr>
          <a:xfrm>
            <a:off x="-141625" y="1448425"/>
            <a:ext cx="6355500" cy="2903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9"/>
          <p:cNvSpPr txBox="1">
            <a:spLocks noGrp="1"/>
          </p:cNvSpPr>
          <p:nvPr>
            <p:ph type="body" idx="1"/>
          </p:nvPr>
        </p:nvSpPr>
        <p:spPr>
          <a:xfrm>
            <a:off x="368391" y="2134800"/>
            <a:ext cx="5581859" cy="1476000"/>
          </a:xfrm>
          <a:prstGeom prst="rect">
            <a:avLst/>
          </a:prstGeom>
        </p:spPr>
        <p:txBody>
          <a:bodyPr spcFirstLastPara="1" wrap="square" lIns="91425" tIns="91425" rIns="91425" bIns="91425" anchor="ctr" anchorCtr="0">
            <a:noAutofit/>
          </a:bodyPr>
          <a:lstStyle/>
          <a:p>
            <a:pPr marL="152400" indent="0" algn="just">
              <a:buNone/>
            </a:pPr>
            <a:r>
              <a:rPr lang="uk-UA"/>
              <a:t>У сучасній міжнародній практиці панує погляд, згідно з яким банк має надавати всі кредити з допустимим рівнем ризику навіть у разі дефіциту грошових коштів, розраховуючи на можливість запозичення ресурсів. Такий підхід називають </a:t>
            </a:r>
            <a:r>
              <a:rPr lang="uk-UA" b="1"/>
              <a:t>концепцією партнерства у взаємовідносинах із клієнтом</a:t>
            </a:r>
            <a:r>
              <a:rPr lang="uk-UA"/>
              <a:t>. </a:t>
            </a:r>
            <a:endParaRPr lang="uk-UA" smtClean="0"/>
          </a:p>
          <a:p>
            <a:pPr marL="152400" indent="0" algn="just">
              <a:buNone/>
            </a:pPr>
            <a:r>
              <a:rPr lang="uk-UA" smtClean="0"/>
              <a:t>Він </a:t>
            </a:r>
            <a:r>
              <a:rPr lang="uk-UA"/>
              <a:t>орієнтований на встановлення різнобічних стосунків із клієнтурою, максимізацію сукупних кредитів і підвищення дохідності банку. Це означає, що в розрахунках потреби в ліквідних коштах необхідно враховувати і потенційний попит на кредити та ймовірну суму невчасно повернених (реструктуризованих, непогашених) кредитів.</a:t>
            </a:r>
          </a:p>
        </p:txBody>
      </p:sp>
      <p:pic>
        <p:nvPicPr>
          <p:cNvPr id="3" name="Рисунок 2"/>
          <p:cNvPicPr>
            <a:picLocks noChangeAspect="1"/>
          </p:cNvPicPr>
          <p:nvPr/>
        </p:nvPicPr>
        <p:blipFill>
          <a:blip r:embed="rId3"/>
          <a:stretch>
            <a:fillRect/>
          </a:stretch>
        </p:blipFill>
        <p:spPr>
          <a:xfrm>
            <a:off x="6213875" y="1"/>
            <a:ext cx="2930126" cy="5143500"/>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57"/>
          <p:cNvSpPr/>
          <p:nvPr/>
        </p:nvSpPr>
        <p:spPr>
          <a:xfrm>
            <a:off x="723599" y="1161511"/>
            <a:ext cx="2424900" cy="3430224"/>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7"/>
          <p:cNvSpPr/>
          <p:nvPr/>
        </p:nvSpPr>
        <p:spPr>
          <a:xfrm>
            <a:off x="3328452" y="1161511"/>
            <a:ext cx="2424900" cy="3430224"/>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7"/>
          <p:cNvSpPr/>
          <p:nvPr/>
        </p:nvSpPr>
        <p:spPr>
          <a:xfrm>
            <a:off x="6031155" y="1161511"/>
            <a:ext cx="2424900" cy="3430224"/>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7"/>
          <p:cNvSpPr/>
          <p:nvPr/>
        </p:nvSpPr>
        <p:spPr>
          <a:xfrm>
            <a:off x="1214028" y="851661"/>
            <a:ext cx="6717671" cy="946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7"/>
          <p:cNvSpPr txBox="1">
            <a:spLocks noGrp="1"/>
          </p:cNvSpPr>
          <p:nvPr>
            <p:ph type="subTitle" idx="1"/>
          </p:nvPr>
        </p:nvSpPr>
        <p:spPr>
          <a:xfrm>
            <a:off x="750468" y="1797861"/>
            <a:ext cx="2371162" cy="1268225"/>
          </a:xfrm>
          <a:prstGeom prst="rect">
            <a:avLst/>
          </a:prstGeom>
          <a:noFill/>
          <a:ln>
            <a:noFill/>
          </a:ln>
        </p:spPr>
        <p:txBody>
          <a:bodyPr spcFirstLastPara="1" wrap="square" lIns="91425" tIns="91425" rIns="91425" bIns="91425" anchor="t" anchorCtr="0">
            <a:noAutofit/>
          </a:bodyPr>
          <a:lstStyle/>
          <a:p>
            <a:pPr marL="0" indent="0"/>
            <a:r>
              <a:rPr lang="uk-UA" sz="1200">
                <a:solidFill>
                  <a:schemeClr val="lt1"/>
                </a:solidFill>
              </a:rPr>
              <a:t>активи, які знаходяться в готівковій формі або можуть бути швидко реалізовані на ринку. Це — готівкові кошти, дорожні чеки, банківські метали, кошти на рахунках в інших банках, державні цінні папери. У міжнародній практиці до складу високоліквідних активів можуть включатися банківські акцепти, векселі та цінні папери першокласних емітентів</a:t>
            </a:r>
            <a:endParaRPr sz="1200">
              <a:solidFill>
                <a:schemeClr val="lt1"/>
              </a:solidFill>
            </a:endParaRPr>
          </a:p>
        </p:txBody>
      </p:sp>
      <p:sp>
        <p:nvSpPr>
          <p:cNvPr id="758" name="Google Shape;758;p57"/>
          <p:cNvSpPr txBox="1">
            <a:spLocks noGrp="1"/>
          </p:cNvSpPr>
          <p:nvPr>
            <p:ph type="subTitle" idx="3"/>
          </p:nvPr>
        </p:nvSpPr>
        <p:spPr>
          <a:xfrm>
            <a:off x="3328452" y="1811432"/>
            <a:ext cx="2424899" cy="1119642"/>
          </a:xfrm>
          <a:prstGeom prst="rect">
            <a:avLst/>
          </a:prstGeom>
          <a:noFill/>
          <a:ln>
            <a:noFill/>
          </a:ln>
        </p:spPr>
        <p:txBody>
          <a:bodyPr spcFirstLastPara="1" wrap="square" lIns="91425" tIns="91425" rIns="91425" bIns="91425" anchor="t" anchorCtr="0">
            <a:noAutofit/>
          </a:bodyPr>
          <a:lstStyle/>
          <a:p>
            <a:pPr marL="0" indent="0"/>
            <a:r>
              <a:rPr lang="uk-UA" sz="1200">
                <a:solidFill>
                  <a:schemeClr val="lt1"/>
                </a:solidFill>
              </a:rPr>
              <a:t>а</a:t>
            </a:r>
            <a:r>
              <a:rPr lang="uk-UA" sz="1200" smtClean="0">
                <a:solidFill>
                  <a:schemeClr val="lt1"/>
                </a:solidFill>
              </a:rPr>
              <a:t>ктиви, які </a:t>
            </a:r>
            <a:r>
              <a:rPr lang="uk-UA" sz="1200">
                <a:solidFill>
                  <a:schemeClr val="lt1"/>
                </a:solidFill>
              </a:rPr>
              <a:t>можуть бути перетворені в грошову форму протягом певного періоду часу (наприклад 30 днів). До цієї групи належать платежі на користь банку з термінами виконання в зазначений період, такі як кредити, в тому числі і міжбанківські, дебіторська заборгованість, інші цінні папери (крім високоліквідних), які обертаються на ринку.</a:t>
            </a:r>
            <a:endParaRPr sz="1200">
              <a:solidFill>
                <a:schemeClr val="lt1"/>
              </a:solidFill>
            </a:endParaRPr>
          </a:p>
        </p:txBody>
      </p:sp>
      <p:sp>
        <p:nvSpPr>
          <p:cNvPr id="760" name="Google Shape;760;p57"/>
          <p:cNvSpPr txBox="1">
            <a:spLocks noGrp="1"/>
          </p:cNvSpPr>
          <p:nvPr>
            <p:ph type="subTitle" idx="5"/>
          </p:nvPr>
        </p:nvSpPr>
        <p:spPr>
          <a:xfrm>
            <a:off x="6031154" y="1797861"/>
            <a:ext cx="2424901" cy="1119642"/>
          </a:xfrm>
          <a:prstGeom prst="rect">
            <a:avLst/>
          </a:prstGeom>
          <a:noFill/>
          <a:ln>
            <a:noFill/>
          </a:ln>
        </p:spPr>
        <p:txBody>
          <a:bodyPr spcFirstLastPara="1" wrap="square" lIns="91425" tIns="91425" rIns="91425" bIns="91425" anchor="t" anchorCtr="0">
            <a:noAutofit/>
          </a:bodyPr>
          <a:lstStyle/>
          <a:p>
            <a:pPr marL="0" indent="0"/>
            <a:r>
              <a:rPr lang="uk-UA" sz="1200">
                <a:solidFill>
                  <a:schemeClr val="lt1"/>
                </a:solidFill>
              </a:rPr>
              <a:t>прострочені, пролонговані та безнадійні кредити, ненадійна дебіторська заборгованість, цінні папери, які не обертаються на ринку, господарські матеріли, будинки, споруди та інші основні фонди.</a:t>
            </a:r>
            <a:endParaRPr sz="1200">
              <a:solidFill>
                <a:schemeClr val="lt1"/>
              </a:solidFill>
            </a:endParaRPr>
          </a:p>
        </p:txBody>
      </p:sp>
      <p:sp>
        <p:nvSpPr>
          <p:cNvPr id="761" name="Google Shape;761;p57"/>
          <p:cNvSpPr txBox="1">
            <a:spLocks noGrp="1"/>
          </p:cNvSpPr>
          <p:nvPr>
            <p:ph type="title" idx="6"/>
          </p:nvPr>
        </p:nvSpPr>
        <p:spPr>
          <a:xfrm>
            <a:off x="1266749" y="1181358"/>
            <a:ext cx="1811897" cy="577800"/>
          </a:xfrm>
          <a:prstGeom prst="rect">
            <a:avLst/>
          </a:prstGeom>
        </p:spPr>
        <p:txBody>
          <a:bodyPr spcFirstLastPara="1" wrap="square" lIns="91425" tIns="91425" rIns="91425" bIns="91425" anchor="ctr" anchorCtr="0">
            <a:noAutofit/>
          </a:bodyPr>
          <a:lstStyle/>
          <a:p>
            <a:pPr lvl="0"/>
            <a:r>
              <a:rPr lang="uk-UA">
                <a:solidFill>
                  <a:schemeClr val="lt1"/>
                </a:solidFill>
              </a:rPr>
              <a:t>Високоліквідні активи </a:t>
            </a:r>
            <a:endParaRPr>
              <a:solidFill>
                <a:schemeClr val="lt1"/>
              </a:solidFill>
            </a:endParaRPr>
          </a:p>
        </p:txBody>
      </p:sp>
      <p:sp>
        <p:nvSpPr>
          <p:cNvPr id="762" name="Google Shape;762;p57"/>
          <p:cNvSpPr txBox="1">
            <a:spLocks noGrp="1"/>
          </p:cNvSpPr>
          <p:nvPr>
            <p:ph type="title" idx="7"/>
          </p:nvPr>
        </p:nvSpPr>
        <p:spPr>
          <a:xfrm>
            <a:off x="3888487" y="1190936"/>
            <a:ext cx="1251824" cy="577800"/>
          </a:xfrm>
          <a:prstGeom prst="rect">
            <a:avLst/>
          </a:prstGeom>
          <a:noFill/>
          <a:ln>
            <a:noFill/>
          </a:ln>
        </p:spPr>
        <p:txBody>
          <a:bodyPr spcFirstLastPara="1" wrap="square" lIns="91425" tIns="91425" rIns="91425" bIns="91425" anchor="ctr" anchorCtr="0">
            <a:noAutofit/>
          </a:bodyPr>
          <a:lstStyle/>
          <a:p>
            <a:r>
              <a:rPr lang="uk-UA">
                <a:solidFill>
                  <a:schemeClr val="lt1"/>
                </a:solidFill>
              </a:rPr>
              <a:t>Ліквідні активи </a:t>
            </a:r>
            <a:endParaRPr>
              <a:solidFill>
                <a:schemeClr val="lt1"/>
              </a:solidFill>
            </a:endParaRPr>
          </a:p>
        </p:txBody>
      </p:sp>
      <p:sp>
        <p:nvSpPr>
          <p:cNvPr id="763" name="Google Shape;763;p57"/>
          <p:cNvSpPr txBox="1">
            <a:spLocks noGrp="1"/>
          </p:cNvSpPr>
          <p:nvPr>
            <p:ph type="title" idx="8"/>
          </p:nvPr>
        </p:nvSpPr>
        <p:spPr>
          <a:xfrm>
            <a:off x="6121527" y="1181358"/>
            <a:ext cx="1827984" cy="577800"/>
          </a:xfrm>
          <a:prstGeom prst="rect">
            <a:avLst/>
          </a:prstGeom>
          <a:noFill/>
          <a:ln>
            <a:noFill/>
          </a:ln>
        </p:spPr>
        <p:txBody>
          <a:bodyPr spcFirstLastPara="1" wrap="square" lIns="91425" tIns="91425" rIns="91425" bIns="91425" anchor="ctr" anchorCtr="0">
            <a:noAutofit/>
          </a:bodyPr>
          <a:lstStyle/>
          <a:p>
            <a:r>
              <a:rPr lang="uk-UA">
                <a:solidFill>
                  <a:schemeClr val="lt1"/>
                </a:solidFill>
              </a:rPr>
              <a:t>Низьколіквідні активи </a:t>
            </a:r>
            <a:endParaRPr>
              <a:solidFill>
                <a:schemeClr val="lt1"/>
              </a:solidFill>
            </a:endParaRPr>
          </a:p>
        </p:txBody>
      </p:sp>
      <p:sp>
        <p:nvSpPr>
          <p:cNvPr id="764" name="Google Shape;764;p57"/>
          <p:cNvSpPr txBox="1">
            <a:spLocks noGrp="1"/>
          </p:cNvSpPr>
          <p:nvPr>
            <p:ph type="ctrTitle" idx="9"/>
          </p:nvPr>
        </p:nvSpPr>
        <p:spPr>
          <a:xfrm>
            <a:off x="723599" y="470625"/>
            <a:ext cx="7821765" cy="447075"/>
          </a:xfrm>
          <a:prstGeom prst="rect">
            <a:avLst/>
          </a:prstGeom>
        </p:spPr>
        <p:txBody>
          <a:bodyPr spcFirstLastPara="1" wrap="square" lIns="91425" tIns="91425" rIns="91425" bIns="91425" anchor="t" anchorCtr="0">
            <a:noAutofit/>
          </a:bodyPr>
          <a:lstStyle/>
          <a:p>
            <a:pPr lvl="0"/>
            <a:r>
              <a:rPr lang="uk-UA"/>
              <a:t>За ступенем ліквідності банківські активи поділяють на три </a:t>
            </a:r>
            <a:r>
              <a:rPr lang="uk-UA"/>
              <a:t>групи</a:t>
            </a:r>
            <a:r>
              <a:rPr lang="uk-UA" smtClean="0"/>
              <a:t>.</a:t>
            </a:r>
            <a:endParaRP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3">
            <a:alphaModFix/>
          </a:blip>
          <a:srcRect t="1672" b="1662"/>
          <a:stretch/>
        </p:blipFill>
        <p:spPr>
          <a:xfrm>
            <a:off x="0" y="0"/>
            <a:ext cx="3085278" cy="5143500"/>
          </a:xfrm>
          <a:prstGeom prst="rect">
            <a:avLst/>
          </a:prstGeom>
          <a:noFill/>
          <a:ln>
            <a:noFill/>
          </a:ln>
        </p:spPr>
      </p:pic>
      <p:sp>
        <p:nvSpPr>
          <p:cNvPr id="186" name="Google Shape;186;p32"/>
          <p:cNvSpPr txBox="1">
            <a:spLocks noGrp="1"/>
          </p:cNvSpPr>
          <p:nvPr>
            <p:ph type="subTitle" idx="1"/>
          </p:nvPr>
        </p:nvSpPr>
        <p:spPr>
          <a:xfrm>
            <a:off x="3289208" y="348656"/>
            <a:ext cx="5578497" cy="3888116"/>
          </a:xfrm>
          <a:prstGeom prst="rect">
            <a:avLst/>
          </a:prstGeom>
        </p:spPr>
        <p:txBody>
          <a:bodyPr spcFirstLastPara="1" wrap="square" lIns="91425" tIns="91425" rIns="91425" bIns="91425" anchor="t" anchorCtr="0">
            <a:noAutofit/>
          </a:bodyPr>
          <a:lstStyle/>
          <a:p>
            <a:pPr marL="0" algn="just"/>
            <a:r>
              <a:rPr lang="uk-UA" sz="1400"/>
              <a:t>Імовірність настання ситуації невідповідності між попитом і пропозицією ліквідних коштів називають </a:t>
            </a:r>
            <a:r>
              <a:rPr lang="uk-UA" sz="1400" b="1"/>
              <a:t>ризиком незбалансованої ліквідності</a:t>
            </a:r>
            <a:r>
              <a:rPr lang="uk-UA" sz="1400"/>
              <a:t>. Очевидно, що ризик ліквідності майже завжди супроводжує банківську </a:t>
            </a:r>
            <a:r>
              <a:rPr lang="uk-UA" sz="1400"/>
              <a:t>діяльність</a:t>
            </a:r>
            <a:r>
              <a:rPr lang="uk-UA" sz="1400" smtClean="0"/>
              <a:t>.</a:t>
            </a:r>
          </a:p>
          <a:p>
            <a:pPr marL="0" algn="just"/>
            <a:endParaRPr lang="uk-UA" sz="1400"/>
          </a:p>
          <a:p>
            <a:pPr marL="0" algn="just"/>
            <a:r>
              <a:rPr lang="uk-UA" sz="1400"/>
              <a:t>На підвищення ризику ліквідності впливають як зовнішні (загальносистемні), так і внутрішні чинники. </a:t>
            </a:r>
          </a:p>
          <a:p>
            <a:pPr marL="0" algn="just"/>
            <a:r>
              <a:rPr lang="uk-UA" sz="1400"/>
              <a:t>До </a:t>
            </a:r>
            <a:r>
              <a:rPr lang="uk-UA" sz="1400" b="1"/>
              <a:t>загальносистемних чинників</a:t>
            </a:r>
            <a:r>
              <a:rPr lang="uk-UA" sz="1400"/>
              <a:t> належать такі, як нерозвиненість фінансового ринку, брак ліквідних ринків для окремих активів, що ускладнює їх продаж за прийнятною ціною в короткі строки, загальні кризові явища в економіці, які унеможливлюють безперебійне залучення коштів, і т. ін</a:t>
            </a:r>
            <a:r>
              <a:rPr lang="uk-UA" sz="1400"/>
              <a:t>. </a:t>
            </a:r>
            <a:endParaRPr lang="uk-UA" sz="1400" smtClean="0"/>
          </a:p>
          <a:p>
            <a:pPr marL="0" algn="just"/>
            <a:endParaRPr lang="uk-UA" sz="1400"/>
          </a:p>
          <a:p>
            <a:pPr marL="0" algn="just"/>
            <a:r>
              <a:rPr lang="uk-UA" sz="1400"/>
              <a:t>Серед </a:t>
            </a:r>
            <a:r>
              <a:rPr lang="uk-UA" sz="1400" b="1"/>
              <a:t>чинників підвищення ризику ліквідності, пов’язаних з діяльністю конкретного банку</a:t>
            </a:r>
            <a:r>
              <a:rPr lang="uk-UA" sz="1400"/>
              <a:t>, такі: дисбаланс грошових потоків, викликаний невідповідністю структури вимог та зобов’язань банку; недостатність ліквідних активів; нестабільність ресурсної бази; низький рейтинг банку; хибна стратегія управління ліквідністю (наприклад, пріоритетність прибутковості над ліквідністю).</a:t>
            </a: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7"/>
          <p:cNvPicPr preferRelativeResize="0"/>
          <p:nvPr/>
        </p:nvPicPr>
        <p:blipFill rotWithShape="1">
          <a:blip r:embed="rId3">
            <a:alphaModFix/>
          </a:blip>
          <a:srcRect t="146" b="47598"/>
          <a:stretch/>
        </p:blipFill>
        <p:spPr>
          <a:xfrm flipH="1">
            <a:off x="-7500" y="0"/>
            <a:ext cx="9139250" cy="3183724"/>
          </a:xfrm>
          <a:prstGeom prst="rect">
            <a:avLst/>
          </a:prstGeom>
          <a:noFill/>
          <a:ln>
            <a:noFill/>
          </a:ln>
        </p:spPr>
      </p:pic>
      <p:sp>
        <p:nvSpPr>
          <p:cNvPr id="247" name="Google Shape;247;p37"/>
          <p:cNvSpPr txBox="1">
            <a:spLocks noGrp="1"/>
          </p:cNvSpPr>
          <p:nvPr>
            <p:ph type="subTitle" idx="1"/>
          </p:nvPr>
        </p:nvSpPr>
        <p:spPr>
          <a:xfrm>
            <a:off x="298027" y="3202043"/>
            <a:ext cx="3730761" cy="1112400"/>
          </a:xfrm>
          <a:prstGeom prst="rect">
            <a:avLst/>
          </a:prstGeom>
        </p:spPr>
        <p:txBody>
          <a:bodyPr spcFirstLastPara="1" wrap="square" lIns="91425" tIns="91425" rIns="91425" bIns="91425" anchor="t" anchorCtr="0">
            <a:noAutofit/>
          </a:bodyPr>
          <a:lstStyle/>
          <a:p>
            <a:pPr marL="0" algn="just"/>
            <a:r>
              <a:rPr lang="uk-UA" sz="1400" b="1"/>
              <a:t>Мета процесу управління ліквідністю</a:t>
            </a:r>
            <a:r>
              <a:rPr lang="uk-UA" sz="1400"/>
              <a:t> полягає в безперебійному забезпеченні достатнього рівня ліквідності банку за мінімальних витрат</a:t>
            </a:r>
            <a:r>
              <a:rPr lang="uk-UA" sz="1400"/>
              <a:t>. </a:t>
            </a:r>
            <a:endParaRPr lang="uk-UA" sz="1400"/>
          </a:p>
        </p:txBody>
      </p:sp>
      <p:sp>
        <p:nvSpPr>
          <p:cNvPr id="248" name="Google Shape;248;p37"/>
          <p:cNvSpPr/>
          <p:nvPr/>
        </p:nvSpPr>
        <p:spPr>
          <a:xfrm>
            <a:off x="4226445" y="1739543"/>
            <a:ext cx="4926300" cy="2925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txBox="1">
            <a:spLocks noGrp="1"/>
          </p:cNvSpPr>
          <p:nvPr>
            <p:ph type="subTitle" idx="2"/>
          </p:nvPr>
        </p:nvSpPr>
        <p:spPr>
          <a:xfrm>
            <a:off x="4368799" y="3202043"/>
            <a:ext cx="4700693" cy="1112400"/>
          </a:xfrm>
          <a:prstGeom prst="rect">
            <a:avLst/>
          </a:prstGeom>
        </p:spPr>
        <p:txBody>
          <a:bodyPr spcFirstLastPara="1" wrap="square" lIns="91425" tIns="91425" rIns="91425" bIns="91425" anchor="t" anchorCtr="0">
            <a:noAutofit/>
          </a:bodyPr>
          <a:lstStyle/>
          <a:p>
            <a:pPr marL="0"/>
            <a:r>
              <a:rPr lang="uk-UA" sz="1400"/>
              <a:t>Банк вважається ліквідним, якщо він має можливість постійно і безперебійно задовольняти потреби у грошових коштах, трансформувати свої активи в готівку без суттєвої втрати їх вартості або в будь-­який момент запозичати кошти на ринку за середньою ставкою для поповнення ліквідності.</a:t>
            </a:r>
          </a:p>
          <a:p>
            <a:pPr marL="0" lvl="0" indent="0" algn="l" rtl="0">
              <a:spcBef>
                <a:spcPts val="1600"/>
              </a:spcBef>
              <a:spcAft>
                <a:spcPts val="0"/>
              </a:spcAft>
              <a:buNone/>
            </a:pPr>
            <a:endParaRPr sz="140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ctrTitle" idx="4"/>
          </p:nvPr>
        </p:nvSpPr>
        <p:spPr>
          <a:xfrm>
            <a:off x="195953" y="158477"/>
            <a:ext cx="8699766" cy="678822"/>
          </a:xfrm>
          <a:prstGeom prst="rect">
            <a:avLst/>
          </a:prstGeom>
          <a:solidFill>
            <a:schemeClr val="bg1"/>
          </a:solidFill>
        </p:spPr>
        <p:txBody>
          <a:bodyPr spcFirstLastPara="1" wrap="square" lIns="91425" tIns="91425" rIns="91425" bIns="91425" anchor="t" anchorCtr="0">
            <a:noAutofit/>
          </a:bodyPr>
          <a:lstStyle/>
          <a:p>
            <a:pPr algn="ctr"/>
            <a:r>
              <a:rPr lang="uk-UA" smtClean="0"/>
              <a:t>Щоб </a:t>
            </a:r>
            <a:r>
              <a:rPr lang="uk-UA"/>
              <a:t>запобігти надмірному підвищенню ризику ліквідності, менеджмент банку має керуватися у своїй діяльності такими </a:t>
            </a:r>
            <a:r>
              <a:rPr lang="uk-UA" b="1"/>
              <a:t>принципами</a:t>
            </a:r>
            <a:r>
              <a:rPr lang="uk-UA" smtClean="0"/>
              <a:t>:</a:t>
            </a:r>
            <a:endParaRPr>
              <a:solidFill>
                <a:schemeClr val="lt1"/>
              </a:solidFill>
            </a:endParaRPr>
          </a:p>
        </p:txBody>
      </p:sp>
      <p:sp>
        <p:nvSpPr>
          <p:cNvPr id="221" name="Google Shape;221;p36"/>
          <p:cNvSpPr txBox="1">
            <a:spLocks noGrp="1"/>
          </p:cNvSpPr>
          <p:nvPr>
            <p:ph type="subTitle" idx="1"/>
          </p:nvPr>
        </p:nvSpPr>
        <p:spPr>
          <a:xfrm>
            <a:off x="4255475" y="1195963"/>
            <a:ext cx="3138448" cy="1112400"/>
          </a:xfrm>
          <a:prstGeom prst="rect">
            <a:avLst/>
          </a:prstGeom>
        </p:spPr>
        <p:txBody>
          <a:bodyPr spcFirstLastPara="1" wrap="square" lIns="91425" tIns="91425" rIns="91425" bIns="91425" anchor="t" anchorCtr="0">
            <a:noAutofit/>
          </a:bodyPr>
          <a:lstStyle/>
          <a:p>
            <a:pPr marL="0" lvl="0" indent="0"/>
            <a:r>
              <a:rPr lang="uk-UA" sz="1200"/>
              <a:t>постійність аналізу потреб банку в ліквідних коштах для уникнення як їх надлишку, так і дефіциту</a:t>
            </a:r>
            <a:endParaRPr sz="1200"/>
          </a:p>
        </p:txBody>
      </p:sp>
      <p:sp>
        <p:nvSpPr>
          <p:cNvPr id="222" name="Google Shape;222;p36"/>
          <p:cNvSpPr txBox="1">
            <a:spLocks noGrp="1"/>
          </p:cNvSpPr>
          <p:nvPr>
            <p:ph type="subTitle" idx="3"/>
          </p:nvPr>
        </p:nvSpPr>
        <p:spPr>
          <a:xfrm>
            <a:off x="6084275" y="2383516"/>
            <a:ext cx="2811444" cy="1112400"/>
          </a:xfrm>
          <a:prstGeom prst="rect">
            <a:avLst/>
          </a:prstGeom>
        </p:spPr>
        <p:txBody>
          <a:bodyPr spcFirstLastPara="1" wrap="square" lIns="91425" tIns="91425" rIns="91425" bIns="91425" anchor="t" anchorCtr="0">
            <a:noAutofit/>
          </a:bodyPr>
          <a:lstStyle/>
          <a:p>
            <a:pPr marL="0" lvl="0" indent="0"/>
            <a:r>
              <a:rPr lang="uk-UA" sz="1200"/>
              <a:t>врахування взаємозв’язку ризику ліквідності з іншими сферами діяльності, такими як залучення та розміщення коштів, а також ризиком відсоткових ставок</a:t>
            </a:r>
            <a:endParaRPr sz="1200"/>
          </a:p>
        </p:txBody>
      </p:sp>
      <p:sp>
        <p:nvSpPr>
          <p:cNvPr id="226" name="Google Shape;226;p36"/>
          <p:cNvSpPr txBox="1">
            <a:spLocks noGrp="1"/>
          </p:cNvSpPr>
          <p:nvPr>
            <p:ph type="subTitle" idx="6"/>
          </p:nvPr>
        </p:nvSpPr>
        <p:spPr>
          <a:xfrm>
            <a:off x="726675" y="2384159"/>
            <a:ext cx="2372550" cy="1112400"/>
          </a:xfrm>
          <a:prstGeom prst="rect">
            <a:avLst/>
          </a:prstGeom>
        </p:spPr>
        <p:txBody>
          <a:bodyPr spcFirstLastPara="1" wrap="square" lIns="91425" tIns="91425" rIns="91425" bIns="91425" anchor="t" anchorCtr="0">
            <a:noAutofit/>
          </a:bodyPr>
          <a:lstStyle/>
          <a:p>
            <a:pPr marL="0" lvl="0" indent="0"/>
            <a:r>
              <a:rPr lang="uk-UA" sz="1200" smtClean="0"/>
              <a:t>пріоритетність </a:t>
            </a:r>
            <a:r>
              <a:rPr lang="uk-UA" sz="1200"/>
              <a:t>ліквідності, зокрема й у виборі напрямів </a:t>
            </a:r>
            <a:r>
              <a:rPr lang="uk-UA" sz="1200"/>
              <a:t>розміщення </a:t>
            </a:r>
            <a:r>
              <a:rPr lang="uk-UA" sz="1200" smtClean="0"/>
              <a:t>коштів </a:t>
            </a:r>
            <a:endParaRPr sz="1200"/>
          </a:p>
        </p:txBody>
      </p:sp>
      <p:sp>
        <p:nvSpPr>
          <p:cNvPr id="227" name="Google Shape;227;p36"/>
          <p:cNvSpPr txBox="1">
            <a:spLocks noGrp="1"/>
          </p:cNvSpPr>
          <p:nvPr>
            <p:ph type="subTitle" idx="8"/>
          </p:nvPr>
        </p:nvSpPr>
        <p:spPr>
          <a:xfrm>
            <a:off x="2046803" y="3806469"/>
            <a:ext cx="2881222" cy="1112400"/>
          </a:xfrm>
          <a:prstGeom prst="rect">
            <a:avLst/>
          </a:prstGeom>
        </p:spPr>
        <p:txBody>
          <a:bodyPr spcFirstLastPara="1" wrap="square" lIns="91425" tIns="91425" rIns="91425" bIns="91425" anchor="t" anchorCtr="0">
            <a:noAutofit/>
          </a:bodyPr>
          <a:lstStyle/>
          <a:p>
            <a:pPr marL="0" lvl="0" indent="0"/>
            <a:r>
              <a:rPr lang="uk-UA" sz="1200"/>
              <a:t>планування та прогнозування дій банку в разі виникнення незбалансованої ліквідності та кризових ситуацій</a:t>
            </a:r>
            <a:endParaRPr sz="1200"/>
          </a:p>
        </p:txBody>
      </p:sp>
      <p:sp>
        <p:nvSpPr>
          <p:cNvPr id="228" name="Google Shape;228;p36"/>
          <p:cNvSpPr/>
          <p:nvPr/>
        </p:nvSpPr>
        <p:spPr>
          <a:xfrm>
            <a:off x="3874488" y="1002257"/>
            <a:ext cx="381000" cy="39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6"/>
          <p:cNvSpPr/>
          <p:nvPr/>
        </p:nvSpPr>
        <p:spPr>
          <a:xfrm>
            <a:off x="3198213" y="2200025"/>
            <a:ext cx="381000" cy="39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6"/>
          <p:cNvSpPr/>
          <p:nvPr/>
        </p:nvSpPr>
        <p:spPr>
          <a:xfrm>
            <a:off x="5617563" y="2200025"/>
            <a:ext cx="381000" cy="39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6"/>
          <p:cNvSpPr/>
          <p:nvPr/>
        </p:nvSpPr>
        <p:spPr>
          <a:xfrm>
            <a:off x="5005638" y="3581150"/>
            <a:ext cx="381000" cy="390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6"/>
          <p:cNvSpPr/>
          <p:nvPr/>
        </p:nvSpPr>
        <p:spPr>
          <a:xfrm>
            <a:off x="5093525" y="3699663"/>
            <a:ext cx="181775" cy="175000"/>
          </a:xfrm>
          <a:custGeom>
            <a:avLst/>
            <a:gdLst/>
            <a:ahLst/>
            <a:cxnLst/>
            <a:rect l="l" t="t" r="r" b="b"/>
            <a:pathLst>
              <a:path w="7271" h="7000" extrusionOk="0">
                <a:moveTo>
                  <a:pt x="6212" y="1"/>
                </a:moveTo>
                <a:cubicBezTo>
                  <a:pt x="5963" y="1"/>
                  <a:pt x="5713" y="97"/>
                  <a:pt x="5525" y="290"/>
                </a:cubicBezTo>
                <a:lnTo>
                  <a:pt x="4860" y="955"/>
                </a:lnTo>
                <a:cubicBezTo>
                  <a:pt x="4811" y="1003"/>
                  <a:pt x="4810" y="1083"/>
                  <a:pt x="4860" y="1133"/>
                </a:cubicBezTo>
                <a:cubicBezTo>
                  <a:pt x="4884" y="1157"/>
                  <a:pt x="4916" y="1169"/>
                  <a:pt x="4949" y="1169"/>
                </a:cubicBezTo>
                <a:cubicBezTo>
                  <a:pt x="4981" y="1169"/>
                  <a:pt x="5013" y="1157"/>
                  <a:pt x="5037" y="1133"/>
                </a:cubicBezTo>
                <a:lnTo>
                  <a:pt x="5702" y="468"/>
                </a:lnTo>
                <a:cubicBezTo>
                  <a:pt x="5841" y="333"/>
                  <a:pt x="6019" y="267"/>
                  <a:pt x="6198" y="267"/>
                </a:cubicBezTo>
                <a:cubicBezTo>
                  <a:pt x="6380" y="267"/>
                  <a:pt x="6561" y="336"/>
                  <a:pt x="6700" y="474"/>
                </a:cubicBezTo>
                <a:cubicBezTo>
                  <a:pt x="6973" y="749"/>
                  <a:pt x="6977" y="1193"/>
                  <a:pt x="6707" y="1472"/>
                </a:cubicBezTo>
                <a:lnTo>
                  <a:pt x="5793" y="2385"/>
                </a:lnTo>
                <a:cubicBezTo>
                  <a:pt x="5560" y="1819"/>
                  <a:pt x="5060" y="1407"/>
                  <a:pt x="4461" y="1286"/>
                </a:cubicBezTo>
                <a:cubicBezTo>
                  <a:pt x="4342" y="1262"/>
                  <a:pt x="4222" y="1251"/>
                  <a:pt x="4102" y="1251"/>
                </a:cubicBezTo>
                <a:cubicBezTo>
                  <a:pt x="3623" y="1251"/>
                  <a:pt x="3156" y="1439"/>
                  <a:pt x="2810" y="1785"/>
                </a:cubicBezTo>
                <a:lnTo>
                  <a:pt x="704" y="3891"/>
                </a:lnTo>
                <a:cubicBezTo>
                  <a:pt x="0" y="4607"/>
                  <a:pt x="6" y="5755"/>
                  <a:pt x="715" y="6465"/>
                </a:cubicBezTo>
                <a:cubicBezTo>
                  <a:pt x="1072" y="6821"/>
                  <a:pt x="1539" y="7000"/>
                  <a:pt x="2007" y="7000"/>
                </a:cubicBezTo>
                <a:cubicBezTo>
                  <a:pt x="2469" y="7000"/>
                  <a:pt x="2932" y="6825"/>
                  <a:pt x="3287" y="6475"/>
                </a:cubicBezTo>
                <a:lnTo>
                  <a:pt x="4406" y="5357"/>
                </a:lnTo>
                <a:cubicBezTo>
                  <a:pt x="4456" y="5307"/>
                  <a:pt x="4456" y="5228"/>
                  <a:pt x="4406" y="5179"/>
                </a:cubicBezTo>
                <a:cubicBezTo>
                  <a:pt x="4382" y="5154"/>
                  <a:pt x="4350" y="5142"/>
                  <a:pt x="4318" y="5142"/>
                </a:cubicBezTo>
                <a:cubicBezTo>
                  <a:pt x="4286" y="5142"/>
                  <a:pt x="4253" y="5154"/>
                  <a:pt x="4228" y="5179"/>
                </a:cubicBezTo>
                <a:lnTo>
                  <a:pt x="4230" y="5179"/>
                </a:lnTo>
                <a:lnTo>
                  <a:pt x="3111" y="6298"/>
                </a:lnTo>
                <a:cubicBezTo>
                  <a:pt x="2803" y="6605"/>
                  <a:pt x="2399" y="6759"/>
                  <a:pt x="1996" y="6759"/>
                </a:cubicBezTo>
                <a:cubicBezTo>
                  <a:pt x="1593" y="6759"/>
                  <a:pt x="1190" y="6605"/>
                  <a:pt x="882" y="6298"/>
                </a:cubicBezTo>
                <a:cubicBezTo>
                  <a:pt x="267" y="5681"/>
                  <a:pt x="267" y="4684"/>
                  <a:pt x="882" y="4069"/>
                </a:cubicBezTo>
                <a:lnTo>
                  <a:pt x="2987" y="1963"/>
                </a:lnTo>
                <a:cubicBezTo>
                  <a:pt x="3286" y="1664"/>
                  <a:pt x="3688" y="1502"/>
                  <a:pt x="4100" y="1502"/>
                </a:cubicBezTo>
                <a:cubicBezTo>
                  <a:pt x="4221" y="1502"/>
                  <a:pt x="4343" y="1516"/>
                  <a:pt x="4464" y="1545"/>
                </a:cubicBezTo>
                <a:cubicBezTo>
                  <a:pt x="4996" y="1670"/>
                  <a:pt x="5425" y="2061"/>
                  <a:pt x="5597" y="2581"/>
                </a:cubicBezTo>
                <a:lnTo>
                  <a:pt x="4601" y="3577"/>
                </a:lnTo>
                <a:cubicBezTo>
                  <a:pt x="4460" y="3718"/>
                  <a:pt x="4279" y="3785"/>
                  <a:pt x="4101" y="3785"/>
                </a:cubicBezTo>
                <a:cubicBezTo>
                  <a:pt x="3826" y="3785"/>
                  <a:pt x="3557" y="3627"/>
                  <a:pt x="3441" y="3342"/>
                </a:cubicBezTo>
                <a:cubicBezTo>
                  <a:pt x="3422" y="3292"/>
                  <a:pt x="3374" y="3261"/>
                  <a:pt x="3323" y="3261"/>
                </a:cubicBezTo>
                <a:cubicBezTo>
                  <a:pt x="3308" y="3261"/>
                  <a:pt x="3292" y="3264"/>
                  <a:pt x="3277" y="3270"/>
                </a:cubicBezTo>
                <a:cubicBezTo>
                  <a:pt x="3212" y="3297"/>
                  <a:pt x="3181" y="3371"/>
                  <a:pt x="3208" y="3436"/>
                </a:cubicBezTo>
                <a:cubicBezTo>
                  <a:pt x="3366" y="3823"/>
                  <a:pt x="3730" y="4036"/>
                  <a:pt x="4102" y="4036"/>
                </a:cubicBezTo>
                <a:cubicBezTo>
                  <a:pt x="4343" y="4036"/>
                  <a:pt x="4587" y="3946"/>
                  <a:pt x="4779" y="3755"/>
                </a:cubicBezTo>
                <a:lnTo>
                  <a:pt x="6884" y="1648"/>
                </a:lnTo>
                <a:cubicBezTo>
                  <a:pt x="7267" y="1275"/>
                  <a:pt x="7271" y="660"/>
                  <a:pt x="6892" y="282"/>
                </a:cubicBezTo>
                <a:cubicBezTo>
                  <a:pt x="6704" y="94"/>
                  <a:pt x="6458" y="1"/>
                  <a:pt x="6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6"/>
          <p:cNvSpPr/>
          <p:nvPr/>
        </p:nvSpPr>
        <p:spPr>
          <a:xfrm>
            <a:off x="5117100" y="3678238"/>
            <a:ext cx="181650" cy="174975"/>
          </a:xfrm>
          <a:custGeom>
            <a:avLst/>
            <a:gdLst/>
            <a:ahLst/>
            <a:cxnLst/>
            <a:rect l="l" t="t" r="r" b="b"/>
            <a:pathLst>
              <a:path w="7266" h="6999" extrusionOk="0">
                <a:moveTo>
                  <a:pt x="5262" y="0"/>
                </a:moveTo>
                <a:cubicBezTo>
                  <a:pt x="4794" y="0"/>
                  <a:pt x="4327" y="178"/>
                  <a:pt x="3969" y="534"/>
                </a:cubicBezTo>
                <a:lnTo>
                  <a:pt x="2851" y="1654"/>
                </a:lnTo>
                <a:cubicBezTo>
                  <a:pt x="2801" y="1703"/>
                  <a:pt x="2801" y="1782"/>
                  <a:pt x="2849" y="1832"/>
                </a:cubicBezTo>
                <a:cubicBezTo>
                  <a:pt x="2874" y="1856"/>
                  <a:pt x="2906" y="1868"/>
                  <a:pt x="2939" y="1868"/>
                </a:cubicBezTo>
                <a:cubicBezTo>
                  <a:pt x="2971" y="1868"/>
                  <a:pt x="3003" y="1856"/>
                  <a:pt x="3027" y="1832"/>
                </a:cubicBezTo>
                <a:lnTo>
                  <a:pt x="4147" y="712"/>
                </a:lnTo>
                <a:cubicBezTo>
                  <a:pt x="4454" y="407"/>
                  <a:pt x="4856" y="255"/>
                  <a:pt x="5257" y="255"/>
                </a:cubicBezTo>
                <a:cubicBezTo>
                  <a:pt x="5660" y="255"/>
                  <a:pt x="6064" y="409"/>
                  <a:pt x="6371" y="716"/>
                </a:cubicBezTo>
                <a:cubicBezTo>
                  <a:pt x="6985" y="1330"/>
                  <a:pt x="6987" y="2325"/>
                  <a:pt x="6376" y="2941"/>
                </a:cubicBezTo>
                <a:lnTo>
                  <a:pt x="4271" y="5047"/>
                </a:lnTo>
                <a:cubicBezTo>
                  <a:pt x="3972" y="5346"/>
                  <a:pt x="3570" y="5508"/>
                  <a:pt x="3157" y="5508"/>
                </a:cubicBezTo>
                <a:cubicBezTo>
                  <a:pt x="3036" y="5508"/>
                  <a:pt x="2914" y="5494"/>
                  <a:pt x="2794" y="5465"/>
                </a:cubicBezTo>
                <a:cubicBezTo>
                  <a:pt x="2262" y="5340"/>
                  <a:pt x="1833" y="4947"/>
                  <a:pt x="1661" y="4429"/>
                </a:cubicBezTo>
                <a:lnTo>
                  <a:pt x="2657" y="3433"/>
                </a:lnTo>
                <a:cubicBezTo>
                  <a:pt x="2798" y="3292"/>
                  <a:pt x="2979" y="3225"/>
                  <a:pt x="3157" y="3225"/>
                </a:cubicBezTo>
                <a:cubicBezTo>
                  <a:pt x="3432" y="3225"/>
                  <a:pt x="3701" y="3383"/>
                  <a:pt x="3817" y="3668"/>
                </a:cubicBezTo>
                <a:cubicBezTo>
                  <a:pt x="3837" y="3716"/>
                  <a:pt x="3883" y="3746"/>
                  <a:pt x="3933" y="3746"/>
                </a:cubicBezTo>
                <a:cubicBezTo>
                  <a:pt x="3948" y="3746"/>
                  <a:pt x="3964" y="3743"/>
                  <a:pt x="3980" y="3737"/>
                </a:cubicBezTo>
                <a:cubicBezTo>
                  <a:pt x="4045" y="3711"/>
                  <a:pt x="4076" y="3637"/>
                  <a:pt x="4049" y="3574"/>
                </a:cubicBezTo>
                <a:cubicBezTo>
                  <a:pt x="3892" y="3188"/>
                  <a:pt x="3528" y="2975"/>
                  <a:pt x="3156" y="2975"/>
                </a:cubicBezTo>
                <a:cubicBezTo>
                  <a:pt x="2915" y="2975"/>
                  <a:pt x="2671" y="3065"/>
                  <a:pt x="2479" y="3256"/>
                </a:cubicBezTo>
                <a:lnTo>
                  <a:pt x="1453" y="4282"/>
                </a:lnTo>
                <a:cubicBezTo>
                  <a:pt x="1434" y="4293"/>
                  <a:pt x="1420" y="4308"/>
                  <a:pt x="1409" y="4326"/>
                </a:cubicBezTo>
                <a:lnTo>
                  <a:pt x="374" y="5362"/>
                </a:lnTo>
                <a:cubicBezTo>
                  <a:pt x="1" y="5737"/>
                  <a:pt x="2" y="6343"/>
                  <a:pt x="376" y="6717"/>
                </a:cubicBezTo>
                <a:cubicBezTo>
                  <a:pt x="564" y="6905"/>
                  <a:pt x="810" y="6999"/>
                  <a:pt x="1056" y="6999"/>
                </a:cubicBezTo>
                <a:cubicBezTo>
                  <a:pt x="1301" y="6999"/>
                  <a:pt x="1545" y="6906"/>
                  <a:pt x="1733" y="6720"/>
                </a:cubicBezTo>
                <a:lnTo>
                  <a:pt x="2397" y="6056"/>
                </a:lnTo>
                <a:cubicBezTo>
                  <a:pt x="2445" y="6008"/>
                  <a:pt x="2445" y="5928"/>
                  <a:pt x="2397" y="5879"/>
                </a:cubicBezTo>
                <a:cubicBezTo>
                  <a:pt x="2372" y="5854"/>
                  <a:pt x="2340" y="5842"/>
                  <a:pt x="2308" y="5842"/>
                </a:cubicBezTo>
                <a:cubicBezTo>
                  <a:pt x="2275" y="5842"/>
                  <a:pt x="2244" y="5854"/>
                  <a:pt x="2219" y="5879"/>
                </a:cubicBezTo>
                <a:lnTo>
                  <a:pt x="1556" y="6542"/>
                </a:lnTo>
                <a:cubicBezTo>
                  <a:pt x="1417" y="6681"/>
                  <a:pt x="1235" y="6750"/>
                  <a:pt x="1054" y="6750"/>
                </a:cubicBezTo>
                <a:cubicBezTo>
                  <a:pt x="872" y="6750"/>
                  <a:pt x="690" y="6681"/>
                  <a:pt x="551" y="6542"/>
                </a:cubicBezTo>
                <a:cubicBezTo>
                  <a:pt x="274" y="6266"/>
                  <a:pt x="274" y="5817"/>
                  <a:pt x="551" y="5539"/>
                </a:cubicBezTo>
                <a:lnTo>
                  <a:pt x="1465" y="4625"/>
                </a:lnTo>
                <a:cubicBezTo>
                  <a:pt x="1697" y="5191"/>
                  <a:pt x="2196" y="5604"/>
                  <a:pt x="2795" y="5724"/>
                </a:cubicBezTo>
                <a:cubicBezTo>
                  <a:pt x="2915" y="5748"/>
                  <a:pt x="3035" y="5759"/>
                  <a:pt x="3155" y="5759"/>
                </a:cubicBezTo>
                <a:cubicBezTo>
                  <a:pt x="3635" y="5759"/>
                  <a:pt x="4101" y="5570"/>
                  <a:pt x="4448" y="5224"/>
                </a:cubicBezTo>
                <a:lnTo>
                  <a:pt x="6554" y="3119"/>
                </a:lnTo>
                <a:cubicBezTo>
                  <a:pt x="7266" y="2406"/>
                  <a:pt x="7266" y="1249"/>
                  <a:pt x="6554" y="536"/>
                </a:cubicBezTo>
                <a:lnTo>
                  <a:pt x="6554" y="534"/>
                </a:lnTo>
                <a:cubicBezTo>
                  <a:pt x="6196" y="178"/>
                  <a:pt x="5729" y="0"/>
                  <a:pt x="5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6"/>
          <p:cNvSpPr/>
          <p:nvPr/>
        </p:nvSpPr>
        <p:spPr>
          <a:xfrm>
            <a:off x="5705863" y="2300038"/>
            <a:ext cx="204400" cy="190575"/>
          </a:xfrm>
          <a:custGeom>
            <a:avLst/>
            <a:gdLst/>
            <a:ahLst/>
            <a:cxnLst/>
            <a:rect l="l" t="t" r="r" b="b"/>
            <a:pathLst>
              <a:path w="8176" h="7623" extrusionOk="0">
                <a:moveTo>
                  <a:pt x="239" y="3895"/>
                </a:moveTo>
                <a:cubicBezTo>
                  <a:pt x="406" y="4059"/>
                  <a:pt x="655" y="4209"/>
                  <a:pt x="980" y="4333"/>
                </a:cubicBezTo>
                <a:cubicBezTo>
                  <a:pt x="1575" y="4559"/>
                  <a:pt x="2363" y="4684"/>
                  <a:pt x="3201" y="4684"/>
                </a:cubicBezTo>
                <a:cubicBezTo>
                  <a:pt x="3268" y="4684"/>
                  <a:pt x="3335" y="4684"/>
                  <a:pt x="3403" y="4681"/>
                </a:cubicBezTo>
                <a:cubicBezTo>
                  <a:pt x="3417" y="4696"/>
                  <a:pt x="3434" y="4710"/>
                  <a:pt x="3452" y="4720"/>
                </a:cubicBezTo>
                <a:lnTo>
                  <a:pt x="3782" y="4910"/>
                </a:lnTo>
                <a:cubicBezTo>
                  <a:pt x="3758" y="5091"/>
                  <a:pt x="3758" y="5272"/>
                  <a:pt x="3782" y="5451"/>
                </a:cubicBezTo>
                <a:lnTo>
                  <a:pt x="3452" y="5643"/>
                </a:lnTo>
                <a:cubicBezTo>
                  <a:pt x="3345" y="5704"/>
                  <a:pt x="3307" y="5843"/>
                  <a:pt x="3370" y="5951"/>
                </a:cubicBezTo>
                <a:lnTo>
                  <a:pt x="3549" y="6260"/>
                </a:lnTo>
                <a:cubicBezTo>
                  <a:pt x="3435" y="6267"/>
                  <a:pt x="3319" y="6270"/>
                  <a:pt x="3202" y="6270"/>
                </a:cubicBezTo>
                <a:cubicBezTo>
                  <a:pt x="2393" y="6270"/>
                  <a:pt x="1634" y="6150"/>
                  <a:pt x="1066" y="5933"/>
                </a:cubicBezTo>
                <a:cubicBezTo>
                  <a:pt x="541" y="5733"/>
                  <a:pt x="239" y="5472"/>
                  <a:pt x="239" y="5214"/>
                </a:cubicBezTo>
                <a:lnTo>
                  <a:pt x="239" y="3895"/>
                </a:lnTo>
                <a:close/>
                <a:moveTo>
                  <a:pt x="3201" y="1"/>
                </a:moveTo>
                <a:cubicBezTo>
                  <a:pt x="2363" y="1"/>
                  <a:pt x="1575" y="126"/>
                  <a:pt x="980" y="354"/>
                </a:cubicBezTo>
                <a:cubicBezTo>
                  <a:pt x="348" y="593"/>
                  <a:pt x="1" y="928"/>
                  <a:pt x="1" y="1296"/>
                </a:cubicBezTo>
                <a:lnTo>
                  <a:pt x="1" y="5216"/>
                </a:lnTo>
                <a:cubicBezTo>
                  <a:pt x="1" y="5582"/>
                  <a:pt x="348" y="5917"/>
                  <a:pt x="980" y="6158"/>
                </a:cubicBezTo>
                <a:cubicBezTo>
                  <a:pt x="1576" y="6386"/>
                  <a:pt x="2365" y="6509"/>
                  <a:pt x="3201" y="6509"/>
                </a:cubicBezTo>
                <a:cubicBezTo>
                  <a:pt x="3364" y="6509"/>
                  <a:pt x="3525" y="6505"/>
                  <a:pt x="3684" y="6496"/>
                </a:cubicBezTo>
                <a:lnTo>
                  <a:pt x="3890" y="6853"/>
                </a:lnTo>
                <a:cubicBezTo>
                  <a:pt x="3931" y="6925"/>
                  <a:pt x="4007" y="6966"/>
                  <a:pt x="4085" y="6966"/>
                </a:cubicBezTo>
                <a:cubicBezTo>
                  <a:pt x="4124" y="6966"/>
                  <a:pt x="4163" y="6956"/>
                  <a:pt x="4198" y="6935"/>
                </a:cubicBezTo>
                <a:lnTo>
                  <a:pt x="4528" y="6745"/>
                </a:lnTo>
                <a:cubicBezTo>
                  <a:pt x="4671" y="6857"/>
                  <a:pt x="4830" y="6947"/>
                  <a:pt x="4996" y="7016"/>
                </a:cubicBezTo>
                <a:lnTo>
                  <a:pt x="4996" y="7397"/>
                </a:lnTo>
                <a:cubicBezTo>
                  <a:pt x="4996" y="7520"/>
                  <a:pt x="5097" y="7621"/>
                  <a:pt x="5223" y="7623"/>
                </a:cubicBezTo>
                <a:lnTo>
                  <a:pt x="6262" y="7623"/>
                </a:lnTo>
                <a:cubicBezTo>
                  <a:pt x="6386" y="7623"/>
                  <a:pt x="6487" y="7522"/>
                  <a:pt x="6487" y="7397"/>
                </a:cubicBezTo>
                <a:lnTo>
                  <a:pt x="6487" y="7016"/>
                </a:lnTo>
                <a:cubicBezTo>
                  <a:pt x="6655" y="6947"/>
                  <a:pt x="6812" y="6857"/>
                  <a:pt x="6955" y="6745"/>
                </a:cubicBezTo>
                <a:lnTo>
                  <a:pt x="7286" y="6935"/>
                </a:lnTo>
                <a:cubicBezTo>
                  <a:pt x="7322" y="6956"/>
                  <a:pt x="7361" y="6966"/>
                  <a:pt x="7399" y="6966"/>
                </a:cubicBezTo>
                <a:cubicBezTo>
                  <a:pt x="7476" y="6966"/>
                  <a:pt x="7552" y="6925"/>
                  <a:pt x="7594" y="6853"/>
                </a:cubicBezTo>
                <a:lnTo>
                  <a:pt x="8114" y="5953"/>
                </a:lnTo>
                <a:cubicBezTo>
                  <a:pt x="8144" y="5901"/>
                  <a:pt x="8153" y="5839"/>
                  <a:pt x="8137" y="5780"/>
                </a:cubicBezTo>
                <a:cubicBezTo>
                  <a:pt x="8122" y="5722"/>
                  <a:pt x="8083" y="5673"/>
                  <a:pt x="8032" y="5643"/>
                </a:cubicBezTo>
                <a:lnTo>
                  <a:pt x="7702" y="5453"/>
                </a:lnTo>
                <a:cubicBezTo>
                  <a:pt x="7726" y="5272"/>
                  <a:pt x="7726" y="5091"/>
                  <a:pt x="7702" y="4912"/>
                </a:cubicBezTo>
                <a:lnTo>
                  <a:pt x="8032" y="4720"/>
                </a:lnTo>
                <a:cubicBezTo>
                  <a:pt x="8140" y="4658"/>
                  <a:pt x="8176" y="4521"/>
                  <a:pt x="8114" y="4412"/>
                </a:cubicBezTo>
                <a:lnTo>
                  <a:pt x="7954" y="4135"/>
                </a:lnTo>
                <a:cubicBezTo>
                  <a:pt x="7931" y="4097"/>
                  <a:pt x="7891" y="4075"/>
                  <a:pt x="7850" y="4075"/>
                </a:cubicBezTo>
                <a:cubicBezTo>
                  <a:pt x="7830" y="4075"/>
                  <a:pt x="7810" y="4081"/>
                  <a:pt x="7791" y="4092"/>
                </a:cubicBezTo>
                <a:cubicBezTo>
                  <a:pt x="7734" y="4124"/>
                  <a:pt x="7714" y="4197"/>
                  <a:pt x="7747" y="4253"/>
                </a:cubicBezTo>
                <a:lnTo>
                  <a:pt x="7901" y="4521"/>
                </a:lnTo>
                <a:lnTo>
                  <a:pt x="7511" y="4746"/>
                </a:lnTo>
                <a:cubicBezTo>
                  <a:pt x="7468" y="4772"/>
                  <a:pt x="7445" y="4821"/>
                  <a:pt x="7453" y="4870"/>
                </a:cubicBezTo>
                <a:cubicBezTo>
                  <a:pt x="7491" y="5076"/>
                  <a:pt x="7491" y="5287"/>
                  <a:pt x="7453" y="5493"/>
                </a:cubicBezTo>
                <a:cubicBezTo>
                  <a:pt x="7445" y="5543"/>
                  <a:pt x="7468" y="5593"/>
                  <a:pt x="7511" y="5617"/>
                </a:cubicBezTo>
                <a:lnTo>
                  <a:pt x="7901" y="5843"/>
                </a:lnTo>
                <a:lnTo>
                  <a:pt x="7395" y="6719"/>
                </a:lnTo>
                <a:lnTo>
                  <a:pt x="7005" y="6495"/>
                </a:lnTo>
                <a:cubicBezTo>
                  <a:pt x="6986" y="6484"/>
                  <a:pt x="6965" y="6478"/>
                  <a:pt x="6945" y="6478"/>
                </a:cubicBezTo>
                <a:cubicBezTo>
                  <a:pt x="6917" y="6478"/>
                  <a:pt x="6890" y="6488"/>
                  <a:pt x="6868" y="6507"/>
                </a:cubicBezTo>
                <a:cubicBezTo>
                  <a:pt x="6709" y="6643"/>
                  <a:pt x="6526" y="6748"/>
                  <a:pt x="6329" y="6819"/>
                </a:cubicBezTo>
                <a:cubicBezTo>
                  <a:pt x="6282" y="6835"/>
                  <a:pt x="6250" y="6881"/>
                  <a:pt x="6250" y="6931"/>
                </a:cubicBezTo>
                <a:lnTo>
                  <a:pt x="6250" y="7382"/>
                </a:lnTo>
                <a:lnTo>
                  <a:pt x="5236" y="7382"/>
                </a:lnTo>
                <a:lnTo>
                  <a:pt x="5236" y="6931"/>
                </a:lnTo>
                <a:cubicBezTo>
                  <a:pt x="5236" y="6881"/>
                  <a:pt x="5205" y="6837"/>
                  <a:pt x="5158" y="6819"/>
                </a:cubicBezTo>
                <a:cubicBezTo>
                  <a:pt x="4961" y="6749"/>
                  <a:pt x="4778" y="6643"/>
                  <a:pt x="4620" y="6507"/>
                </a:cubicBezTo>
                <a:cubicBezTo>
                  <a:pt x="4597" y="6488"/>
                  <a:pt x="4570" y="6479"/>
                  <a:pt x="4542" y="6479"/>
                </a:cubicBezTo>
                <a:cubicBezTo>
                  <a:pt x="4521" y="6479"/>
                  <a:pt x="4501" y="6484"/>
                  <a:pt x="4482" y="6495"/>
                </a:cubicBezTo>
                <a:lnTo>
                  <a:pt x="4092" y="6721"/>
                </a:lnTo>
                <a:lnTo>
                  <a:pt x="3586" y="5843"/>
                </a:lnTo>
                <a:lnTo>
                  <a:pt x="3975" y="5618"/>
                </a:lnTo>
                <a:cubicBezTo>
                  <a:pt x="4019" y="5593"/>
                  <a:pt x="4042" y="5543"/>
                  <a:pt x="4033" y="5493"/>
                </a:cubicBezTo>
                <a:cubicBezTo>
                  <a:pt x="3996" y="5287"/>
                  <a:pt x="3996" y="5076"/>
                  <a:pt x="4033" y="4871"/>
                </a:cubicBezTo>
                <a:cubicBezTo>
                  <a:pt x="4042" y="4821"/>
                  <a:pt x="4019" y="4772"/>
                  <a:pt x="3975" y="4746"/>
                </a:cubicBezTo>
                <a:lnTo>
                  <a:pt x="3586" y="4521"/>
                </a:lnTo>
                <a:lnTo>
                  <a:pt x="4092" y="3643"/>
                </a:lnTo>
                <a:lnTo>
                  <a:pt x="4482" y="3868"/>
                </a:lnTo>
                <a:cubicBezTo>
                  <a:pt x="4501" y="3879"/>
                  <a:pt x="4521" y="3884"/>
                  <a:pt x="4541" y="3884"/>
                </a:cubicBezTo>
                <a:cubicBezTo>
                  <a:pt x="4569" y="3884"/>
                  <a:pt x="4597" y="3875"/>
                  <a:pt x="4620" y="3856"/>
                </a:cubicBezTo>
                <a:cubicBezTo>
                  <a:pt x="4778" y="3720"/>
                  <a:pt x="4961" y="3615"/>
                  <a:pt x="5158" y="3545"/>
                </a:cubicBezTo>
                <a:cubicBezTo>
                  <a:pt x="5205" y="3528"/>
                  <a:pt x="5237" y="3483"/>
                  <a:pt x="5236" y="3432"/>
                </a:cubicBezTo>
                <a:lnTo>
                  <a:pt x="5236" y="2983"/>
                </a:lnTo>
                <a:lnTo>
                  <a:pt x="6250" y="2983"/>
                </a:lnTo>
                <a:lnTo>
                  <a:pt x="6250" y="3432"/>
                </a:lnTo>
                <a:cubicBezTo>
                  <a:pt x="6250" y="3483"/>
                  <a:pt x="6282" y="3528"/>
                  <a:pt x="6329" y="3545"/>
                </a:cubicBezTo>
                <a:cubicBezTo>
                  <a:pt x="6526" y="3615"/>
                  <a:pt x="6709" y="3720"/>
                  <a:pt x="6868" y="3856"/>
                </a:cubicBezTo>
                <a:cubicBezTo>
                  <a:pt x="6890" y="3875"/>
                  <a:pt x="6917" y="3884"/>
                  <a:pt x="6945" y="3884"/>
                </a:cubicBezTo>
                <a:cubicBezTo>
                  <a:pt x="6965" y="3884"/>
                  <a:pt x="6986" y="3879"/>
                  <a:pt x="7005" y="3868"/>
                </a:cubicBezTo>
                <a:lnTo>
                  <a:pt x="7395" y="3643"/>
                </a:lnTo>
                <a:lnTo>
                  <a:pt x="7496" y="3817"/>
                </a:lnTo>
                <a:cubicBezTo>
                  <a:pt x="7518" y="3855"/>
                  <a:pt x="7558" y="3877"/>
                  <a:pt x="7598" y="3877"/>
                </a:cubicBezTo>
                <a:cubicBezTo>
                  <a:pt x="7619" y="3877"/>
                  <a:pt x="7639" y="3871"/>
                  <a:pt x="7658" y="3860"/>
                </a:cubicBezTo>
                <a:cubicBezTo>
                  <a:pt x="7716" y="3828"/>
                  <a:pt x="7734" y="3755"/>
                  <a:pt x="7702" y="3699"/>
                </a:cubicBezTo>
                <a:lnTo>
                  <a:pt x="7596" y="3513"/>
                </a:lnTo>
                <a:cubicBezTo>
                  <a:pt x="7553" y="3441"/>
                  <a:pt x="7478" y="3401"/>
                  <a:pt x="7400" y="3401"/>
                </a:cubicBezTo>
                <a:cubicBezTo>
                  <a:pt x="7362" y="3401"/>
                  <a:pt x="7323" y="3410"/>
                  <a:pt x="7288" y="3431"/>
                </a:cubicBezTo>
                <a:lnTo>
                  <a:pt x="6956" y="3622"/>
                </a:lnTo>
                <a:cubicBezTo>
                  <a:pt x="6814" y="3510"/>
                  <a:pt x="6656" y="3419"/>
                  <a:pt x="6489" y="3350"/>
                </a:cubicBezTo>
                <a:lnTo>
                  <a:pt x="6489" y="2969"/>
                </a:lnTo>
                <a:cubicBezTo>
                  <a:pt x="6489" y="2900"/>
                  <a:pt x="6458" y="2836"/>
                  <a:pt x="6404" y="2794"/>
                </a:cubicBezTo>
                <a:lnTo>
                  <a:pt x="6404" y="1294"/>
                </a:lnTo>
                <a:cubicBezTo>
                  <a:pt x="6404" y="835"/>
                  <a:pt x="5869" y="436"/>
                  <a:pt x="4935" y="200"/>
                </a:cubicBezTo>
                <a:cubicBezTo>
                  <a:pt x="4924" y="197"/>
                  <a:pt x="4913" y="196"/>
                  <a:pt x="4903" y="196"/>
                </a:cubicBezTo>
                <a:cubicBezTo>
                  <a:pt x="4849" y="196"/>
                  <a:pt x="4801" y="231"/>
                  <a:pt x="4786" y="286"/>
                </a:cubicBezTo>
                <a:cubicBezTo>
                  <a:pt x="4770" y="351"/>
                  <a:pt x="4811" y="417"/>
                  <a:pt x="4877" y="432"/>
                </a:cubicBezTo>
                <a:cubicBezTo>
                  <a:pt x="5672" y="634"/>
                  <a:pt x="6166" y="963"/>
                  <a:pt x="6166" y="1294"/>
                </a:cubicBezTo>
                <a:cubicBezTo>
                  <a:pt x="6166" y="1552"/>
                  <a:pt x="5865" y="1814"/>
                  <a:pt x="5340" y="2013"/>
                </a:cubicBezTo>
                <a:cubicBezTo>
                  <a:pt x="4772" y="2231"/>
                  <a:pt x="4012" y="2350"/>
                  <a:pt x="3203" y="2350"/>
                </a:cubicBezTo>
                <a:cubicBezTo>
                  <a:pt x="3193" y="2350"/>
                  <a:pt x="3184" y="2350"/>
                  <a:pt x="3174" y="2350"/>
                </a:cubicBezTo>
                <a:cubicBezTo>
                  <a:pt x="2847" y="2350"/>
                  <a:pt x="2520" y="2328"/>
                  <a:pt x="2196" y="2285"/>
                </a:cubicBezTo>
                <a:cubicBezTo>
                  <a:pt x="2191" y="2284"/>
                  <a:pt x="2185" y="2284"/>
                  <a:pt x="2179" y="2284"/>
                </a:cubicBezTo>
                <a:cubicBezTo>
                  <a:pt x="2120" y="2284"/>
                  <a:pt x="2070" y="2327"/>
                  <a:pt x="2062" y="2388"/>
                </a:cubicBezTo>
                <a:cubicBezTo>
                  <a:pt x="2054" y="2452"/>
                  <a:pt x="2100" y="2513"/>
                  <a:pt x="2164" y="2522"/>
                </a:cubicBezTo>
                <a:cubicBezTo>
                  <a:pt x="2509" y="2567"/>
                  <a:pt x="2856" y="2589"/>
                  <a:pt x="3203" y="2589"/>
                </a:cubicBezTo>
                <a:cubicBezTo>
                  <a:pt x="4041" y="2589"/>
                  <a:pt x="4830" y="2464"/>
                  <a:pt x="5425" y="2237"/>
                </a:cubicBezTo>
                <a:cubicBezTo>
                  <a:pt x="5749" y="2113"/>
                  <a:pt x="5999" y="1965"/>
                  <a:pt x="6165" y="1799"/>
                </a:cubicBezTo>
                <a:lnTo>
                  <a:pt x="6165" y="2746"/>
                </a:lnTo>
                <a:lnTo>
                  <a:pt x="5223" y="2746"/>
                </a:lnTo>
                <a:cubicBezTo>
                  <a:pt x="5097" y="2746"/>
                  <a:pt x="4996" y="2847"/>
                  <a:pt x="4996" y="2970"/>
                </a:cubicBezTo>
                <a:lnTo>
                  <a:pt x="4996" y="3351"/>
                </a:lnTo>
                <a:cubicBezTo>
                  <a:pt x="4830" y="3420"/>
                  <a:pt x="4672" y="3512"/>
                  <a:pt x="4528" y="3623"/>
                </a:cubicBezTo>
                <a:lnTo>
                  <a:pt x="4198" y="3432"/>
                </a:lnTo>
                <a:cubicBezTo>
                  <a:pt x="4163" y="3412"/>
                  <a:pt x="4124" y="3402"/>
                  <a:pt x="4085" y="3402"/>
                </a:cubicBezTo>
                <a:cubicBezTo>
                  <a:pt x="4007" y="3402"/>
                  <a:pt x="3931" y="3442"/>
                  <a:pt x="3890" y="3514"/>
                </a:cubicBezTo>
                <a:lnTo>
                  <a:pt x="3370" y="4415"/>
                </a:lnTo>
                <a:cubicBezTo>
                  <a:pt x="3365" y="4424"/>
                  <a:pt x="3360" y="4435"/>
                  <a:pt x="3355" y="4446"/>
                </a:cubicBezTo>
                <a:cubicBezTo>
                  <a:pt x="3304" y="4447"/>
                  <a:pt x="3253" y="4447"/>
                  <a:pt x="3202" y="4447"/>
                </a:cubicBezTo>
                <a:cubicBezTo>
                  <a:pt x="2392" y="4447"/>
                  <a:pt x="1634" y="4329"/>
                  <a:pt x="1064" y="4111"/>
                </a:cubicBezTo>
                <a:cubicBezTo>
                  <a:pt x="539" y="3911"/>
                  <a:pt x="238" y="3649"/>
                  <a:pt x="238" y="3392"/>
                </a:cubicBezTo>
                <a:lnTo>
                  <a:pt x="238" y="1799"/>
                </a:lnTo>
                <a:cubicBezTo>
                  <a:pt x="510" y="2070"/>
                  <a:pt x="1004" y="2293"/>
                  <a:pt x="1666" y="2436"/>
                </a:cubicBezTo>
                <a:cubicBezTo>
                  <a:pt x="1674" y="2437"/>
                  <a:pt x="1684" y="2439"/>
                  <a:pt x="1692" y="2439"/>
                </a:cubicBezTo>
                <a:cubicBezTo>
                  <a:pt x="1833" y="2436"/>
                  <a:pt x="1855" y="2234"/>
                  <a:pt x="1717" y="2203"/>
                </a:cubicBezTo>
                <a:cubicBezTo>
                  <a:pt x="818" y="2011"/>
                  <a:pt x="238" y="1654"/>
                  <a:pt x="238" y="1296"/>
                </a:cubicBezTo>
                <a:cubicBezTo>
                  <a:pt x="238" y="1039"/>
                  <a:pt x="539" y="776"/>
                  <a:pt x="1064" y="577"/>
                </a:cubicBezTo>
                <a:cubicBezTo>
                  <a:pt x="1632" y="360"/>
                  <a:pt x="2392" y="240"/>
                  <a:pt x="3201" y="240"/>
                </a:cubicBezTo>
                <a:cubicBezTo>
                  <a:pt x="3209" y="240"/>
                  <a:pt x="3217" y="240"/>
                  <a:pt x="3226" y="240"/>
                </a:cubicBezTo>
                <a:cubicBezTo>
                  <a:pt x="3618" y="240"/>
                  <a:pt x="4010" y="271"/>
                  <a:pt x="4397" y="333"/>
                </a:cubicBezTo>
                <a:cubicBezTo>
                  <a:pt x="4404" y="334"/>
                  <a:pt x="4410" y="335"/>
                  <a:pt x="4417" y="335"/>
                </a:cubicBezTo>
                <a:cubicBezTo>
                  <a:pt x="4474" y="335"/>
                  <a:pt x="4525" y="293"/>
                  <a:pt x="4535" y="235"/>
                </a:cubicBezTo>
                <a:cubicBezTo>
                  <a:pt x="4545" y="169"/>
                  <a:pt x="4501" y="109"/>
                  <a:pt x="4436" y="98"/>
                </a:cubicBezTo>
                <a:cubicBezTo>
                  <a:pt x="4027" y="32"/>
                  <a:pt x="3615" y="1"/>
                  <a:pt x="3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6"/>
          <p:cNvSpPr/>
          <p:nvPr/>
        </p:nvSpPr>
        <p:spPr>
          <a:xfrm>
            <a:off x="3282900" y="2274198"/>
            <a:ext cx="181778" cy="242283"/>
          </a:xfrm>
          <a:custGeom>
            <a:avLst/>
            <a:gdLst/>
            <a:ahLst/>
            <a:cxnLst/>
            <a:rect l="l" t="t" r="r" b="b"/>
            <a:pathLst>
              <a:path w="4795" h="6391" extrusionOk="0">
                <a:moveTo>
                  <a:pt x="2417" y="240"/>
                </a:moveTo>
                <a:cubicBezTo>
                  <a:pt x="2920" y="240"/>
                  <a:pt x="3407" y="427"/>
                  <a:pt x="3781" y="765"/>
                </a:cubicBezTo>
                <a:cubicBezTo>
                  <a:pt x="4536" y="1441"/>
                  <a:pt x="4687" y="2565"/>
                  <a:pt x="4137" y="3416"/>
                </a:cubicBezTo>
                <a:cubicBezTo>
                  <a:pt x="3927" y="3739"/>
                  <a:pt x="3633" y="3997"/>
                  <a:pt x="3284" y="4162"/>
                </a:cubicBezTo>
                <a:cubicBezTo>
                  <a:pt x="3066" y="4267"/>
                  <a:pt x="2927" y="4487"/>
                  <a:pt x="2929" y="4730"/>
                </a:cubicBezTo>
                <a:lnTo>
                  <a:pt x="2929" y="4870"/>
                </a:lnTo>
                <a:lnTo>
                  <a:pt x="1888" y="4870"/>
                </a:lnTo>
                <a:lnTo>
                  <a:pt x="1888" y="4730"/>
                </a:lnTo>
                <a:cubicBezTo>
                  <a:pt x="1888" y="4486"/>
                  <a:pt x="1748" y="4265"/>
                  <a:pt x="1529" y="4160"/>
                </a:cubicBezTo>
                <a:cubicBezTo>
                  <a:pt x="722" y="3778"/>
                  <a:pt x="254" y="2919"/>
                  <a:pt x="367" y="2033"/>
                </a:cubicBezTo>
                <a:cubicBezTo>
                  <a:pt x="483" y="1106"/>
                  <a:pt x="1242" y="357"/>
                  <a:pt x="2173" y="254"/>
                </a:cubicBezTo>
                <a:cubicBezTo>
                  <a:pt x="2253" y="244"/>
                  <a:pt x="2331" y="240"/>
                  <a:pt x="2412" y="240"/>
                </a:cubicBezTo>
                <a:cubicBezTo>
                  <a:pt x="2414" y="240"/>
                  <a:pt x="2415" y="240"/>
                  <a:pt x="2417" y="240"/>
                </a:cubicBezTo>
                <a:close/>
                <a:moveTo>
                  <a:pt x="2929" y="5109"/>
                </a:moveTo>
                <a:lnTo>
                  <a:pt x="2929" y="5501"/>
                </a:lnTo>
                <a:lnTo>
                  <a:pt x="2929" y="5502"/>
                </a:lnTo>
                <a:cubicBezTo>
                  <a:pt x="2929" y="5576"/>
                  <a:pt x="2868" y="5638"/>
                  <a:pt x="2793" y="5638"/>
                </a:cubicBezTo>
                <a:lnTo>
                  <a:pt x="2024" y="5638"/>
                </a:lnTo>
                <a:cubicBezTo>
                  <a:pt x="1949" y="5638"/>
                  <a:pt x="1888" y="5576"/>
                  <a:pt x="1888" y="5502"/>
                </a:cubicBezTo>
                <a:lnTo>
                  <a:pt x="1888" y="5109"/>
                </a:lnTo>
                <a:close/>
                <a:moveTo>
                  <a:pt x="2673" y="5878"/>
                </a:moveTo>
                <a:lnTo>
                  <a:pt x="2673" y="6014"/>
                </a:lnTo>
                <a:cubicBezTo>
                  <a:pt x="2673" y="6089"/>
                  <a:pt x="2611" y="6150"/>
                  <a:pt x="2537" y="6151"/>
                </a:cubicBezTo>
                <a:lnTo>
                  <a:pt x="2280" y="6151"/>
                </a:lnTo>
                <a:cubicBezTo>
                  <a:pt x="2204" y="6150"/>
                  <a:pt x="2144" y="6089"/>
                  <a:pt x="2144" y="6014"/>
                </a:cubicBezTo>
                <a:lnTo>
                  <a:pt x="2144" y="5878"/>
                </a:lnTo>
                <a:close/>
                <a:moveTo>
                  <a:pt x="2413" y="1"/>
                </a:moveTo>
                <a:cubicBezTo>
                  <a:pt x="2325" y="1"/>
                  <a:pt x="2236" y="5"/>
                  <a:pt x="2147" y="15"/>
                </a:cubicBezTo>
                <a:cubicBezTo>
                  <a:pt x="1106" y="130"/>
                  <a:pt x="258" y="966"/>
                  <a:pt x="127" y="2004"/>
                </a:cubicBezTo>
                <a:cubicBezTo>
                  <a:pt x="1" y="2993"/>
                  <a:pt x="526" y="3950"/>
                  <a:pt x="1425" y="4377"/>
                </a:cubicBezTo>
                <a:cubicBezTo>
                  <a:pt x="1561" y="4442"/>
                  <a:pt x="1647" y="4579"/>
                  <a:pt x="1647" y="4730"/>
                </a:cubicBezTo>
                <a:lnTo>
                  <a:pt x="1647" y="5501"/>
                </a:lnTo>
                <a:cubicBezTo>
                  <a:pt x="1647" y="5663"/>
                  <a:pt x="1749" y="5807"/>
                  <a:pt x="1903" y="5858"/>
                </a:cubicBezTo>
                <a:lnTo>
                  <a:pt x="1903" y="6014"/>
                </a:lnTo>
                <a:cubicBezTo>
                  <a:pt x="1903" y="6221"/>
                  <a:pt x="2071" y="6389"/>
                  <a:pt x="2280" y="6391"/>
                </a:cubicBezTo>
                <a:lnTo>
                  <a:pt x="2537" y="6391"/>
                </a:lnTo>
                <a:cubicBezTo>
                  <a:pt x="2744" y="6389"/>
                  <a:pt x="2913" y="6221"/>
                  <a:pt x="2913" y="6014"/>
                </a:cubicBezTo>
                <a:lnTo>
                  <a:pt x="2913" y="5858"/>
                </a:lnTo>
                <a:cubicBezTo>
                  <a:pt x="3066" y="5807"/>
                  <a:pt x="3168" y="5663"/>
                  <a:pt x="3168" y="5501"/>
                </a:cubicBezTo>
                <a:lnTo>
                  <a:pt x="3168" y="4728"/>
                </a:lnTo>
                <a:cubicBezTo>
                  <a:pt x="3168" y="4580"/>
                  <a:pt x="3252" y="4443"/>
                  <a:pt x="3386" y="4378"/>
                </a:cubicBezTo>
                <a:cubicBezTo>
                  <a:pt x="4084" y="4050"/>
                  <a:pt x="4571" y="3394"/>
                  <a:pt x="4683" y="2631"/>
                </a:cubicBezTo>
                <a:cubicBezTo>
                  <a:pt x="4794" y="1868"/>
                  <a:pt x="4516" y="1100"/>
                  <a:pt x="3941" y="586"/>
                </a:cubicBezTo>
                <a:cubicBezTo>
                  <a:pt x="3515" y="204"/>
                  <a:pt x="2980" y="1"/>
                  <a:pt x="2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6"/>
          <p:cNvSpPr/>
          <p:nvPr/>
        </p:nvSpPr>
        <p:spPr>
          <a:xfrm rot="10800000" flipH="1">
            <a:off x="3359035" y="2354024"/>
            <a:ext cx="29550" cy="20925"/>
          </a:xfrm>
          <a:custGeom>
            <a:avLst/>
            <a:gdLst/>
            <a:ahLst/>
            <a:cxnLst/>
            <a:rect l="l" t="t" r="r" b="b"/>
            <a:pathLst>
              <a:path w="613" h="434" extrusionOk="0">
                <a:moveTo>
                  <a:pt x="474" y="0"/>
                </a:moveTo>
                <a:cubicBezTo>
                  <a:pt x="454" y="0"/>
                  <a:pt x="433" y="5"/>
                  <a:pt x="414" y="17"/>
                </a:cubicBezTo>
                <a:lnTo>
                  <a:pt x="82" y="209"/>
                </a:lnTo>
                <a:cubicBezTo>
                  <a:pt x="21" y="240"/>
                  <a:pt x="1" y="315"/>
                  <a:pt x="35" y="375"/>
                </a:cubicBezTo>
                <a:cubicBezTo>
                  <a:pt x="57" y="413"/>
                  <a:pt x="97" y="434"/>
                  <a:pt x="138" y="434"/>
                </a:cubicBezTo>
                <a:cubicBezTo>
                  <a:pt x="160" y="434"/>
                  <a:pt x="182" y="428"/>
                  <a:pt x="201" y="416"/>
                </a:cubicBezTo>
                <a:lnTo>
                  <a:pt x="534" y="224"/>
                </a:lnTo>
                <a:cubicBezTo>
                  <a:pt x="592" y="192"/>
                  <a:pt x="612" y="118"/>
                  <a:pt x="578" y="60"/>
                </a:cubicBezTo>
                <a:cubicBezTo>
                  <a:pt x="556" y="22"/>
                  <a:pt x="516"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417;p44"/>
          <p:cNvGrpSpPr/>
          <p:nvPr/>
        </p:nvGrpSpPr>
        <p:grpSpPr>
          <a:xfrm>
            <a:off x="3942450" y="1073413"/>
            <a:ext cx="245075" cy="245100"/>
            <a:chOff x="4319700" y="984300"/>
            <a:chExt cx="245075" cy="245100"/>
          </a:xfrm>
        </p:grpSpPr>
        <p:sp>
          <p:nvSpPr>
            <p:cNvPr id="29" name="Google Shape;418;p44"/>
            <p:cNvSpPr/>
            <p:nvPr/>
          </p:nvSpPr>
          <p:spPr>
            <a:xfrm>
              <a:off x="4319700" y="1076400"/>
              <a:ext cx="245075" cy="153000"/>
            </a:xfrm>
            <a:custGeom>
              <a:avLst/>
              <a:gdLst/>
              <a:ahLst/>
              <a:cxnLst/>
              <a:rect l="l" t="t" r="r" b="b"/>
              <a:pathLst>
                <a:path w="9803" h="6120" extrusionOk="0">
                  <a:moveTo>
                    <a:pt x="2609" y="2744"/>
                  </a:moveTo>
                  <a:lnTo>
                    <a:pt x="2609" y="5832"/>
                  </a:lnTo>
                  <a:lnTo>
                    <a:pt x="1362" y="5832"/>
                  </a:lnTo>
                  <a:lnTo>
                    <a:pt x="1362" y="2744"/>
                  </a:lnTo>
                  <a:close/>
                  <a:moveTo>
                    <a:pt x="5525" y="1976"/>
                  </a:moveTo>
                  <a:lnTo>
                    <a:pt x="5525" y="5832"/>
                  </a:lnTo>
                  <a:lnTo>
                    <a:pt x="4278" y="5832"/>
                  </a:lnTo>
                  <a:lnTo>
                    <a:pt x="4278" y="1976"/>
                  </a:lnTo>
                  <a:close/>
                  <a:moveTo>
                    <a:pt x="8440" y="287"/>
                  </a:moveTo>
                  <a:lnTo>
                    <a:pt x="8440" y="5832"/>
                  </a:lnTo>
                  <a:lnTo>
                    <a:pt x="7194" y="5832"/>
                  </a:lnTo>
                  <a:lnTo>
                    <a:pt x="7194" y="287"/>
                  </a:lnTo>
                  <a:close/>
                  <a:moveTo>
                    <a:pt x="7051" y="0"/>
                  </a:moveTo>
                  <a:cubicBezTo>
                    <a:pt x="6972" y="0"/>
                    <a:pt x="6907" y="65"/>
                    <a:pt x="6907" y="144"/>
                  </a:cubicBezTo>
                  <a:lnTo>
                    <a:pt x="6907" y="5832"/>
                  </a:lnTo>
                  <a:lnTo>
                    <a:pt x="5814" y="5832"/>
                  </a:lnTo>
                  <a:lnTo>
                    <a:pt x="5814" y="1832"/>
                  </a:lnTo>
                  <a:cubicBezTo>
                    <a:pt x="5814" y="1753"/>
                    <a:pt x="5750" y="1688"/>
                    <a:pt x="5670" y="1688"/>
                  </a:cubicBezTo>
                  <a:lnTo>
                    <a:pt x="4135" y="1688"/>
                  </a:lnTo>
                  <a:cubicBezTo>
                    <a:pt x="4056" y="1688"/>
                    <a:pt x="3991" y="1753"/>
                    <a:pt x="3991" y="1832"/>
                  </a:cubicBezTo>
                  <a:lnTo>
                    <a:pt x="3991" y="5832"/>
                  </a:lnTo>
                  <a:lnTo>
                    <a:pt x="2897" y="5832"/>
                  </a:lnTo>
                  <a:lnTo>
                    <a:pt x="2897" y="2599"/>
                  </a:lnTo>
                  <a:cubicBezTo>
                    <a:pt x="2897" y="2520"/>
                    <a:pt x="2832" y="2455"/>
                    <a:pt x="2753" y="2455"/>
                  </a:cubicBezTo>
                  <a:lnTo>
                    <a:pt x="1218" y="2455"/>
                  </a:lnTo>
                  <a:cubicBezTo>
                    <a:pt x="1139" y="2455"/>
                    <a:pt x="1074" y="2520"/>
                    <a:pt x="1074" y="2599"/>
                  </a:cubicBezTo>
                  <a:lnTo>
                    <a:pt x="1074" y="5832"/>
                  </a:lnTo>
                  <a:lnTo>
                    <a:pt x="144" y="5832"/>
                  </a:lnTo>
                  <a:cubicBezTo>
                    <a:pt x="65" y="5832"/>
                    <a:pt x="0" y="5896"/>
                    <a:pt x="0" y="5976"/>
                  </a:cubicBezTo>
                  <a:cubicBezTo>
                    <a:pt x="0" y="6055"/>
                    <a:pt x="65" y="6120"/>
                    <a:pt x="144" y="6120"/>
                  </a:cubicBezTo>
                  <a:lnTo>
                    <a:pt x="9659" y="6120"/>
                  </a:lnTo>
                  <a:cubicBezTo>
                    <a:pt x="9739" y="6120"/>
                    <a:pt x="9803" y="6055"/>
                    <a:pt x="9803" y="5976"/>
                  </a:cubicBezTo>
                  <a:cubicBezTo>
                    <a:pt x="9803" y="5896"/>
                    <a:pt x="9739" y="5832"/>
                    <a:pt x="9659" y="5832"/>
                  </a:cubicBezTo>
                  <a:lnTo>
                    <a:pt x="8729" y="5832"/>
                  </a:lnTo>
                  <a:lnTo>
                    <a:pt x="8729" y="144"/>
                  </a:lnTo>
                  <a:cubicBezTo>
                    <a:pt x="8729" y="65"/>
                    <a:pt x="8664" y="0"/>
                    <a:pt x="8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9;p44"/>
            <p:cNvSpPr/>
            <p:nvPr/>
          </p:nvSpPr>
          <p:spPr>
            <a:xfrm>
              <a:off x="4323400" y="984300"/>
              <a:ext cx="233775" cy="141525"/>
            </a:xfrm>
            <a:custGeom>
              <a:avLst/>
              <a:gdLst/>
              <a:ahLst/>
              <a:cxnLst/>
              <a:rect l="l" t="t" r="r" b="b"/>
              <a:pathLst>
                <a:path w="9351" h="5661" extrusionOk="0">
                  <a:moveTo>
                    <a:pt x="8898" y="0"/>
                  </a:moveTo>
                  <a:cubicBezTo>
                    <a:pt x="8879" y="0"/>
                    <a:pt x="8860" y="1"/>
                    <a:pt x="8842" y="4"/>
                  </a:cubicBezTo>
                  <a:lnTo>
                    <a:pt x="7614" y="157"/>
                  </a:lnTo>
                  <a:cubicBezTo>
                    <a:pt x="7366" y="188"/>
                    <a:pt x="7191" y="413"/>
                    <a:pt x="7222" y="661"/>
                  </a:cubicBezTo>
                  <a:cubicBezTo>
                    <a:pt x="7251" y="888"/>
                    <a:pt x="7445" y="1056"/>
                    <a:pt x="7669" y="1056"/>
                  </a:cubicBezTo>
                  <a:cubicBezTo>
                    <a:pt x="7688" y="1056"/>
                    <a:pt x="7707" y="1055"/>
                    <a:pt x="7726" y="1052"/>
                  </a:cubicBezTo>
                  <a:lnTo>
                    <a:pt x="7827" y="1040"/>
                  </a:lnTo>
                  <a:lnTo>
                    <a:pt x="7827" y="1040"/>
                  </a:lnTo>
                  <a:cubicBezTo>
                    <a:pt x="6319" y="2788"/>
                    <a:pt x="4529" y="3689"/>
                    <a:pt x="3262" y="4143"/>
                  </a:cubicBezTo>
                  <a:cubicBezTo>
                    <a:pt x="1684" y="4710"/>
                    <a:pt x="455" y="4758"/>
                    <a:pt x="443" y="4758"/>
                  </a:cubicBezTo>
                  <a:cubicBezTo>
                    <a:pt x="197" y="4765"/>
                    <a:pt x="0" y="4970"/>
                    <a:pt x="4" y="5216"/>
                  </a:cubicBezTo>
                  <a:cubicBezTo>
                    <a:pt x="8" y="5462"/>
                    <a:pt x="210" y="5660"/>
                    <a:pt x="457" y="5660"/>
                  </a:cubicBezTo>
                  <a:lnTo>
                    <a:pt x="470" y="5660"/>
                  </a:lnTo>
                  <a:cubicBezTo>
                    <a:pt x="525" y="5658"/>
                    <a:pt x="1828" y="5612"/>
                    <a:pt x="3543" y="5001"/>
                  </a:cubicBezTo>
                  <a:cubicBezTo>
                    <a:pt x="4496" y="4663"/>
                    <a:pt x="5402" y="4208"/>
                    <a:pt x="6241" y="3645"/>
                  </a:cubicBezTo>
                  <a:cubicBezTo>
                    <a:pt x="6306" y="3599"/>
                    <a:pt x="6322" y="3512"/>
                    <a:pt x="6277" y="3447"/>
                  </a:cubicBezTo>
                  <a:cubicBezTo>
                    <a:pt x="6250" y="3405"/>
                    <a:pt x="6205" y="3383"/>
                    <a:pt x="6158" y="3383"/>
                  </a:cubicBezTo>
                  <a:cubicBezTo>
                    <a:pt x="6132" y="3383"/>
                    <a:pt x="6105" y="3390"/>
                    <a:pt x="6081" y="3405"/>
                  </a:cubicBezTo>
                  <a:cubicBezTo>
                    <a:pt x="5261" y="3956"/>
                    <a:pt x="4377" y="4400"/>
                    <a:pt x="3446" y="4730"/>
                  </a:cubicBezTo>
                  <a:cubicBezTo>
                    <a:pt x="1773" y="5326"/>
                    <a:pt x="514" y="5371"/>
                    <a:pt x="462" y="5372"/>
                  </a:cubicBezTo>
                  <a:lnTo>
                    <a:pt x="457" y="5372"/>
                  </a:lnTo>
                  <a:cubicBezTo>
                    <a:pt x="456" y="5372"/>
                    <a:pt x="455" y="5372"/>
                    <a:pt x="454" y="5372"/>
                  </a:cubicBezTo>
                  <a:cubicBezTo>
                    <a:pt x="365" y="5372"/>
                    <a:pt x="292" y="5300"/>
                    <a:pt x="291" y="5212"/>
                  </a:cubicBezTo>
                  <a:cubicBezTo>
                    <a:pt x="290" y="5122"/>
                    <a:pt x="362" y="5048"/>
                    <a:pt x="453" y="5046"/>
                  </a:cubicBezTo>
                  <a:cubicBezTo>
                    <a:pt x="465" y="5046"/>
                    <a:pt x="1729" y="4999"/>
                    <a:pt x="3359" y="4415"/>
                  </a:cubicBezTo>
                  <a:cubicBezTo>
                    <a:pt x="4725" y="3925"/>
                    <a:pt x="6689" y="2925"/>
                    <a:pt x="8282" y="942"/>
                  </a:cubicBezTo>
                  <a:cubicBezTo>
                    <a:pt x="8357" y="847"/>
                    <a:pt x="8286" y="708"/>
                    <a:pt x="8171" y="708"/>
                  </a:cubicBezTo>
                  <a:cubicBezTo>
                    <a:pt x="8165" y="708"/>
                    <a:pt x="8159" y="708"/>
                    <a:pt x="8152" y="709"/>
                  </a:cubicBezTo>
                  <a:lnTo>
                    <a:pt x="7691" y="767"/>
                  </a:lnTo>
                  <a:cubicBezTo>
                    <a:pt x="7684" y="768"/>
                    <a:pt x="7677" y="768"/>
                    <a:pt x="7671" y="768"/>
                  </a:cubicBezTo>
                  <a:cubicBezTo>
                    <a:pt x="7589" y="768"/>
                    <a:pt x="7519" y="708"/>
                    <a:pt x="7509" y="624"/>
                  </a:cubicBezTo>
                  <a:cubicBezTo>
                    <a:pt x="7497" y="535"/>
                    <a:pt x="7560" y="455"/>
                    <a:pt x="7650" y="443"/>
                  </a:cubicBezTo>
                  <a:lnTo>
                    <a:pt x="8878" y="289"/>
                  </a:lnTo>
                  <a:cubicBezTo>
                    <a:pt x="8884" y="288"/>
                    <a:pt x="8890" y="288"/>
                    <a:pt x="8896" y="288"/>
                  </a:cubicBezTo>
                  <a:cubicBezTo>
                    <a:pt x="8986" y="288"/>
                    <a:pt x="9061" y="360"/>
                    <a:pt x="9061" y="451"/>
                  </a:cubicBezTo>
                  <a:lnTo>
                    <a:pt x="9061" y="1680"/>
                  </a:lnTo>
                  <a:cubicBezTo>
                    <a:pt x="9061" y="1770"/>
                    <a:pt x="8988" y="1843"/>
                    <a:pt x="8898" y="1843"/>
                  </a:cubicBezTo>
                  <a:cubicBezTo>
                    <a:pt x="8808" y="1843"/>
                    <a:pt x="8735" y="1770"/>
                    <a:pt x="8735" y="1680"/>
                  </a:cubicBezTo>
                  <a:lnTo>
                    <a:pt x="8735" y="1307"/>
                  </a:lnTo>
                  <a:cubicBezTo>
                    <a:pt x="8735" y="1219"/>
                    <a:pt x="8664" y="1163"/>
                    <a:pt x="8590" y="1163"/>
                  </a:cubicBezTo>
                  <a:cubicBezTo>
                    <a:pt x="8550" y="1163"/>
                    <a:pt x="8510" y="1180"/>
                    <a:pt x="8480" y="1217"/>
                  </a:cubicBezTo>
                  <a:cubicBezTo>
                    <a:pt x="7944" y="1874"/>
                    <a:pt x="7333" y="2469"/>
                    <a:pt x="6661" y="2987"/>
                  </a:cubicBezTo>
                  <a:cubicBezTo>
                    <a:pt x="6598" y="3035"/>
                    <a:pt x="6587" y="3125"/>
                    <a:pt x="6635" y="3189"/>
                  </a:cubicBezTo>
                  <a:cubicBezTo>
                    <a:pt x="6664" y="3225"/>
                    <a:pt x="6706" y="3244"/>
                    <a:pt x="6749" y="3244"/>
                  </a:cubicBezTo>
                  <a:cubicBezTo>
                    <a:pt x="6780" y="3244"/>
                    <a:pt x="6811" y="3235"/>
                    <a:pt x="6837" y="3214"/>
                  </a:cubicBezTo>
                  <a:cubicBezTo>
                    <a:pt x="7421" y="2763"/>
                    <a:pt x="7961" y="2256"/>
                    <a:pt x="8447" y="1700"/>
                  </a:cubicBezTo>
                  <a:cubicBezTo>
                    <a:pt x="8457" y="1943"/>
                    <a:pt x="8657" y="2133"/>
                    <a:pt x="8898" y="2133"/>
                  </a:cubicBezTo>
                  <a:cubicBezTo>
                    <a:pt x="8901" y="2133"/>
                    <a:pt x="8904" y="2133"/>
                    <a:pt x="8908" y="2133"/>
                  </a:cubicBezTo>
                  <a:cubicBezTo>
                    <a:pt x="9154" y="2128"/>
                    <a:pt x="9351" y="1926"/>
                    <a:pt x="9349" y="1680"/>
                  </a:cubicBezTo>
                  <a:lnTo>
                    <a:pt x="9349" y="452"/>
                  </a:lnTo>
                  <a:cubicBezTo>
                    <a:pt x="9349" y="323"/>
                    <a:pt x="9294" y="199"/>
                    <a:pt x="9197" y="113"/>
                  </a:cubicBezTo>
                  <a:cubicBezTo>
                    <a:pt x="9113" y="40"/>
                    <a:pt x="9007" y="0"/>
                    <a:pt x="8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Invesment Business Plan by Slidego">
  <a:themeElements>
    <a:clrScheme name="Simple Light">
      <a:dk1>
        <a:srgbClr val="253929"/>
      </a:dk1>
      <a:lt1>
        <a:srgbClr val="F3F3F3"/>
      </a:lt1>
      <a:dk2>
        <a:srgbClr val="253929"/>
      </a:dk2>
      <a:lt2>
        <a:srgbClr val="EEEEEE"/>
      </a:lt2>
      <a:accent1>
        <a:srgbClr val="253929"/>
      </a:accent1>
      <a:accent2>
        <a:srgbClr val="253929"/>
      </a:accent2>
      <a:accent3>
        <a:srgbClr val="253929"/>
      </a:accent3>
      <a:accent4>
        <a:srgbClr val="253929"/>
      </a:accent4>
      <a:accent5>
        <a:srgbClr val="253929"/>
      </a:accent5>
      <a:accent6>
        <a:srgbClr val="253929"/>
      </a:accent6>
      <a:hlink>
        <a:srgbClr val="2539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3106</Words>
  <Application>Microsoft Office PowerPoint</Application>
  <PresentationFormat>Экран (16:9)</PresentationFormat>
  <Paragraphs>216</Paragraphs>
  <Slides>29</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Open Sans Light</vt:lpstr>
      <vt:lpstr>Times New Roman</vt:lpstr>
      <vt:lpstr>DM Serif Display</vt:lpstr>
      <vt:lpstr>Fira Sans Extra Condensed Medium</vt:lpstr>
      <vt:lpstr>Symbol</vt:lpstr>
      <vt:lpstr>Arial</vt:lpstr>
      <vt:lpstr>Calibri</vt:lpstr>
      <vt:lpstr>Invesment Business Plan by Slidego</vt:lpstr>
      <vt:lpstr>УПРАВЛІННЯ ЛІКВІДНІСТЮ БАНКУ</vt:lpstr>
      <vt:lpstr>Загальні принципи управління ліквідністю банку</vt:lpstr>
      <vt:lpstr>Презентация PowerPoint</vt:lpstr>
      <vt:lpstr>Найбільший попит на ліквідні кошти виникає у банків з двох основних причин:  ― через зняття клієнтами коштів зі своїх рахунків;  ― у зв’язку з надходженням кредитних заявок, які банк вирішує задовольнити. Отже, проблеми ліквідності можуть виникнути як у разі здійснення пасивних операцій банку, так і внаслідок проведення активних операцій, якщо рішення про розміщення коштів приймається раніше, ніж знайдено відповідні джерела фінансування</vt:lpstr>
      <vt:lpstr>Презентация PowerPoint</vt:lpstr>
      <vt:lpstr>Високоліквідні активи </vt:lpstr>
      <vt:lpstr>Презентация PowerPoint</vt:lpstr>
      <vt:lpstr>Презентация PowerPoint</vt:lpstr>
      <vt:lpstr>Щоб запобігти надмірному підвищенню ризику ліквідності, менеджмент банку має керуватися у своїй діяльності такими принципами:</vt:lpstr>
      <vt:lpstr>Система управління банківською ліквідністю складається із підсистеми стратегічного управління і планування та підсистеми оперативного управління і моніторингу ліквідності.   Формування підсистеми стратегічного управління ліквідністю має відбуватися в контексті загальної стратегії банку і базуватися на обраних ним принципах та підходах до управління активами і пасивами. Оскільки вибір загальних стратегій управління банком незначний — їх лише дві, то це стосується і ліквідності. Першу стратегію спрямовано на максимізацію прибутків, а отже свідоме прийняття підвищеного ризику незбалансованої ліквідності, друга має на меті мінімізацію ризику незбалансованої ліквідності та стабілізацію прибутків. стабілізацію прибутків стабілізацію  Підсистему оперативного управління ліквідністю спрямовано на визначення щоденної потреби в ліквідних коштах та вибір раціональних джерел їх поповнення для прийняття обґрунтованих управлінських рішень.  </vt:lpstr>
      <vt:lpstr>03</vt:lpstr>
      <vt:lpstr>Стратегії управління ліквідністю банку</vt:lpstr>
      <vt:lpstr>У практичній діяльності банки застосовують три основні стратегії управління ліквідністю, які, по суті, є проявом загальних підходів до управління активами і пасивами банку:   </vt:lpstr>
      <vt:lpstr>Стратегія запозичення ліквідних засобів (управління ліквідністю через пасиви)</vt:lpstr>
      <vt:lpstr>У практичній діяльності банки застосовують три основні стратегії управління ліквідністю, які, по суті, є проявом загальних підходів до управління активами і пасивами банку:   </vt:lpstr>
      <vt:lpstr>Методи оцінювання потреби в ліквідних коштах</vt:lpstr>
      <vt:lpstr>Загальна потреба банку в ліквідних коштах визначається як сума очікуваної потреби у грошових коштах для обслуговування депозитних і не депозитних зобов’язань та потреби в наданні ліквідних кредитів.  У практичній діяльності менеджмент банків застосовує кілька методів оцінювання потреб банку в ліквідних коштах: </vt:lpstr>
      <vt:lpstr>Презентация PowerPoint</vt:lpstr>
      <vt:lpstr>На зміни в обсягах, структурі та стабільності ресурсної бази банку впливає комплекс чинників загальноекономічного характеру, які необхідно враховувати. Під впливом цих чинників формуються не лише ресурси, але й активи банку, зокрема попит на кредити. Вплив подібних чинників вивчають, розподіливши їх за наступними групами:  </vt:lpstr>
      <vt:lpstr>Презентация PowerPoint</vt:lpstr>
      <vt:lpstr>Презентация PowerPoint</vt:lpstr>
      <vt:lpstr>Коефіцієнти банківської ліквідності</vt:lpstr>
      <vt:lpstr>Визначення ліквідної позиції банку</vt:lpstr>
      <vt:lpstr>Презентация PowerPoint</vt:lpstr>
      <vt:lpstr>Показником, який характеризує стан ліквідної позиції банку, є розрив ліквідності, або нетто-ліквідна позиція банку (GL), — різниця між сумою надходжень (ICF) та сумою використаних коштів (UCF): GL = ICF – UCF                                              Якщо наявні ліквідні кошти за обсягом перевищують їх використання, то існує додатний розрив ліквідності (GL &gt; 0). Це той надлишок ліквідності, який необхідно швидко інвестувати в дохідні активи до виникнення потреби в грошових коштах.  Коли потреба в ліквідних коштах за обсягом перевищує їхню наявність, то банк має від’ємний розрив (дефіцит) ліквідності (GL &lt; 0). Відтак перед менеджментом банку постає завдання пошуку найдешевших і найдоступніших джерел поповнення ліквідних коштів. </vt:lpstr>
      <vt:lpstr>Управління грошовою позицією та обов’язковими резервами банку</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ЛІКВІДНІСТЮ БАНКУ</dc:title>
  <dc:creator>09.02.21</dc:creator>
  <cp:lastModifiedBy>09.02.21</cp:lastModifiedBy>
  <cp:revision>82</cp:revision>
  <dcterms:modified xsi:type="dcterms:W3CDTF">2023-02-24T16:15:34Z</dcterms:modified>
</cp:coreProperties>
</file>