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</p:embeddedFont>
    <p:embeddedFont>
      <p:font typeface="Open Sans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38" autoAdjust="0"/>
    <p:restoredTop sz="94622" autoAdjust="0"/>
  </p:normalViewPr>
  <p:slideViewPr>
    <p:cSldViewPr>
      <p:cViewPr varScale="1">
        <p:scale>
          <a:sx n="72" d="100"/>
          <a:sy n="72" d="100"/>
        </p:scale>
        <p:origin x="8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znu.edu.ua/cms/index.php?action=news/view&amp;site_id=95&amp;lang=ukr&amp;start=0&amp;category_id=11438&amp;filtermode=1&amp;ordering=title%20ASC&amp;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ites.znu.edu.ua/cms/index.php?action=news/view&amp;site_id=95&amp;lang=ukr&amp;start=0&amp;category_id=11436&amp;filtermode=1&amp;ordering=title%20ASC&amp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znu.edu.ua/cms/index.php?action=news/view&amp;site_id=95&amp;lang=ukr&amp;start=0&amp;category_id=11384&amp;filtermode=1&amp;ordering=title%20ASC&amp;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ites.znu.edu.ua/cms/index.php?action=news/view_details&amp;news_id=37197&amp;lang=ukr&amp;news_code=pereverz--va-anna-vasiliv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sites.znu.edu.ua/cms/index.php?action=news/view&amp;site_id=95&amp;lang=ukr&amp;start=0&amp;category_id=11386&amp;filtermode=1&amp;ordering=title%20ASC&amp;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znu.edu.ua/cms/index.php?action=news/view&amp;site_id=95&amp;lang=ukr&amp;start=0&amp;category_id=11397&amp;filtermode=1&amp;ordering=title%20ASC&amp;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ites.znu.edu.ua/cms/index.php?action=news/view_details&amp;news_id=37251&amp;lang=ukr&amp;news_code=krivko---rina-mikolayivn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sites.znu.edu.ua/cms/index.php?action=news/view&amp;site_id=95&amp;lang=ukr&amp;start=0&amp;category_id=11398&amp;filtermode=1&amp;ordering=title%20ASC&amp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23314" y="2720987"/>
            <a:ext cx="15735986" cy="706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9"/>
              </a:lnSpc>
            </a:pPr>
            <a:r>
              <a:rPr lang="en-US" sz="413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101177099</a:t>
            </a:r>
          </a:p>
          <a:p>
            <a:pPr algn="ctr">
              <a:lnSpc>
                <a:spcPts val="6115"/>
              </a:lnSpc>
            </a:pPr>
            <a:r>
              <a:rPr lang="en-US" sz="4367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Гендерна інклюзія в програмах відновлення України: європейський досвід у забезпеченні рівних можливостей</a:t>
            </a:r>
          </a:p>
          <a:p>
            <a:pPr algn="ctr">
              <a:lnSpc>
                <a:spcPts val="5350"/>
              </a:lnSpc>
            </a:pPr>
            <a:r>
              <a:rPr lang="en-US" sz="382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  <a:p>
            <a:pPr algn="ctr">
              <a:lnSpc>
                <a:spcPts val="5350"/>
              </a:lnSpc>
            </a:pPr>
            <a:r>
              <a:rPr lang="en-US" sz="382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ERASMUS-JMO-2024-HEI-TCH- RSCH</a:t>
            </a:r>
          </a:p>
          <a:p>
            <a:pPr algn="ctr">
              <a:lnSpc>
                <a:spcPts val="5350"/>
              </a:lnSpc>
            </a:pPr>
            <a:r>
              <a:rPr lang="en-US" sz="382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ERASMUS-JMO-2024-MODULE</a:t>
            </a:r>
          </a:p>
          <a:p>
            <a:pPr algn="ctr">
              <a:lnSpc>
                <a:spcPts val="5350"/>
              </a:lnSpc>
            </a:pPr>
            <a:r>
              <a:rPr lang="en-US" sz="382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 LS</a:t>
            </a:r>
          </a:p>
          <a:p>
            <a:pPr algn="ctr">
              <a:lnSpc>
                <a:spcPts val="11083"/>
              </a:lnSpc>
            </a:pPr>
            <a:endParaRPr lang="en-US" sz="3821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08910" y="2875622"/>
            <a:ext cx="2055264" cy="2267878"/>
          </a:xfrm>
          <a:custGeom>
            <a:avLst/>
            <a:gdLst/>
            <a:ahLst/>
            <a:cxnLst/>
            <a:rect l="l" t="t" r="r" b="b"/>
            <a:pathLst>
              <a:path w="2055264" h="2267878">
                <a:moveTo>
                  <a:pt x="0" y="0"/>
                </a:moveTo>
                <a:lnTo>
                  <a:pt x="2055264" y="0"/>
                </a:lnTo>
                <a:lnTo>
                  <a:pt x="2055264" y="2267878"/>
                </a:lnTo>
                <a:lnTo>
                  <a:pt x="0" y="2267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6666" y="436830"/>
            <a:ext cx="5255716" cy="106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9"/>
              </a:lnSpc>
            </a:pPr>
            <a:r>
              <a:rPr lang="en-US" sz="627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15593643" y="6605449"/>
            <a:ext cx="2043853" cy="2255286"/>
          </a:xfrm>
          <a:custGeom>
            <a:avLst/>
            <a:gdLst/>
            <a:ahLst/>
            <a:cxnLst/>
            <a:rect l="l" t="t" r="r" b="b"/>
            <a:pathLst>
              <a:path w="2043853" h="2255286">
                <a:moveTo>
                  <a:pt x="0" y="0"/>
                </a:moveTo>
                <a:lnTo>
                  <a:pt x="2043853" y="0"/>
                </a:lnTo>
                <a:lnTo>
                  <a:pt x="2043853" y="2255286"/>
                </a:lnTo>
                <a:lnTo>
                  <a:pt x="0" y="2255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72687" y="3419092"/>
            <a:ext cx="4870872" cy="5839208"/>
          </a:xfrm>
          <a:custGeom>
            <a:avLst/>
            <a:gdLst/>
            <a:ahLst/>
            <a:cxnLst/>
            <a:rect l="l" t="t" r="r" b="b"/>
            <a:pathLst>
              <a:path w="4870872" h="5839208">
                <a:moveTo>
                  <a:pt x="0" y="0"/>
                </a:moveTo>
                <a:lnTo>
                  <a:pt x="4870872" y="0"/>
                </a:lnTo>
                <a:lnTo>
                  <a:pt x="4870872" y="5839208"/>
                </a:lnTo>
                <a:lnTo>
                  <a:pt x="0" y="58392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3904154"/>
            <a:ext cx="8348870" cy="365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endParaRPr/>
          </a:p>
          <a:p>
            <a:pPr algn="ctr">
              <a:lnSpc>
                <a:spcPts val="4983"/>
              </a:lnSpc>
            </a:pPr>
            <a:r>
              <a:rPr lang="en-US" sz="355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Курилова Юлія Романівна</a:t>
            </a:r>
          </a:p>
          <a:p>
            <a:pPr algn="ctr">
              <a:lnSpc>
                <a:spcPts val="4983"/>
              </a:lnSpc>
            </a:pPr>
            <a:r>
              <a:rPr lang="en-US" sz="355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Кандидатка філологічних наук, доцентка, доцентка кафедри української літератури</a:t>
            </a:r>
          </a:p>
          <a:p>
            <a:pPr algn="ctr">
              <a:lnSpc>
                <a:spcPts val="4983"/>
              </a:lnSpc>
            </a:pPr>
            <a:endParaRPr lang="en-US" sz="355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3065" y="2073413"/>
            <a:ext cx="5355906" cy="7710963"/>
          </a:xfrm>
          <a:custGeom>
            <a:avLst/>
            <a:gdLst/>
            <a:ahLst/>
            <a:cxnLst/>
            <a:rect l="l" t="t" r="r" b="b"/>
            <a:pathLst>
              <a:path w="5355906" h="7710963">
                <a:moveTo>
                  <a:pt x="0" y="0"/>
                </a:moveTo>
                <a:lnTo>
                  <a:pt x="5355906" y="0"/>
                </a:lnTo>
                <a:lnTo>
                  <a:pt x="5355906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50087" y="4652327"/>
            <a:ext cx="9276522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Павленко Ірина Яківна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Докторка філологічних наук, професорка, завідувачка кафедри слов’янської філології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0676" y="2780023"/>
            <a:ext cx="4928931" cy="6156716"/>
          </a:xfrm>
          <a:custGeom>
            <a:avLst/>
            <a:gdLst/>
            <a:ahLst/>
            <a:cxnLst/>
            <a:rect l="l" t="t" r="r" b="b"/>
            <a:pathLst>
              <a:path w="4928931" h="6156716">
                <a:moveTo>
                  <a:pt x="0" y="0"/>
                </a:moveTo>
                <a:lnTo>
                  <a:pt x="4928932" y="0"/>
                </a:lnTo>
                <a:lnTo>
                  <a:pt x="4928932" y="6156716"/>
                </a:lnTo>
                <a:lnTo>
                  <a:pt x="0" y="6156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6584" y="3289300"/>
            <a:ext cx="11695043" cy="681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Голованова Тетяна Петрівна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Кандидатка педагогічних наук, доцентка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https://sites.znu.edu.ua/cms/index.php?action=news/view&amp;site_id=95&amp;lang=ukr&amp;start=0&amp;category_id=11436&amp;filtermode=1&amp;ordering=title%20ASC&amp;"/>
              </a:rPr>
              <a:t>Факультет соціальної педагогіки та психології</a:t>
            </a: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8" tooltip="https://sites.znu.edu.ua/cms/index.php?action=news/view&amp;site_id=95&amp;lang=ukr&amp;start=0&amp;category_id=11438&amp;filtermode=1&amp;ordering=title%20ASC&amp;"/>
              </a:rPr>
              <a:t>Кафедра педагогіки та психології освітньої діяльності</a:t>
            </a:r>
          </a:p>
          <a:p>
            <a:pPr algn="ctr">
              <a:lnSpc>
                <a:spcPts val="7279"/>
              </a:lnSpc>
            </a:pPr>
            <a:endParaRPr lang="en-US" sz="48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  <a:hlinkClick r:id="rId8" tooltip="https://sites.znu.edu.ua/cms/index.php?action=news/view&amp;site_id=95&amp;lang=ukr&amp;start=0&amp;category_id=11438&amp;filtermode=1&amp;ordering=title%20ASC&amp;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1050" y="2064412"/>
            <a:ext cx="5238686" cy="7862943"/>
          </a:xfrm>
          <a:custGeom>
            <a:avLst/>
            <a:gdLst/>
            <a:ahLst/>
            <a:cxnLst/>
            <a:rect l="l" t="t" r="r" b="b"/>
            <a:pathLst>
              <a:path w="5238686" h="7862943">
                <a:moveTo>
                  <a:pt x="0" y="0"/>
                </a:moveTo>
                <a:lnTo>
                  <a:pt x="5238685" y="0"/>
                </a:lnTo>
                <a:lnTo>
                  <a:pt x="5238685" y="7862943"/>
                </a:lnTo>
                <a:lnTo>
                  <a:pt x="0" y="78629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53077" y="3421946"/>
            <a:ext cx="8961783" cy="613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https://sites.znu.edu.ua/cms/index.php?action=news/view_details&amp;news_id=37197&amp;lang=ukr&amp;news_code=pereverz--va-anna-vasilivna"/>
              </a:rPr>
              <a:t>Селіщева Анна Василівна</a:t>
            </a:r>
          </a:p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Докторка економічних наук, доцентка, професорка </a:t>
            </a:r>
          </a:p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8" tooltip="https://sites.znu.edu.ua/cms/index.php?action=news/view&amp;site_id=95&amp;lang=ukr&amp;start=0&amp;category_id=11384&amp;filtermode=1&amp;ordering=title%20ASC&amp;"/>
              </a:rPr>
              <a:t>Економічний факультет</a:t>
            </a: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9" tooltip="https://sites.znu.edu.ua/cms/index.php?action=news/view&amp;site_id=95&amp;lang=ukr&amp;start=0&amp;category_id=11386&amp;filtermode=1&amp;ordering=title%20ASC&amp;"/>
              </a:rPr>
              <a:t>Кафедра міжнародної економіки, природних ресурсів та економіки міжнародного туризму</a:t>
            </a:r>
          </a:p>
          <a:p>
            <a:pPr algn="ctr">
              <a:lnSpc>
                <a:spcPts val="7279"/>
              </a:lnSpc>
            </a:pPr>
            <a:endParaRPr lang="en-US" sz="35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  <a:hlinkClick r:id="rId9" tooltip="https://sites.znu.edu.ua/cms/index.php?action=news/view&amp;site_id=95&amp;lang=ukr&amp;start=0&amp;category_id=11386&amp;filtermode=1&amp;ordering=title%20ASC&amp;"/>
            </a:endParaRPr>
          </a:p>
          <a:p>
            <a:pPr algn="ctr">
              <a:lnSpc>
                <a:spcPts val="7279"/>
              </a:lnSpc>
            </a:pPr>
            <a:endParaRPr lang="en-US" sz="35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  <a:hlinkClick r:id="rId9" tooltip="https://sites.znu.edu.ua/cms/index.php?action=news/view&amp;site_id=95&amp;lang=ukr&amp;start=0&amp;category_id=11386&amp;filtermode=1&amp;ordering=title%20ASC&amp;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9653" y="2398434"/>
            <a:ext cx="5928172" cy="7233959"/>
          </a:xfrm>
          <a:custGeom>
            <a:avLst/>
            <a:gdLst/>
            <a:ahLst/>
            <a:cxnLst/>
            <a:rect l="l" t="t" r="r" b="b"/>
            <a:pathLst>
              <a:path w="5928172" h="7233959">
                <a:moveTo>
                  <a:pt x="0" y="0"/>
                </a:moveTo>
                <a:lnTo>
                  <a:pt x="5928172" y="0"/>
                </a:lnTo>
                <a:lnTo>
                  <a:pt x="5928172" y="7233959"/>
                </a:lnTo>
                <a:lnTo>
                  <a:pt x="0" y="72339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89495" y="2782538"/>
            <a:ext cx="10484983" cy="766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7" tooltip="https://sites.znu.edu.ua/cms/index.php?action=news/view_details&amp;news_id=37251&amp;lang=ukr&amp;news_code=krivko---rina-mikolayivna"/>
              </a:rPr>
              <a:t>Кривко Ірина Миколаївна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Кандидатка історичних наук, доцентка 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8" tooltip="https://sites.znu.edu.ua/cms/index.php?action=news/view&amp;site_id=95&amp;lang=ukr&amp;start=0&amp;category_id=11397&amp;filtermode=1&amp;ordering=title%20ASC&amp;"/>
              </a:rPr>
              <a:t>Факультет історії та міжнародних відносин</a:t>
            </a: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9" tooltip="https://sites.znu.edu.ua/cms/index.php?action=news/view&amp;site_id=95&amp;lang=ukr&amp;start=0&amp;category_id=11398&amp;filtermode=1&amp;ordering=title%20ASC&amp;"/>
              </a:rPr>
              <a:t>Кафедра джерелознавчих студій та суспільних комунікацій</a:t>
            </a:r>
          </a:p>
          <a:p>
            <a:pPr algn="ctr">
              <a:lnSpc>
                <a:spcPts val="7279"/>
              </a:lnSpc>
            </a:pPr>
            <a:endParaRPr lang="en-US" sz="48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  <a:hlinkClick r:id="rId9" tooltip="https://sites.znu.edu.ua/cms/index.php?action=news/view&amp;site_id=95&amp;lang=ukr&amp;start=0&amp;category_id=11398&amp;filtermode=1&amp;ordering=title%20ASC&amp;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0101" y="2487543"/>
            <a:ext cx="5638778" cy="7048472"/>
          </a:xfrm>
          <a:custGeom>
            <a:avLst/>
            <a:gdLst/>
            <a:ahLst/>
            <a:cxnLst/>
            <a:rect l="l" t="t" r="r" b="b"/>
            <a:pathLst>
              <a:path w="5638778" h="7048472">
                <a:moveTo>
                  <a:pt x="0" y="0"/>
                </a:moveTo>
                <a:lnTo>
                  <a:pt x="5638777" y="0"/>
                </a:lnTo>
                <a:lnTo>
                  <a:pt x="5638777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39606" y="3459632"/>
            <a:ext cx="9335484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Овсяницька Ганна Володимирівна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Магістр філології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Аспірантка кафедри української літератури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0589" y="2528205"/>
            <a:ext cx="14446252" cy="714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АСПЕКТИ КУРСУ: </a:t>
            </a:r>
          </a:p>
          <a:p>
            <a:pPr algn="ctr">
              <a:lnSpc>
                <a:spcPts val="3584"/>
              </a:lnSpc>
            </a:pPr>
            <a:endParaRPr lang="en-US" sz="256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Поняття гендерної культури:</a:t>
            </a:r>
          </a:p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Визначення гендерної культури та інституцій, що сприяють її формуванню. Розгляд гендерних досліджень як міждисциплінарної галузі, аналіз теорій гендеру, а також маскулінності та фемінінності як конструктів.</a:t>
            </a:r>
          </a:p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Історичний контекст гендерної інклюзії:</a:t>
            </a:r>
          </a:p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Ретроспектива впровадження європейського досвіду гендерної рівності під час військових конфліктів і післявоєнної відбудови, зокрема внесок жінок в економіку після Першої та Другої світових воєн. Вивчення еволюції гендерної свідомості та європейських практик гендерної інклюзії в Україні.</a:t>
            </a:r>
          </a:p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Гендерний вимір військових конфліктів:</a:t>
            </a:r>
          </a:p>
          <a:p>
            <a:pPr algn="ctr">
              <a:lnSpc>
                <a:spcPts val="3584"/>
              </a:lnSpc>
            </a:pPr>
            <a:r>
              <a:rPr lang="en-US" sz="25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Вплив війни на гендерні ролі, стратегічні виклики та адаптація жінок. Європейський досвід участі жінок у миротворчих місіях, а також питання гендерно зумовленого насильства та його подолання, зокрема через імплементацію Стамбульської конвенції.</a:t>
            </a:r>
          </a:p>
          <a:p>
            <a:pPr algn="ctr">
              <a:lnSpc>
                <a:spcPts val="3584"/>
              </a:lnSpc>
            </a:pPr>
            <a:endParaRPr lang="en-US" sz="256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9652" y="2714086"/>
            <a:ext cx="14593957" cy="665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Гендерна інклюзія в економіці:</a:t>
            </a:r>
          </a:p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Оцінка європейського досвіду гендерного бюджетування та усунення гендерного розриву в оплаті праці. Аналіз гендерного мейнстримінгу в політиці ЄС, гендерні перспективи реінтеграції мігрантів, а також роль жіночого підприємництва та соціальних проєктів для зміцнення гендерної рівності.</a:t>
            </a:r>
          </a:p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 у масовій культурі:</a:t>
            </a:r>
          </a:p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Вплив фольклору, масової культури та сучасної міфології на формування гендерних стереотипів. Роль масових медіа у відтворенні та трансформації гендерних образів, зокрема в контексті війни та повоєнної відбудови.</a:t>
            </a:r>
          </a:p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Жіночий рух і фемінізм:</a:t>
            </a:r>
          </a:p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Еволюція фемінізму та жіночого руху в Україні, проблеми та перспективи жіночих організацій, їхній внесок у відновлення після війни, зокрема через психосоціальну підтримку та сприяння реінтеграції жінок у суспільство.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2369859"/>
            <a:ext cx="17507005" cy="715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endParaRPr/>
          </a:p>
          <a:p>
            <a:pPr algn="ctr">
              <a:lnSpc>
                <a:spcPts val="3627"/>
              </a:lnSpc>
            </a:pP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Проєкт передбачає інтеграцію знань з різних дисциплін, таких як соціологія, політологія, економіка, права людини, культурологія та психологія. Це дозволить досліджувати гендерні питання в контексті військових конфліктів, економічного відновлення, політичної участі та соціокультурних змін.</a:t>
            </a:r>
          </a:p>
          <a:p>
            <a:pPr algn="ctr">
              <a:lnSpc>
                <a:spcPts val="3627"/>
              </a:lnSpc>
            </a:pPr>
            <a:endParaRPr lang="en-US" sz="2591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627"/>
              </a:lnSpc>
            </a:pP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Порівняльний аналіз (компаративістика)</a:t>
            </a:r>
          </a:p>
          <a:p>
            <a:pPr algn="ctr">
              <a:lnSpc>
                <a:spcPts val="3627"/>
              </a:lnSpc>
            </a:pP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Для аналізу європейського досвіду впровадження гендерної рівності важливо використовувати метод порівняння. Це дозволить:</a:t>
            </a:r>
          </a:p>
          <a:p>
            <a:pPr algn="ctr">
              <a:lnSpc>
                <a:spcPts val="3627"/>
              </a:lnSpc>
            </a:pPr>
            <a:endParaRPr lang="en-US" sz="2591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59459" lvl="1" indent="-279729" algn="ctr">
              <a:lnSpc>
                <a:spcPts val="3627"/>
              </a:lnSpc>
              <a:buFont typeface="Arial"/>
              <a:buChar char="•"/>
            </a:pP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Порівняти різні моделі гендерної інклюзії в країнах ЄС і Україні.</a:t>
            </a:r>
          </a:p>
          <a:p>
            <a:pPr marL="559459" lvl="1" indent="-279729" algn="ctr">
              <a:lnSpc>
                <a:spcPts val="3627"/>
              </a:lnSpc>
              <a:buFont typeface="Arial"/>
              <a:buChar char="•"/>
            </a:pP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Вивчити практики, які були ефективними в різних європейських країнах, і адаптувати їх до українських реалій.</a:t>
            </a:r>
          </a:p>
          <a:p>
            <a:pPr marL="559459" lvl="1" indent="-279729" algn="ctr">
              <a:lnSpc>
                <a:spcPts val="3627"/>
              </a:lnSpc>
              <a:buFont typeface="Arial"/>
              <a:buChar char="•"/>
            </a:pPr>
            <a:r>
              <a:rPr lang="en-US" sz="259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Аналізувати історичний контекст впровадження гендерної рівності у повоєнний час (І та ІІ світові війни) та сучасні виклики.</a:t>
            </a:r>
          </a:p>
          <a:p>
            <a:pPr algn="ctr">
              <a:lnSpc>
                <a:spcPts val="3627"/>
              </a:lnSpc>
            </a:pPr>
            <a:endParaRPr lang="en-US" sz="2591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16904" y="2552473"/>
            <a:ext cx="12905103" cy="670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3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Метод кейс-стаді (case-study)</a:t>
            </a:r>
          </a:p>
          <a:p>
            <a:pPr algn="ctr">
              <a:lnSpc>
                <a:spcPts val="3308"/>
              </a:lnSpc>
            </a:pPr>
            <a:r>
              <a:rPr lang="en-US" sz="23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Використання кейсів дозволить глибше проаналізувати реальні ситуації та приклади з різних країн Європи щодо участі жінок і чоловіків у післявоєнній відбудові, гендерного бюджетування та подолання гендерної нерівності. Особливу увагу можна приділити успішним кейсам соціального підприємництва та ветеранського бізнесу в Європі, очолюваного жінками.</a:t>
            </a:r>
          </a:p>
          <a:p>
            <a:pPr algn="ctr">
              <a:lnSpc>
                <a:spcPts val="3308"/>
              </a:lnSpc>
            </a:pPr>
            <a:endParaRPr lang="en-US" sz="2363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308"/>
              </a:lnSpc>
            </a:pPr>
            <a:r>
              <a:rPr lang="en-US" sz="23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Гендерний аналіз</a:t>
            </a:r>
          </a:p>
          <a:p>
            <a:pPr algn="ctr">
              <a:lnSpc>
                <a:spcPts val="3308"/>
              </a:lnSpc>
            </a:pPr>
            <a:r>
              <a:rPr lang="en-US" sz="23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Гендерний аналіз передбачає дослідження того, як політики, програми та заходи впливають на різні групи жінок і чоловіків. Це допоможе:</a:t>
            </a:r>
          </a:p>
          <a:p>
            <a:pPr algn="ctr">
              <a:lnSpc>
                <a:spcPts val="3308"/>
              </a:lnSpc>
            </a:pPr>
            <a:endParaRPr lang="en-US" sz="2363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10216" lvl="1" indent="-255108" algn="ctr">
              <a:lnSpc>
                <a:spcPts val="3308"/>
              </a:lnSpc>
              <a:buFont typeface="Arial"/>
              <a:buChar char="•"/>
            </a:pPr>
            <a:r>
              <a:rPr lang="en-US" sz="23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Оцінити вплив військових конфліктів на чоловіків і жінок.</a:t>
            </a:r>
          </a:p>
          <a:p>
            <a:pPr marL="510216" lvl="1" indent="-255108" algn="ctr">
              <a:lnSpc>
                <a:spcPts val="3308"/>
              </a:lnSpc>
              <a:buFont typeface="Arial"/>
              <a:buChar char="•"/>
            </a:pPr>
            <a:r>
              <a:rPr lang="en-US" sz="23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Виявити гендерні розриви в економічній, політичній та соціальній сферах.</a:t>
            </a:r>
          </a:p>
          <a:p>
            <a:pPr marL="510216" lvl="1" indent="-255108" algn="ctr">
              <a:lnSpc>
                <a:spcPts val="3308"/>
              </a:lnSpc>
              <a:buFont typeface="Arial"/>
              <a:buChar char="•"/>
            </a:pPr>
            <a:r>
              <a:rPr lang="en-US" sz="23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Розробити інструменти для впровадження гендерного мейнстримінгу в усі державні політики та проєкти відновлення.</a:t>
            </a:r>
          </a:p>
          <a:p>
            <a:pPr algn="ctr">
              <a:lnSpc>
                <a:spcPts val="3308"/>
              </a:lnSpc>
            </a:pPr>
            <a:endParaRPr lang="en-US" sz="2363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37664" y="215472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6" y="0"/>
                </a:lnTo>
                <a:lnTo>
                  <a:pt x="202478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18016" y="215472"/>
            <a:ext cx="6022616" cy="2181430"/>
          </a:xfrm>
          <a:custGeom>
            <a:avLst/>
            <a:gdLst/>
            <a:ahLst/>
            <a:cxnLst/>
            <a:rect l="l" t="t" r="r" b="b"/>
            <a:pathLst>
              <a:path w="6022616" h="2181430">
                <a:moveTo>
                  <a:pt x="0" y="0"/>
                </a:moveTo>
                <a:lnTo>
                  <a:pt x="6022615" y="0"/>
                </a:lnTo>
                <a:lnTo>
                  <a:pt x="6022615" y="2181430"/>
                </a:lnTo>
                <a:lnTo>
                  <a:pt x="0" y="2181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9197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5779" y="215472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5" y="0"/>
                </a:lnTo>
                <a:lnTo>
                  <a:pt x="2029155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977" y="2435127"/>
            <a:ext cx="4190901" cy="86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779" y="3549100"/>
            <a:ext cx="3899099" cy="57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101177099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Гендерна інклюзія в програмах відновлення України: європейський досвід у забезпеченні рівних можливостей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ERASMUS-JMO-2024-HEI-TCH- RSCH</a:t>
            </a: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ERASMUS-JMO-2024-MODULE</a:t>
            </a: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 LS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37664" y="215472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6" y="0"/>
                </a:lnTo>
                <a:lnTo>
                  <a:pt x="202478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18016" y="215472"/>
            <a:ext cx="6022616" cy="2181430"/>
          </a:xfrm>
          <a:custGeom>
            <a:avLst/>
            <a:gdLst/>
            <a:ahLst/>
            <a:cxnLst/>
            <a:rect l="l" t="t" r="r" b="b"/>
            <a:pathLst>
              <a:path w="6022616" h="2181430">
                <a:moveTo>
                  <a:pt x="0" y="0"/>
                </a:moveTo>
                <a:lnTo>
                  <a:pt x="6022615" y="0"/>
                </a:lnTo>
                <a:lnTo>
                  <a:pt x="6022615" y="2181430"/>
                </a:lnTo>
                <a:lnTo>
                  <a:pt x="0" y="2181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9197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5779" y="215472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5" y="0"/>
                </a:lnTo>
                <a:lnTo>
                  <a:pt x="2029155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977" y="2435127"/>
            <a:ext cx="4190901" cy="86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779" y="3549100"/>
            <a:ext cx="3899099" cy="57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101177099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Гендерна інклюзія в програмах відновлення України: європейський досвід у забезпеченні рівних можливостей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ERASMUS-JMO-2024-HEI-TCH- RSCH</a:t>
            </a: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ERASMUS-JMO-2024-MODULE</a:t>
            </a: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 LS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37664" y="215472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6" y="0"/>
                </a:lnTo>
                <a:lnTo>
                  <a:pt x="202478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18016" y="215472"/>
            <a:ext cx="6022616" cy="2181430"/>
          </a:xfrm>
          <a:custGeom>
            <a:avLst/>
            <a:gdLst/>
            <a:ahLst/>
            <a:cxnLst/>
            <a:rect l="l" t="t" r="r" b="b"/>
            <a:pathLst>
              <a:path w="6022616" h="2181430">
                <a:moveTo>
                  <a:pt x="0" y="0"/>
                </a:moveTo>
                <a:lnTo>
                  <a:pt x="6022615" y="0"/>
                </a:lnTo>
                <a:lnTo>
                  <a:pt x="6022615" y="2181430"/>
                </a:lnTo>
                <a:lnTo>
                  <a:pt x="0" y="2181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9197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5779" y="215472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5" y="0"/>
                </a:lnTo>
                <a:lnTo>
                  <a:pt x="2029155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3977" y="2435127"/>
            <a:ext cx="4190901" cy="86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779" y="3549100"/>
            <a:ext cx="3899099" cy="572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101177099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Гендерна інклюзія в програмах відновлення України: європейський досвід у забезпеченні рівних можливостей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ERASMUS-JMO-2024-HEI-TCH- RSCH</a:t>
            </a: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ERASMUS-JMO-2024-MODULE</a:t>
            </a:r>
          </a:p>
          <a:p>
            <a:pPr algn="l">
              <a:lnSpc>
                <a:spcPts val="3241"/>
              </a:lnSpc>
            </a:pPr>
            <a:r>
              <a:rPr lang="en-US" sz="2315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ERASMUS- LS</a:t>
            </a:r>
          </a:p>
          <a:p>
            <a:pPr algn="l">
              <a:lnSpc>
                <a:spcPts val="3241"/>
              </a:lnSpc>
            </a:pPr>
            <a:endParaRPr lang="en-US" sz="2315" b="1">
              <a:solidFill>
                <a:srgbClr val="FB931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52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26984"/>
            <a:ext cx="38481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</a:t>
            </a:r>
            <a:r>
              <a:rPr lang="uk-UA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</a:t>
            </a: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72843" y="4838700"/>
            <a:ext cx="12320554" cy="3417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</a:pPr>
            <a:r>
              <a:rPr lang="uk-UA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ивчення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впровадження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досвіду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формування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гендерної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культури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гендерної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інклюзії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міждисциплінарному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ракурсі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для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рівних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можливостей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оптимізації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повоєнної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відбудови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87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України</a:t>
            </a:r>
            <a:r>
              <a:rPr lang="en-US" sz="387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88195" y="10905621"/>
            <a:ext cx="8699805" cy="551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Аналіз засад формування гендерної політики в міжсекторальному контексті в умовах післявоєнної відбудови України.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Ідентифікація викликів і можливостей для забезпечення гендерної рівності в повоєнних програмах реконструкції України.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Дослідження впливу військових конфліктів на гендерні відносини й ролі.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Аналіз поточних тенденцій гендерної нерівності в доступі до ресурсів і можливостей.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Систематизація успішних практик впровадження гендерного компоненту в післявоєнній відбудові.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6. Залучення європейського досвіду гендерної оптимізації економіки, культури.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7. Розробка стратегії залучення громадськості й міжнародних партнерів до підтримки гендерної рівності.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8. Розвиток кампаній зі збільшення уваги громадськості до гендерного питання.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9. Створення партнерських мереж для спільної реалізації проектів.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10. Розробка механізмів моніторингу та оцінки впливу програм відновлення на гендерну рівність та гендерну інтеграцію.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11. Створення навчальний ініціативи із формування гендерної культури в суспільстві.</a:t>
            </a:r>
          </a:p>
          <a:p>
            <a:pPr algn="ctr">
              <a:lnSpc>
                <a:spcPts val="2264"/>
              </a:lnSpc>
            </a:pPr>
            <a:r>
              <a:rPr lang="en-US" sz="16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12. Розробка рекомендацій щодо майбутніх ініціатив і стратегій для досягнення повної гендерної рівності у відновленому суспільстві.</a:t>
            </a:r>
          </a:p>
          <a:p>
            <a:pPr algn="ctr">
              <a:lnSpc>
                <a:spcPts val="732"/>
              </a:lnSpc>
            </a:pPr>
            <a:endParaRPr lang="en-US" sz="161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4755" y="2958391"/>
            <a:ext cx="15794545" cy="702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Аналіз засад формування гендерної політики в міжсекторальному контексті в умовах післявоєнної відбудови України.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Ідентифікація викликів і можливостей для забезпечення гендерної рівності в повоєнних програмах реконструкції України.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Дослідження впливу військових конфліктів на гендерні відносини й ролі.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Аналіз поточних тенденцій гендерної нерівності в доступі до ресурсів і можливостей.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 Систематизація успішних практик впровадження гендерного компоненту в післявоєнній відбудові.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6. Залучення європейського досвіду гендерної оптимізації економіки, культури.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7. Розробка стратегії залучення громадськості й міжнародних партнерів до підтримки гендерної рівності.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8. Розвиток кампаній зі збільшення уваги громадськості до гендерного питання.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9. Створення партнерських мереж для спільної реалізації проектів.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10. Розробка механізмів моніторингу та оцінки впливу програм відновлення на гендерну рівність та гендерну інтеграцію.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11. Створення навчальний ініціативи із формування гендерної культури в суспільстві.</a:t>
            </a:r>
          </a:p>
          <a:p>
            <a:pPr algn="ctr">
              <a:lnSpc>
                <a:spcPts val="3126"/>
              </a:lnSpc>
            </a:pPr>
            <a:r>
              <a:rPr lang="en-US" sz="22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12. Розробка рекомендацій щодо майбутніх ініціатив і стратегій для досягнення повної гендерної рівності у відновленому суспільстві.</a:t>
            </a:r>
          </a:p>
          <a:p>
            <a:pPr algn="ctr">
              <a:lnSpc>
                <a:spcPts val="3126"/>
              </a:lnSpc>
            </a:pPr>
            <a:endParaRPr lang="en-US" sz="223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3327138" y="1917104"/>
            <a:ext cx="1291533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Завдання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6130" y="5463118"/>
            <a:ext cx="15260524" cy="118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347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Громадськість, адміністрації установ, політики, митці, експерти, дослідники, академічний персонал, студенти, лідери думок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6934" y="2762782"/>
            <a:ext cx="4326930" cy="88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Бенефіціари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65729" y="3940023"/>
            <a:ext cx="13119652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Навчальний план і методичні матеріали,  підручник, дидактичні матеріали, гра-симулятор, колективна монографія.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1095404" y="2236644"/>
            <a:ext cx="9927045" cy="118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5"/>
              </a:lnSpc>
            </a:pPr>
            <a:r>
              <a:rPr lang="en-US" sz="696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Результат: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888" b="-5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16840" y="369279"/>
            <a:ext cx="2024787" cy="2029155"/>
          </a:xfrm>
          <a:custGeom>
            <a:avLst/>
            <a:gdLst/>
            <a:ahLst/>
            <a:cxnLst/>
            <a:rect l="l" t="t" r="r" b="b"/>
            <a:pathLst>
              <a:path w="2024787" h="2029155">
                <a:moveTo>
                  <a:pt x="0" y="0"/>
                </a:moveTo>
                <a:lnTo>
                  <a:pt x="2024787" y="0"/>
                </a:lnTo>
                <a:lnTo>
                  <a:pt x="2024787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25060" y="369279"/>
            <a:ext cx="5800989" cy="2029155"/>
          </a:xfrm>
          <a:custGeom>
            <a:avLst/>
            <a:gdLst/>
            <a:ahLst/>
            <a:cxnLst/>
            <a:rect l="l" t="t" r="r" b="b"/>
            <a:pathLst>
              <a:path w="5800989" h="2029155">
                <a:moveTo>
                  <a:pt x="0" y="0"/>
                </a:moveTo>
                <a:lnTo>
                  <a:pt x="5800989" y="0"/>
                </a:lnTo>
                <a:lnTo>
                  <a:pt x="5800989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9695" r="-15112" b="-596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95847" y="369279"/>
            <a:ext cx="2029155" cy="2029155"/>
          </a:xfrm>
          <a:custGeom>
            <a:avLst/>
            <a:gdLst/>
            <a:ahLst/>
            <a:cxnLst/>
            <a:rect l="l" t="t" r="r" b="b"/>
            <a:pathLst>
              <a:path w="2029155" h="2029155">
                <a:moveTo>
                  <a:pt x="0" y="0"/>
                </a:moveTo>
                <a:lnTo>
                  <a:pt x="2029156" y="0"/>
                </a:lnTo>
                <a:lnTo>
                  <a:pt x="2029156" y="2029155"/>
                </a:lnTo>
                <a:lnTo>
                  <a:pt x="0" y="202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2463" y="534103"/>
            <a:ext cx="6035873" cy="12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2"/>
              </a:lnSpc>
            </a:pPr>
            <a:r>
              <a:rPr lang="en-US" sz="7201" b="1">
                <a:solidFill>
                  <a:srgbClr val="FB931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EUROGIUREO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10508" y="4274503"/>
            <a:ext cx="1126698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Команда проєкту: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1054</Words>
  <Application>Microsoft Office PowerPoint</Application>
  <PresentationFormat>Довільний</PresentationFormat>
  <Paragraphs>131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Open Sans</vt:lpstr>
      <vt:lpstr>Open Sans Bold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проєкту EUROGIUREO 18-10-2024</dc:title>
  <cp:lastModifiedBy>Юлія Курилова</cp:lastModifiedBy>
  <cp:revision>2</cp:revision>
  <dcterms:created xsi:type="dcterms:W3CDTF">2006-08-16T00:00:00Z</dcterms:created>
  <dcterms:modified xsi:type="dcterms:W3CDTF">2024-10-18T20:15:18Z</dcterms:modified>
  <dc:identifier>DAGT2HHOhRU</dc:identifier>
</cp:coreProperties>
</file>