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Montserrat Medium" charset="-52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Inter Light" charset="0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80" d="100"/>
          <a:sy n="80" d="100"/>
        </p:scale>
        <p:origin x="-139" y="-1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F4FA9-DC88-4944-B806-E15134391181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B8140-251E-4FA4-A39C-820A9C92B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12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-8-6.svg"/><Relationship Id="rId12" Type="http://schemas.openxmlformats.org/officeDocument/2006/relationships/image" Target="../media/image-8-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-8-3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-8-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693545"/>
            <a:ext cx="75564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en-US" sz="78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Педагогічне лідерство</a:t>
            </a:r>
            <a:endParaRPr lang="en-US" sz="7800" dirty="0"/>
          </a:p>
        </p:txBody>
      </p:sp>
      <p:sp>
        <p:nvSpPr>
          <p:cNvPr id="4" name="Text 1"/>
          <p:cNvSpPr/>
          <p:nvPr/>
        </p:nvSpPr>
        <p:spPr>
          <a:xfrm>
            <a:off x="6280190" y="4471988"/>
            <a:ext cx="730341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Стилі та моделі в початковій школі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6280190" y="5265777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Дослідження показує, що лідерський стиль учителя – це не вроджена риса, а набір поведінкових патернів, які можна розвивати та адаптувати. Ефективний учитель-лідер володіє репертуаром стилів і гнучко їх застосовує залежно від педагогічної ситуації та </a:t>
            </a:r>
            <a:r>
              <a:rPr lang="en-US" sz="1550" dirty="0" err="1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потреб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5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учнів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05226"/>
            <a:ext cx="75564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Висновок</a:t>
            </a:r>
            <a:endParaRPr lang="en-US" sz="7800" dirty="0"/>
          </a:p>
        </p:txBody>
      </p:sp>
      <p:sp>
        <p:nvSpPr>
          <p:cNvPr id="4" name="Text 1"/>
          <p:cNvSpPr/>
          <p:nvPr/>
        </p:nvSpPr>
        <p:spPr>
          <a:xfrm>
            <a:off x="6280190" y="3343275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Ефективне педагогічне лідерство є гнучким та адаптивним. Воно поєднує демократичність і партнерство у щоденній взаємодії, використовує трансформаційні підходи для натхнення та глибоких змін, адаптує стиль до конкретної ситуації та рівня розвитку учнів і базується на гуманістичній філософії служіння дитині.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6280190" y="515421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Завдання вчителя – не дотримуватися одного стилю, а володіти репертуаром стилів і вміти гнучко їх застосовувати. Це дозволяє виховувати самостійних, мотивованих, креативних учнів, які здатні самі стати лідерами та служителями для інших.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06473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Лідерський стиль: внутрішній потенціал та зовнішній прояв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6627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Лідерські якості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4171236"/>
            <a:ext cx="35361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Внутрішній потенціал педагога – це його природні здібності, цінності та переконання, які формують основу його лідерства.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4821674" y="36627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Лідерський стиль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4821674" y="4171236"/>
            <a:ext cx="35361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Зовнішній прояв – це стійка сукупність поведінкових патернів, які учитель використовує для впливу на учнів у конкретних ситуаціях.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6160770"/>
            <a:ext cx="7556421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Важливо розуміти: в сучасній педагогіці не існує єдиного «правильного» стилю. Ефективний учитель-лідер – це не той, хто дотримується одного стилю, а той, хто володіє репертуаром стилів і вміє гнучко їх застосовувати.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1635" y="610433"/>
            <a:ext cx="7740729" cy="1096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Демократичний та партнерський стиль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701635" y="1969532"/>
            <a:ext cx="7740729" cy="561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Демократичний стиль базується на розподілі влади та відповідальності. Учитель залучає клас до процесу прийняття рішень, перетворюючи «Я вирішив(ла)» на «Ми вирішили».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701635" y="2727841"/>
            <a:ext cx="3782616" cy="2171819"/>
          </a:xfrm>
          <a:prstGeom prst="roundRect">
            <a:avLst>
              <a:gd name="adj" fmla="val 5052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75" y="2727841"/>
            <a:ext cx="91440" cy="21718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8454" y="2926080"/>
            <a:ext cx="3317558" cy="548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Спільне вироблення правил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968454" y="3579376"/>
            <a:ext cx="3317558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На початку року вчитель проводить класні збори, де учні самі пропонують, обговорюють і приймають правила життя у класі.</a:t>
            </a:r>
            <a:endParaRPr lang="en-US" sz="1350" dirty="0"/>
          </a:p>
        </p:txBody>
      </p:sp>
      <p:sp>
        <p:nvSpPr>
          <p:cNvPr id="9" name="Shape 5"/>
          <p:cNvSpPr/>
          <p:nvPr/>
        </p:nvSpPr>
        <p:spPr>
          <a:xfrm>
            <a:off x="4659630" y="2727841"/>
            <a:ext cx="3782735" cy="2171819"/>
          </a:xfrm>
          <a:prstGeom prst="roundRect">
            <a:avLst>
              <a:gd name="adj" fmla="val 5052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770" y="2727841"/>
            <a:ext cx="91440" cy="217181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926449" y="2926080"/>
            <a:ext cx="2192536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Право вибору</a:t>
            </a:r>
            <a:endParaRPr lang="en-US" sz="1700" dirty="0"/>
          </a:p>
        </p:txBody>
      </p:sp>
      <p:sp>
        <p:nvSpPr>
          <p:cNvPr id="12" name="Text 7"/>
          <p:cNvSpPr/>
          <p:nvPr/>
        </p:nvSpPr>
        <p:spPr>
          <a:xfrm>
            <a:off x="4926449" y="3305294"/>
            <a:ext cx="3317677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Учитель надає учням можливість вибору: обрати тему проєкту, спосіб виконання завдання, партнера для роботи.</a:t>
            </a:r>
            <a:endParaRPr lang="en-US" sz="1350" dirty="0"/>
          </a:p>
        </p:txBody>
      </p:sp>
      <p:sp>
        <p:nvSpPr>
          <p:cNvPr id="13" name="Shape 8"/>
          <p:cNvSpPr/>
          <p:nvPr/>
        </p:nvSpPr>
        <p:spPr>
          <a:xfrm>
            <a:off x="701635" y="5075039"/>
            <a:ext cx="3782616" cy="1897737"/>
          </a:xfrm>
          <a:prstGeom prst="roundRect">
            <a:avLst>
              <a:gd name="adj" fmla="val 5782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75" y="5075039"/>
            <a:ext cx="91440" cy="1897737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968454" y="5273278"/>
            <a:ext cx="2192536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Відкритий діалог</a:t>
            </a:r>
            <a:endParaRPr lang="en-US" sz="1700" dirty="0"/>
          </a:p>
        </p:txBody>
      </p:sp>
      <p:sp>
        <p:nvSpPr>
          <p:cNvPr id="16" name="Text 10"/>
          <p:cNvSpPr/>
          <p:nvPr/>
        </p:nvSpPr>
        <p:spPr>
          <a:xfrm>
            <a:off x="968454" y="5652492"/>
            <a:ext cx="3317558" cy="1122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Учитель активно заохочує запитання, дискусії та висловлення власної думки, навіть якщо вона не збігається з його власною.</a:t>
            </a:r>
            <a:endParaRPr lang="en-US" sz="1350" dirty="0"/>
          </a:p>
        </p:txBody>
      </p:sp>
      <p:sp>
        <p:nvSpPr>
          <p:cNvPr id="17" name="Text 11"/>
          <p:cNvSpPr/>
          <p:nvPr/>
        </p:nvSpPr>
        <p:spPr>
          <a:xfrm>
            <a:off x="701635" y="7170063"/>
            <a:ext cx="7740729" cy="449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Переваги:</a:t>
            </a:r>
            <a:r>
              <a:rPr lang="en-US" sz="11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Сприяє розвитку соціальної компетентності, відповідальності, критичного мислення та почуття причетності. Ідеально відповідає концепції педагогіки партнерства НУШ.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2950" y="511612"/>
            <a:ext cx="7006114" cy="5804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Трансформаційне лідерство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42950" y="1463516"/>
            <a:ext cx="131445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Це один з найпотужніших стилів. Лідер не просто керує, він надихає та мотивує послідовників на надзвичайні досягнення, змінюючи їхні цінності, переконання та потреби.</a:t>
            </a:r>
            <a:endParaRPr lang="en-US" sz="1450" dirty="0"/>
          </a:p>
        </p:txBody>
      </p:sp>
      <p:sp>
        <p:nvSpPr>
          <p:cNvPr id="4" name="Shape 2"/>
          <p:cNvSpPr/>
          <p:nvPr/>
        </p:nvSpPr>
        <p:spPr>
          <a:xfrm>
            <a:off x="742950" y="2266831"/>
            <a:ext cx="1643063" cy="1070253"/>
          </a:xfrm>
          <a:prstGeom prst="roundRect">
            <a:avLst>
              <a:gd name="adj" fmla="val 1562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433870" y="2638663"/>
            <a:ext cx="26110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2571750" y="2452568"/>
            <a:ext cx="2570917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Ідеалізований вплив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2571750" y="2854166"/>
            <a:ext cx="10300811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Учитель є харизматичною рольовою моделлю, яка викликає повагу та довіру. Учні хочуть бути схожими на нього.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2478881" y="3327559"/>
            <a:ext cx="11315700" cy="11430"/>
          </a:xfrm>
          <a:prstGeom prst="roundRect">
            <a:avLst>
              <a:gd name="adj" fmla="val 1462576"/>
            </a:avLst>
          </a:prstGeom>
          <a:solidFill>
            <a:srgbClr val="C5C7D2"/>
          </a:solidFill>
          <a:ln/>
        </p:spPr>
      </p:sp>
      <p:sp>
        <p:nvSpPr>
          <p:cNvPr id="9" name="Shape 7"/>
          <p:cNvSpPr/>
          <p:nvPr/>
        </p:nvSpPr>
        <p:spPr>
          <a:xfrm>
            <a:off x="742950" y="3429953"/>
            <a:ext cx="3286125" cy="1367433"/>
          </a:xfrm>
          <a:prstGeom prst="roundRect">
            <a:avLst>
              <a:gd name="adj" fmla="val 1222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2255401" y="3950375"/>
            <a:ext cx="26110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4214813" y="3615690"/>
            <a:ext cx="2698790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Надихаюча мотивація</a:t>
            </a:r>
            <a:endParaRPr lang="en-US" sz="1800" dirty="0"/>
          </a:p>
        </p:txBody>
      </p:sp>
      <p:sp>
        <p:nvSpPr>
          <p:cNvPr id="12" name="Text 10"/>
          <p:cNvSpPr/>
          <p:nvPr/>
        </p:nvSpPr>
        <p:spPr>
          <a:xfrm>
            <a:off x="4214813" y="4017288"/>
            <a:ext cx="94869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Учитель формує захоплююче бачення майбутнього та комунікує високі, але досяжні очікування для всіх учнів.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4121944" y="4787860"/>
            <a:ext cx="9672638" cy="11430"/>
          </a:xfrm>
          <a:prstGeom prst="roundRect">
            <a:avLst>
              <a:gd name="adj" fmla="val 1462576"/>
            </a:avLst>
          </a:prstGeom>
          <a:solidFill>
            <a:srgbClr val="C5C7D2"/>
          </a:solidFill>
          <a:ln/>
        </p:spPr>
      </p:sp>
      <p:sp>
        <p:nvSpPr>
          <p:cNvPr id="14" name="Shape 12"/>
          <p:cNvSpPr/>
          <p:nvPr/>
        </p:nvSpPr>
        <p:spPr>
          <a:xfrm>
            <a:off x="742950" y="4890254"/>
            <a:ext cx="4929188" cy="1367433"/>
          </a:xfrm>
          <a:prstGeom prst="roundRect">
            <a:avLst>
              <a:gd name="adj" fmla="val 1222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3076932" y="5410676"/>
            <a:ext cx="26110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2050" dirty="0"/>
          </a:p>
        </p:txBody>
      </p:sp>
      <p:sp>
        <p:nvSpPr>
          <p:cNvPr id="16" name="Text 14"/>
          <p:cNvSpPr/>
          <p:nvPr/>
        </p:nvSpPr>
        <p:spPr>
          <a:xfrm>
            <a:off x="5857875" y="5075992"/>
            <a:ext cx="3311009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Інтелектуальна стимуляція</a:t>
            </a:r>
            <a:endParaRPr lang="en-US" sz="1800" dirty="0"/>
          </a:p>
        </p:txBody>
      </p:sp>
      <p:sp>
        <p:nvSpPr>
          <p:cNvPr id="17" name="Text 15"/>
          <p:cNvSpPr/>
          <p:nvPr/>
        </p:nvSpPr>
        <p:spPr>
          <a:xfrm>
            <a:off x="5857875" y="5477589"/>
            <a:ext cx="7843838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Учитель кидає виклик усталеним уявленням, заохочує креативність, ставить проблемні запитання «А що, якби...?»</a:t>
            </a:r>
            <a:endParaRPr lang="en-US" sz="1450" dirty="0"/>
          </a:p>
        </p:txBody>
      </p:sp>
      <p:sp>
        <p:nvSpPr>
          <p:cNvPr id="18" name="Shape 16"/>
          <p:cNvSpPr/>
          <p:nvPr/>
        </p:nvSpPr>
        <p:spPr>
          <a:xfrm>
            <a:off x="5765006" y="6248162"/>
            <a:ext cx="8029575" cy="11430"/>
          </a:xfrm>
          <a:prstGeom prst="roundRect">
            <a:avLst>
              <a:gd name="adj" fmla="val 1462576"/>
            </a:avLst>
          </a:prstGeom>
          <a:solidFill>
            <a:srgbClr val="C5C7D2"/>
          </a:solidFill>
          <a:ln/>
        </p:spPr>
      </p:sp>
      <p:sp>
        <p:nvSpPr>
          <p:cNvPr id="19" name="Shape 17"/>
          <p:cNvSpPr/>
          <p:nvPr/>
        </p:nvSpPr>
        <p:spPr>
          <a:xfrm>
            <a:off x="742950" y="6350556"/>
            <a:ext cx="6572250" cy="1367433"/>
          </a:xfrm>
          <a:prstGeom prst="roundRect">
            <a:avLst>
              <a:gd name="adj" fmla="val 12225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3898463" y="6870978"/>
            <a:ext cx="261104" cy="3264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r>
              <a:rPr lang="en-US" sz="20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</a:t>
            </a:r>
            <a:endParaRPr lang="en-US" sz="2050" dirty="0"/>
          </a:p>
        </p:txBody>
      </p:sp>
      <p:sp>
        <p:nvSpPr>
          <p:cNvPr id="21" name="Text 19"/>
          <p:cNvSpPr/>
          <p:nvPr/>
        </p:nvSpPr>
        <p:spPr>
          <a:xfrm>
            <a:off x="7500938" y="6536293"/>
            <a:ext cx="3208020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Індивідуалізований підхід</a:t>
            </a:r>
            <a:endParaRPr lang="en-US" sz="1800" dirty="0"/>
          </a:p>
        </p:txBody>
      </p:sp>
      <p:sp>
        <p:nvSpPr>
          <p:cNvPr id="22" name="Text 20"/>
          <p:cNvSpPr/>
          <p:nvPr/>
        </p:nvSpPr>
        <p:spPr>
          <a:xfrm>
            <a:off x="7500938" y="6937891"/>
            <a:ext cx="6200775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Учитель діє як коуч для кожного учня, знаючи їхні сильні сторони, потреби та мрії, надаючи персоналізовану підтримку.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00776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Ситуаційне лідерство: адаптація під рівень розвитку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55866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Концепція ситуаційного лідерства Пола Герсі та Кена Бланшара стверджує, що не існує найкращого стилю. Ефективний стиль залежить від рівня готовності учня до виконання конкретного завдання, який визначається компетентністю та вмотивованістю.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4708"/>
            <a:ext cx="969704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Чотири стилі ситуаційного лідерства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491621"/>
            <a:ext cx="6422231" cy="1793796"/>
          </a:xfrm>
          <a:prstGeom prst="roundRect">
            <a:avLst>
              <a:gd name="adj" fmla="val 9958"/>
            </a:avLst>
          </a:prstGeom>
          <a:solidFill>
            <a:srgbClr val="C6C9DC">
              <a:alpha val="50000"/>
            </a:srgbClr>
          </a:solidFill>
          <a:ln w="7620">
            <a:solidFill>
              <a:srgbClr val="ACAFC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999768" y="269759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С1: Директивний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126819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Низька компетентність, низька вмотивованість. Учитель дає чіткі, покрокові інструкції та демонструє зразок. Приклад: перше знайомство з алгоритмом письмового додавання.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14379" y="2491621"/>
            <a:ext cx="6422231" cy="1793796"/>
          </a:xfrm>
          <a:prstGeom prst="roundRect">
            <a:avLst>
              <a:gd name="adj" fmla="val 9958"/>
            </a:avLst>
          </a:prstGeom>
          <a:solidFill>
            <a:srgbClr val="C4D5EF">
              <a:alpha val="50000"/>
            </a:srgbClr>
          </a:solidFill>
          <a:ln w="7620">
            <a:solidFill>
              <a:srgbClr val="AABBD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20357" y="2697599"/>
            <a:ext cx="24990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С2: Наставницький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3126819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Низька компетентність, висока вмотивованість. Учитель дає інструкції, але пояснює, переконує та надихає. Приклад: учень з ентузіазмом береться за новий проєкт.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93790" y="4483775"/>
            <a:ext cx="6422231" cy="1793796"/>
          </a:xfrm>
          <a:prstGeom prst="roundRect">
            <a:avLst>
              <a:gd name="adj" fmla="val 9958"/>
            </a:avLst>
          </a:prstGeom>
          <a:solidFill>
            <a:srgbClr val="E0F5FB">
              <a:alpha val="50000"/>
            </a:srgbClr>
          </a:solidFill>
          <a:ln w="7620">
            <a:solidFill>
              <a:srgbClr val="C6DBE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99768" y="46897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С3: Підтримуючий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99768" y="5118973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Висока компетентність, низька вмотивованість. Учитель слухає, підбадьорює, радиться з учнем. Приклад: талановитий учень, який втрачає інтерес.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414379" y="4483775"/>
            <a:ext cx="6422231" cy="1793796"/>
          </a:xfrm>
          <a:prstGeom prst="roundRect">
            <a:avLst>
              <a:gd name="adj" fmla="val 9958"/>
            </a:avLst>
          </a:prstGeom>
          <a:solidFill>
            <a:srgbClr val="EFD7C2">
              <a:alpha val="50000"/>
            </a:srgbClr>
          </a:solidFill>
          <a:ln w="7620">
            <a:solidFill>
              <a:srgbClr val="D5BDA8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20357" y="468975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С4: Делегуючий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7620357" y="5118973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Висока компетентність, висока вмотивованість. Учитель передає відповідальність, стаючи консультантом. Приклад: доручити групі самостійно провести частину уроку.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6500813"/>
            <a:ext cx="130428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Лідерський висновок:</a:t>
            </a: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Завдання вчителя – поступово переводити учнів з рівня готовності Р1 до Р4, виховуючи їхню самостійність та навчальну автономію.</a:t>
            </a:r>
            <a:endParaRPr lang="en-US" sz="12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26500"/>
            <a:ext cx="708386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Модель «лідер-служитель»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4344233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Запропонована Робертом Грінліфом, ця модель є ідеологічно близькою до місії вчителя початкових класів. Основна ідея: лідерство починається з природного бажання служити іншим. Справжній лідер у першу чергу дбає про потреби своїх послідовників і допомагає їм зростати.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5594509"/>
            <a:ext cx="604397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Контрольне запитання для лідера-служителя: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091446" y="6425565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«Чи зростають ті, кому я служу, як особистості? Чи стають вони здоровішими, мудрішими, вільнішими, більш автономними, більш здатними самим стати служителями?»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793790" y="6202323"/>
            <a:ext cx="22860" cy="1081564"/>
          </a:xfrm>
          <a:prstGeom prst="rect">
            <a:avLst/>
          </a:prstGeom>
          <a:solidFill>
            <a:srgbClr val="C6C9DC"/>
          </a:solidFill>
          <a:ln/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8096"/>
            <a:ext cx="91874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Прояви моделі вчителя-служителя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2409230" y="2430304"/>
            <a:ext cx="26234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Емпатія та слухання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859524"/>
            <a:ext cx="423886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Учитель ставить на перше місце розуміння потреб та почуттів кожної дитини.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975009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44305" y="3286661"/>
            <a:ext cx="279083" cy="2790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430304"/>
            <a:ext cx="29947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Безпечне середовище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597628" y="2859524"/>
            <a:ext cx="423898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Він створює атмосферу довіри, де діти не бояться помилятися та бути собою.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1975009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006655" y="3286661"/>
            <a:ext cx="279083" cy="27908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4702850"/>
            <a:ext cx="25059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Зцілення стосунків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9597628" y="5132070"/>
            <a:ext cx="423898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Учитель активно працює над вирішенням конфліктів, допомагає дітям пробачати та відновлювати дружбу.</a:t>
            </a:r>
            <a:endParaRPr lang="en-US" sz="15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1975009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006655" y="4949011"/>
            <a:ext cx="279083" cy="279083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150269" y="4702850"/>
            <a:ext cx="28823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Дбайливе управління</a:t>
            </a:r>
            <a:endParaRPr lang="en-US" sz="1950" dirty="0"/>
          </a:p>
        </p:txBody>
      </p:sp>
      <p:sp>
        <p:nvSpPr>
          <p:cNvPr id="16" name="Text 8"/>
          <p:cNvSpPr/>
          <p:nvPr/>
        </p:nvSpPr>
        <p:spPr>
          <a:xfrm>
            <a:off x="793790" y="5132070"/>
            <a:ext cx="423886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Учитель дбає не лише про академічні успіхи, а й про емоційне, фізичне та соціальне благополуччя учнів.</a:t>
            </a:r>
            <a:endParaRPr lang="en-US" sz="15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1975009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344305" y="4949011"/>
            <a:ext cx="279083" cy="27908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763226"/>
            <a:ext cx="130428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Для початкової школи ця модель є надзвичайно органічною, оскільки діти цього віку є залежними та вразливими, а їхня головна потреба – це турбота, безпека та підтримка.</a:t>
            </a:r>
            <a:endParaRPr lang="en-US" sz="12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379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098" y="3278862"/>
            <a:ext cx="12945785" cy="609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Гнучкість та адаптивність педагогічного лідерства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80098" y="4375785"/>
            <a:ext cx="2577703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Щоденна взаємодія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80098" y="4875609"/>
            <a:ext cx="6297216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Демократичність і партнерство у спілкуванні з учнями, розподіл влади та відповідальності.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0707" y="4375785"/>
            <a:ext cx="2437924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Глибокі зміни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560707" y="4875609"/>
            <a:ext cx="6297216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Трансформаційні підходи для натхнення та розвитку креативності, внутрішньої мотивації та віри у власні сили.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80098" y="6089333"/>
            <a:ext cx="2787015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Ситуаційна адаптація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80098" y="6589157"/>
            <a:ext cx="6297216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Адаптація стилю до конкретної ситуації та рівня розвитку учнів, поступовий перехід до самостійності.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7560707" y="6089333"/>
            <a:ext cx="3064073" cy="304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Гуманістична філософія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7560707" y="6589157"/>
            <a:ext cx="6297216" cy="6238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Служіння дитині, забезпечення її благополуччя, розвитку та особистісного зростання як пріоритету.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895</Words>
  <Application>Microsoft Office PowerPoint</Application>
  <PresentationFormat>Произвольный</PresentationFormat>
  <Paragraphs>80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Montserrat Medium</vt:lpstr>
      <vt:lpstr>Calibri</vt:lpstr>
      <vt:lpstr>Inter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Лариса</cp:lastModifiedBy>
  <cp:revision>2</cp:revision>
  <dcterms:created xsi:type="dcterms:W3CDTF">2025-11-03T18:03:02Z</dcterms:created>
  <dcterms:modified xsi:type="dcterms:W3CDTF">2025-11-03T18:04:25Z</dcterms:modified>
</cp:coreProperties>
</file>