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5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2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2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6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4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5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2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4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6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0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B70822-4AF3-4339-88D5-9C1E9C5C272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BFB1E8-8BB5-4A5E-B9EF-54F7453E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  <p:sldLayoutId id="21474843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/>
              <a:t>Лекція</a:t>
            </a:r>
            <a:r>
              <a:rPr lang="ru-RU" b="1" u="sng" dirty="0"/>
              <a:t> 2</a:t>
            </a:r>
            <a:r>
              <a:rPr lang="ru-RU" b="1" u="sng" dirty="0" smtClean="0"/>
              <a:t>.</a:t>
            </a:r>
            <a:br>
              <a:rPr lang="ru-RU" b="1" u="sng" dirty="0" smtClean="0"/>
            </a:br>
            <a:r>
              <a:rPr lang="ru-RU" b="1" u="sng" dirty="0" smtClean="0"/>
              <a:t> </a:t>
            </a:r>
            <a:r>
              <a:rPr lang="uk-UA" b="1" u="sng" dirty="0"/>
              <a:t>Нормативно –правові аспекти </a:t>
            </a:r>
            <a:r>
              <a:rPr lang="ru-RU" b="1" u="sng" dirty="0" err="1"/>
              <a:t>підприємництва</a:t>
            </a:r>
            <a:r>
              <a:rPr lang="ru-RU" b="1" u="sng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492" y="4225397"/>
            <a:ext cx="3400508" cy="2460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31" y="3230224"/>
            <a:ext cx="3053856" cy="2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799"/>
            <a:ext cx="4991439" cy="5115393"/>
          </a:xfrm>
        </p:spPr>
        <p:txBody>
          <a:bodyPr>
            <a:normAutofit fontScale="90000"/>
          </a:bodyPr>
          <a:lstStyle/>
          <a:p>
            <a:r>
              <a:rPr lang="uk-UA" dirty="0"/>
              <a:t>С</a:t>
            </a:r>
            <a:r>
              <a:rPr lang="uk-UA" dirty="0" smtClean="0"/>
              <a:t>творення </a:t>
            </a:r>
            <a:r>
              <a:rPr lang="uk-UA" dirty="0"/>
              <a:t>сприятливих організаційних та економічних умов для розвитку підприємництва </a:t>
            </a:r>
            <a:r>
              <a:rPr lang="uk-UA" dirty="0" smtClean="0"/>
              <a:t>органами </a:t>
            </a:r>
            <a:r>
              <a:rPr lang="uk-UA" dirty="0"/>
              <a:t>влади на умовах і в порядку, передбачених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48 ГКУ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умови для бізн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25" y="1050363"/>
            <a:ext cx="4495998" cy="44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3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правові обтяження </a:t>
            </a:r>
            <a:r>
              <a:rPr lang="uk-UA" dirty="0"/>
              <a:t>суб’єктів підприємництва</a:t>
            </a:r>
            <a:endParaRPr lang="ru-RU" dirty="0"/>
          </a:p>
        </p:txBody>
      </p:sp>
      <p:pic>
        <p:nvPicPr>
          <p:cNvPr id="2050" name="Picture 2" descr="Image result for правові обтяження суб'єктів підприємниц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509">
            <a:off x="2447730" y="2600065"/>
            <a:ext cx="3091601" cy="39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3359">
            <a:off x="8029157" y="2212921"/>
            <a:ext cx="2755103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Підприємство</a:t>
            </a:r>
            <a:r>
              <a:rPr lang="ru-RU" dirty="0" smtClean="0"/>
              <a:t>- </a:t>
            </a:r>
            <a:r>
              <a:rPr lang="ru-RU" dirty="0"/>
              <a:t>є основною, </a:t>
            </a:r>
            <a:r>
              <a:rPr lang="ru-RU" dirty="0" err="1"/>
              <a:t>первинною</a:t>
            </a:r>
            <a:r>
              <a:rPr lang="ru-RU" dirty="0"/>
              <a:t> </a:t>
            </a:r>
            <a:r>
              <a:rPr lang="ru-RU" dirty="0" err="1"/>
              <a:t>організаційно-економічною</a:t>
            </a:r>
            <a:r>
              <a:rPr lang="ru-RU" dirty="0"/>
              <a:t> </a:t>
            </a:r>
            <a:r>
              <a:rPr lang="ru-RU" dirty="0" err="1"/>
              <a:t>ланкою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Image result for цеп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141">
            <a:off x="1544272" y="342509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цеп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25" y="2773181"/>
            <a:ext cx="5649999" cy="34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5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Причина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суспільний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err="1" smtClean="0"/>
              <a:t>спеціалізація</a:t>
            </a:r>
            <a:r>
              <a:rPr lang="ru-RU" dirty="0" smtClean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Image result for разделение тр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524">
            <a:off x="1684571" y="3158189"/>
            <a:ext cx="4470963" cy="26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559" y="2931097"/>
            <a:ext cx="3522359" cy="31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9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9953184" cy="5595079"/>
          </a:xfrm>
        </p:spPr>
        <p:txBody>
          <a:bodyPr/>
          <a:lstStyle/>
          <a:p>
            <a:r>
              <a:rPr lang="ru-RU" b="1" i="1" dirty="0" err="1" smtClean="0"/>
              <a:t>Суб'єкти</a:t>
            </a:r>
            <a:r>
              <a:rPr lang="ru-RU" b="1" i="1" dirty="0" smtClean="0"/>
              <a:t> </a:t>
            </a:r>
            <a:r>
              <a:rPr lang="ru-RU" b="1" i="1" dirty="0" err="1"/>
              <a:t>господарювання</a:t>
            </a:r>
            <a:r>
              <a:rPr lang="ru-RU" b="1" i="1" dirty="0"/>
              <a:t> 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dirty="0" err="1"/>
              <a:t>господарські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іноземці</a:t>
            </a:r>
            <a:r>
              <a:rPr lang="ru-RU" dirty="0"/>
              <a:t> та особи без </a:t>
            </a:r>
            <a:r>
              <a:rPr lang="ru-RU" dirty="0" err="1" smtClean="0"/>
              <a:t>громадянства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3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9773302" cy="4215984"/>
          </a:xfrm>
        </p:spPr>
        <p:txBody>
          <a:bodyPr/>
          <a:lstStyle/>
          <a:p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мікропідприємництва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smtClean="0"/>
              <a:t>особи,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не </a:t>
            </a:r>
            <a:r>
              <a:rPr lang="ru-RU" b="1" i="1" u="sng" dirty="0" err="1" smtClean="0"/>
              <a:t>перевищує</a:t>
            </a:r>
            <a:r>
              <a:rPr lang="ru-RU" b="1" i="1" u="sng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dirty="0" err="1">
                <a:solidFill>
                  <a:srgbClr val="FF0000"/>
                </a:solidFill>
              </a:rPr>
              <a:t>осіб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/>
              <a:t>р</a:t>
            </a:r>
            <a:r>
              <a:rPr lang="ru-RU" dirty="0" err="1" smtClean="0"/>
              <a:t>ічний</a:t>
            </a:r>
            <a:r>
              <a:rPr lang="ru-RU" dirty="0" smtClean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не </a:t>
            </a:r>
            <a:r>
              <a:rPr lang="ru-RU" b="1" i="1" u="sng" dirty="0" err="1"/>
              <a:t>перевищує</a:t>
            </a:r>
            <a:r>
              <a:rPr lang="ru-RU" dirty="0" smtClean="0"/>
              <a:t> </a:t>
            </a:r>
            <a:r>
              <a:rPr lang="ru-RU" dirty="0"/>
              <a:t>суму, </a:t>
            </a:r>
            <a:r>
              <a:rPr lang="ru-RU" dirty="0" err="1"/>
              <a:t>еквівалентну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 </a:t>
            </a:r>
            <a:r>
              <a:rPr lang="ru-RU" dirty="0" err="1">
                <a:solidFill>
                  <a:srgbClr val="FF0000"/>
                </a:solidFill>
              </a:rPr>
              <a:t>мільйонам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євро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5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9458509" cy="5265295"/>
          </a:xfrm>
        </p:spPr>
        <p:txBody>
          <a:bodyPr/>
          <a:lstStyle/>
          <a:p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малого</a:t>
            </a:r>
            <a:r>
              <a:rPr lang="ru-RU" dirty="0"/>
              <a:t>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фізичні</a:t>
            </a:r>
            <a:r>
              <a:rPr lang="ru-RU" dirty="0"/>
              <a:t> особи, </a:t>
            </a:r>
            <a:r>
              <a:rPr lang="ru-RU" dirty="0" err="1"/>
              <a:t>юридичні</a:t>
            </a:r>
            <a:r>
              <a:rPr lang="ru-RU" dirty="0"/>
              <a:t> особи</a:t>
            </a:r>
            <a:br>
              <a:rPr lang="ru-RU" dirty="0"/>
            </a:br>
            <a:r>
              <a:rPr lang="ru-RU" b="1" i="1" u="sng" dirty="0"/>
              <a:t>не </a:t>
            </a:r>
            <a:r>
              <a:rPr lang="ru-RU" b="1" i="1" u="sng" dirty="0" err="1"/>
              <a:t>перевищує</a:t>
            </a:r>
            <a:r>
              <a:rPr lang="ru-RU" b="1" i="1" u="sng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50 </a:t>
            </a:r>
            <a:r>
              <a:rPr lang="ru-RU" dirty="0" err="1">
                <a:solidFill>
                  <a:srgbClr val="FF0000"/>
                </a:solidFill>
              </a:rPr>
              <a:t>осіб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b="1" i="1" u="sng" dirty="0"/>
              <a:t>не </a:t>
            </a:r>
            <a:r>
              <a:rPr lang="ru-RU" b="1" i="1" u="sng" dirty="0" err="1"/>
              <a:t>перевищує</a:t>
            </a:r>
            <a:r>
              <a:rPr lang="ru-RU" b="1" i="1" u="sng" dirty="0"/>
              <a:t> </a:t>
            </a:r>
            <a:r>
              <a:rPr lang="ru-RU" dirty="0" smtClean="0"/>
              <a:t>, </a:t>
            </a:r>
            <a:r>
              <a:rPr lang="ru-RU" dirty="0" err="1"/>
              <a:t>еквівалентну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dirty="0" err="1">
                <a:solidFill>
                  <a:srgbClr val="FF0000"/>
                </a:solidFill>
              </a:rPr>
              <a:t>мільйонам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євро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4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18076" cy="5190344"/>
          </a:xfrm>
        </p:spPr>
        <p:txBody>
          <a:bodyPr/>
          <a:lstStyle/>
          <a:p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великого </a:t>
            </a:r>
            <a:r>
              <a:rPr lang="ru-RU" dirty="0" err="1"/>
              <a:t>підприємництва</a:t>
            </a:r>
            <a:r>
              <a:rPr lang="ru-RU" dirty="0"/>
              <a:t> є </a:t>
            </a:r>
            <a:r>
              <a:rPr lang="ru-RU" dirty="0" err="1"/>
              <a:t>юридичні</a:t>
            </a:r>
            <a:r>
              <a:rPr lang="ru-RU" dirty="0"/>
              <a:t> особи </a:t>
            </a:r>
            <a:br>
              <a:rPr lang="ru-RU" dirty="0"/>
            </a:br>
            <a:r>
              <a:rPr lang="ru-RU" b="1" i="1" u="sng" dirty="0" err="1" smtClean="0"/>
              <a:t>перевищує</a:t>
            </a:r>
            <a:r>
              <a:rPr lang="ru-RU" b="1" i="1" u="sng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250 </a:t>
            </a:r>
            <a:r>
              <a:rPr lang="ru-RU" dirty="0" err="1">
                <a:solidFill>
                  <a:srgbClr val="FF0000"/>
                </a:solidFill>
              </a:rPr>
              <a:t>осіб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u="sng" dirty="0" err="1" smtClean="0"/>
              <a:t>перевищує</a:t>
            </a:r>
            <a:r>
              <a:rPr lang="ru-RU" b="1" i="1" u="sng" dirty="0" smtClean="0"/>
              <a:t> </a:t>
            </a:r>
            <a:r>
              <a:rPr lang="ru-RU" dirty="0" smtClean="0"/>
              <a:t>суму</a:t>
            </a:r>
            <a:r>
              <a:rPr lang="ru-RU" dirty="0"/>
              <a:t>, </a:t>
            </a:r>
            <a:r>
              <a:rPr lang="ru-RU" dirty="0" err="1"/>
              <a:t>еквівалентну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50 </a:t>
            </a:r>
            <a:r>
              <a:rPr lang="ru-RU" dirty="0" err="1">
                <a:solidFill>
                  <a:srgbClr val="FF0000"/>
                </a:solidFill>
              </a:rPr>
              <a:t>мільйонам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євро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47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9968174" cy="5729990"/>
          </a:xfrm>
        </p:spPr>
        <p:txBody>
          <a:bodyPr>
            <a:normAutofit/>
          </a:bodyPr>
          <a:lstStyle/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належать до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середнього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err="1" smtClean="0"/>
              <a:t>ідприємництва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50&lt; </a:t>
            </a:r>
            <a:r>
              <a:rPr lang="ru-RU" dirty="0" smtClean="0">
                <a:solidFill>
                  <a:srgbClr val="FF0000"/>
                </a:solidFill>
              </a:rPr>
              <a:t>к-</a:t>
            </a:r>
            <a:r>
              <a:rPr lang="ru-RU" dirty="0" err="1" smtClean="0">
                <a:solidFill>
                  <a:srgbClr val="FF0000"/>
                </a:solidFill>
              </a:rPr>
              <a:t>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найм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о</a:t>
            </a:r>
            <a:r>
              <a:rPr lang="ru-RU" dirty="0" err="1" smtClean="0">
                <a:solidFill>
                  <a:srgbClr val="FF0000"/>
                </a:solidFill>
              </a:rPr>
              <a:t>сіб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≤250</a:t>
            </a:r>
            <a:br>
              <a:rPr lang="ru-RU" dirty="0" smtClean="0"/>
            </a:br>
            <a:r>
              <a:rPr lang="ru-RU" dirty="0" smtClean="0"/>
              <a:t>10</a:t>
            </a:r>
            <a:r>
              <a:rPr lang="ru-RU" dirty="0"/>
              <a:t> </a:t>
            </a:r>
            <a:r>
              <a:rPr lang="ru-RU" dirty="0" smtClean="0"/>
              <a:t>&lt; </a:t>
            </a:r>
            <a:r>
              <a:rPr lang="ru-RU" dirty="0" smtClean="0">
                <a:solidFill>
                  <a:srgbClr val="FF0000"/>
                </a:solidFill>
              </a:rPr>
              <a:t>к-</a:t>
            </a:r>
            <a:r>
              <a:rPr lang="ru-RU" dirty="0" err="1" smtClean="0">
                <a:solidFill>
                  <a:srgbClr val="FF0000"/>
                </a:solidFill>
              </a:rPr>
              <a:t>ть</a:t>
            </a:r>
            <a:r>
              <a:rPr lang="ru-RU" dirty="0" smtClean="0">
                <a:solidFill>
                  <a:srgbClr val="FF0000"/>
                </a:solidFill>
              </a:rPr>
              <a:t> млн </a:t>
            </a:r>
            <a:r>
              <a:rPr lang="ru-RU" dirty="0" err="1" smtClean="0">
                <a:solidFill>
                  <a:srgbClr val="FF0000"/>
                </a:solidFill>
              </a:rPr>
              <a:t>Євро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≤50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35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2008682"/>
            <a:ext cx="9938194" cy="4287187"/>
          </a:xfrm>
        </p:spPr>
        <p:txBody>
          <a:bodyPr>
            <a:normAutofit/>
          </a:bodyPr>
          <a:lstStyle/>
          <a:p>
            <a:r>
              <a:rPr lang="uk-UA" dirty="0" smtClean="0"/>
              <a:t>Висновок</a:t>
            </a:r>
            <a:br>
              <a:rPr lang="uk-UA" dirty="0" smtClean="0"/>
            </a:br>
            <a:r>
              <a:rPr lang="uk-UA" dirty="0" smtClean="0"/>
              <a:t>не все так погано,</a:t>
            </a:r>
            <a:br>
              <a:rPr lang="uk-UA" dirty="0" smtClean="0"/>
            </a:br>
            <a:r>
              <a:rPr lang="uk-UA" dirty="0" smtClean="0"/>
              <a:t>але ще багато чого можна удосконалити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i="1" u="sng" dirty="0" smtClean="0">
                <a:solidFill>
                  <a:srgbClr val="7030A0"/>
                </a:solidFill>
              </a:rPr>
              <a:t>(читай висновок у лекції…)</a:t>
            </a:r>
            <a:br>
              <a:rPr lang="uk-UA" i="1" u="sng" dirty="0" smtClean="0">
                <a:solidFill>
                  <a:srgbClr val="7030A0"/>
                </a:solidFill>
              </a:rPr>
            </a:br>
            <a:endParaRPr lang="ru-RU" i="1" u="sng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412">
            <a:off x="8427809" y="1007478"/>
            <a:ext cx="3399431" cy="20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7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/>
              <a:t>Коло питань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/>
              <a:t>Нормативно-</a:t>
            </a:r>
            <a:r>
              <a:rPr lang="ru-RU" sz="2800" b="1" dirty="0" err="1"/>
              <a:t>правове</a:t>
            </a:r>
            <a:r>
              <a:rPr lang="ru-RU" sz="2800" b="1" dirty="0"/>
              <a:t> </a:t>
            </a:r>
            <a:r>
              <a:rPr lang="ru-RU" sz="2800" b="1" dirty="0" err="1"/>
              <a:t>забезпечення</a:t>
            </a:r>
            <a:r>
              <a:rPr lang="ru-RU" sz="2800" b="1" dirty="0"/>
              <a:t> </a:t>
            </a:r>
            <a:r>
              <a:rPr lang="ru-RU" sz="2800" b="1" dirty="0" err="1"/>
              <a:t>підприємницької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.</a:t>
            </a:r>
          </a:p>
          <a:p>
            <a:pPr lvl="0"/>
            <a:r>
              <a:rPr lang="uk-UA" sz="2800" b="1" dirty="0"/>
              <a:t>Державне регулювання ПД</a:t>
            </a:r>
            <a:endParaRPr lang="ru-RU" sz="2800" b="1" dirty="0"/>
          </a:p>
          <a:p>
            <a:pPr lvl="0"/>
            <a:r>
              <a:rPr lang="uk-UA" sz="2800" b="1" dirty="0"/>
              <a:t>Поняття та характеристика суб’єктів господарювання.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9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Виробничі</a:t>
            </a:r>
            <a:r>
              <a:rPr lang="uk-UA" dirty="0"/>
              <a:t>, господарські та інші </a:t>
            </a:r>
            <a:r>
              <a:rPr lang="uk-UA" dirty="0" smtClean="0"/>
              <a:t>зв’язки- </a:t>
            </a:r>
            <a:r>
              <a:rPr lang="uk-UA" dirty="0"/>
              <a:t>суспільні відносини </a:t>
            </a:r>
            <a:r>
              <a:rPr lang="uk-UA" dirty="0" smtClean="0"/>
              <a:t>-правове </a:t>
            </a:r>
            <a:r>
              <a:rPr lang="uk-UA" dirty="0"/>
              <a:t>регулювання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2" y="2641282"/>
            <a:ext cx="3808314" cy="2525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9" y="3903820"/>
            <a:ext cx="4431677" cy="24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04769" cy="5181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Правове забезпечення ПД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/>
              <a:t>комплекс юридичних норм, закріплених у Конституції України,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законодавчих</a:t>
            </a:r>
            <a:r>
              <a:rPr lang="uk-UA" dirty="0"/>
              <a:t>, нормативно-правових актах і актах індивідуального характеру,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які </a:t>
            </a:r>
            <a:r>
              <a:rPr lang="uk-UA" dirty="0"/>
              <a:t>встановлюють правила поведінки суб’єктів підприємництва при здійсненні ними господарської діяльності, а також визначають міру відповідальності за порушення цих правил.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9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57" y="2606039"/>
            <a:ext cx="5316220" cy="39624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Правове забезпечення діяльності підприємців має стати правовою стратегією держави,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органів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публічної адміністрації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суб’єктів підприємництва.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2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Законодавство впливає на підприємництво по трьох напрямках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1)закони</a:t>
            </a:r>
            <a:r>
              <a:rPr lang="uk-UA" dirty="0"/>
              <a:t>, що визначають основи організації та діяльності підприємницьких </a:t>
            </a:r>
            <a:r>
              <a:rPr lang="uk-UA" dirty="0" smtClean="0"/>
              <a:t>структур</a:t>
            </a:r>
          </a:p>
          <a:p>
            <a:r>
              <a:rPr lang="uk-UA" dirty="0"/>
              <a:t>2) законодавство, що захищає права найманої </a:t>
            </a:r>
            <a:r>
              <a:rPr lang="uk-UA" dirty="0" smtClean="0"/>
              <a:t>праці</a:t>
            </a:r>
            <a:endParaRPr lang="uk-UA" dirty="0"/>
          </a:p>
          <a:p>
            <a:r>
              <a:rPr lang="uk-UA" dirty="0"/>
              <a:t>3) закони, що захищають права споживача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ст. 42 Конституції </a:t>
            </a:r>
            <a:r>
              <a:rPr lang="uk-UA" dirty="0" smtClean="0"/>
              <a:t>України гарантує свободу  </a:t>
            </a:r>
            <a:r>
              <a:rPr lang="uk-UA" dirty="0"/>
              <a:t>підприємницької діяльності.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247900"/>
            <a:ext cx="3943350" cy="47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4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04769" cy="6172200"/>
          </a:xfrm>
        </p:spPr>
        <p:txBody>
          <a:bodyPr/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господарська діяльність </a:t>
            </a:r>
            <a:br>
              <a:rPr lang="uk-UA" dirty="0" smtClean="0"/>
            </a:br>
            <a:r>
              <a:rPr lang="uk-UA" dirty="0" smtClean="0"/>
              <a:t>суб’єкт господарювання</a:t>
            </a:r>
            <a:br>
              <a:rPr lang="uk-UA" dirty="0" smtClean="0"/>
            </a:br>
            <a:r>
              <a:rPr lang="uk-UA" dirty="0" smtClean="0"/>
              <a:t>підприємництво –різновид ГД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7" y="685800"/>
            <a:ext cx="2835593" cy="39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28569" cy="55321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ст. 42 ГКУ </a:t>
            </a:r>
            <a:r>
              <a:rPr lang="uk-UA" dirty="0" smtClean="0"/>
              <a:t>«</a:t>
            </a:r>
            <a:r>
              <a:rPr lang="uk-UA" dirty="0"/>
              <a:t>Підприємництво як вид господарської діяльності</a:t>
            </a:r>
            <a:r>
              <a:rPr lang="uk-UA" dirty="0" smtClean="0"/>
              <a:t>»:</a:t>
            </a:r>
            <a:br>
              <a:rPr lang="uk-UA" dirty="0" smtClean="0"/>
            </a:br>
            <a:r>
              <a:rPr lang="uk-UA" dirty="0" smtClean="0"/>
              <a:t>підприємництво </a:t>
            </a:r>
            <a:r>
              <a:rPr lang="uk-UA" dirty="0"/>
              <a:t>- це самостійна, ініціативна, систематична, на власний ризик господарська діяльність, що здійснюється суб’єктами господарювання (підприємцями) з метою досягнення економічних і соціальних результатів та одержання прибутку.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1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129</TotalTime>
  <Words>160</Words>
  <Application>Microsoft Office PowerPoint</Application>
  <PresentationFormat>Широкоэкранный</PresentationFormat>
  <Paragraphs>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Параллакс</vt:lpstr>
      <vt:lpstr>Лекція 2.  Нормативно –правові аспекти підприємництва. </vt:lpstr>
      <vt:lpstr>Коло питань</vt:lpstr>
      <vt:lpstr>Виробничі, господарські та інші зв’язки- суспільні відносини -правове регулювання</vt:lpstr>
      <vt:lpstr>Правове забезпечення ПД  комплекс юридичних норм, закріплених у Конституції України,  законодавчих, нормативно-правових актах і актах індивідуального характеру,  які встановлюють правила поведінки суб’єктів підприємництва при здійсненні ними господарської діяльності, а також визначають міру відповідальності за порушення цих правил. </vt:lpstr>
      <vt:lpstr>Правове забезпечення діяльності підприємців має стати правовою стратегією держави,  органів публічної адміністрації  і суб’єктів підприємництва.  </vt:lpstr>
      <vt:lpstr>Законодавство впливає на підприємництво по трьох напрямках </vt:lpstr>
      <vt:lpstr>ст. 42 Конституції України гарантує свободу  підприємницької діяльності. </vt:lpstr>
      <vt:lpstr> господарська діяльність  суб’єкт господарювання підприємництво –різновид ГД</vt:lpstr>
      <vt:lpstr>ст. 42 ГКУ «Підприємництво як вид господарської діяльності»: підприємництво - це самостійна, ініціативна, систематична, на власний ризик господарська діяльність, що здійснюється суб’єктами господарювання (підприємцями) з метою досягнення економічних і соціальних результатів та одержання прибутку. </vt:lpstr>
      <vt:lpstr>Створення сприятливих організаційних та економічних умов для розвитку підприємництва органами влади на умовах і в порядку, передбачених ст. 48 ГКУ</vt:lpstr>
      <vt:lpstr>правові обтяження суб’єктів підприємництва</vt:lpstr>
      <vt:lpstr>Підприємство- є основною, первинною організаційно-економічною ланкою національного господарства.  </vt:lpstr>
      <vt:lpstr>Причина виникнення підприємства суспільний поділ праці –  спеціалізація окремих суб'єктів господарювання. </vt:lpstr>
      <vt:lpstr>Суб'єкти господарювання : господарські організації  громадяни України, іноземці та особи без громадянства  </vt:lpstr>
      <vt:lpstr>Суб’єктами мікропідприємництва фізичні особи, юридичні особи не перевищує 10 осіб  річний дохід від будь-якої діяльності  не перевищує суму, еквівалентну  2 мільйонам євро </vt:lpstr>
      <vt:lpstr>Суб’єктами малого підприємництва фізичні особи, юридичні особи не перевищує 50 осіб  річний дохід від будь-якої діяльності не перевищує , еквівалентну  10 мільйонам євро  </vt:lpstr>
      <vt:lpstr>Суб’єктами великого підприємництва є юридичні особи  перевищує 250 осіб  річний дохід від будь-якої діяльності  перевищує суму, еквівалентну  50 мільйонам євро </vt:lpstr>
      <vt:lpstr>Інші суб’єкти господарювання належать до суб’єктів середнього підприємництва річні показники 50&lt; к-ть найм. осіб ≤250 10 &lt; к-ть млн Євро ≤50 </vt:lpstr>
      <vt:lpstr>Висновок не все так погано, але ще багато чого можна удосконалити  (читай висновок у лекції…)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 Нормативно –правові аспекти підприємництва.</dc:title>
  <dc:creator>Mila</dc:creator>
  <cp:lastModifiedBy>Mila</cp:lastModifiedBy>
  <cp:revision>15</cp:revision>
  <dcterms:created xsi:type="dcterms:W3CDTF">2017-09-25T18:10:04Z</dcterms:created>
  <dcterms:modified xsi:type="dcterms:W3CDTF">2019-09-17T17:44:16Z</dcterms:modified>
</cp:coreProperties>
</file>