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58"/>
  </p:notesMasterIdLst>
  <p:sldIdLst>
    <p:sldId id="369" r:id="rId2"/>
    <p:sldId id="326" r:id="rId3"/>
    <p:sldId id="355" r:id="rId4"/>
    <p:sldId id="346" r:id="rId5"/>
    <p:sldId id="347" r:id="rId6"/>
    <p:sldId id="348" r:id="rId7"/>
    <p:sldId id="349" r:id="rId8"/>
    <p:sldId id="351" r:id="rId9"/>
    <p:sldId id="353" r:id="rId10"/>
    <p:sldId id="352" r:id="rId11"/>
    <p:sldId id="356" r:id="rId12"/>
    <p:sldId id="357" r:id="rId13"/>
    <p:sldId id="359" r:id="rId14"/>
    <p:sldId id="360" r:id="rId15"/>
    <p:sldId id="361" r:id="rId16"/>
    <p:sldId id="358" r:id="rId17"/>
    <p:sldId id="362" r:id="rId18"/>
    <p:sldId id="363" r:id="rId19"/>
    <p:sldId id="365" r:id="rId20"/>
    <p:sldId id="364" r:id="rId21"/>
    <p:sldId id="370" r:id="rId22"/>
    <p:sldId id="367" r:id="rId23"/>
    <p:sldId id="366" r:id="rId24"/>
    <p:sldId id="368" r:id="rId25"/>
    <p:sldId id="374" r:id="rId26"/>
    <p:sldId id="372" r:id="rId27"/>
    <p:sldId id="376" r:id="rId28"/>
    <p:sldId id="375" r:id="rId29"/>
    <p:sldId id="373" r:id="rId30"/>
    <p:sldId id="345" r:id="rId31"/>
    <p:sldId id="371" r:id="rId32"/>
    <p:sldId id="327" r:id="rId33"/>
    <p:sldId id="329" r:id="rId34"/>
    <p:sldId id="330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77" r:id="rId49"/>
    <p:sldId id="379" r:id="rId50"/>
    <p:sldId id="380" r:id="rId51"/>
    <p:sldId id="381" r:id="rId52"/>
    <p:sldId id="382" r:id="rId53"/>
    <p:sldId id="384" r:id="rId54"/>
    <p:sldId id="383" r:id="rId55"/>
    <p:sldId id="385" r:id="rId56"/>
    <p:sldId id="386" r:id="rId57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653" autoAdjust="0"/>
  </p:normalViewPr>
  <p:slideViewPr>
    <p:cSldViewPr>
      <p:cViewPr varScale="1">
        <p:scale>
          <a:sx n="89" d="100"/>
          <a:sy n="89" d="100"/>
        </p:scale>
        <p:origin x="88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55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80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03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95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59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098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21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056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09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61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494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0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917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709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866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4602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80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605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79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0930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182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5646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302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573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7800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596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680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608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422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3786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771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87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094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0020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194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003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451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25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63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05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494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245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2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414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7627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683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916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2947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392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40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01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5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031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5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8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8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6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7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4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3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2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3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5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0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944319" cy="99060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5576" y="1542554"/>
            <a:ext cx="8136904" cy="28293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Некоторые задачи, сформулированные для неизвестного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параметра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решать, рассматривая уравнения, неравенства и их системы как уравнения, неравенства и системы двух неизвестных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Рассмотрим примеры задач, в которых используется система координат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3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задания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2762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Изобразите в системе координат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все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системы неравенств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−2)≤0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(2)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Для этого построим прямые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2762808"/>
              </a:xfrm>
              <a:prstGeom prst="rect">
                <a:avLst/>
              </a:prstGeom>
              <a:blipFill>
                <a:blip r:embed="rId3"/>
                <a:stretch>
                  <a:fillRect l="-1049" t="-1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275606"/>
            <a:ext cx="2362262" cy="38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38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задания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240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Изобразите в системе координат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все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системы неравенств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−2)≤0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(2)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Для этого построим прямые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Выберем все точки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которые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удовлетворяют и системе (1), и неравенству (2).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Получим параллелограмм с вершинами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 0), (2;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−4)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и (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 3). 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240135"/>
              </a:xfrm>
              <a:prstGeom prst="rect">
                <a:avLst/>
              </a:prstGeom>
              <a:blipFill>
                <a:blip r:embed="rId3"/>
                <a:stretch>
                  <a:fillRect l="-1049" t="-1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275606"/>
            <a:ext cx="2362262" cy="38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2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задания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240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Изобразите в системе координат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все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системы неравенств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…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/>
                  <a:t>	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+1)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−2)≤0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(2)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Для этого построим прямые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Выберем все точки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которые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удовлетворяют и системе (1), и неравенству (2).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Получим параллелограмм с вершинами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 0), (2;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−4)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и (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 3). 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240135"/>
              </a:xfrm>
              <a:prstGeom prst="rect">
                <a:avLst/>
              </a:prstGeom>
              <a:blipFill>
                <a:blip r:embed="rId3"/>
                <a:stretch>
                  <a:fillRect l="-1049" t="-1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275606"/>
            <a:ext cx="2362262" cy="38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85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задания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342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Сколько решений имеет система неравенств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4,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3; 4?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каких значениях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система неравенств:</a:t>
                </a:r>
              </a:p>
              <a:p>
                <a:pPr>
                  <a:lnSpc>
                    <a:spcPts val="26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имеет решения; 	б) не имеет решений; </a:t>
                </a:r>
              </a:p>
              <a:p>
                <a:pPr>
                  <a:lnSpc>
                    <a:spcPts val="26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в) имеет единственное решение?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500"/>
                  </a:lnSpc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Мы искали ответы на вопросы в зависимости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 значений величины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Такую величину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называют </a:t>
                </a:r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параметром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Сформулируем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решённую задачу как задачу с параметром.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342727"/>
              </a:xfrm>
              <a:prstGeom prst="rect">
                <a:avLst/>
              </a:prstGeom>
              <a:blipFill>
                <a:blip r:embed="rId3"/>
                <a:stretch>
                  <a:fillRect l="-1049" t="-11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275606"/>
            <a:ext cx="2362262" cy="38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32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132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</a:t>
                </a:r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каждом из которых система неравенств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единственное решение?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Чем отличается эта задача от предыдущей?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 будем её решать?</a:t>
                </a:r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132139"/>
              </a:xfrm>
              <a:prstGeom prst="rect">
                <a:avLst/>
              </a:prstGeom>
              <a:blipFill>
                <a:blip r:embed="rId3"/>
                <a:stretch>
                  <a:fillRect l="-1049" t="-1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74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87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каждом из которых система неравенств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единственное решение.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Полностью повторив решение задач </a:t>
                </a:r>
              </a:p>
              <a:p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(в)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 заменой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получим ответ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вопрос нашей задачи: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870803"/>
              </a:xfrm>
              <a:prstGeom prst="rect">
                <a:avLst/>
              </a:prstGeom>
              <a:blipFill>
                <a:blip r:embed="rId3"/>
                <a:stretch>
                  <a:fillRect l="-1049" t="-12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275606"/>
            <a:ext cx="2362262" cy="38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0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1285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1285480"/>
              </a:xfrm>
              <a:prstGeom prst="rect">
                <a:avLst/>
              </a:prstGeom>
              <a:blipFill>
                <a:blip r:embed="rId3"/>
                <a:stretch>
                  <a:fillRect l="-1049" t="-38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222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В системе координат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1993366"/>
              </a:xfrm>
              <a:prstGeom prst="rect">
                <a:avLst/>
              </a:prstGeom>
              <a:blipFill>
                <a:blip r:embed="rId3"/>
                <a:stretch>
                  <a:fillRect l="-1049" t="-2446" b="-6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203" y="2506563"/>
            <a:ext cx="28860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470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В системе координат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Выберем все точки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которые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удовлетворяют неравенству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(1) 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470694"/>
              </a:xfrm>
              <a:prstGeom prst="rect">
                <a:avLst/>
              </a:prstGeom>
              <a:blipFill>
                <a:blip r:embed="rId3"/>
                <a:stretch>
                  <a:fillRect l="-1049" t="-1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429" y="2506563"/>
            <a:ext cx="28860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88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470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В системе координат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Выберем все точки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которые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удовлетворяют неравенству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(1) 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470694"/>
              </a:xfrm>
              <a:prstGeom prst="rect">
                <a:avLst/>
              </a:prstGeom>
              <a:blipFill>
                <a:blip r:embed="rId3"/>
                <a:stretch>
                  <a:fillRect l="-1049" t="-1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429" y="2506563"/>
            <a:ext cx="28860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1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задания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Изобразите в системе координат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все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системы неравенств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</a:t>
                </a:r>
              </a:p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1993366"/>
              </a:xfrm>
              <a:prstGeom prst="rect">
                <a:avLst/>
              </a:prstGeom>
              <a:blipFill>
                <a:blip r:embed="rId3"/>
                <a:stretch>
                  <a:fillRect l="-1049" t="-24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089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2455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2) В той же системе координат построим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2455031"/>
              </a:xfrm>
              <a:prstGeom prst="rect">
                <a:avLst/>
              </a:prstGeom>
              <a:blipFill>
                <a:blip r:embed="rId3"/>
                <a:stretch>
                  <a:fillRect l="-1049" t="-19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429" y="2506563"/>
            <a:ext cx="28860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45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2455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2) В той же системе координат построим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2455031"/>
              </a:xfrm>
              <a:prstGeom prst="rect">
                <a:avLst/>
              </a:prstGeom>
              <a:blipFill>
                <a:blip r:embed="rId3"/>
                <a:stretch>
                  <a:fillRect l="-1049" t="-19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429" y="2506563"/>
            <a:ext cx="28860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2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87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2) В той же системе координат построим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Выберем все точки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которые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удовлетворяют неравенству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≤0,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		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</a:p>
              <a:p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870803"/>
              </a:xfrm>
              <a:prstGeom prst="rect">
                <a:avLst/>
              </a:prstGeom>
              <a:blipFill>
                <a:blip r:embed="rId3"/>
                <a:stretch>
                  <a:fillRect l="-1049" t="-12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429" y="2506563"/>
            <a:ext cx="28860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83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240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2) В той же системе координат построим 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Выберем все точки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которые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удовлетворяют неравенству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≤0,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из них все точки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которые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удовлетворяют неравенствам 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и (2).</a:t>
                </a:r>
              </a:p>
              <a:p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240135"/>
              </a:xfrm>
              <a:prstGeom prst="rect">
                <a:avLst/>
              </a:prstGeom>
              <a:blipFill>
                <a:blip r:embed="rId3"/>
                <a:stretch>
                  <a:fillRect l="-1049" t="-1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429" y="2506563"/>
            <a:ext cx="28860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84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87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Теперь ответим на вопрос задачи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Система имеет единственное решение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</a:p>
              <a:p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Дополнительные вопросы.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При каких значениях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система: не имеет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решений; имеет бесконечно много решений?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870803"/>
              </a:xfrm>
              <a:prstGeom prst="rect">
                <a:avLst/>
              </a:prstGeom>
              <a:blipFill>
                <a:blip r:embed="rId3"/>
                <a:stretch>
                  <a:fillRect l="-1049" t="-12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429" y="2506563"/>
            <a:ext cx="28860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2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84976" cy="2762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Решим задачу проще. Отрицательным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быть не может.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1) Если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система имеет единственное решение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2)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все решения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первого неравенства принадлежат отрезку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84976" cy="2762808"/>
              </a:xfrm>
              <a:prstGeom prst="rect">
                <a:avLst/>
              </a:prstGeom>
              <a:blipFill>
                <a:blip r:embed="rId3"/>
                <a:stretch>
                  <a:fillRect l="-1041" t="-1766" r="-1249" b="-4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366" y="3981658"/>
            <a:ext cx="199213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1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84976" cy="3132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Решим задачу проще. Отрицательным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быть не может.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1) Если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система имеет единственное решение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2)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все решения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первого неравенства принадлежат отрезку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решения второго неравенства принадлежат полуинтервалу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84976" cy="3132139"/>
              </a:xfrm>
              <a:prstGeom prst="rect">
                <a:avLst/>
              </a:prstGeom>
              <a:blipFill>
                <a:blip r:embed="rId3"/>
                <a:stretch>
                  <a:fillRect l="-1041" t="-1559" r="-1249"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366" y="3981658"/>
            <a:ext cx="199213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62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84976" cy="3132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Решим задачу проще. Отрицательным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быть не может.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1) Если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система имеет единственное решение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2)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все решения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первого неравенства принадлежат отрезку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решения второго неравенства принадлежат полуинтервалу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84976" cy="3132139"/>
              </a:xfrm>
              <a:prstGeom prst="rect">
                <a:avLst/>
              </a:prstGeom>
              <a:blipFill>
                <a:blip r:embed="rId3"/>
                <a:stretch>
                  <a:fillRect l="-1041" t="-1559" r="-1249"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366" y="3981658"/>
            <a:ext cx="199213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07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807763"/>
                <a:ext cx="8784976" cy="3132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Решим задачу проще. Отрицательным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быть не может.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1) Если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система имеет единственное решение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2)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все решения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первого неравенства принадлежат отрезку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решения второго неравенства принадлежат полуинтервалу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07763"/>
                <a:ext cx="8784976" cy="3132139"/>
              </a:xfrm>
              <a:prstGeom prst="rect">
                <a:avLst/>
              </a:prstGeom>
              <a:blipFill>
                <a:blip r:embed="rId3"/>
                <a:stretch>
                  <a:fillRect l="-1041" t="-1559" r="-1249"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366" y="3981658"/>
            <a:ext cx="199213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19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84976" cy="387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Решим задачу проще. Отрицательным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быть не может.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1)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система имеет единственное решение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2)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все решения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первого неравенства принадлежат отрезку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решения второго неравенства принадлежат полуинтервалу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Система имеет единственное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решение,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= 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4, т. е.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84976" cy="3870803"/>
              </a:xfrm>
              <a:prstGeom prst="rect">
                <a:avLst/>
              </a:prstGeom>
              <a:blipFill>
                <a:blip r:embed="rId3"/>
                <a:stretch>
                  <a:fillRect l="-1041" t="-1260" r="-1249" b="-2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24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задания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955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Изобразите в системе координат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все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системы неравенств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</a:t>
                </a:r>
              </a:p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Неравенство</a:t>
                </a:r>
                <a:r>
                  <a:rPr lang="ru-RU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равносильно системам  неравенств: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≤2,  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и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≤2−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≥−2−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Построим прямые </a:t>
                </a: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955955"/>
              </a:xfrm>
              <a:prstGeom prst="rect">
                <a:avLst/>
              </a:prstGeom>
              <a:blipFill>
                <a:blip r:embed="rId3"/>
                <a:stretch>
                  <a:fillRect l="-1049" t="-1233" b="-2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3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118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не имеет решений система неравенств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 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≤3,  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              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≤3.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	</a:t>
                </a:r>
              </a:p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Каждое решение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системы изобразим точкой координатной плоскости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Сначала изобразим все точки, удовлетворяющие каждому неравенству системы.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118098"/>
              </a:xfrm>
              <a:prstGeom prst="rect">
                <a:avLst/>
              </a:prstGeom>
              <a:blipFill>
                <a:blip r:embed="rId3"/>
                <a:stretch>
                  <a:fillRect l="-1049" t="-1566" b="-37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612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4011482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487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не имеет решений система неравенств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≤3,  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              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≤3.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	</a:t>
                </a:r>
              </a:p>
              <a:p>
                <a:r>
                  <a:rPr lang="ru-RU" sz="2400" dirty="0"/>
                  <a:t>…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Первое неравенство перепишем в виде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Оно задаёт круг с центром (1; 0) 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радиусом 2.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487430"/>
              </a:xfrm>
              <a:prstGeom prst="rect">
                <a:avLst/>
              </a:prstGeom>
              <a:blipFill>
                <a:blip r:embed="rId3"/>
                <a:stretch>
                  <a:fillRect l="-1049" t="-1399" b="-31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1779662"/>
            <a:ext cx="3312369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22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891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не имеет решений система неравенств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≤3,  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              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≤3.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	</a:t>
                </a:r>
              </a:p>
              <a:p>
                <a:r>
                  <a:rPr lang="ru-RU" sz="2400" dirty="0"/>
                  <a:t>…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Второе неравенство задаёт часть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плоскости на и под графиком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891515"/>
              </a:xfrm>
              <a:prstGeom prst="rect">
                <a:avLst/>
              </a:prstGeom>
              <a:blipFill>
                <a:blip r:embed="rId3"/>
                <a:stretch>
                  <a:fillRect l="-1049" t="-1254" b="-26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5" y="1779662"/>
            <a:ext cx="3312369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86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020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не имеет решений система неравенств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≤3,  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              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≤3.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	</a:t>
                </a:r>
              </a:p>
              <a:p>
                <a:r>
                  <a:rPr lang="ru-RU" sz="2400" dirty="0"/>
                  <a:t>…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Третье неравенство задаёт 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полуплоскость с границей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пары чисел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являющиеся 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решениями системы изображены 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точками закрашенной области.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020909"/>
              </a:xfrm>
              <a:prstGeom prst="rect">
                <a:avLst/>
              </a:prstGeom>
              <a:blipFill>
                <a:blip r:embed="rId3"/>
                <a:stretch>
                  <a:fillRect l="-1049" t="-1214" b="-24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1779663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23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533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не имеет решений система неравенств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≤3,  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              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≤3.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	</a:t>
                </a:r>
              </a:p>
              <a:p>
                <a:r>
                  <a:rPr lang="ru-RU" sz="2400" dirty="0"/>
                  <a:t>…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каждом значении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[–2; 1]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система имеет хотя бы одно решение.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–2 и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1 система не имеет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решений.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–2,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1.</a:t>
                </a:r>
              </a:p>
              <a:p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533870"/>
              </a:xfrm>
              <a:prstGeom prst="rect">
                <a:avLst/>
              </a:prstGeom>
              <a:blipFill>
                <a:blip r:embed="rId3"/>
                <a:stretch>
                  <a:fillRect l="-1049" t="-1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7" y="1779663"/>
            <a:ext cx="3312367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12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754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множество решений неравенства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</a:t>
                </a:r>
                <a:r>
                  <a:rPr lang="ru-RU" sz="24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содер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-жит ни одного числа из отрезка [0; 1].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Каждое решение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неравенства изобразим точкой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координатной плоскости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Сначала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изобразим все решения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уравнения </a:t>
                </a:r>
                <a:endParaRPr 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 Это точки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графиков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… 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754874"/>
              </a:xfrm>
              <a:prstGeom prst="rect">
                <a:avLst/>
              </a:prstGeom>
              <a:blipFill>
                <a:blip r:embed="rId3"/>
                <a:stretch>
                  <a:fillRect l="-1049" t="-1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204" y="2144606"/>
            <a:ext cx="3437300" cy="301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47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множество решений неравенства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</a:t>
                </a:r>
                <a:r>
                  <a:rPr lang="ru-RU" sz="24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содер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-жит ни одного числа из отрезка [0; 1].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Каждое решение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неравенства изобразим точкой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координатной плоскости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Сначала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изобразим все решения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уравнения </a:t>
                </a:r>
                <a:endParaRPr 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Это точки графиков двух функций </a:t>
                </a:r>
              </a:p>
              <a:p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785652"/>
              </a:xfrm>
              <a:prstGeom prst="rect">
                <a:avLst/>
              </a:prstGeom>
              <a:blipFill>
                <a:blip r:embed="rId3"/>
                <a:stretch>
                  <a:fillRect l="-1049" t="-1288" b="-2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204" y="2130674"/>
            <a:ext cx="3437300" cy="300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77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множество решений неравенства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</a:t>
                </a:r>
                <a:r>
                  <a:rPr lang="ru-RU" sz="24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содер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-жит ни одного числа из отрезка [0; 1].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Неравенство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выполняется для всех пар чисел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закрашенной области. 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2308324"/>
              </a:xfrm>
              <a:prstGeom prst="rect">
                <a:avLst/>
              </a:prstGeom>
              <a:blipFill>
                <a:blip r:embed="rId3"/>
                <a:stretch>
                  <a:fillRect l="-1049" t="-2116" b="-52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204" y="2130674"/>
            <a:ext cx="3437300" cy="300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32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2772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множество решений неравенства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</a:t>
                </a:r>
                <a:r>
                  <a:rPr lang="ru-RU" sz="24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содер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-жит ни одного числа из отрезка [0; 1].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Неравенство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выполняется для всех пар чисел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закрашенной области.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2772682"/>
              </a:xfrm>
              <a:prstGeom prst="rect">
                <a:avLst/>
              </a:prstGeom>
              <a:blipFill>
                <a:blip r:embed="rId3"/>
                <a:stretch>
                  <a:fillRect l="-1049" t="-1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496" y="2160156"/>
            <a:ext cx="3433008" cy="300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351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87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множество решений неравенства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</a:t>
                </a:r>
                <a:r>
                  <a:rPr lang="ru-RU" sz="24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содер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-жит ни одного числа из отрезка [0; 1].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–1, то неравенство не имеет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из отрезка [0; 1].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–1, то неравенство имеет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хотя бы одно решение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из отрезка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[0; 1].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–1.</a:t>
                </a:r>
              </a:p>
              <a:p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879332"/>
              </a:xfrm>
              <a:prstGeom prst="rect">
                <a:avLst/>
              </a:prstGeom>
              <a:blipFill>
                <a:blip r:embed="rId3"/>
                <a:stretch>
                  <a:fillRect l="-1049" t="-12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496" y="2160156"/>
            <a:ext cx="3433008" cy="300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8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задания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	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217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Изобразите в системе координат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все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системы неравенств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≤2−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,    </m:t>
                            </m:r>
                          </m:e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≥−2−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		(1)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Построим прямые </a:t>
                </a: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217291"/>
              </a:xfrm>
              <a:prstGeom prst="rect">
                <a:avLst/>
              </a:prstGeom>
              <a:blipFill>
                <a:blip r:embed="rId3"/>
                <a:stretch>
                  <a:fillRect l="-1049" t="-1518" b="-3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275606"/>
            <a:ext cx="2362262" cy="38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6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886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любое число из интервала (3; 4) не является решением неравенства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Можно построить параболу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Переписать данное неравенство в виде |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Рассмотреть случаи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в каждом из них раскрыть модуль, упростить неравенство, изобразить все решения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каждого из полученных неравенств, а потом ответить на вопрос задачи. Это хорошее задание на дом.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Рассмотрим более простое решение.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886833"/>
              </a:xfrm>
              <a:prstGeom prst="rect">
                <a:avLst/>
              </a:prstGeom>
              <a:blipFill>
                <a:blip r:embed="rId3"/>
                <a:stretch>
                  <a:fillRect l="-1049" t="-1256" r="-350" b="-14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83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895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любое число из интервала (3; 4) не является решением неравенства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Решим задачу в привычной системе координат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Перепишем данное неравенство в виде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Будем искать все значения параметра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для каждого числа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(3; 4) точка графика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|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выше точки графика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Построим 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895169"/>
              </a:xfrm>
              <a:prstGeom prst="rect">
                <a:avLst/>
              </a:prstGeom>
              <a:blipFill>
                <a:blip r:embed="rId3"/>
                <a:stretch>
                  <a:fillRect l="-1049" t="-1252" r="-1678" b="-1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917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1984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любое число из интервала (3; 4) не является решением неравенства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…Будем перемещать график функции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|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|, меняя значение параметра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1984133"/>
              </a:xfrm>
              <a:prstGeom prst="rect">
                <a:avLst/>
              </a:prstGeom>
              <a:blipFill>
                <a:blip r:embed="rId3"/>
                <a:stretch>
                  <a:fillRect l="-1049" t="-2462" b="-6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009" y="2139702"/>
            <a:ext cx="3609503" cy="300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94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509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любое число из интервала (3; 4) не является решением неравенства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…Будем перемещать график функции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|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|, меняя значение параметра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0 для каждого числа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(3; 4)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точка прямой выше точки параболы —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значения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0 удовлетворяют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условиям задачи.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509166"/>
              </a:xfrm>
              <a:prstGeom prst="rect">
                <a:avLst/>
              </a:prstGeom>
              <a:blipFill>
                <a:blip r:embed="rId3"/>
                <a:stretch>
                  <a:fillRect l="-1049" t="-1391" b="-1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650" y="2139701"/>
            <a:ext cx="3616861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1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509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любое число из интервала (3; 4) не является решением неравенства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…Будем перемещать график функции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|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|, меняя значение параметра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0 для каждого числа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(3; 4)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точка прямой выше точки параболы —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значения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0 удовлетворяют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условиям задачи.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509166"/>
              </a:xfrm>
              <a:prstGeom prst="rect">
                <a:avLst/>
              </a:prstGeom>
              <a:blipFill>
                <a:blip r:embed="rId3"/>
                <a:stretch>
                  <a:fillRect l="-1049" t="-1391" b="-1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214" y="2139702"/>
            <a:ext cx="3592297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330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247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любое число из интервала (3; 4) не является решением неравенства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При 0 &lt;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8 найдётся такое число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(3; 4), которое является решением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неравенства, т. к. в этом интервале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найдётся число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для которого точка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 ниже точки параболы. Все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значения 0 &lt;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8 не удовлетворяют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условиям задачи. 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247830"/>
              </a:xfrm>
              <a:prstGeom prst="rect">
                <a:avLst/>
              </a:prstGeom>
              <a:blipFill>
                <a:blip r:embed="rId3"/>
                <a:stretch>
                  <a:fillRect l="-1049" t="-11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2153465"/>
            <a:ext cx="3600400" cy="301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69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569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любое число из интервала (3; 4) не является решением неравенства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При 0 &lt;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8 найдётся такое число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(3; 4), которое является решением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неравенства, т. к. в этом интервале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найдётся число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для которого точка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 ниже точки параболы. Все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такие, что 0 &lt;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8 не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удовлетворяют условиям задачи. 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569456"/>
              </a:xfrm>
              <a:prstGeom prst="rect">
                <a:avLst/>
              </a:prstGeom>
              <a:blipFill>
                <a:blip r:embed="rId3"/>
                <a:stretch>
                  <a:fillRect l="-1049" t="-1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652" y="2139701"/>
            <a:ext cx="3616860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764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509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любое число из интервала (3; 4) не является решением неравенства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8 для каждого числа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(3; 4) точка прямой выше точки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параболы — все значения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8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удовлетворяют условиям задачи. 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0,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8.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509166"/>
              </a:xfrm>
              <a:prstGeom prst="rect">
                <a:avLst/>
              </a:prstGeom>
              <a:blipFill>
                <a:blip r:embed="rId3"/>
                <a:stretch>
                  <a:fillRect l="-1049" t="-1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483" y="2063835"/>
            <a:ext cx="3683029" cy="307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919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712968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538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25               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имеет единственное решение; 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имеет решения; в) не имеет решений.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а) Изобразим в системе координат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решения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неравенства (1) точками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Получим круг с центром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 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радиуса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538165"/>
              </a:xfrm>
              <a:prstGeom prst="rect">
                <a:avLst/>
              </a:prstGeom>
              <a:blipFill>
                <a:blip r:embed="rId3"/>
                <a:stretch>
                  <a:fillRect l="-1049" t="-1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3AB48A-5B9B-4FDB-973D-22B3DB2E5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923678"/>
            <a:ext cx="2498337" cy="31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712968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538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25               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имеет единственное решение; 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имеет решения; в) не имеет решений.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а) Изобразим в системе координат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решения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неравенства (1) точками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Получим круг с центром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 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радиуса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каждом значении параметра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прямая (2) проходит через проходит через точку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538165"/>
              </a:xfrm>
              <a:prstGeom prst="rect">
                <a:avLst/>
              </a:prstGeom>
              <a:blipFill>
                <a:blip r:embed="rId3"/>
                <a:stretch>
                  <a:fillRect l="-1049" t="-1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03A9CA-2267-415C-908C-99804B3D4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923678"/>
            <a:ext cx="2498337" cy="31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3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задания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217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Изобразите в системе координат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все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системы неравенств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≤2−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,    </m:t>
                            </m:r>
                          </m:e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≥−2−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		(1)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Построим прямые </a:t>
                </a: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217291"/>
              </a:xfrm>
              <a:prstGeom prst="rect">
                <a:avLst/>
              </a:prstGeom>
              <a:blipFill>
                <a:blip r:embed="rId3"/>
                <a:stretch>
                  <a:fillRect l="-1049" t="-1518" b="-3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275606"/>
            <a:ext cx="2362262" cy="38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493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712968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623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25               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имеет единственное решение; 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имеет решения; в) не имеет решений.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…Найдём значения параметра, при каждом из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которых система </a:t>
                </a:r>
                <a:endParaRPr lang="ru-RU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−5               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единственное решение.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623317"/>
              </a:xfrm>
              <a:prstGeom prst="rect">
                <a:avLst/>
              </a:prstGeom>
              <a:blipFill>
                <a:blip r:embed="rId3"/>
                <a:stretch>
                  <a:fillRect l="-1049" t="-18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03A9CA-2267-415C-908C-99804B3D4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923678"/>
            <a:ext cx="2498337" cy="31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173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712968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168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25               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имеет единственное решение; 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имеет решения; в) не имеет решений.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…Для этого подставим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−5 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25 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найдём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значения параметра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полученное уравнение имеет единственный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корень.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Но можно поступить проще.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168834"/>
              </a:xfrm>
              <a:prstGeom prst="rect">
                <a:avLst/>
              </a:prstGeom>
              <a:blipFill>
                <a:blip r:embed="rId3"/>
                <a:stretch>
                  <a:fillRect l="-1049" t="-2050" b="-26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03A9CA-2267-415C-908C-99804B3D4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923678"/>
            <a:ext cx="2498337" cy="31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728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712968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2938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25               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имеет единственное решение; 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имеет решения; в) не имеет решений.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принадлежат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окружности, они являются вершинами квадрата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AMBN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2938946"/>
              </a:xfrm>
              <a:prstGeom prst="rect">
                <a:avLst/>
              </a:prstGeom>
              <a:blipFill>
                <a:blip r:embed="rId3"/>
                <a:stretch>
                  <a:fillRect l="-1049" t="-2905" b="-3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57F1F5-48E8-46DC-8F70-0B4D3838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923678"/>
            <a:ext cx="2498337" cy="31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981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712968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840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25               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имеет единственное решение; 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имеет решения; в) не имеет решений.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принадлежат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окружности, они являются вершинами квадрата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AMBN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Прямые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касательные 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окружности с угловыми коэффициентами </a:t>
                </a:r>
                <a:br>
                  <a:rPr lang="ru-RU" sz="2400" i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840731"/>
              </a:xfrm>
              <a:prstGeom prst="rect">
                <a:avLst/>
              </a:prstGeom>
              <a:blipFill>
                <a:blip r:embed="rId3"/>
                <a:stretch>
                  <a:fillRect l="-1049" t="-2222" b="-7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57F1F5-48E8-46DC-8F70-0B4D3838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923678"/>
            <a:ext cx="2498337" cy="31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920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712968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210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25               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имеет единственное решение; 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имеет решения; в) не имеет решений.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принадлежат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окружности, они являются вершинами квадрата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AMBN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Прямые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касательные 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окружности с угловыми коэффициентами </a:t>
                </a:r>
                <a:br>
                  <a:rPr lang="ru-RU" sz="2400" i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При каждом из этих значений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система имеет единственное решение.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210063"/>
              </a:xfrm>
              <a:prstGeom prst="rect">
                <a:avLst/>
              </a:prstGeom>
              <a:blipFill>
                <a:blip r:embed="rId3"/>
                <a:stretch>
                  <a:fillRect l="-1049" t="-2029" b="-24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57F1F5-48E8-46DC-8F70-0B4D3838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923678"/>
            <a:ext cx="2498337" cy="31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047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712968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523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25               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имеет единственное решение; 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имеет решения; в) не имеет решений.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б)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в)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523850"/>
              </a:xfrm>
              <a:prstGeom prst="rect">
                <a:avLst/>
              </a:prstGeom>
              <a:blipFill>
                <a:blip r:embed="rId3"/>
                <a:stretch>
                  <a:fillRect l="-1049" t="-2422" b="-692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0043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712968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363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25               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имеет единственное решение; 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имеет решения; в) не имеет решений.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…б) Система имеет решение, если прямая (2)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общие точки с кругом. Это возможно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лишь при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≥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≤−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в) Система не имеет решений, если прямая (2)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имеет общих точек с кругом. Это возможно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лишь при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363374"/>
              </a:xfrm>
              <a:prstGeom prst="rect">
                <a:avLst/>
              </a:prstGeom>
              <a:blipFill>
                <a:blip r:embed="rId3"/>
                <a:stretch>
                  <a:fillRect l="-1049" t="-1958" b="-4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57F1F5-48E8-46DC-8F70-0B4D3838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923678"/>
            <a:ext cx="2498337" cy="31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1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задания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955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Изобразите в системе координат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все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системы неравенств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≤2−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,    </m:t>
                            </m:r>
                          </m:e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≥−2−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		(1)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Построим прямые </a:t>
                </a: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Выберем в системе координат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область,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точки которой удовлетворяют системе (1).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955955"/>
              </a:xfrm>
              <a:prstGeom prst="rect">
                <a:avLst/>
              </a:prstGeom>
              <a:blipFill>
                <a:blip r:embed="rId3"/>
                <a:stretch>
                  <a:fillRect l="-1049" t="-1233" b="-2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275606"/>
            <a:ext cx="2362262" cy="38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6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задания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325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Изобразите в системе координат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все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системы неравенств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≤2−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,    </m:t>
                            </m:r>
                          </m:e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≥−2−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		(1)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Построим прямые </a:t>
                </a: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Выберем в системе координат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область,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точки которой удовлетворяют системе (1). 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325287"/>
              </a:xfrm>
              <a:prstGeom prst="rect">
                <a:avLst/>
              </a:prstGeom>
              <a:blipFill>
                <a:blip r:embed="rId3"/>
                <a:stretch>
                  <a:fillRect l="-1049" t="-1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275606"/>
            <a:ext cx="2362262" cy="38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задания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87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Изобразите в системе координат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все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системы неравенств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Выберем в системе координат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область, все точки которой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удовлетворяют неравенству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−2≤0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ru-RU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−2)≤0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(2)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870803"/>
              </a:xfrm>
              <a:prstGeom prst="rect">
                <a:avLst/>
              </a:prstGeom>
              <a:blipFill>
                <a:blip r:embed="rId3"/>
                <a:stretch>
                  <a:fillRect l="-1049" t="-12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275606"/>
            <a:ext cx="2362262" cy="38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задания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2762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Изобразите в системе координат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все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системы неравенств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−2)≤0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(2)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Для этого построим прямые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2762808"/>
              </a:xfrm>
              <a:prstGeom prst="rect">
                <a:avLst/>
              </a:prstGeom>
              <a:blipFill>
                <a:blip r:embed="rId3"/>
                <a:stretch>
                  <a:fillRect l="-1049" t="-1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275606"/>
            <a:ext cx="2362262" cy="38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69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6605</TotalTime>
  <Words>4351</Words>
  <Application>Microsoft Office PowerPoint</Application>
  <PresentationFormat>Экран (16:9)</PresentationFormat>
  <Paragraphs>533</Paragraphs>
  <Slides>56</Slides>
  <Notes>55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Georgia</vt:lpstr>
      <vt:lpstr>Times New Roman</vt:lpstr>
      <vt:lpstr>Тема Office</vt:lpstr>
      <vt:lpstr>Параметры. Использование системы координат xOa</vt:lpstr>
      <vt:lpstr>Подготовительные задания</vt:lpstr>
      <vt:lpstr>Подготовительные задания</vt:lpstr>
      <vt:lpstr>Подготовительные задания</vt:lpstr>
      <vt:lpstr>Подготовительные задания</vt:lpstr>
      <vt:lpstr>Подготовительные задания</vt:lpstr>
      <vt:lpstr>Подготовительные задания</vt:lpstr>
      <vt:lpstr>Подготовительные задания</vt:lpstr>
      <vt:lpstr>Подготовительные задания</vt:lpstr>
      <vt:lpstr>Подготовительные задания</vt:lpstr>
      <vt:lpstr>Подготовительные задания</vt:lpstr>
      <vt:lpstr>Подготовительные задания</vt:lpstr>
      <vt:lpstr>Подготовительные задания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Параметры. Использование системы координат xOa </vt:lpstr>
      <vt:lpstr>Параметры. Использование системы координат xOa</vt:lpstr>
      <vt:lpstr>Параметры. Использование системы координат xOa</vt:lpstr>
      <vt:lpstr>Параметры. Использование системы координат xOa</vt:lpstr>
      <vt:lpstr>Параметры. Использование системы координат xOa</vt:lpstr>
      <vt:lpstr>Параметры. Использование системы координат xOa</vt:lpstr>
      <vt:lpstr>Параметры. Использование системы координат xOa</vt:lpstr>
      <vt:lpstr>Параметры. Использование системы координат xOa</vt:lpstr>
      <vt:lpstr>Параметры. Использование системы координат xOa</vt:lpstr>
      <vt:lpstr>Параметры. Использование системы координат xOa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manko</cp:lastModifiedBy>
  <cp:revision>646</cp:revision>
  <cp:lastPrinted>2017-04-04T13:08:37Z</cp:lastPrinted>
  <dcterms:created xsi:type="dcterms:W3CDTF">2016-11-09T08:55:41Z</dcterms:created>
  <dcterms:modified xsi:type="dcterms:W3CDTF">2021-03-01T18:18:32Z</dcterms:modified>
</cp:coreProperties>
</file>