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7" r:id="rId2"/>
    <p:sldId id="259" r:id="rId3"/>
    <p:sldId id="260" r:id="rId4"/>
    <p:sldId id="261" r:id="rId5"/>
    <p:sldId id="262" r:id="rId6"/>
    <p:sldId id="271" r:id="rId7"/>
    <p:sldId id="272" r:id="rId8"/>
    <p:sldId id="273" r:id="rId9"/>
    <p:sldId id="274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CD118B0-16DB-45A8-B481-004A53ED73D6}">
          <p14:sldIdLst>
            <p14:sldId id="257"/>
            <p14:sldId id="259"/>
            <p14:sldId id="260"/>
            <p14:sldId id="261"/>
            <p14:sldId id="262"/>
            <p14:sldId id="271"/>
            <p14:sldId id="272"/>
            <p14:sldId id="273"/>
            <p14:sldId id="274"/>
            <p14:sldId id="263"/>
          </p14:sldIdLst>
        </p14:section>
        <p14:section name="Раздел без заголовка" id="{37BA6E40-501D-4997-9039-31DED3122C63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47F6B-1DFD-44C4-AC4B-8DF9146FA8BB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313D5-069C-4FAE-9B25-351E5161AF6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85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7313D5-069C-4FAE-9B25-351E5161AF6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949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F4E73523-02A4-4411-9157-805C7BA735E6}" type="slidenum">
              <a:rPr lang="ru-RU" smtClean="0"/>
              <a:t>‹№›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9288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‹№›</a:t>
            </a:fld>
            <a:endParaRPr lang="ru-RU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034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‹№›</a:t>
            </a:fld>
            <a:endParaRPr lang="ru-RU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5763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002B8BD-2B3B-44F9-8BA4-97D2EDCA0B41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‹№›</a:t>
            </a:fld>
            <a:endParaRPr lang="ru-RU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3162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‹№›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6004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‹№›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7240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‹№›</a:t>
            </a:fld>
            <a:endParaRPr lang="ru-RU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8151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‹№›</a:t>
            </a:fld>
            <a:endParaRPr lang="ru-RU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6746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336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‹№›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2599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002B8BD-2B3B-44F9-8BA4-97D2EDCA0B41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F4E73523-02A4-4411-9157-805C7BA735E6}" type="slidenum">
              <a:rPr lang="ru-RU" smtClean="0"/>
              <a:t>‹№›</a:t>
            </a:fld>
            <a:endParaRPr lang="ru-RU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700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2B8BD-2B3B-44F9-8BA4-97D2EDCA0B41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4E73523-02A4-4411-9157-805C7BA735E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96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F162F5-F9A0-465F-B5AD-606ECBFE0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1" y="804519"/>
            <a:ext cx="10271083" cy="4635227"/>
          </a:xfrm>
        </p:spPr>
        <p:txBody>
          <a:bodyPr>
            <a:normAutofit/>
          </a:bodyPr>
          <a:lstStyle/>
          <a:p>
            <a:pPr algn="ctr"/>
            <a:b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Предметне поле </a:t>
            </a:r>
            <a:r>
              <a:rPr lang="uk-UA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етносоціології</a:t>
            </a:r>
            <a:br>
              <a:rPr lang="ru-RU" dirty="0"/>
            </a:br>
            <a:br>
              <a:rPr lang="ru-RU" dirty="0"/>
            </a:b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111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CEE99F-DA60-4EB3-887B-AA9EC082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1" y="114053"/>
            <a:ext cx="12024049" cy="6053481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/>
              <a:t>	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окрема галузь соціологічних знань почала формуватися у 20-30-ті рр. ХХ ст. у Німеччині та Сполучених Штатах Америки. На території колишнього Радянського Союзу вона виокремлюється в 1960-1970-ті рр., що було пов’язано з усвідомленням необхідності адекватного проникнення у сутність суспільних явищ, зміст котрих великою мірою визначався етнічною специфікою країни чи її окремих регіонів.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Україні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наука формується починаючи з кінця 1980-х років і зосереджує увагу на дослідженнях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поліетнічного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українського суспільства, статусу українського етносу й етнічних меншин, процесів у їхньому середовищі та їхньої взаємодії.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Основними науковими осередками, де формуються теоретичні засади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етносоціології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здійснюються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етносоціологічні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 є: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Центр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етносоціологічних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етнополітичних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 (1991-2000 рр.) 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Інституту соціології НАН України, відділ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етносоціології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Інституту мистецтва, фольклору та етнології ім.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М.Т.Рильського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НАН України.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Науково-дослідницька група філософії, соціології етносу і нації Інституту філософії НАН України. 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Університети: Київський національний університет ім. Тараса Шевченка, Національний університет “Києво-Могилянська Академія”.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/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03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9E743-2D76-4EB4-A77C-8B13815E9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65" y="851172"/>
            <a:ext cx="11150082" cy="3930377"/>
          </a:xfrm>
        </p:spPr>
        <p:txBody>
          <a:bodyPr>
            <a:normAutofit/>
          </a:bodyPr>
          <a:lstStyle/>
          <a:p>
            <a:pPr indent="450215">
              <a:spcAft>
                <a:spcPts val="0"/>
              </a:spcAft>
            </a:pPr>
            <a:b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План.</a:t>
            </a:r>
            <a:b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dirty="0"/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Об’єкт, предмет та функції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Зв’язок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іншими дисциплінами.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Методологічний апарат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Україні.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069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EC93F2-D592-401F-B2CD-4F3A15E64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81" y="356649"/>
            <a:ext cx="11374016" cy="5663151"/>
          </a:xfrm>
        </p:spPr>
        <p:txBody>
          <a:bodyPr>
            <a:normAutofit fontScale="90000"/>
          </a:bodyPr>
          <a:lstStyle/>
          <a:p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1.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Етносоціологія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 наука, що досліджує параметри соціальної структури народів (в етнічному, а не політичному значенні терміну), вагомі явища культури різних етносів, взаємообумовленість змін у культурі, зокрема у мові, побуті, етнічних орієнтаціях, закономірності й особливості міжетнічних стосунків. </a:t>
            </a:r>
            <a:b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етнічні спільноти суспільства (етноси, нації, етнічні та національні меншини; </a:t>
            </a:r>
            <a:r>
              <a:rPr lang="uk-UA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субетнічні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групи, </a:t>
            </a:r>
            <a:r>
              <a:rPr lang="uk-UA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мігрантські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групи, діаспорні спільноти тощо).</a:t>
            </a:r>
            <a:b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соціальні аспекти розвитку та функціонування етнічних спільнот.</a:t>
            </a:r>
            <a:b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Головне завдання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з’ясування механізму відтворення етнічних явищ, їхньої взаємодії з суспільними явищами того чи іншого соціального організму.</a:t>
            </a:r>
            <a:br>
              <a:rPr lang="ru-RU" dirty="0"/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65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833B29-A48D-4C85-84AB-692CB4457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4645"/>
            <a:ext cx="11952513" cy="6932646"/>
          </a:xfrm>
        </p:spPr>
        <p:txBody>
          <a:bodyPr>
            <a:normAutofit/>
          </a:bodyPr>
          <a:lstStyle/>
          <a:p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	структури	</a:t>
            </a:r>
            <a:r>
              <a:rPr lang="uk-UA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етносоціології</a:t>
            </a: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належать: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соціологія	етносу як соціокультурної комунікативної системи;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проблем етнічної ідентифікації та етнічної стратифікації;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соціологія етнічних (національних) меншин та діаспор,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мігрантських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груп; 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соціологічне дослідження міжетнічних (міжнаціональних) конфліктів;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проблем соціальної адаптації в різних етнокультурних середовищах, проблем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етнорегіоналізму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етносепаратизму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міжетнічної взаємодії.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324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9A481A-03CF-4664-BA9D-0D88FE4AC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" y="335903"/>
            <a:ext cx="12008497" cy="5607698"/>
          </a:xfrm>
        </p:spPr>
        <p:txBody>
          <a:bodyPr>
            <a:normAutofit fontScale="90000"/>
          </a:bodyPr>
          <a:lstStyle/>
          <a:p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2.</a:t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“етнологія” вперше запропонований у 1784 р.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А.Шваном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проте поширення набув лише у першій половині ХІХ ст. завдяки роботам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В.Едвардса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А.-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М.Ампера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західній науці традиційним є розмежування етнології – теоретичного народознавства від його описового рівня – етнографії.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колишньому СРСР склалася традиція ототожнювати етнологію та етнографію, оскільки остання включала як описовий, так і теоретичний рівні знання. Власне, українська етнологія, що в силу ряду причин тяжіла до описовості етнокультурних явищ і процесів, обмежуючись рівнем їх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типологізації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дійсно була передусім етнографією. </a:t>
            </a:r>
            <a:br>
              <a:rPr lang="ru-RU" dirty="0"/>
            </a:b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936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F5541C-2446-4BA8-B823-468B87307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126" y="953324"/>
            <a:ext cx="11134724" cy="4775672"/>
          </a:xfrm>
        </p:spPr>
        <p:txBody>
          <a:bodyPr>
            <a:normAutofit fontScale="90000"/>
          </a:bodyPr>
          <a:lstStyle/>
          <a:p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етнології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дослідження закономірностей формування та еволюції етнічних спільнот в ході етнічних процесів, у різних історичних (соціально-економічних, політичних та ін.) та природних умовах, виявлення основних чинників, які визначають напрямок і хід етнічних процесів.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Етнографія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наука про народи (етноси) світу, що концентрує увагу на розробці проблем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націогенезу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етнічної історії, етнонаціональних процесів, міжетнічних відносин та традиційно-побутової культури.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Етнічна психологія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галузь психології, яка вивчає особливості психічного складу і поведінки людей, що визначаються їх національною належністю або етнічною спільністю, а також традиціями, що формувалися історично. 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Етнолінгвістика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науковий напрям, сформований на перетині етнографії, мовознавства та соціології для вивчення взаємодії етносу і мови, мови і культури, впливу етнокультурних, етнопсихологічних,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етносоціальних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чинників на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мовні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процеси.</a:t>
            </a:r>
            <a:br>
              <a:rPr lang="ru-RU" dirty="0"/>
            </a:b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5330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E515A6-3D49-4304-BD13-6FEA994DD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4887639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3</a:t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/>
            </a:br>
            <a:r>
              <a:rPr lang="uk-UA" sz="2700" dirty="0"/>
              <a:t>1. Метод “фільтрів”. За цією методикою </a:t>
            </a:r>
            <a:r>
              <a:rPr lang="uk-UA" sz="2700" dirty="0" err="1"/>
              <a:t>опитується</a:t>
            </a:r>
            <a:r>
              <a:rPr lang="uk-UA" sz="2700" dirty="0"/>
              <a:t> більш широкий масив,  ніж потрібно для вирішення завдання дослідження.  Частина питань задається тільки представникам етнічної спільноти, яка є об’єктом конкретного дослідження. </a:t>
            </a:r>
            <a:br>
              <a:rPr lang="ru-RU" sz="2700" dirty="0"/>
            </a:br>
            <a:r>
              <a:rPr lang="uk-UA" sz="2700" dirty="0"/>
              <a:t>2. Метод снігового кому (“</a:t>
            </a:r>
            <a:r>
              <a:rPr lang="uk-UA" sz="2700" dirty="0" err="1"/>
              <a:t>snowball</a:t>
            </a:r>
            <a:r>
              <a:rPr lang="uk-UA" sz="2700" dirty="0"/>
              <a:t>”). </a:t>
            </a:r>
            <a:br>
              <a:rPr lang="ru-RU" sz="2700" dirty="0"/>
            </a:br>
            <a:r>
              <a:rPr lang="ru-RU" sz="2700" dirty="0"/>
              <a:t>3. </a:t>
            </a:r>
            <a:r>
              <a:rPr lang="uk-UA" sz="2700" dirty="0"/>
              <a:t>Метод відбору за непрямими ознаками, тими що пов’язані з національністю (</a:t>
            </a:r>
            <a:r>
              <a:rPr lang="uk-UA" sz="2700" dirty="0" err="1"/>
              <a:t>етнічністю</a:t>
            </a:r>
            <a:r>
              <a:rPr lang="uk-UA" sz="2700" dirty="0"/>
              <a:t>) , наприклад, за прізвищем, зокрема у списках, підготовлених до чергових виборів.</a:t>
            </a:r>
            <a:br>
              <a:rPr lang="ru-RU" sz="2700" dirty="0"/>
            </a:br>
            <a:r>
              <a:rPr lang="ru-RU" sz="2700" dirty="0"/>
              <a:t>4. </a:t>
            </a:r>
            <a:r>
              <a:rPr lang="uk-UA" sz="2700" dirty="0"/>
              <a:t>Інтерв’ю – необхідна більш глибока культурологічна підготовка дослідника та інтерв’юера щодо обраного об’єкта дослідження.</a:t>
            </a:r>
            <a:br>
              <a:rPr lang="ru-RU" sz="2700" dirty="0"/>
            </a:b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2143626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0E3A7F-B86C-44F9-ACD4-7395E644E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4430439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Особливої уваги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етносоціологічному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опитуванні (інтерв’ю) вимагають наступні моменти: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мова інструментарію (анкета та бланк інтерв’ю).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мова інтерв’ю: інтерв’ю варто вести тією мовою, якою і респондент,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особистість інтерв’юера. Групи інтерв’юерів варто формувати із </a:t>
            </a:r>
            <a:br>
              <a:rPr lang="ru-RU" dirty="0"/>
            </a:b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5686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69D214-6B12-4DD8-914A-CF4C80FB8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4645043"/>
          </a:xfrm>
        </p:spPr>
        <p:txBody>
          <a:bodyPr>
            <a:normAutofit fontScale="90000"/>
          </a:bodyPr>
          <a:lstStyle/>
          <a:p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Джерельна база </a:t>
            </a:r>
            <a:r>
              <a:rPr lang="uk-UA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етносоціологічного</a:t>
            </a: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дослідження: </a:t>
            </a: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переписи населення, які містять питання про національність чи то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етнічність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рідну мову. 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поточний облік населення, які містять особисті характеристики представників тих чи інших етнічних спільнот: 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архіви відділів ЗАГС;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картотеки паспортних столів; 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домові та господарські книги; 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відомчні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джерела;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	опубліковані матеріали, серед них довідково-енциклопедичні.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9888827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Галерея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122</TotalTime>
  <Words>946</Words>
  <Application>Microsoft Office PowerPoint</Application>
  <PresentationFormat>Широкий екран</PresentationFormat>
  <Paragraphs>11</Paragraphs>
  <Slides>10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Галерея</vt:lpstr>
      <vt:lpstr>  Предметне поле етносоціології  </vt:lpstr>
      <vt:lpstr> План.  1. Об’єкт, предмет та функції етносоціології. 2. Зв’язок етносоціології з іншими дисциплінами. 3. Методологічний апарат етносоціології. 4. Етносоціологія в Україні.</vt:lpstr>
      <vt:lpstr> Питання 1.  Етносоціологія –  наука, що досліджує параметри соціальної структури народів (в етнічному, а не політичному значенні терміну), вагомі явища культури різних етносів, взаємообумовленість змін у культурі, зокрема у мові, побуті, етнічних орієнтаціях, закономірності й особливості міжетнічних стосунків.   Об’єкт – етнічні спільноти суспільства (етноси, нації, етнічні та національні меншини; субетнічні групи, мігрантські групи, діаспорні спільноти тощо).  Предмет – соціальні аспекти розвитку та функціонування етнічних спільнот.  Головне завдання – з’ясування механізму відтворення етнічних явищ, їхньої взаємодії з суспільними явищами того чи іншого соціального організму.  </vt:lpstr>
      <vt:lpstr>  До структури етносоціології належать:  - соціологія етносу як соціокультурної комунікативної системи;  - вивчення проблем етнічної ідентифікації та етнічної стратифікації;  - соціологія етнічних (національних) меншин та діаспор, мігрантських груп;   - соціологічне дослідження міжетнічних (міжнаціональних) конфліктів;  - вивчення проблем соціальної адаптації в різних етнокультурних середовищах, проблем етнорегіоналізму та етносепаратизму, міжетнічної взаємодії.   </vt:lpstr>
      <vt:lpstr> Питання 2. Термін “етнологія” вперше запропонований у 1784 р. А.Шваном, проте поширення набув лише у першій половині ХІХ ст. завдяки роботам В.Едвардса та А.-М.Ампера.   У західній науці традиційним є розмежування етнології – теоретичного народознавства від його описового рівня – етнографії.  У колишньому СРСР склалася традиція ототожнювати етнологію та етнографію, оскільки остання включала як описовий, так і теоретичний рівні знання. Власне, українська етнологія, що в силу ряду причин тяжіла до описовості етнокультурних явищ і процесів, обмежуючись рівнем їх типологізації, дійсно була передусім етнографією.       </vt:lpstr>
      <vt:lpstr>Завдання етнології – дослідження закономірностей формування та еволюції етнічних спільнот в ході етнічних процесів, у різних історичних (соціально-економічних, політичних та ін.) та природних умовах, виявлення основних чинників, які визначають напрямок і хід етнічних процесів. Етнографія – наука про народи (етноси) світу, що концентрує увагу на розробці проблем етно- і націогенезу, етнічної історії, етнонаціональних процесів, міжетнічних відносин та традиційно-побутової культури. Етнічна психологія – це галузь психології, яка вивчає особливості психічного складу і поведінки людей, що визначаються їх національною належністю або етнічною спільністю, а також традиціями, що формувалися історично.  Етнолінгвістика – науковий напрям, сформований на перетині етнографії, мовознавства та соціології для вивчення взаємодії етносу і мови, мови і культури, впливу етнокультурних, етнопсихологічних, етносоціальних чинників на мовні процеси.  </vt:lpstr>
      <vt:lpstr>Питання 3  1. Метод “фільтрів”. За цією методикою опитується більш широкий масив,  ніж потрібно для вирішення завдання дослідження.  Частина питань задається тільки представникам етнічної спільноти, яка є об’єктом конкретного дослідження.  2. Метод снігового кому (“snowball”).  3. Метод відбору за непрямими ознаками, тими що пов’язані з національністю (етнічністю) , наприклад, за прізвищем, зокрема у списках, підготовлених до чергових виборів. 4. Інтерв’ю – необхідна більш глибока культурологічна підготовка дослідника та інтерв’юера щодо обраного об’єкта дослідження. </vt:lpstr>
      <vt:lpstr>Особливої уваги в етносоціологічному опитуванні (інтерв’ю) вимагають наступні моменти:   1) мова інструментарію (анкета та бланк інтерв’ю).  2) мова інтерв’ю: інтерв’ю варто вести тією мовою, якою і респондент,   3) особистість інтерв’юера. Групи інтерв’юерів варто формувати із     </vt:lpstr>
      <vt:lpstr>Джерельна база етносоціологічного дослідження:   1) переписи населення, які містять питання про національність чи то етнічність, рідну мову.  2) поточний облік населення, які містять особисті характеристики представників тих чи інших етнічних спільнот:  а) архіви відділів ЗАГС; б) картотеки паспортних столів;  в) домові та господарські книги;  3) відомчні джерела; 4) опубліковані матеріали, серед них довідково-енциклопедичні. </vt:lpstr>
      <vt:lpstr>Питання 4   Етносоціологія як окрема галузь соціологічних знань почала формуватися у 20-30-ті рр. ХХ ст. у Німеччині та Сполучених Штатах Америки. На території колишнього Радянського Союзу вона виокремлюється в 1960-1970-ті рр., що було пов’язано з усвідомленням необхідності адекватного проникнення у сутність суспільних явищ, зміст котрих великою мірою визначався етнічною специфікою країни чи її окремих регіонів.   В Україні етносоціологія як наука формується починаючи з кінця 1980-х років і зосереджує увагу на дослідженнях поліетнічного характеру українського суспільства, статусу українського етносу й етнічних меншин, процесів у їхньому середовищі та їхньої взаємодії.   Основними науковими осередками, де формуються теоретичні засади етносоціології та здійснюються етносоціологічні дослідження є: 1. Центр етносоціологічних та етнополітичних досліджень (1991-2000 рр.)  2. Інституту соціології НАН України, відділ етносоціології Інституту мистецтва, фольклору та етнології ім. М.Т.Рильського НАН України. 3. Науково-дослідницька група філософії, соціології етносу і нації Інституту філософії НАН України.  4. Університети: Київський національний університет ім. Тараса Шевченка, Національний університет “Києво-Могилянська Академія”.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 соціологія як наука</dc:title>
  <dc:creator>user</dc:creator>
  <cp:lastModifiedBy>user</cp:lastModifiedBy>
  <cp:revision>19</cp:revision>
  <dcterms:created xsi:type="dcterms:W3CDTF">2019-01-24T09:36:20Z</dcterms:created>
  <dcterms:modified xsi:type="dcterms:W3CDTF">2025-10-12T17:46:40Z</dcterms:modified>
</cp:coreProperties>
</file>