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sldIdLst>
    <p:sldId id="295" r:id="rId2"/>
    <p:sldId id="296" r:id="rId3"/>
    <p:sldId id="297" r:id="rId4"/>
    <p:sldId id="299" r:id="rId5"/>
    <p:sldId id="281" r:id="rId6"/>
    <p:sldId id="300" r:id="rId7"/>
    <p:sldId id="256" r:id="rId8"/>
    <p:sldId id="301" r:id="rId9"/>
    <p:sldId id="282" r:id="rId10"/>
    <p:sldId id="284" r:id="rId11"/>
    <p:sldId id="303" r:id="rId12"/>
    <p:sldId id="304" r:id="rId13"/>
    <p:sldId id="305" r:id="rId14"/>
    <p:sldId id="306" r:id="rId15"/>
    <p:sldId id="290" r:id="rId16"/>
    <p:sldId id="277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5" r:id="rId25"/>
    <p:sldId id="2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50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D6C26-DD12-436E-A715-DB8392070E42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0B7BE-1C41-423A-B62D-9183287495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3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6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1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698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76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1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8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13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3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5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6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8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0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5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5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13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96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jamboard.google.com/d/14g4NdFCSebngWyyXKTcaSeAs11RPEGgDbW8kpooZWmk/edit?usp=sharin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jamboard.google.com/d/14g4NdFCSebngWyyXKTcaSeAs11RPEGgDbW8kpooZWmk/edit?usp=sharin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interacty.me/projects/c1437224f06b6a5b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jamboard.google.com/d/14g4NdFCSebngWyyXKTcaSeAs11RPEGgDbW8kpooZWmk/edit?usp=sharin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svu0DDehBU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5C3D4C-B35A-4045-9C1A-D5916078D786}"/>
              </a:ext>
            </a:extLst>
          </p:cNvPr>
          <p:cNvSpPr txBox="1"/>
          <p:nvPr/>
        </p:nvSpPr>
        <p:spPr>
          <a:xfrm>
            <a:off x="1055440" y="980728"/>
            <a:ext cx="94330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-	Не </a:t>
            </a:r>
            <a:r>
              <a:rPr lang="ru-RU" sz="2800" dirty="0" err="1"/>
              <a:t>відволікатись</a:t>
            </a:r>
            <a:r>
              <a:rPr lang="ru-RU" sz="2800" dirty="0"/>
              <a:t> самому та не </a:t>
            </a:r>
            <a:r>
              <a:rPr lang="ru-RU" sz="2800" dirty="0" err="1"/>
              <a:t>відволікати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;</a:t>
            </a:r>
          </a:p>
          <a:p>
            <a:r>
              <a:rPr lang="ru-RU" sz="2800" dirty="0"/>
              <a:t>-	Не </a:t>
            </a:r>
            <a:r>
              <a:rPr lang="ru-RU" sz="2800" dirty="0" err="1"/>
              <a:t>перебивати</a:t>
            </a:r>
            <a:r>
              <a:rPr lang="ru-RU" sz="2800" dirty="0"/>
              <a:t>, за </a:t>
            </a:r>
            <a:r>
              <a:rPr lang="ru-RU" sz="2800" dirty="0" err="1"/>
              <a:t>бажання</a:t>
            </a:r>
            <a:r>
              <a:rPr lang="ru-RU" sz="2800" dirty="0"/>
              <a:t> </a:t>
            </a:r>
            <a:r>
              <a:rPr lang="ru-RU" sz="2800" dirty="0" err="1"/>
              <a:t>відповіді</a:t>
            </a:r>
            <a:r>
              <a:rPr lang="ru-RU" sz="2800" dirty="0"/>
              <a:t> </a:t>
            </a:r>
            <a:r>
              <a:rPr lang="ru-RU" sz="2800" dirty="0" err="1"/>
              <a:t>підіймати</a:t>
            </a:r>
            <a:r>
              <a:rPr lang="ru-RU" sz="2800" dirty="0"/>
              <a:t> руку;</a:t>
            </a:r>
          </a:p>
          <a:p>
            <a:r>
              <a:rPr lang="ru-RU" sz="2800" dirty="0"/>
              <a:t>-	Не </a:t>
            </a:r>
            <a:r>
              <a:rPr lang="ru-RU" sz="2800" dirty="0" err="1"/>
              <a:t>користуватись</a:t>
            </a:r>
            <a:r>
              <a:rPr lang="ru-RU" sz="2800" dirty="0"/>
              <a:t> телефоном та </a:t>
            </a:r>
            <a:r>
              <a:rPr lang="ru-RU" sz="2800" dirty="0" err="1"/>
              <a:t>іншими</a:t>
            </a:r>
            <a:r>
              <a:rPr lang="ru-RU" sz="2800" dirty="0"/>
              <a:t> гаджетами;</a:t>
            </a:r>
          </a:p>
          <a:p>
            <a:r>
              <a:rPr lang="ru-RU" sz="2800" dirty="0"/>
              <a:t>-	Не </a:t>
            </a:r>
            <a:r>
              <a:rPr lang="ru-RU" sz="2800" dirty="0" err="1"/>
              <a:t>вживати</a:t>
            </a:r>
            <a:r>
              <a:rPr lang="ru-RU" sz="2800" dirty="0"/>
              <a:t> </a:t>
            </a:r>
            <a:r>
              <a:rPr lang="ru-RU" sz="2800" dirty="0" err="1"/>
              <a:t>їжу</a:t>
            </a:r>
            <a:r>
              <a:rPr lang="ru-RU" sz="2800" dirty="0"/>
              <a:t>;</a:t>
            </a:r>
          </a:p>
          <a:p>
            <a:r>
              <a:rPr lang="ru-RU" sz="2800" dirty="0"/>
              <a:t>-	</a:t>
            </a:r>
            <a:r>
              <a:rPr lang="ru-RU" sz="2800" dirty="0" err="1"/>
              <a:t>Слідкувати</a:t>
            </a:r>
            <a:r>
              <a:rPr lang="ru-RU" sz="2800" dirty="0"/>
              <a:t> за </a:t>
            </a:r>
            <a:r>
              <a:rPr lang="ru-RU" sz="2800" dirty="0" err="1"/>
              <a:t>поставою</a:t>
            </a:r>
            <a:r>
              <a:rPr lang="ru-RU" sz="2800" dirty="0"/>
              <a:t>;</a:t>
            </a:r>
          </a:p>
          <a:p>
            <a:r>
              <a:rPr lang="ru-RU" sz="2800" dirty="0"/>
              <a:t>-	Не </a:t>
            </a:r>
            <a:r>
              <a:rPr lang="ru-RU" sz="2800" dirty="0" err="1"/>
              <a:t>підказувати</a:t>
            </a:r>
            <a:r>
              <a:rPr lang="ru-RU" sz="2800" dirty="0"/>
              <a:t>, не </a:t>
            </a:r>
            <a:r>
              <a:rPr lang="ru-RU" sz="2800" dirty="0" err="1"/>
              <a:t>вигукувати</a:t>
            </a:r>
            <a:r>
              <a:rPr lang="ru-RU" sz="28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00AA4-06B9-4A36-A3C6-A963EAAB0C67}"/>
              </a:ext>
            </a:extLst>
          </p:cNvPr>
          <p:cNvSpPr txBox="1"/>
          <p:nvPr/>
        </p:nvSpPr>
        <p:spPr>
          <a:xfrm>
            <a:off x="479376" y="332656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Правила поведінки: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FDBCEB-9549-4BED-BF55-4D923A32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6" b="13692"/>
          <a:stretch/>
        </p:blipFill>
        <p:spPr>
          <a:xfrm>
            <a:off x="6888088" y="2996952"/>
            <a:ext cx="5009381" cy="36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2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BE6D99-E247-4277-874C-2511578C1314}"/>
              </a:ext>
            </a:extLst>
          </p:cNvPr>
          <p:cNvSpPr txBox="1"/>
          <p:nvPr/>
        </p:nvSpPr>
        <p:spPr>
          <a:xfrm>
            <a:off x="1559496" y="867079"/>
            <a:ext cx="105131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800" dirty="0"/>
              <a:t>Учень 10-А класу, Максим, регулярно ображає вчителів та школярів, не виконує домашні завдання, та вчиняє інші дії, які створюють негативну атмосферу в класі та школі. Через що його поведінка була розкритикована та засуджена однокласниками на виховній годині. Поведінку Максима визнали аморальною та негідною учня 10-го класу.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48C7711-24EE-4186-A522-F488229A2741}"/>
              </a:ext>
            </a:extLst>
          </p:cNvPr>
          <p:cNvCxnSpPr>
            <a:cxnSpLocks/>
          </p:cNvCxnSpPr>
          <p:nvPr/>
        </p:nvCxnSpPr>
        <p:spPr>
          <a:xfrm>
            <a:off x="3371020" y="4005064"/>
            <a:ext cx="882098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1DE101-9864-43A2-AC17-04A7A8479272}"/>
              </a:ext>
            </a:extLst>
          </p:cNvPr>
          <p:cNvSpPr txBox="1"/>
          <p:nvPr/>
        </p:nvSpPr>
        <p:spPr>
          <a:xfrm>
            <a:off x="216288" y="92560"/>
            <a:ext cx="3096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Вправа №1.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6BB0D-BD75-4F92-AB52-41D275F5EAE9}"/>
              </a:ext>
            </a:extLst>
          </p:cNvPr>
          <p:cNvSpPr txBox="1"/>
          <p:nvPr/>
        </p:nvSpPr>
        <p:spPr>
          <a:xfrm>
            <a:off x="3371020" y="4221088"/>
            <a:ext cx="77768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C000"/>
                </a:solidFill>
              </a:rPr>
              <a:t>Чи є в діях однокласників прояв "мови ворожнечі" щодо Максима?</a:t>
            </a:r>
          </a:p>
        </p:txBody>
      </p:sp>
    </p:spTree>
    <p:extLst>
      <p:ext uri="{BB962C8B-B14F-4D97-AF65-F5344CB8AC3E}">
        <p14:creationId xmlns:p14="http://schemas.microsoft.com/office/powerpoint/2010/main" val="272151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031C7D-FBBC-46CD-988C-ADBF7CB46EA2}"/>
              </a:ext>
            </a:extLst>
          </p:cNvPr>
          <p:cNvSpPr txBox="1"/>
          <p:nvPr/>
        </p:nvSpPr>
        <p:spPr>
          <a:xfrm>
            <a:off x="2855640" y="3926782"/>
            <a:ext cx="5760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C000"/>
                </a:solidFill>
              </a:rPr>
              <a:t>Чи є дії Вероніки мовою?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5F1F2-7790-4300-A67D-3EE90116D927}"/>
              </a:ext>
            </a:extLst>
          </p:cNvPr>
          <p:cNvSpPr txBox="1"/>
          <p:nvPr/>
        </p:nvSpPr>
        <p:spPr>
          <a:xfrm>
            <a:off x="2292920" y="807312"/>
            <a:ext cx="98799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uk-UA" sz="2800" dirty="0"/>
              <a:t>Учениця 10-А класу, Вероніка, почала критикувати одного з учнів ромської національності, через його неохайний зовнішній вигляд, низький рівень навчання та недотримання правил загальної культури поведінки, мотивуючи це неповноцінним культурним розвитком ромської народності.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48C7711-24EE-4186-A522-F488229A2741}"/>
              </a:ext>
            </a:extLst>
          </p:cNvPr>
          <p:cNvCxnSpPr>
            <a:cxnSpLocks/>
          </p:cNvCxnSpPr>
          <p:nvPr/>
        </p:nvCxnSpPr>
        <p:spPr>
          <a:xfrm>
            <a:off x="2855640" y="3717032"/>
            <a:ext cx="933636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1DE101-9864-43A2-AC17-04A7A8479272}"/>
              </a:ext>
            </a:extLst>
          </p:cNvPr>
          <p:cNvSpPr txBox="1"/>
          <p:nvPr/>
        </p:nvSpPr>
        <p:spPr>
          <a:xfrm>
            <a:off x="216288" y="92560"/>
            <a:ext cx="3096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Вправа №1.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404CA-14E4-475A-B374-F0AF28981187}"/>
              </a:ext>
            </a:extLst>
          </p:cNvPr>
          <p:cNvSpPr txBox="1"/>
          <p:nvPr/>
        </p:nvSpPr>
        <p:spPr>
          <a:xfrm>
            <a:off x="2855640" y="4602761"/>
            <a:ext cx="9145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C000"/>
                </a:solidFill>
              </a:rPr>
              <a:t>Чим відрізняються обидві ситуації?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573BA-7D2F-4F1F-8BE5-3427D665588F}"/>
              </a:ext>
            </a:extLst>
          </p:cNvPr>
          <p:cNvSpPr txBox="1"/>
          <p:nvPr/>
        </p:nvSpPr>
        <p:spPr>
          <a:xfrm>
            <a:off x="2831272" y="5278740"/>
            <a:ext cx="9145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C000"/>
                </a:solidFill>
              </a:rPr>
              <a:t>Можете навести інші приклади таких ситуацій?</a:t>
            </a:r>
          </a:p>
        </p:txBody>
      </p:sp>
    </p:spTree>
    <p:extLst>
      <p:ext uri="{BB962C8B-B14F-4D97-AF65-F5344CB8AC3E}">
        <p14:creationId xmlns:p14="http://schemas.microsoft.com/office/powerpoint/2010/main" val="103778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AD56D4-E016-4AA4-963A-CB22BECF4858}"/>
              </a:ext>
            </a:extLst>
          </p:cNvPr>
          <p:cNvSpPr txBox="1"/>
          <p:nvPr/>
        </p:nvSpPr>
        <p:spPr>
          <a:xfrm>
            <a:off x="1919536" y="1138310"/>
            <a:ext cx="96840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критика </a:t>
            </a:r>
            <a:r>
              <a:rPr lang="ru-RU" sz="2400" dirty="0" err="1"/>
              <a:t>аморальної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, </a:t>
            </a:r>
            <a:r>
              <a:rPr lang="ru-RU" sz="2400" dirty="0" err="1"/>
              <a:t>антигуманних</a:t>
            </a:r>
            <a:r>
              <a:rPr lang="ru-RU" sz="2400" dirty="0"/>
              <a:t> </a:t>
            </a:r>
            <a:r>
              <a:rPr lang="ru-RU" sz="2400" dirty="0" err="1"/>
              <a:t>поглядів</a:t>
            </a:r>
            <a:r>
              <a:rPr lang="ru-RU" sz="2400" dirty="0"/>
              <a:t> та будь-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 на </a:t>
            </a:r>
            <a:r>
              <a:rPr lang="ru-RU" sz="2400" dirty="0" err="1"/>
              <a:t>перебіг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суб’єкт</a:t>
            </a:r>
            <a:r>
              <a:rPr lang="ru-RU" sz="2400" dirty="0"/>
              <a:t> </a:t>
            </a:r>
            <a:r>
              <a:rPr lang="ru-RU" sz="2400" dirty="0" err="1"/>
              <a:t>здатен</a:t>
            </a:r>
            <a:r>
              <a:rPr lang="ru-RU" sz="2400" dirty="0"/>
              <a:t> </a:t>
            </a:r>
            <a:r>
              <a:rPr lang="ru-RU" sz="2400" dirty="0" err="1"/>
              <a:t>вплинути</a:t>
            </a:r>
            <a:r>
              <a:rPr lang="ru-RU" sz="2400" dirty="0"/>
              <a:t> і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стосуються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 є </a:t>
            </a:r>
            <a:r>
              <a:rPr lang="ru-RU" sz="2400" dirty="0" err="1"/>
              <a:t>вільним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FFC000"/>
                </a:solidFill>
              </a:rPr>
              <a:t>вираженням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поглядів</a:t>
            </a:r>
            <a:r>
              <a:rPr lang="ru-RU" sz="2400" dirty="0">
                <a:solidFill>
                  <a:srgbClr val="FFC000"/>
                </a:solidFill>
              </a:rPr>
              <a:t> та думки </a:t>
            </a:r>
            <a:r>
              <a:rPr lang="ru-RU" sz="2400" dirty="0" err="1">
                <a:solidFill>
                  <a:srgbClr val="FFC000"/>
                </a:solidFill>
              </a:rPr>
              <a:t>закріпленої</a:t>
            </a:r>
            <a:r>
              <a:rPr lang="ru-RU" sz="2400" dirty="0">
                <a:solidFill>
                  <a:srgbClr val="FFC000"/>
                </a:solidFill>
              </a:rPr>
              <a:t> ст.34 </a:t>
            </a:r>
            <a:r>
              <a:rPr lang="ru-RU" sz="2400" dirty="0" err="1">
                <a:solidFill>
                  <a:srgbClr val="FFC000"/>
                </a:solidFill>
              </a:rPr>
              <a:t>Конституції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України</a:t>
            </a:r>
            <a:r>
              <a:rPr lang="ru-RU" sz="2400" dirty="0">
                <a:solidFill>
                  <a:srgbClr val="FFC000"/>
                </a:solidFill>
              </a:rPr>
              <a:t>;</a:t>
            </a:r>
            <a:endParaRPr lang="uk-UA" sz="2400" dirty="0">
              <a:solidFill>
                <a:srgbClr val="FFC000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48C7711-24EE-4186-A522-F488229A2741}"/>
              </a:ext>
            </a:extLst>
          </p:cNvPr>
          <p:cNvCxnSpPr>
            <a:cxnSpLocks/>
          </p:cNvCxnSpPr>
          <p:nvPr/>
        </p:nvCxnSpPr>
        <p:spPr>
          <a:xfrm>
            <a:off x="23664" y="836712"/>
            <a:ext cx="412812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B573BA-7D2F-4F1F-8BE5-3427D665588F}"/>
              </a:ext>
            </a:extLst>
          </p:cNvPr>
          <p:cNvSpPr txBox="1"/>
          <p:nvPr/>
        </p:nvSpPr>
        <p:spPr>
          <a:xfrm>
            <a:off x="119336" y="116632"/>
            <a:ext cx="4680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C000"/>
                </a:solidFill>
              </a:rPr>
              <a:t>Що маємо запам'ятати!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F25B0DF-7B59-4529-884B-984DA0686279}"/>
              </a:ext>
            </a:extLst>
          </p:cNvPr>
          <p:cNvCxnSpPr>
            <a:cxnSpLocks/>
          </p:cNvCxnSpPr>
          <p:nvPr/>
        </p:nvCxnSpPr>
        <p:spPr>
          <a:xfrm>
            <a:off x="8063880" y="2564904"/>
            <a:ext cx="412812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AA15C5-3F78-4D9A-B4F7-907AD354AF27}"/>
              </a:ext>
            </a:extLst>
          </p:cNvPr>
          <p:cNvSpPr txBox="1"/>
          <p:nvPr/>
        </p:nvSpPr>
        <p:spPr>
          <a:xfrm>
            <a:off x="1919536" y="2856550"/>
            <a:ext cx="8136904" cy="164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70000"/>
              <a:buFont typeface="Symbol" panose="05050102010706020507" pitchFamily="18" charset="2"/>
              <a:buChar char=""/>
            </a:pPr>
            <a:r>
              <a:rPr lang="uk-UA" sz="2400" dirty="0"/>
              <a:t>критика кольору шкіри, національної приналежності, мови, статі та ін. ознак, які не впливають на суспільство, на які суб’єкт не може вільно вплинути – </a:t>
            </a:r>
            <a:r>
              <a:rPr lang="uk-UA" sz="2400" dirty="0">
                <a:solidFill>
                  <a:srgbClr val="FFC000"/>
                </a:solidFill>
              </a:rPr>
              <a:t>носять ознаки «мови ворожнечі».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38F0CA7-001E-45AA-B7F2-1C4B1AF7357D}"/>
              </a:ext>
            </a:extLst>
          </p:cNvPr>
          <p:cNvCxnSpPr>
            <a:cxnSpLocks/>
          </p:cNvCxnSpPr>
          <p:nvPr/>
        </p:nvCxnSpPr>
        <p:spPr>
          <a:xfrm>
            <a:off x="8063880" y="4300464"/>
            <a:ext cx="4128120" cy="551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5A6A52-A294-4A1A-B532-74DA1FA81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51"/>
          <a:stretch/>
        </p:blipFill>
        <p:spPr>
          <a:xfrm>
            <a:off x="23664" y="4254012"/>
            <a:ext cx="2160240" cy="24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1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BF4865-BBA2-4FAF-9A4D-47916743C0E8}"/>
              </a:ext>
            </a:extLst>
          </p:cNvPr>
          <p:cNvSpPr txBox="1"/>
          <p:nvPr/>
        </p:nvSpPr>
        <p:spPr>
          <a:xfrm>
            <a:off x="2248992" y="508174"/>
            <a:ext cx="97930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C000"/>
                </a:solidFill>
              </a:rPr>
              <a:t>Стаття</a:t>
            </a:r>
            <a:r>
              <a:rPr lang="ru-RU" sz="2800" dirty="0">
                <a:solidFill>
                  <a:srgbClr val="FFC000"/>
                </a:solidFill>
              </a:rPr>
              <a:t> 28 Закону </a:t>
            </a:r>
            <a:r>
              <a:rPr lang="ru-RU" sz="2800" dirty="0" err="1">
                <a:solidFill>
                  <a:srgbClr val="FFC000"/>
                </a:solidFill>
              </a:rPr>
              <a:t>України</a:t>
            </a:r>
            <a:r>
              <a:rPr lang="ru-RU" sz="2800" dirty="0">
                <a:solidFill>
                  <a:srgbClr val="FFC000"/>
                </a:solidFill>
              </a:rPr>
              <a:t> «Про </a:t>
            </a:r>
            <a:r>
              <a:rPr lang="ru-RU" sz="2800" dirty="0" err="1">
                <a:solidFill>
                  <a:srgbClr val="FFC000"/>
                </a:solidFill>
              </a:rPr>
              <a:t>інформацію</a:t>
            </a:r>
            <a:r>
              <a:rPr lang="ru-RU" sz="2800" dirty="0">
                <a:solidFill>
                  <a:srgbClr val="FFC000"/>
                </a:solidFill>
              </a:rPr>
              <a:t>»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забороняє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використовувати</a:t>
            </a:r>
            <a:r>
              <a:rPr lang="ru-RU" sz="2800" dirty="0"/>
              <a:t> будь-яку </a:t>
            </a:r>
            <a:r>
              <a:rPr lang="ru-RU" sz="2800" dirty="0" err="1"/>
              <a:t>інформацію</a:t>
            </a:r>
            <a:r>
              <a:rPr lang="ru-RU" sz="2800" dirty="0"/>
              <a:t> у шести </a:t>
            </a:r>
            <a:r>
              <a:rPr lang="ru-RU" sz="2800" dirty="0" err="1"/>
              <a:t>випадках</a:t>
            </a:r>
            <a:r>
              <a:rPr lang="ru-RU" sz="2800" dirty="0"/>
              <a:t>:</a:t>
            </a:r>
            <a:endParaRPr lang="uk-UA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68E982-7443-4BA6-98A7-6BC7DB0A1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51"/>
          <a:stretch/>
        </p:blipFill>
        <p:spPr>
          <a:xfrm>
            <a:off x="47328" y="260648"/>
            <a:ext cx="2160240" cy="2487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B1F2F3-D912-497A-8B5D-0EA5D46B8EA4}"/>
              </a:ext>
            </a:extLst>
          </p:cNvPr>
          <p:cNvSpPr txBox="1"/>
          <p:nvPr/>
        </p:nvSpPr>
        <p:spPr>
          <a:xfrm>
            <a:off x="2279576" y="2274838"/>
            <a:ext cx="96490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>
              <a:tabLst>
                <a:tab pos="0" algn="l"/>
              </a:tabLst>
            </a:pPr>
            <a:r>
              <a:rPr lang="uk-UA" sz="2400" dirty="0"/>
              <a:t>1.	 У закликах до повалення конституційного ладу;</a:t>
            </a:r>
          </a:p>
          <a:p>
            <a:pPr marL="263525" indent="-263525">
              <a:tabLst>
                <a:tab pos="0" algn="l"/>
              </a:tabLst>
            </a:pPr>
            <a:r>
              <a:rPr lang="uk-UA" sz="2400" dirty="0"/>
              <a:t>2.	 У закликах до порушення територіальної цілісності держави;</a:t>
            </a:r>
          </a:p>
          <a:p>
            <a:pPr marL="263525" indent="-263525">
              <a:tabLst>
                <a:tab pos="0" algn="l"/>
              </a:tabLst>
            </a:pPr>
            <a:r>
              <a:rPr lang="uk-UA" sz="2400" dirty="0"/>
              <a:t>3.	 Пропаганди, виправдання війни, насильства, жорстокості;</a:t>
            </a:r>
          </a:p>
          <a:p>
            <a:pPr marL="263525" indent="-263525">
              <a:tabLst>
                <a:tab pos="0" algn="l"/>
              </a:tabLst>
            </a:pPr>
            <a:r>
              <a:rPr lang="uk-UA" sz="2400" dirty="0"/>
              <a:t>4.	 Розпалювання ворожнечі (міжетнічної, релігійної, расової та ін.);</a:t>
            </a:r>
          </a:p>
          <a:p>
            <a:pPr marL="263525" indent="-263525">
              <a:tabLst>
                <a:tab pos="0" algn="l"/>
              </a:tabLst>
            </a:pPr>
            <a:r>
              <a:rPr lang="uk-UA" sz="2400" dirty="0"/>
              <a:t>5.	 Вчинення терористичних актів; </a:t>
            </a:r>
          </a:p>
          <a:p>
            <a:pPr marL="263525" indent="-263525">
              <a:tabLst>
                <a:tab pos="0" algn="l"/>
              </a:tabLst>
            </a:pPr>
            <a:r>
              <a:rPr lang="uk-UA" sz="2400" dirty="0"/>
              <a:t>6.	 Зазіханні на права та свободи людини.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5973730-24CE-46C6-A801-08CF4B3F7CE7}"/>
              </a:ext>
            </a:extLst>
          </p:cNvPr>
          <p:cNvCxnSpPr>
            <a:cxnSpLocks/>
          </p:cNvCxnSpPr>
          <p:nvPr/>
        </p:nvCxnSpPr>
        <p:spPr>
          <a:xfrm>
            <a:off x="5040052" y="1850340"/>
            <a:ext cx="715194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0E24B0-E6AB-4108-BB3C-4558561A7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00" r="6852" b="6038"/>
          <a:stretch/>
        </p:blipFill>
        <p:spPr>
          <a:xfrm>
            <a:off x="8040216" y="4005064"/>
            <a:ext cx="4053364" cy="270891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7CB3C4A-28E4-478F-82D7-6A660F70AC36}"/>
              </a:ext>
            </a:extLst>
          </p:cNvPr>
          <p:cNvCxnSpPr>
            <a:cxnSpLocks/>
          </p:cNvCxnSpPr>
          <p:nvPr/>
        </p:nvCxnSpPr>
        <p:spPr>
          <a:xfrm>
            <a:off x="47328" y="5013176"/>
            <a:ext cx="715194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5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5F5C6A-6110-4952-8D3F-67B9C6334816}"/>
              </a:ext>
            </a:extLst>
          </p:cNvPr>
          <p:cNvSpPr txBox="1"/>
          <p:nvPr/>
        </p:nvSpPr>
        <p:spPr>
          <a:xfrm>
            <a:off x="4752335" y="404663"/>
            <a:ext cx="72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-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інформаційних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, </a:t>
            </a:r>
            <a:r>
              <a:rPr lang="ru-RU" sz="2400" dirty="0" err="1"/>
              <a:t>застосовуваних</a:t>
            </a:r>
            <a:r>
              <a:rPr lang="ru-RU" sz="2400" dirty="0"/>
              <a:t> сторонами,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протистоять</a:t>
            </a:r>
            <a:r>
              <a:rPr lang="ru-RU" sz="2400" dirty="0"/>
              <a:t> одна </a:t>
            </a:r>
            <a:r>
              <a:rPr lang="ru-RU" sz="2400" dirty="0" err="1"/>
              <a:t>одній</a:t>
            </a:r>
            <a:r>
              <a:rPr lang="ru-RU" sz="2400" dirty="0"/>
              <a:t>, для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цілей</a:t>
            </a:r>
            <a:r>
              <a:rPr lang="ru-RU" sz="2400" dirty="0"/>
              <a:t>.</a:t>
            </a:r>
            <a:r>
              <a:rPr lang="uk-UA" sz="2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D8CAD-DD54-49CA-A4DE-B64638C359AA}"/>
              </a:ext>
            </a:extLst>
          </p:cNvPr>
          <p:cNvSpPr txBox="1"/>
          <p:nvPr/>
        </p:nvSpPr>
        <p:spPr>
          <a:xfrm>
            <a:off x="695400" y="332656"/>
            <a:ext cx="3816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C000"/>
                </a:solidFill>
              </a:rPr>
              <a:t>Інформаційна війна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9855C-5D4F-4188-A122-79F0D8470AEC}"/>
              </a:ext>
            </a:extLst>
          </p:cNvPr>
          <p:cNvSpPr txBox="1"/>
          <p:nvPr/>
        </p:nvSpPr>
        <p:spPr>
          <a:xfrm>
            <a:off x="2135560" y="2132856"/>
            <a:ext cx="2497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C000"/>
                </a:solidFill>
              </a:rPr>
              <a:t>Мова ворожнечі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86D22-9C64-4A56-A283-C9425EB465AD}"/>
              </a:ext>
            </a:extLst>
          </p:cNvPr>
          <p:cNvSpPr txBox="1"/>
          <p:nvPr/>
        </p:nvSpPr>
        <p:spPr>
          <a:xfrm>
            <a:off x="263352" y="3918247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C000"/>
                </a:solidFill>
              </a:rPr>
              <a:t>Пропаганда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BD7A600-053F-420C-917D-8CE0205FD3FF}"/>
              </a:ext>
            </a:extLst>
          </p:cNvPr>
          <p:cNvCxnSpPr>
            <a:cxnSpLocks/>
          </p:cNvCxnSpPr>
          <p:nvPr/>
        </p:nvCxnSpPr>
        <p:spPr>
          <a:xfrm>
            <a:off x="4717296" y="1719483"/>
            <a:ext cx="7464152" cy="7200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EAA0844-0A66-4952-834B-ED59113B2EBB}"/>
              </a:ext>
            </a:extLst>
          </p:cNvPr>
          <p:cNvCxnSpPr>
            <a:cxnSpLocks/>
          </p:cNvCxnSpPr>
          <p:nvPr/>
        </p:nvCxnSpPr>
        <p:spPr>
          <a:xfrm>
            <a:off x="3287688" y="3581444"/>
            <a:ext cx="889376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2D16CB2-243A-45CC-BB00-5FFC3C05ECA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2603612" y="855876"/>
            <a:ext cx="780560" cy="127698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CA8E931-4C87-4679-B5D0-D787E1C823D7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1199456" y="855876"/>
            <a:ext cx="1404156" cy="306237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8A4188C-50C5-4C70-A351-1937D2B92C1B}"/>
              </a:ext>
            </a:extLst>
          </p:cNvPr>
          <p:cNvSpPr txBox="1"/>
          <p:nvPr/>
        </p:nvSpPr>
        <p:spPr>
          <a:xfrm>
            <a:off x="4717296" y="2139153"/>
            <a:ext cx="71733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– інформаційний прояв (висловлювання, що підтримують, виправдовують, поширюють, розпалюють) дискримінації особи чи групи осіб за певним соціальним, етнічним, національним чи іншим критерієм.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827E7F2-C55D-44F8-9B43-455BE3231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4332" t="35225" r="11924"/>
          <a:stretch/>
        </p:blipFill>
        <p:spPr>
          <a:xfrm>
            <a:off x="7176120" y="4833480"/>
            <a:ext cx="4986330" cy="20223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070DA5-D519-41BA-8F9C-3FC9B597924A}"/>
              </a:ext>
            </a:extLst>
          </p:cNvPr>
          <p:cNvSpPr txBox="1"/>
          <p:nvPr/>
        </p:nvSpPr>
        <p:spPr>
          <a:xfrm>
            <a:off x="2130832" y="3981763"/>
            <a:ext cx="65527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– розповсюдження поглядів, фактів, аргументів, упереджень, чуток, приватної інформації з метою створення чи маніпулювання громадською думкою.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65A0277-44EF-4DD6-BC54-B5DC35C11408}"/>
              </a:ext>
            </a:extLst>
          </p:cNvPr>
          <p:cNvCxnSpPr>
            <a:cxnSpLocks/>
          </p:cNvCxnSpPr>
          <p:nvPr/>
        </p:nvCxnSpPr>
        <p:spPr>
          <a:xfrm>
            <a:off x="64944" y="5164083"/>
            <a:ext cx="828779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39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588FC8-BDB5-410F-B849-7E943EA650D1}"/>
              </a:ext>
            </a:extLst>
          </p:cNvPr>
          <p:cNvSpPr txBox="1"/>
          <p:nvPr/>
        </p:nvSpPr>
        <p:spPr>
          <a:xfrm>
            <a:off x="109324" y="1907291"/>
            <a:ext cx="107392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C000"/>
                </a:solidFill>
              </a:rPr>
              <a:t>Звернення Адольфа Гітлера до німецького народу 22 червня 1941 р.:</a:t>
            </a:r>
          </a:p>
          <a:p>
            <a:r>
              <a:rPr lang="uk-UA" sz="2400" i="1" dirty="0"/>
              <a:t>"Націонал-соціалісти, у цей час, ви, можливо, відчували, що цей крок був гіркий і вимушений для мене. Ніколи німецький народ не виношував у собі ворожих почуттів стосовно народів Росії! Проте вже понад 10 років єврейські більшовики пускалися у безперервні провокації підпалити не лише Німеччину, а й усю Європу. У той час як ніколи німецькі націоналісти не намагалися перекинути свій світогляд на Росію, єврейські більшовики з Москви, навпаки, щойно й робили, що намагалися підім'яти під себе не тільки нас, а й інші європейські народи; і як ідеологічно, а й грубою військовою силою".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5CC50C-5443-492B-81FC-CD42C19AA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871" y="3072348"/>
            <a:ext cx="2585129" cy="3785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679C3-A7ED-4077-8E19-0832824EE34D}"/>
              </a:ext>
            </a:extLst>
          </p:cNvPr>
          <p:cNvSpPr txBox="1"/>
          <p:nvPr/>
        </p:nvSpPr>
        <p:spPr>
          <a:xfrm>
            <a:off x="119336" y="49157"/>
            <a:ext cx="3096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Вправа №2.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38B18-FE78-4F1D-90A9-24EFCDE0CC9C}"/>
              </a:ext>
            </a:extLst>
          </p:cNvPr>
          <p:cNvSpPr txBox="1"/>
          <p:nvPr/>
        </p:nvSpPr>
        <p:spPr>
          <a:xfrm>
            <a:off x="191344" y="472559"/>
            <a:ext cx="86609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Завдання:</a:t>
            </a:r>
            <a:r>
              <a:rPr lang="uk-UA" sz="28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ознайомтесь з уривками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історичних джерел. В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изначте спільні риси через які автори намагаються вплинути на аудиторію. Запишіть їх у зошит.</a:t>
            </a:r>
            <a:endParaRPr lang="uk-UA" sz="28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501D456-86E8-47E0-88BA-64E68D0461DF}"/>
              </a:ext>
            </a:extLst>
          </p:cNvPr>
          <p:cNvCxnSpPr>
            <a:cxnSpLocks/>
          </p:cNvCxnSpPr>
          <p:nvPr/>
        </p:nvCxnSpPr>
        <p:spPr>
          <a:xfrm>
            <a:off x="0" y="1844824"/>
            <a:ext cx="715194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B70274-1CBB-43E0-A69F-11F9CFAA0EEE}"/>
              </a:ext>
            </a:extLst>
          </p:cNvPr>
          <p:cNvSpPr txBox="1"/>
          <p:nvPr/>
        </p:nvSpPr>
        <p:spPr>
          <a:xfrm>
            <a:off x="3215680" y="5855498"/>
            <a:ext cx="6696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FührerandasdeutscheVolk</a:t>
            </a:r>
            <a:r>
              <a:rPr lang="en-US" dirty="0"/>
              <a:t> 22. </a:t>
            </a:r>
            <a:r>
              <a:rPr lang="en-US" dirty="0" err="1"/>
              <a:t>Juni</a:t>
            </a:r>
            <a:r>
              <a:rPr lang="en-US" dirty="0"/>
              <a:t> 1941", </a:t>
            </a:r>
          </a:p>
          <a:p>
            <a:r>
              <a:rPr lang="en-US" dirty="0" err="1"/>
              <a:t>inPhilippBouhler</a:t>
            </a:r>
            <a:r>
              <a:rPr lang="en-US" dirty="0"/>
              <a:t> (ed.), </a:t>
            </a:r>
            <a:r>
              <a:rPr lang="en-US" dirty="0" err="1"/>
              <a:t>DergroßdeutscheFreiheitskampf</a:t>
            </a:r>
            <a:r>
              <a:rPr lang="en-US" dirty="0"/>
              <a:t>. </a:t>
            </a:r>
          </a:p>
          <a:p>
            <a:r>
              <a:rPr lang="en-US" dirty="0" err="1"/>
              <a:t>RedenAdolfHitlers</a:t>
            </a:r>
            <a:r>
              <a:rPr lang="en-US" dirty="0"/>
              <a:t>, vol. 3 (Munich: </a:t>
            </a:r>
            <a:r>
              <a:rPr lang="en-US" dirty="0" err="1"/>
              <a:t>FranzEher</a:t>
            </a:r>
            <a:r>
              <a:rPr lang="en-US" dirty="0"/>
              <a:t>, 1942), pp. 51—61.</a:t>
            </a:r>
          </a:p>
        </p:txBody>
      </p:sp>
    </p:spTree>
    <p:extLst>
      <p:ext uri="{BB962C8B-B14F-4D97-AF65-F5344CB8AC3E}">
        <p14:creationId xmlns:p14="http://schemas.microsoft.com/office/powerpoint/2010/main" val="54412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9888B0-966E-4099-B00F-AD06274FF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516" y="1988840"/>
            <a:ext cx="3476483" cy="4854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19BC47-779A-40BE-9556-2F10AB22EA14}"/>
              </a:ext>
            </a:extLst>
          </p:cNvPr>
          <p:cNvSpPr txBox="1"/>
          <p:nvPr/>
        </p:nvSpPr>
        <p:spPr>
          <a:xfrm>
            <a:off x="119336" y="116632"/>
            <a:ext cx="8136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«Бандитське вторгнення німецької армії на територію Республіки Польща без оголошення війни.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EC8C3-F9F6-4461-97F3-EA206296388E}"/>
              </a:ext>
            </a:extLst>
          </p:cNvPr>
          <p:cNvSpPr txBox="1"/>
          <p:nvPr/>
        </p:nvSpPr>
        <p:spPr>
          <a:xfrm>
            <a:off x="177112" y="1036620"/>
            <a:ext cx="96633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C000"/>
                </a:solidFill>
              </a:rPr>
              <a:t>Послання Президента Республіки Польща:</a:t>
            </a:r>
          </a:p>
          <a:p>
            <a:r>
              <a:rPr lang="uk-UA" sz="2400" i="1" dirty="0"/>
              <a:t>"Громадяни Республіки Польща!</a:t>
            </a:r>
          </a:p>
          <a:p>
            <a:r>
              <a:rPr lang="uk-UA" sz="2400" i="1" dirty="0"/>
              <a:t>Сьогодні ввечері наш </a:t>
            </a:r>
            <a:r>
              <a:rPr lang="uk-UA" sz="2400" i="1" dirty="0" err="1"/>
              <a:t>одвічний</a:t>
            </a:r>
            <a:r>
              <a:rPr lang="uk-UA" sz="2400" i="1" dirty="0"/>
              <a:t> ворог почав наступальні дії проти Польської Держави, про що я заявляю перед Богом і історією. У цей історичний момент я звертаюся до всіх громадян держави з глибоким переконанням, що вся нація на захист своєї Свободи, Незалежності та Честі згуртується навколо Головнокомандувача і Збройних Сил і дасть гідна відповідь нападнику, як це було багато разів В історії Польсько-німецькі відносини. Весь Польський Народ, благословенний Богом, у боротьбі за свою святу і справедливу справу, об'єднаний з Військом, піде плече до плеча до бою і повної перемоги."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BC03C-ADCC-4365-BE50-BB983116572D}"/>
              </a:ext>
            </a:extLst>
          </p:cNvPr>
          <p:cNvSpPr txBox="1"/>
          <p:nvPr/>
        </p:nvSpPr>
        <p:spPr>
          <a:xfrm>
            <a:off x="4511824" y="5301208"/>
            <a:ext cx="4066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Варшава, 1 вересня 1939 р</a:t>
            </a:r>
          </a:p>
          <a:p>
            <a:r>
              <a:rPr lang="uk-UA" sz="2000" dirty="0" err="1"/>
              <a:t>Ігнацій</a:t>
            </a:r>
            <a:r>
              <a:rPr lang="uk-UA" sz="2000" dirty="0"/>
              <a:t> </a:t>
            </a:r>
            <a:r>
              <a:rPr lang="uk-UA" sz="2000" dirty="0" err="1"/>
              <a:t>Мосцицький</a:t>
            </a:r>
            <a:endParaRPr lang="uk-UA" sz="2000" dirty="0"/>
          </a:p>
          <a:p>
            <a:r>
              <a:rPr lang="uk-UA" sz="2000" dirty="0"/>
              <a:t>Президент Республіки Польща»</a:t>
            </a:r>
          </a:p>
          <a:p>
            <a:r>
              <a:rPr lang="en-US" sz="2000" dirty="0" err="1"/>
              <a:t>Goniec</a:t>
            </a:r>
            <a:r>
              <a:rPr lang="en-US" sz="2000" dirty="0"/>
              <a:t> </a:t>
            </a:r>
            <a:r>
              <a:rPr lang="en-US" sz="2000" dirty="0" err="1"/>
              <a:t>warszawski</a:t>
            </a:r>
            <a:r>
              <a:rPr lang="en-US" sz="2000" dirty="0"/>
              <a:t>, 1.09.1939 </a:t>
            </a:r>
            <a:r>
              <a:rPr lang="uk-UA" sz="2000" dirty="0"/>
              <a:t>р.</a:t>
            </a:r>
          </a:p>
        </p:txBody>
      </p:sp>
    </p:spTree>
    <p:extLst>
      <p:ext uri="{BB962C8B-B14F-4D97-AF65-F5344CB8AC3E}">
        <p14:creationId xmlns:p14="http://schemas.microsoft.com/office/powerpoint/2010/main" val="26211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19BC47-779A-40BE-9556-2F10AB22EA14}"/>
              </a:ext>
            </a:extLst>
          </p:cNvPr>
          <p:cNvSpPr txBox="1"/>
          <p:nvPr/>
        </p:nvSpPr>
        <p:spPr>
          <a:xfrm>
            <a:off x="105104" y="299627"/>
            <a:ext cx="9505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C000"/>
                </a:solidFill>
              </a:rPr>
              <a:t>Звернення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А.Гітлера</a:t>
            </a:r>
            <a:r>
              <a:rPr lang="ru-RU" sz="2400" dirty="0">
                <a:solidFill>
                  <a:srgbClr val="FFC000"/>
                </a:solidFill>
              </a:rPr>
              <a:t> до </a:t>
            </a:r>
            <a:r>
              <a:rPr lang="ru-RU" sz="2400" dirty="0" err="1">
                <a:solidFill>
                  <a:srgbClr val="FFC000"/>
                </a:solidFill>
              </a:rPr>
              <a:t>міжнародної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спільноти</a:t>
            </a:r>
            <a:r>
              <a:rPr lang="ru-RU" sz="2400" dirty="0">
                <a:solidFill>
                  <a:srgbClr val="FFC000"/>
                </a:solidFill>
              </a:rPr>
              <a:t> 1 вересня 1939 р.</a:t>
            </a:r>
            <a:endParaRPr lang="uk-UA" sz="240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EC8C3-F9F6-4461-97F3-EA206296388E}"/>
              </a:ext>
            </a:extLst>
          </p:cNvPr>
          <p:cNvSpPr txBox="1"/>
          <p:nvPr/>
        </p:nvSpPr>
        <p:spPr>
          <a:xfrm>
            <a:off x="177112" y="1036620"/>
            <a:ext cx="84391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«</a:t>
            </a:r>
            <a:r>
              <a:rPr lang="ru-RU" sz="2400" dirty="0" err="1"/>
              <a:t>Гітлер</a:t>
            </a:r>
            <a:r>
              <a:rPr lang="ru-RU" sz="2400" dirty="0"/>
              <a:t> </a:t>
            </a:r>
            <a:r>
              <a:rPr lang="ru-RU" sz="2400" dirty="0" err="1"/>
              <a:t>звинуватив</a:t>
            </a:r>
            <a:r>
              <a:rPr lang="ru-RU" sz="2400" dirty="0"/>
              <a:t> Варшаву у </a:t>
            </a:r>
            <a:r>
              <a:rPr lang="ru-RU" sz="2400" dirty="0" err="1"/>
              <a:t>розв’язанні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r>
              <a:rPr lang="uk-UA" sz="2400" i="1" dirty="0"/>
              <a:t>"Польський народ відхилив мої спроби мирного врегулювання відносин між сусідами, натомість пролунав заклик до зброї. Проти німців у Польщі розв'язаний кривавий терор, їх виганяють із власних будинків... Для того, щоб покласти край цьому нахабству, у мене не залишається жодних інших засобів, окрім як відповісти силою на силу… Командувач військово-повітряних сил оголосив про заборону польотів над територією рейху ..."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BC03C-ADCC-4365-BE50-BB983116572D}"/>
              </a:ext>
            </a:extLst>
          </p:cNvPr>
          <p:cNvSpPr txBox="1"/>
          <p:nvPr/>
        </p:nvSpPr>
        <p:spPr>
          <a:xfrm>
            <a:off x="3935760" y="5013176"/>
            <a:ext cx="4104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Адольф</a:t>
            </a:r>
            <a:r>
              <a:rPr lang="en-US" sz="2000" dirty="0"/>
              <a:t> </a:t>
            </a:r>
            <a:r>
              <a:rPr lang="en-US" sz="2000" dirty="0" err="1"/>
              <a:t>Гітлер</a:t>
            </a:r>
            <a:r>
              <a:rPr lang="en-US" sz="2000" dirty="0"/>
              <a:t>»</a:t>
            </a:r>
            <a:endParaRPr lang="uk-UA" sz="2000" dirty="0"/>
          </a:p>
          <a:p>
            <a:endParaRPr lang="en-US" sz="2000" dirty="0"/>
          </a:p>
          <a:p>
            <a:r>
              <a:rPr lang="en-US" sz="2000" dirty="0"/>
              <a:t>The New York Times, 01.09.1939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65F3E1-1AFA-470A-A850-2A389310B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1" r="7749"/>
          <a:stretch/>
        </p:blipFill>
        <p:spPr>
          <a:xfrm>
            <a:off x="8354110" y="1036620"/>
            <a:ext cx="3830656" cy="58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89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B22AF9-7624-48B8-AF9F-C4C262158158}"/>
              </a:ext>
            </a:extLst>
          </p:cNvPr>
          <p:cNvSpPr txBox="1"/>
          <p:nvPr/>
        </p:nvSpPr>
        <p:spPr>
          <a:xfrm>
            <a:off x="191344" y="260648"/>
            <a:ext cx="9505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C000"/>
                </a:solidFill>
              </a:rPr>
              <a:t>Перейдіть</a:t>
            </a:r>
            <a:r>
              <a:rPr lang="ru-RU" sz="2400" dirty="0">
                <a:solidFill>
                  <a:srgbClr val="FFC000"/>
                </a:solidFill>
              </a:rPr>
              <a:t> за </a:t>
            </a:r>
            <a:r>
              <a:rPr lang="ru-RU" sz="2400" dirty="0" err="1">
                <a:solidFill>
                  <a:srgbClr val="FFC000"/>
                </a:solidFill>
              </a:rPr>
              <a:t>посиланням</a:t>
            </a:r>
            <a:r>
              <a:rPr lang="ru-RU" sz="2400" dirty="0">
                <a:solidFill>
                  <a:srgbClr val="FFC000"/>
                </a:solidFill>
              </a:rPr>
              <a:t> та </a:t>
            </a:r>
            <a:r>
              <a:rPr lang="ru-RU" sz="2400" dirty="0" err="1">
                <a:solidFill>
                  <a:srgbClr val="FFC000"/>
                </a:solidFill>
              </a:rPr>
              <a:t>спільно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заповніть</a:t>
            </a:r>
            <a:r>
              <a:rPr lang="ru-RU" sz="2400" dirty="0">
                <a:solidFill>
                  <a:srgbClr val="FFC000"/>
                </a:solidFill>
              </a:rPr>
              <a:t> список фрейму №1: </a:t>
            </a:r>
            <a:r>
              <a:rPr lang="en-US" sz="2400" dirty="0">
                <a:hlinkClick r:id="rId2"/>
              </a:rPr>
              <a:t>https://jamboard.google.com/d/14g4NdFCSebngWyyXKTcaSeAs11RPEGgDbW8kpooZWmk/edit?usp=sharing</a:t>
            </a:r>
            <a:endParaRPr lang="uk-UA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2283E0-79E6-4DA9-90CF-50D225619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1844824"/>
            <a:ext cx="745652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94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48C7711-24EE-4186-A522-F488229A2741}"/>
              </a:ext>
            </a:extLst>
          </p:cNvPr>
          <p:cNvCxnSpPr>
            <a:cxnSpLocks/>
          </p:cNvCxnSpPr>
          <p:nvPr/>
        </p:nvCxnSpPr>
        <p:spPr>
          <a:xfrm>
            <a:off x="23664" y="836712"/>
            <a:ext cx="412812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B573BA-7D2F-4F1F-8BE5-3427D665588F}"/>
              </a:ext>
            </a:extLst>
          </p:cNvPr>
          <p:cNvSpPr txBox="1"/>
          <p:nvPr/>
        </p:nvSpPr>
        <p:spPr>
          <a:xfrm>
            <a:off x="119336" y="116632"/>
            <a:ext cx="4680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C000"/>
                </a:solidFill>
              </a:rPr>
              <a:t>Що маємо запам'ятати!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F25B0DF-7B59-4529-884B-984DA0686279}"/>
              </a:ext>
            </a:extLst>
          </p:cNvPr>
          <p:cNvCxnSpPr>
            <a:cxnSpLocks/>
          </p:cNvCxnSpPr>
          <p:nvPr/>
        </p:nvCxnSpPr>
        <p:spPr>
          <a:xfrm>
            <a:off x="5087888" y="1761051"/>
            <a:ext cx="710411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38F0CA7-001E-45AA-B7F2-1C4B1AF7357D}"/>
              </a:ext>
            </a:extLst>
          </p:cNvPr>
          <p:cNvCxnSpPr>
            <a:cxnSpLocks/>
          </p:cNvCxnSpPr>
          <p:nvPr/>
        </p:nvCxnSpPr>
        <p:spPr>
          <a:xfrm>
            <a:off x="36104" y="5452475"/>
            <a:ext cx="7068008" cy="551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5A6A52-A294-4A1A-B532-74DA1FA81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51"/>
          <a:stretch/>
        </p:blipFill>
        <p:spPr>
          <a:xfrm>
            <a:off x="8932633" y="3135453"/>
            <a:ext cx="3228200" cy="3717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FEAE41-838C-449D-ABD8-D02D0B940E61}"/>
              </a:ext>
            </a:extLst>
          </p:cNvPr>
          <p:cNvSpPr txBox="1"/>
          <p:nvPr/>
        </p:nvSpPr>
        <p:spPr>
          <a:xfrm>
            <a:off x="143338" y="1107521"/>
            <a:ext cx="820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C000"/>
                </a:solidFill>
              </a:rPr>
              <a:t>Найбільш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розповсюдженими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ознаками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пропаганди</a:t>
            </a:r>
            <a:r>
              <a:rPr lang="ru-RU" sz="2400" b="1" dirty="0">
                <a:solidFill>
                  <a:srgbClr val="FFC000"/>
                </a:solidFill>
              </a:rPr>
              <a:t> є:</a:t>
            </a:r>
            <a:endParaRPr lang="uk-UA" sz="2400" b="1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70BED-4687-47A6-9D78-FAB242E1086F}"/>
              </a:ext>
            </a:extLst>
          </p:cNvPr>
          <p:cNvSpPr txBox="1"/>
          <p:nvPr/>
        </p:nvSpPr>
        <p:spPr>
          <a:xfrm>
            <a:off x="695400" y="1996346"/>
            <a:ext cx="9289032" cy="3034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SzPct val="100000"/>
              <a:buFont typeface="+mj-lt"/>
              <a:buAutoNum type="arabicParenR"/>
            </a:pP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Емоційність;</a:t>
            </a:r>
          </a:p>
          <a:p>
            <a:pPr marL="742950" lvl="1" indent="-285750">
              <a:lnSpc>
                <a:spcPct val="107000"/>
              </a:lnSpc>
              <a:buSzPct val="100000"/>
              <a:buFont typeface="+mj-lt"/>
              <a:buAutoNum type="arabicParenR"/>
            </a:pP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Дегуманізація/</a:t>
            </a:r>
            <a:r>
              <a:rPr lang="uk-UA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демонізація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супротивника та створення ілюзії вибору між «абсолютним» добром та злом;</a:t>
            </a:r>
          </a:p>
          <a:p>
            <a:pPr marL="742950" lvl="1" indent="-285750">
              <a:lnSpc>
                <a:spcPct val="107000"/>
              </a:lnSpc>
              <a:buSzPct val="100000"/>
              <a:buFont typeface="+mj-lt"/>
              <a:buAutoNum type="arabicParenR"/>
            </a:pP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Поширення негативних стереотипів;</a:t>
            </a:r>
          </a:p>
          <a:p>
            <a:pPr marL="742950" lvl="1" indent="-285750">
              <a:lnSpc>
                <a:spcPct val="107000"/>
              </a:lnSpc>
              <a:buSzPct val="100000"/>
              <a:buFont typeface="+mj-lt"/>
              <a:buAutoNum type="arabicParenR"/>
            </a:pP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Звернення до історичної пам’яті, ідеологічних або релігійних образів;</a:t>
            </a:r>
          </a:p>
          <a:p>
            <a:pPr marL="742950" lvl="1" indent="-285750">
              <a:lnSpc>
                <a:spcPct val="107000"/>
              </a:lnSpc>
              <a:buSzPct val="100000"/>
              <a:buFont typeface="+mj-lt"/>
              <a:buAutoNum type="arabicParenR"/>
            </a:pP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 абсолютних тверджень: «ніколи», «всі», «завжди», «тільки один варіант» і </a:t>
            </a:r>
            <a:r>
              <a:rPr lang="uk-UA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742950" lvl="1" indent="-285750">
              <a:lnSpc>
                <a:spcPct val="107000"/>
              </a:lnSpc>
              <a:buSzPct val="100000"/>
              <a:buFont typeface="+mj-lt"/>
              <a:buAutoNum type="arabicParenR"/>
            </a:pP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Упередженість погляду на подію, явище, проблему;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ct val="100000"/>
              <a:buFont typeface="+mj-lt"/>
              <a:buAutoNum type="arabicParenR"/>
            </a:pP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Спрощення інформації;</a:t>
            </a:r>
          </a:p>
        </p:txBody>
      </p:sp>
    </p:spTree>
    <p:extLst>
      <p:ext uri="{BB962C8B-B14F-4D97-AF65-F5344CB8AC3E}">
        <p14:creationId xmlns:p14="http://schemas.microsoft.com/office/powerpoint/2010/main" val="4892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5C3D4C-B35A-4045-9C1A-D5916078D786}"/>
              </a:ext>
            </a:extLst>
          </p:cNvPr>
          <p:cNvSpPr txBox="1"/>
          <p:nvPr/>
        </p:nvSpPr>
        <p:spPr>
          <a:xfrm>
            <a:off x="330298" y="980728"/>
            <a:ext cx="84299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defTabSz="357188"/>
            <a:r>
              <a:rPr lang="ru-RU" sz="2800" dirty="0"/>
              <a:t>-	Правильна </a:t>
            </a:r>
            <a:r>
              <a:rPr lang="ru-RU" sz="2800" dirty="0" err="1"/>
              <a:t>відповідь</a:t>
            </a:r>
            <a:r>
              <a:rPr lang="ru-RU" sz="2800" dirty="0"/>
              <a:t> на </a:t>
            </a:r>
            <a:r>
              <a:rPr lang="ru-RU" sz="2800" dirty="0" err="1"/>
              <a:t>питання</a:t>
            </a:r>
            <a:r>
              <a:rPr lang="ru-RU" sz="2800" dirty="0"/>
              <a:t> – 2 б.;</a:t>
            </a:r>
          </a:p>
          <a:p>
            <a:pPr marL="357188" indent="-357188" defTabSz="357188"/>
            <a:r>
              <a:rPr lang="ru-RU" sz="2800" dirty="0"/>
              <a:t>-	</a:t>
            </a:r>
            <a:r>
              <a:rPr lang="ru-RU" sz="2800" dirty="0" err="1"/>
              <a:t>Висування</a:t>
            </a:r>
            <a:r>
              <a:rPr lang="ru-RU" sz="2800" dirty="0"/>
              <a:t> </a:t>
            </a:r>
            <a:r>
              <a:rPr lang="ru-RU" sz="2800" dirty="0" err="1"/>
              <a:t>вдалого</a:t>
            </a:r>
            <a:r>
              <a:rPr lang="ru-RU" sz="2800" dirty="0"/>
              <a:t> </a:t>
            </a:r>
            <a:r>
              <a:rPr lang="ru-RU" sz="2800" dirty="0" err="1"/>
              <a:t>судження</a:t>
            </a:r>
            <a:r>
              <a:rPr lang="ru-RU" sz="2800" dirty="0"/>
              <a:t>, </a:t>
            </a:r>
            <a:r>
              <a:rPr lang="ru-RU" sz="2800" dirty="0" err="1"/>
              <a:t>висновку</a:t>
            </a:r>
            <a:r>
              <a:rPr lang="ru-RU" sz="2800" dirty="0"/>
              <a:t>, </a:t>
            </a:r>
            <a:r>
              <a:rPr lang="ru-RU" sz="2800" dirty="0" err="1"/>
              <a:t>узагальнення</a:t>
            </a:r>
            <a:r>
              <a:rPr lang="ru-RU" sz="2800" dirty="0"/>
              <a:t> (яке </a:t>
            </a:r>
            <a:r>
              <a:rPr lang="ru-RU" sz="2800" dirty="0" err="1"/>
              <a:t>відповідає</a:t>
            </a:r>
            <a:r>
              <a:rPr lang="ru-RU" sz="2800" dirty="0"/>
              <a:t> </a:t>
            </a:r>
            <a:r>
              <a:rPr lang="ru-RU" sz="2800" dirty="0" err="1"/>
              <a:t>завданню</a:t>
            </a:r>
            <a:r>
              <a:rPr lang="ru-RU" sz="2800" dirty="0"/>
              <a:t>) – 2 б.;</a:t>
            </a:r>
          </a:p>
          <a:p>
            <a:pPr marL="357188" indent="-357188" defTabSz="357188"/>
            <a:r>
              <a:rPr lang="ru-RU" sz="2800" dirty="0"/>
              <a:t>-	Участь в </a:t>
            </a:r>
            <a:r>
              <a:rPr lang="ru-RU" sz="2800" dirty="0" err="1"/>
              <a:t>виконанні</a:t>
            </a:r>
            <a:r>
              <a:rPr lang="ru-RU" sz="2800" dirty="0"/>
              <a:t> </a:t>
            </a:r>
            <a:r>
              <a:rPr lang="ru-RU" sz="2800" dirty="0" err="1"/>
              <a:t>вправи</a:t>
            </a:r>
            <a:r>
              <a:rPr lang="ru-RU" sz="2800" dirty="0"/>
              <a:t> – 2 б.;</a:t>
            </a:r>
          </a:p>
          <a:p>
            <a:pPr marL="357188" indent="-357188" defTabSz="357188"/>
            <a:r>
              <a:rPr lang="ru-RU" sz="2800" dirty="0"/>
              <a:t>-	</a:t>
            </a:r>
            <a:r>
              <a:rPr lang="ru-RU" sz="2800" dirty="0" err="1"/>
              <a:t>Виконання</a:t>
            </a:r>
            <a:r>
              <a:rPr lang="ru-RU" sz="2800" dirty="0"/>
              <a:t> тесту – 6 б.;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00AA4-06B9-4A36-A3C6-A963EAAB0C67}"/>
              </a:ext>
            </a:extLst>
          </p:cNvPr>
          <p:cNvSpPr txBox="1"/>
          <p:nvPr/>
        </p:nvSpPr>
        <p:spPr>
          <a:xfrm>
            <a:off x="479376" y="332656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Система оцінювання: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6ADEC8-16BE-4079-8588-286C8E999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7" t="27228" r="12573"/>
          <a:stretch/>
        </p:blipFill>
        <p:spPr>
          <a:xfrm>
            <a:off x="6744072" y="3212976"/>
            <a:ext cx="5296620" cy="34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50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B22AF9-7624-48B8-AF9F-C4C262158158}"/>
              </a:ext>
            </a:extLst>
          </p:cNvPr>
          <p:cNvSpPr txBox="1"/>
          <p:nvPr/>
        </p:nvSpPr>
        <p:spPr>
          <a:xfrm>
            <a:off x="191344" y="260648"/>
            <a:ext cx="118093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На </a:t>
            </a:r>
            <a:r>
              <a:rPr lang="ru-RU" sz="2400" dirty="0" err="1">
                <a:solidFill>
                  <a:srgbClr val="FFC000"/>
                </a:solidFill>
              </a:rPr>
              <a:t>підставі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ознак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властивих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пропагандистським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матеріалам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складіть</a:t>
            </a:r>
            <a:r>
              <a:rPr lang="ru-RU" sz="2400" dirty="0">
                <a:solidFill>
                  <a:srgbClr val="FFC000"/>
                </a:solidFill>
              </a:rPr>
              <a:t> список </a:t>
            </a:r>
            <a:r>
              <a:rPr lang="ru-RU" sz="2400" dirty="0" err="1">
                <a:solidFill>
                  <a:srgbClr val="FFC000"/>
                </a:solidFill>
              </a:rPr>
              <a:t>дій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  <a:r>
              <a:rPr lang="ru-RU" sz="2400" dirty="0" err="1">
                <a:solidFill>
                  <a:srgbClr val="FFC000"/>
                </a:solidFill>
              </a:rPr>
              <a:t>які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можуть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нейтралізувати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дію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пропаганди</a:t>
            </a:r>
            <a:r>
              <a:rPr lang="ru-RU" sz="2400" dirty="0">
                <a:solidFill>
                  <a:srgbClr val="FFC000"/>
                </a:solidFill>
              </a:rPr>
              <a:t> на особу. При </a:t>
            </a:r>
            <a:r>
              <a:rPr lang="ru-RU" sz="2400" dirty="0" err="1">
                <a:solidFill>
                  <a:srgbClr val="FFC000"/>
                </a:solidFill>
              </a:rPr>
              <a:t>складанні</a:t>
            </a:r>
            <a:r>
              <a:rPr lang="ru-RU" sz="2400" dirty="0">
                <a:solidFill>
                  <a:srgbClr val="FFC000"/>
                </a:solidFill>
              </a:rPr>
              <a:t> списку, </a:t>
            </a:r>
            <a:r>
              <a:rPr lang="ru-RU" sz="2400" dirty="0" err="1">
                <a:solidFill>
                  <a:srgbClr val="FFC000"/>
                </a:solidFill>
              </a:rPr>
              <a:t>використовуйте</a:t>
            </a:r>
            <a:r>
              <a:rPr lang="ru-RU" sz="2400" dirty="0">
                <a:solidFill>
                  <a:srgbClr val="FFC000"/>
                </a:solidFill>
              </a:rPr>
              <a:t> фрейм №2: 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en-US" sz="2400" dirty="0">
                <a:hlinkClick r:id="rId2"/>
              </a:rPr>
              <a:t>https://jamboard.google.com/d/14g4NdFCSebngWyyXKTcaSeAs11RPEGgDbW8kpooZWmk/edit?usp=sharing</a:t>
            </a:r>
            <a:endParaRPr lang="uk-UA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8882BC-D250-47D2-AE3F-0C54E23E9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933" y="2420888"/>
            <a:ext cx="10016133" cy="39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88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48C7711-24EE-4186-A522-F488229A2741}"/>
              </a:ext>
            </a:extLst>
          </p:cNvPr>
          <p:cNvCxnSpPr>
            <a:cxnSpLocks/>
          </p:cNvCxnSpPr>
          <p:nvPr/>
        </p:nvCxnSpPr>
        <p:spPr>
          <a:xfrm>
            <a:off x="23664" y="836712"/>
            <a:ext cx="412812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B573BA-7D2F-4F1F-8BE5-3427D665588F}"/>
              </a:ext>
            </a:extLst>
          </p:cNvPr>
          <p:cNvSpPr txBox="1"/>
          <p:nvPr/>
        </p:nvSpPr>
        <p:spPr>
          <a:xfrm>
            <a:off x="119336" y="116632"/>
            <a:ext cx="4680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C000"/>
                </a:solidFill>
              </a:rPr>
              <a:t>Що маємо запам'ятати!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F25B0DF-7B59-4529-884B-984DA0686279}"/>
              </a:ext>
            </a:extLst>
          </p:cNvPr>
          <p:cNvCxnSpPr>
            <a:cxnSpLocks/>
          </p:cNvCxnSpPr>
          <p:nvPr/>
        </p:nvCxnSpPr>
        <p:spPr>
          <a:xfrm>
            <a:off x="5087888" y="1761051"/>
            <a:ext cx="710411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38F0CA7-001E-45AA-B7F2-1C4B1AF7357D}"/>
              </a:ext>
            </a:extLst>
          </p:cNvPr>
          <p:cNvCxnSpPr>
            <a:cxnSpLocks/>
          </p:cNvCxnSpPr>
          <p:nvPr/>
        </p:nvCxnSpPr>
        <p:spPr>
          <a:xfrm>
            <a:off x="0" y="4870127"/>
            <a:ext cx="7068008" cy="551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5A6A52-A294-4A1A-B532-74DA1FA81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51"/>
          <a:stretch/>
        </p:blipFill>
        <p:spPr>
          <a:xfrm>
            <a:off x="8932633" y="3135453"/>
            <a:ext cx="3228200" cy="3717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FEAE41-838C-449D-ABD8-D02D0B940E61}"/>
              </a:ext>
            </a:extLst>
          </p:cNvPr>
          <p:cNvSpPr txBox="1"/>
          <p:nvPr/>
        </p:nvSpPr>
        <p:spPr>
          <a:xfrm>
            <a:off x="119336" y="1050391"/>
            <a:ext cx="10345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C000"/>
                </a:solidFill>
              </a:rPr>
              <a:t>Перелік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дій</a:t>
            </a:r>
            <a:r>
              <a:rPr lang="ru-RU" sz="2400" b="1" dirty="0">
                <a:solidFill>
                  <a:srgbClr val="FFC000"/>
                </a:solidFill>
              </a:rPr>
              <a:t>, </a:t>
            </a:r>
            <a:r>
              <a:rPr lang="ru-RU" sz="2400" b="1" dirty="0" err="1">
                <a:solidFill>
                  <a:srgbClr val="FFC000"/>
                </a:solidFill>
              </a:rPr>
              <a:t>які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допоможуть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убезпечитись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від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впливу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пропаганди</a:t>
            </a:r>
            <a:r>
              <a:rPr lang="ru-RU" sz="2400" b="1" dirty="0">
                <a:solidFill>
                  <a:srgbClr val="FFC000"/>
                </a:solidFill>
              </a:rPr>
              <a:t>:</a:t>
            </a:r>
            <a:endParaRPr lang="uk-UA" sz="2400" b="1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70BED-4687-47A6-9D78-FAB242E1086F}"/>
              </a:ext>
            </a:extLst>
          </p:cNvPr>
          <p:cNvSpPr txBox="1"/>
          <p:nvPr/>
        </p:nvSpPr>
        <p:spPr>
          <a:xfrm>
            <a:off x="66732" y="1935244"/>
            <a:ext cx="9505056" cy="270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SzPct val="100000"/>
              <a:buFont typeface="+mj-lt"/>
              <a:buAutoNum type="arabicParenR"/>
            </a:pPr>
            <a:r>
              <a:rPr lang="uk-UA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моційно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не сприймати інформацію;</a:t>
            </a:r>
          </a:p>
          <a:p>
            <a:pPr marL="742950" lvl="1" indent="-285750">
              <a:lnSpc>
                <a:spcPct val="107000"/>
              </a:lnSpc>
              <a:buSzPct val="100000"/>
              <a:buFont typeface="+mj-lt"/>
              <a:buAutoNum type="arabicParenR"/>
            </a:pP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ритично сприймати інформацію, ігнорувати гасла, лозунги, стереотипні уявлення, упередження);</a:t>
            </a:r>
          </a:p>
          <a:p>
            <a:pPr marL="742950" lvl="1" indent="-285750">
              <a:lnSpc>
                <a:spcPct val="107000"/>
              </a:lnSpc>
              <a:buSzPct val="100000"/>
              <a:buFont typeface="+mj-lt"/>
              <a:buAutoNum type="arabicParenR"/>
            </a:pP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налізувати текст та відрізняти готові судження від фактів;</a:t>
            </a:r>
          </a:p>
          <a:p>
            <a:pPr marL="742950" lvl="1" indent="-285750">
              <a:lnSpc>
                <a:spcPct val="107000"/>
              </a:lnSpc>
              <a:buSzPct val="100000"/>
              <a:buFont typeface="+mj-lt"/>
              <a:buAutoNum type="arabicParenR"/>
            </a:pP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тримувати інформацію про одну і туж подію, явище та </a:t>
            </a:r>
            <a:r>
              <a:rPr lang="uk-UA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інш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з декількох (протилежних) джерел інформації, перевіряти достовірність джерела;</a:t>
            </a:r>
          </a:p>
          <a:p>
            <a:pPr marL="742950" lvl="1" indent="-285750">
              <a:lnSpc>
                <a:spcPct val="107000"/>
              </a:lnSpc>
              <a:buSzPct val="100000"/>
              <a:buFont typeface="+mj-lt"/>
              <a:buAutoNum type="arabicParenR"/>
            </a:pP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тримувати інформацію про одну і туж подію, явище та ін. з декількох (протилежних) джерел інформації, перевіряти достовірність джерела.</a:t>
            </a:r>
          </a:p>
        </p:txBody>
      </p:sp>
    </p:spTree>
    <p:extLst>
      <p:ext uri="{BB962C8B-B14F-4D97-AF65-F5344CB8AC3E}">
        <p14:creationId xmlns:p14="http://schemas.microsoft.com/office/powerpoint/2010/main" val="14572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EC87EF-A2FF-49D3-8015-69048D479630}"/>
              </a:ext>
            </a:extLst>
          </p:cNvPr>
          <p:cNvSpPr txBox="1"/>
          <p:nvPr/>
        </p:nvSpPr>
        <p:spPr>
          <a:xfrm>
            <a:off x="335360" y="260648"/>
            <a:ext cx="6912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На </a:t>
            </a:r>
            <a:r>
              <a:rPr lang="ru-RU" sz="2400" b="1" dirty="0" err="1">
                <a:solidFill>
                  <a:srgbClr val="FFC000"/>
                </a:solidFill>
              </a:rPr>
              <a:t>підставі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вивченого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матеріалу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пройдіть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тестування</a:t>
            </a:r>
            <a:r>
              <a:rPr lang="ru-RU" sz="2400" b="1" dirty="0">
                <a:solidFill>
                  <a:srgbClr val="FFC000"/>
                </a:solidFill>
              </a:rPr>
              <a:t> за </a:t>
            </a:r>
            <a:r>
              <a:rPr lang="ru-RU" sz="2400" b="1" dirty="0" err="1">
                <a:solidFill>
                  <a:srgbClr val="FFC000"/>
                </a:solidFill>
              </a:rPr>
              <a:t>посиланням</a:t>
            </a:r>
            <a:r>
              <a:rPr lang="ru-RU" sz="2400" b="1" dirty="0">
                <a:solidFill>
                  <a:srgbClr val="FFC000"/>
                </a:solidFill>
              </a:rPr>
              <a:t>: </a:t>
            </a:r>
            <a:r>
              <a:rPr lang="en-US" sz="2400" b="1" dirty="0">
                <a:solidFill>
                  <a:srgbClr val="FFC000"/>
                </a:solidFill>
                <a:hlinkClick r:id="rId2"/>
              </a:rPr>
              <a:t>https://interacty.me/projects/c1437224f06b6a5b</a:t>
            </a:r>
            <a:endParaRPr lang="uk-UA" sz="24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B0B2F3DD-AA30-4C38-AA54-0A1F3B0FA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1692816"/>
            <a:ext cx="6284293" cy="48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4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C9D7A7-66CB-4F46-AE84-AB61EF74525C}"/>
              </a:ext>
            </a:extLst>
          </p:cNvPr>
          <p:cNvSpPr txBox="1"/>
          <p:nvPr/>
        </p:nvSpPr>
        <p:spPr>
          <a:xfrm>
            <a:off x="479376" y="139746"/>
            <a:ext cx="3456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C000"/>
                </a:solidFill>
              </a:rPr>
              <a:t>Гра «Велике коло»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D024B-E1AD-4486-A577-02581D0EDD15}"/>
              </a:ext>
            </a:extLst>
          </p:cNvPr>
          <p:cNvSpPr txBox="1"/>
          <p:nvPr/>
        </p:nvSpPr>
        <p:spPr>
          <a:xfrm>
            <a:off x="479376" y="745927"/>
            <a:ext cx="8856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Висловіть свою думку стосовно наступних питань: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4A0C4-EA91-4A4B-A9FB-9688AA97C480}"/>
              </a:ext>
            </a:extLst>
          </p:cNvPr>
          <p:cNvSpPr txBox="1"/>
          <p:nvPr/>
        </p:nvSpPr>
        <p:spPr>
          <a:xfrm>
            <a:off x="911424" y="1556792"/>
            <a:ext cx="7848872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uk-UA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була би кількість жертв геноциду в Руанді меншою, якби ЗМІ не провадило пропаганду?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082D4-16F7-4738-BFEC-435983C170DA}"/>
              </a:ext>
            </a:extLst>
          </p:cNvPr>
          <p:cNvSpPr txBox="1"/>
          <p:nvPr/>
        </p:nvSpPr>
        <p:spPr>
          <a:xfrm>
            <a:off x="911424" y="2445465"/>
            <a:ext cx="8424936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протистояти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пропаганді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8DC69-F52B-4875-A32E-30E088A1F2F9}"/>
              </a:ext>
            </a:extLst>
          </p:cNvPr>
          <p:cNvSpPr txBox="1"/>
          <p:nvPr/>
        </p:nvSpPr>
        <p:spPr>
          <a:xfrm>
            <a:off x="911424" y="2965613"/>
            <a:ext cx="7848872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необізнаність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питанні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9A17B-12E9-4A6A-BE11-19FD52D05E99}"/>
              </a:ext>
            </a:extLst>
          </p:cNvPr>
          <p:cNvSpPr txBox="1"/>
          <p:nvPr/>
        </p:nvSpPr>
        <p:spPr>
          <a:xfrm>
            <a:off x="911424" y="3866667"/>
            <a:ext cx="7848872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популяризувати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пропаганді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ворожнечі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68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B22AF9-7624-48B8-AF9F-C4C262158158}"/>
              </a:ext>
            </a:extLst>
          </p:cNvPr>
          <p:cNvSpPr txBox="1"/>
          <p:nvPr/>
        </p:nvSpPr>
        <p:spPr>
          <a:xfrm>
            <a:off x="191344" y="260648"/>
            <a:ext cx="118093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C000"/>
                </a:solidFill>
              </a:rPr>
              <a:t>Проведіть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самоаналіз</a:t>
            </a:r>
            <a:r>
              <a:rPr lang="ru-RU" sz="2400" dirty="0">
                <a:solidFill>
                  <a:srgbClr val="FFC000"/>
                </a:solidFill>
              </a:rPr>
              <a:t> за результатами уроку, </a:t>
            </a:r>
            <a:r>
              <a:rPr lang="ru-RU" sz="2400" dirty="0" err="1">
                <a:solidFill>
                  <a:srgbClr val="FFC000"/>
                </a:solidFill>
              </a:rPr>
              <a:t>скопіюйте</a:t>
            </a:r>
            <a:r>
              <a:rPr lang="ru-RU" sz="2400" dirty="0">
                <a:solidFill>
                  <a:srgbClr val="FFC000"/>
                </a:solidFill>
              </a:rPr>
              <a:t> та </a:t>
            </a:r>
            <a:r>
              <a:rPr lang="ru-RU" sz="2400" dirty="0" err="1">
                <a:solidFill>
                  <a:srgbClr val="FFC000"/>
                </a:solidFill>
              </a:rPr>
              <a:t>заповніть</a:t>
            </a:r>
            <a:r>
              <a:rPr lang="ru-RU" sz="2400" dirty="0">
                <a:solidFill>
                  <a:srgbClr val="FFC000"/>
                </a:solidFill>
              </a:rPr>
              <a:t> «</a:t>
            </a:r>
            <a:r>
              <a:rPr lang="ru-RU" sz="2400" dirty="0" err="1">
                <a:solidFill>
                  <a:srgbClr val="FFC000"/>
                </a:solidFill>
              </a:rPr>
              <a:t>Індивідуальну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картку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самооцінювання</a:t>
            </a:r>
            <a:r>
              <a:rPr lang="ru-RU" sz="2400" dirty="0">
                <a:solidFill>
                  <a:srgbClr val="FFC000"/>
                </a:solidFill>
              </a:rPr>
              <a:t>» (фрейм №3): 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en-US" sz="2400" dirty="0">
                <a:hlinkClick r:id="rId2"/>
              </a:rPr>
              <a:t>https://jamboard.google.com/d/14g4NdFCSebngWyyXKTcaSeAs11RPEGgDbW8kpooZWmk/edit?usp=sharing</a:t>
            </a:r>
            <a:endParaRPr lang="uk-UA" sz="2400" dirty="0"/>
          </a:p>
        </p:txBody>
      </p:sp>
      <p:pic>
        <p:nvPicPr>
          <p:cNvPr id="4" name="Рисунок 3">
            <a:hlinkClick r:id="rId2"/>
            <a:extLst>
              <a:ext uri="{FF2B5EF4-FFF2-40B4-BE49-F238E27FC236}">
                <a16:creationId xmlns:a16="http://schemas.microsoft.com/office/drawing/2014/main" id="{3A9A074D-FA84-4432-9DC6-345B9D938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4" t="24690" r="8657" b="13250"/>
          <a:stretch/>
        </p:blipFill>
        <p:spPr>
          <a:xfrm>
            <a:off x="2423592" y="2467629"/>
            <a:ext cx="9318240" cy="38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12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290500-FAB0-433C-9E28-48F5C97DF96D}"/>
              </a:ext>
            </a:extLst>
          </p:cNvPr>
          <p:cNvSpPr txBox="1"/>
          <p:nvPr/>
        </p:nvSpPr>
        <p:spPr>
          <a:xfrm>
            <a:off x="2063552" y="548680"/>
            <a:ext cx="9624392" cy="2755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</a:rPr>
              <a:t>Д/з:</a:t>
            </a:r>
          </a:p>
          <a:p>
            <a:endParaRPr lang="ru-RU" sz="3600" b="1" dirty="0"/>
          </a:p>
          <a:p>
            <a:pPr marL="715963" lvl="0" indent="-627063">
              <a:lnSpc>
                <a:spcPct val="107000"/>
              </a:lnSpc>
              <a:buSzPct val="100000"/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Прочитати відповідний параграф підручника.</a:t>
            </a:r>
          </a:p>
          <a:p>
            <a:pPr marL="715963" lvl="0" indent="-627063">
              <a:lnSpc>
                <a:spcPct val="107000"/>
              </a:lnSpc>
              <a:spcAft>
                <a:spcPts val="800"/>
              </a:spcAft>
              <a:buSzPct val="100000"/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uk-U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основі знань з всесвітньої та української історії підібрати 4 приклади пропаганди та об’єктивного інформування в медіа ресурсі про подію, явище, діяльність особи чи ін.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6FFFCE-C6B5-4CCD-AD6D-1CA949EB7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7135"/>
            <a:ext cx="5159896" cy="343993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A5649A7-1265-4A06-BDDC-BA6DD25C2536}"/>
              </a:ext>
            </a:extLst>
          </p:cNvPr>
          <p:cNvCxnSpPr>
            <a:cxnSpLocks/>
          </p:cNvCxnSpPr>
          <p:nvPr/>
        </p:nvCxnSpPr>
        <p:spPr>
          <a:xfrm>
            <a:off x="0" y="3573016"/>
            <a:ext cx="8256240" cy="7200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AB0DD8C-C237-4084-8530-5269D26974CD}"/>
              </a:ext>
            </a:extLst>
          </p:cNvPr>
          <p:cNvCxnSpPr>
            <a:cxnSpLocks/>
          </p:cNvCxnSpPr>
          <p:nvPr/>
        </p:nvCxnSpPr>
        <p:spPr>
          <a:xfrm>
            <a:off x="3935760" y="378033"/>
            <a:ext cx="8256240" cy="7200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B4572C-C1BE-4767-95D8-43F21B3141CA}"/>
              </a:ext>
            </a:extLst>
          </p:cNvPr>
          <p:cNvSpPr txBox="1"/>
          <p:nvPr/>
        </p:nvSpPr>
        <p:spPr>
          <a:xfrm>
            <a:off x="479376" y="332656"/>
            <a:ext cx="3600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Руанда, це де?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831D6C-6EE3-4931-A6DA-5CFAD89A6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96752"/>
            <a:ext cx="5699672" cy="5143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72B92B-F9B2-450D-AA90-D813F529D31F}"/>
              </a:ext>
            </a:extLst>
          </p:cNvPr>
          <p:cNvSpPr txBox="1"/>
          <p:nvPr/>
        </p:nvSpPr>
        <p:spPr>
          <a:xfrm>
            <a:off x="5303912" y="3768688"/>
            <a:ext cx="65527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Руандійська Республіка </a:t>
            </a:r>
            <a:r>
              <a:rPr lang="en-US" sz="2400" dirty="0"/>
              <a:t>— </a:t>
            </a:r>
            <a:r>
              <a:rPr lang="uk-UA" sz="2400" dirty="0"/>
              <a:t>країна в Східній Африці, межує на півночі з Угандою, сході з Танзанією, півдні з Бурунді і заході з Демократичною Республікою Конго, столиця — місто Кігалі.</a:t>
            </a:r>
          </a:p>
        </p:txBody>
      </p:sp>
    </p:spTree>
    <p:extLst>
      <p:ext uri="{BB962C8B-B14F-4D97-AF65-F5344CB8AC3E}">
        <p14:creationId xmlns:p14="http://schemas.microsoft.com/office/powerpoint/2010/main" val="13102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B4572C-C1BE-4767-95D8-43F21B3141CA}"/>
              </a:ext>
            </a:extLst>
          </p:cNvPr>
          <p:cNvSpPr txBox="1"/>
          <p:nvPr/>
        </p:nvSpPr>
        <p:spPr>
          <a:xfrm>
            <a:off x="409328" y="188640"/>
            <a:ext cx="7056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Руанда, що в ній важливого?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8452E-5A72-4261-B91A-87A65725A977}"/>
              </a:ext>
            </a:extLst>
          </p:cNvPr>
          <p:cNvSpPr txBox="1"/>
          <p:nvPr/>
        </p:nvSpPr>
        <p:spPr>
          <a:xfrm>
            <a:off x="424879" y="874455"/>
            <a:ext cx="110717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В Руанді у квітні-липні 1994 р. народність </a:t>
            </a:r>
            <a:r>
              <a:rPr lang="uk-UA" sz="2000" dirty="0" err="1"/>
              <a:t>хуту</a:t>
            </a:r>
            <a:r>
              <a:rPr lang="uk-UA" sz="2000" dirty="0"/>
              <a:t> розпочала геноцид проти етнічної меншини - </a:t>
            </a:r>
            <a:r>
              <a:rPr lang="uk-UA" sz="2000" dirty="0" err="1"/>
              <a:t>тутсі</a:t>
            </a:r>
            <a:r>
              <a:rPr lang="uk-UA" sz="2000" dirty="0"/>
              <a:t>. В результаті кількамісячного геноциду, який прокотився країною, було вбито від до 1 млн. </a:t>
            </a:r>
            <a:r>
              <a:rPr lang="uk-UA" sz="2000" dirty="0" err="1"/>
              <a:t>тутсі</a:t>
            </a:r>
            <a:r>
              <a:rPr lang="uk-UA" sz="2000" dirty="0"/>
              <a:t>. Ще декілька мільйонів мешканців Руанди стали біженцями.</a:t>
            </a:r>
          </a:p>
        </p:txBody>
      </p:sp>
      <p:pic>
        <p:nvPicPr>
          <p:cNvPr id="8" name="Мультимедиа в Интернете 1" title="22-га річниця геноциду у Руанді: уроки на майбутнє">
            <a:hlinkClick r:id="" action="ppaction://media"/>
            <a:extLst>
              <a:ext uri="{FF2B5EF4-FFF2-40B4-BE49-F238E27FC236}">
                <a16:creationId xmlns:a16="http://schemas.microsoft.com/office/drawing/2014/main" id="{5FD80BFA-D945-47E6-962B-885531274D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37720" y="2617111"/>
            <a:ext cx="6175177" cy="3488975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4854EA2-A68B-4B0B-9A5F-0525580F34F7}"/>
              </a:ext>
            </a:extLst>
          </p:cNvPr>
          <p:cNvCxnSpPr>
            <a:cxnSpLocks/>
          </p:cNvCxnSpPr>
          <p:nvPr/>
        </p:nvCxnSpPr>
        <p:spPr>
          <a:xfrm>
            <a:off x="7680176" y="773415"/>
            <a:ext cx="451182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25BD864-F401-4B65-A438-A5FF414BB0A9}"/>
              </a:ext>
            </a:extLst>
          </p:cNvPr>
          <p:cNvCxnSpPr>
            <a:cxnSpLocks/>
          </p:cNvCxnSpPr>
          <p:nvPr/>
        </p:nvCxnSpPr>
        <p:spPr>
          <a:xfrm>
            <a:off x="0" y="2204864"/>
            <a:ext cx="451182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29B2AB-FAE6-4448-983C-45B29E2AF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" r="3783"/>
          <a:stretch/>
        </p:blipFill>
        <p:spPr>
          <a:xfrm>
            <a:off x="5173892" y="846680"/>
            <a:ext cx="6984775" cy="54526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13EAE4-6A5A-4F9B-B7E5-FD1CC5EEF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1916832"/>
            <a:ext cx="1489232" cy="1323439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8355FBCB-7009-4F42-9417-3783D950D864}"/>
              </a:ext>
            </a:extLst>
          </p:cNvPr>
          <p:cNvSpPr/>
          <p:nvPr/>
        </p:nvSpPr>
        <p:spPr>
          <a:xfrm>
            <a:off x="8733639" y="3573016"/>
            <a:ext cx="454056" cy="386076"/>
          </a:xfrm>
          <a:prstGeom prst="star5">
            <a:avLst>
              <a:gd name="adj" fmla="val 19976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0AA1E95B-0CCA-4BC8-A1FE-4CA0D8CAB59C}"/>
              </a:ext>
            </a:extLst>
          </p:cNvPr>
          <p:cNvSpPr/>
          <p:nvPr/>
        </p:nvSpPr>
        <p:spPr>
          <a:xfrm>
            <a:off x="7968208" y="5373216"/>
            <a:ext cx="432048" cy="360040"/>
          </a:xfrm>
          <a:prstGeom prst="star5">
            <a:avLst>
              <a:gd name="adj" fmla="val 19976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2CA50-2737-4EE4-8074-776F002A2509}"/>
              </a:ext>
            </a:extLst>
          </p:cNvPr>
          <p:cNvSpPr txBox="1"/>
          <p:nvPr/>
        </p:nvSpPr>
        <p:spPr>
          <a:xfrm>
            <a:off x="409328" y="188640"/>
            <a:ext cx="7774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Карта розповсюдження дій геноциду</a:t>
            </a:r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F91C7BF6-502F-45EC-9CE3-41591013A418}"/>
              </a:ext>
            </a:extLst>
          </p:cNvPr>
          <p:cNvSpPr/>
          <p:nvPr/>
        </p:nvSpPr>
        <p:spPr>
          <a:xfrm>
            <a:off x="182300" y="1181335"/>
            <a:ext cx="454056" cy="386076"/>
          </a:xfrm>
          <a:prstGeom prst="star5">
            <a:avLst>
              <a:gd name="adj" fmla="val 19976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1DBAA-BAE5-44D7-8172-90EA6763C674}"/>
              </a:ext>
            </a:extLst>
          </p:cNvPr>
          <p:cNvSpPr txBox="1"/>
          <p:nvPr/>
        </p:nvSpPr>
        <p:spPr>
          <a:xfrm>
            <a:off x="863384" y="874455"/>
            <a:ext cx="42245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Позначено місця головних трансляційних центрів урядового "Вільного радіо та телебачення тисячі пагорбів".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B5B7E0A-2C7D-419C-B897-1D6140B81FD8}"/>
              </a:ext>
            </a:extLst>
          </p:cNvPr>
          <p:cNvCxnSpPr>
            <a:cxnSpLocks/>
          </p:cNvCxnSpPr>
          <p:nvPr/>
        </p:nvCxnSpPr>
        <p:spPr>
          <a:xfrm>
            <a:off x="0" y="2348880"/>
            <a:ext cx="451182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F4B31B-7B4F-45B6-B1A8-85C02493846D}"/>
              </a:ext>
            </a:extLst>
          </p:cNvPr>
          <p:cNvSpPr txBox="1"/>
          <p:nvPr/>
        </p:nvSpPr>
        <p:spPr>
          <a:xfrm>
            <a:off x="36443" y="2499867"/>
            <a:ext cx="5137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1. </a:t>
            </a:r>
            <a:r>
              <a:rPr lang="ru-RU" sz="2000" dirty="0" err="1">
                <a:solidFill>
                  <a:srgbClr val="FFC000"/>
                </a:solidFill>
              </a:rPr>
              <a:t>Чому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народність</a:t>
            </a:r>
            <a:r>
              <a:rPr lang="ru-RU" sz="2000" dirty="0">
                <a:solidFill>
                  <a:srgbClr val="FFC000"/>
                </a:solidFill>
              </a:rPr>
              <a:t> «</a:t>
            </a:r>
            <a:r>
              <a:rPr lang="ru-RU" sz="2000" dirty="0" err="1">
                <a:solidFill>
                  <a:srgbClr val="FFC000"/>
                </a:solidFill>
              </a:rPr>
              <a:t>хуту</a:t>
            </a:r>
            <a:r>
              <a:rPr lang="ru-RU" sz="2000" dirty="0">
                <a:solidFill>
                  <a:srgbClr val="FFC000"/>
                </a:solidFill>
              </a:rPr>
              <a:t>» почала </a:t>
            </a:r>
            <a:r>
              <a:rPr lang="ru-RU" sz="2000" dirty="0" err="1">
                <a:solidFill>
                  <a:srgbClr val="FFC000"/>
                </a:solidFill>
              </a:rPr>
              <a:t>знищувати</a:t>
            </a:r>
            <a:r>
              <a:rPr lang="ru-RU" sz="2000" dirty="0">
                <a:solidFill>
                  <a:srgbClr val="FFC000"/>
                </a:solidFill>
              </a:rPr>
              <a:t> «</a:t>
            </a:r>
            <a:r>
              <a:rPr lang="ru-RU" sz="2000" dirty="0" err="1">
                <a:solidFill>
                  <a:srgbClr val="FFC000"/>
                </a:solidFill>
              </a:rPr>
              <a:t>тутсі</a:t>
            </a:r>
            <a:r>
              <a:rPr lang="ru-RU" sz="2000" dirty="0">
                <a:solidFill>
                  <a:srgbClr val="FFC000"/>
                </a:solidFill>
              </a:rPr>
              <a:t>»?</a:t>
            </a:r>
            <a:endParaRPr lang="uk-UA" sz="2000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693D4-0FC9-4C5C-BFCF-CA6A31F40A36}"/>
              </a:ext>
            </a:extLst>
          </p:cNvPr>
          <p:cNvSpPr txBox="1"/>
          <p:nvPr/>
        </p:nvSpPr>
        <p:spPr>
          <a:xfrm>
            <a:off x="36443" y="3291684"/>
            <a:ext cx="5137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2. Яку на вашу думку роль </a:t>
            </a:r>
            <a:r>
              <a:rPr lang="ru-RU" sz="2000" dirty="0" err="1">
                <a:solidFill>
                  <a:srgbClr val="FFC000"/>
                </a:solidFill>
              </a:rPr>
              <a:t>зіграли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медіа</a:t>
            </a:r>
            <a:r>
              <a:rPr lang="ru-RU" sz="2000" dirty="0">
                <a:solidFill>
                  <a:srgbClr val="FFC000"/>
                </a:solidFill>
              </a:rPr>
              <a:t> в </a:t>
            </a:r>
            <a:r>
              <a:rPr lang="ru-RU" sz="2000" dirty="0" err="1">
                <a:solidFill>
                  <a:srgbClr val="FFC000"/>
                </a:solidFill>
              </a:rPr>
              <a:t>цій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події</a:t>
            </a:r>
            <a:r>
              <a:rPr lang="ru-RU" sz="2000" dirty="0">
                <a:solidFill>
                  <a:srgbClr val="FFC000"/>
                </a:solidFill>
              </a:rPr>
              <a:t>? </a:t>
            </a:r>
            <a:endParaRPr lang="uk-UA" sz="2000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95F11-EBF7-435A-942F-8B8B524BF412}"/>
              </a:ext>
            </a:extLst>
          </p:cNvPr>
          <p:cNvSpPr txBox="1"/>
          <p:nvPr/>
        </p:nvSpPr>
        <p:spPr>
          <a:xfrm>
            <a:off x="43881" y="4083501"/>
            <a:ext cx="5130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3. </a:t>
            </a:r>
            <a:r>
              <a:rPr lang="ru-RU" sz="2000" dirty="0" err="1">
                <a:solidFill>
                  <a:srgbClr val="FFC000"/>
                </a:solidFill>
              </a:rPr>
              <a:t>Який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взаємозв'язок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між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поширенням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актів</a:t>
            </a:r>
            <a:r>
              <a:rPr lang="ru-RU" sz="2000" dirty="0">
                <a:solidFill>
                  <a:srgbClr val="FFC000"/>
                </a:solidFill>
              </a:rPr>
              <a:t> геноциду </a:t>
            </a:r>
            <a:r>
              <a:rPr lang="ru-RU" sz="2000" dirty="0" err="1">
                <a:solidFill>
                  <a:srgbClr val="FFC000"/>
                </a:solidFill>
              </a:rPr>
              <a:t>трансляційними</a:t>
            </a:r>
            <a:r>
              <a:rPr lang="ru-RU" sz="2000" dirty="0">
                <a:solidFill>
                  <a:srgbClr val="FFC000"/>
                </a:solidFill>
              </a:rPr>
              <a:t> центрами </a:t>
            </a:r>
            <a:r>
              <a:rPr lang="ru-RU" sz="2000" dirty="0" err="1">
                <a:solidFill>
                  <a:srgbClr val="FFC000"/>
                </a:solidFill>
              </a:rPr>
              <a:t>медіа</a:t>
            </a:r>
            <a:r>
              <a:rPr lang="ru-RU" sz="2000" dirty="0">
                <a:solidFill>
                  <a:srgbClr val="FFC000"/>
                </a:solidFill>
              </a:rPr>
              <a:t> в </a:t>
            </a:r>
            <a:r>
              <a:rPr lang="ru-RU" sz="2000" dirty="0" err="1">
                <a:solidFill>
                  <a:srgbClr val="FFC000"/>
                </a:solidFill>
              </a:rPr>
              <a:t>цій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країні</a:t>
            </a:r>
            <a:r>
              <a:rPr lang="ru-RU" sz="2000" dirty="0">
                <a:solidFill>
                  <a:srgbClr val="FFC000"/>
                </a:solidFill>
              </a:rPr>
              <a:t>?</a:t>
            </a:r>
            <a:endParaRPr lang="uk-UA" sz="2000" dirty="0">
              <a:solidFill>
                <a:srgbClr val="FFC000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EADBA86-F154-4702-8FEC-C4721857A9BB}"/>
              </a:ext>
            </a:extLst>
          </p:cNvPr>
          <p:cNvCxnSpPr>
            <a:cxnSpLocks/>
          </p:cNvCxnSpPr>
          <p:nvPr/>
        </p:nvCxnSpPr>
        <p:spPr>
          <a:xfrm>
            <a:off x="36443" y="5229200"/>
            <a:ext cx="451182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97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2A7214-5DA3-47F1-A69F-1D386B9C17BE}"/>
              </a:ext>
            </a:extLst>
          </p:cNvPr>
          <p:cNvSpPr txBox="1"/>
          <p:nvPr/>
        </p:nvSpPr>
        <p:spPr>
          <a:xfrm>
            <a:off x="2495600" y="1449510"/>
            <a:ext cx="9359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rgbClr val="FFC000"/>
                </a:solidFill>
              </a:rPr>
              <a:t>Чи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була</a:t>
            </a:r>
            <a:r>
              <a:rPr lang="ru-RU" sz="3200" dirty="0">
                <a:solidFill>
                  <a:srgbClr val="FFC000"/>
                </a:solidFill>
              </a:rPr>
              <a:t> би </a:t>
            </a:r>
            <a:r>
              <a:rPr lang="ru-RU" sz="3200" dirty="0" err="1">
                <a:solidFill>
                  <a:srgbClr val="FFC000"/>
                </a:solidFill>
              </a:rPr>
              <a:t>кількість</a:t>
            </a:r>
            <a:r>
              <a:rPr lang="ru-RU" sz="3200" dirty="0">
                <a:solidFill>
                  <a:srgbClr val="FFC000"/>
                </a:solidFill>
              </a:rPr>
              <a:t> жертв геноциду </a:t>
            </a:r>
            <a:r>
              <a:rPr lang="ru-RU" sz="3200" dirty="0" err="1">
                <a:solidFill>
                  <a:srgbClr val="FFC000"/>
                </a:solidFill>
              </a:rPr>
              <a:t>меншою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якби</a:t>
            </a:r>
            <a:r>
              <a:rPr lang="ru-RU" sz="3200" dirty="0">
                <a:solidFill>
                  <a:srgbClr val="FFC000"/>
                </a:solidFill>
              </a:rPr>
              <a:t> ЗМІ не </a:t>
            </a:r>
            <a:r>
              <a:rPr lang="ru-RU" sz="3200" dirty="0" err="1">
                <a:solidFill>
                  <a:srgbClr val="FFC000"/>
                </a:solidFill>
              </a:rPr>
              <a:t>провадило</a:t>
            </a:r>
            <a:r>
              <a:rPr lang="ru-RU" sz="3200" dirty="0">
                <a:solidFill>
                  <a:srgbClr val="FFC000"/>
                </a:solidFill>
              </a:rPr>
              <a:t> пропаганду?</a:t>
            </a: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378CA-CB1F-425F-A30B-430CB9FC8AF4}"/>
              </a:ext>
            </a:extLst>
          </p:cNvPr>
          <p:cNvSpPr txBox="1"/>
          <p:nvPr/>
        </p:nvSpPr>
        <p:spPr>
          <a:xfrm>
            <a:off x="191344" y="332656"/>
            <a:ext cx="11519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</a:rPr>
              <a:t>Проблемні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питання</a:t>
            </a:r>
            <a:r>
              <a:rPr lang="ru-RU" sz="3200" b="1" dirty="0">
                <a:solidFill>
                  <a:srgbClr val="FFC000"/>
                </a:solidFill>
              </a:rPr>
              <a:t>:</a:t>
            </a:r>
            <a:endParaRPr lang="uk-UA" sz="3200" b="1" dirty="0">
              <a:solidFill>
                <a:srgbClr val="FFC000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C6F9FCC-90F2-4570-AC84-F3FFB2C22001}"/>
              </a:ext>
            </a:extLst>
          </p:cNvPr>
          <p:cNvCxnSpPr>
            <a:cxnSpLocks/>
          </p:cNvCxnSpPr>
          <p:nvPr/>
        </p:nvCxnSpPr>
        <p:spPr>
          <a:xfrm>
            <a:off x="3143672" y="1268760"/>
            <a:ext cx="904832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6725ABF-6265-42BF-B631-5D8C5CD27AEF}"/>
              </a:ext>
            </a:extLst>
          </p:cNvPr>
          <p:cNvSpPr txBox="1"/>
          <p:nvPr/>
        </p:nvSpPr>
        <p:spPr>
          <a:xfrm>
            <a:off x="2460170" y="3015319"/>
            <a:ext cx="84949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rgbClr val="FFC000"/>
                </a:solidFill>
              </a:rPr>
              <a:t>Чи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хочете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дізнатись</a:t>
            </a:r>
            <a:r>
              <a:rPr lang="ru-RU" sz="3200" dirty="0">
                <a:solidFill>
                  <a:srgbClr val="FFC000"/>
                </a:solidFill>
              </a:rPr>
              <a:t>, як </a:t>
            </a:r>
            <a:r>
              <a:rPr lang="ru-RU" sz="3200" dirty="0" err="1">
                <a:solidFill>
                  <a:srgbClr val="FFC000"/>
                </a:solidFill>
              </a:rPr>
              <a:t>протистояти</a:t>
            </a:r>
            <a:r>
              <a:rPr lang="ru-RU" sz="3200" dirty="0">
                <a:solidFill>
                  <a:srgbClr val="FFC000"/>
                </a:solidFill>
              </a:rPr>
              <a:t> такому </a:t>
            </a:r>
            <a:r>
              <a:rPr lang="ru-RU" sz="3200" dirty="0" err="1">
                <a:solidFill>
                  <a:srgbClr val="FFC000"/>
                </a:solidFill>
              </a:rPr>
              <a:t>впливу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медіа</a:t>
            </a:r>
            <a:r>
              <a:rPr lang="ru-RU" sz="3200" dirty="0">
                <a:solidFill>
                  <a:srgbClr val="FFC000"/>
                </a:solidFill>
              </a:rPr>
              <a:t>?</a:t>
            </a:r>
            <a:endParaRPr lang="uk-UA" sz="3200" dirty="0">
              <a:solidFill>
                <a:srgbClr val="FFC000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2CE515C-9A30-4061-A433-BEE2957BA901}"/>
              </a:ext>
            </a:extLst>
          </p:cNvPr>
          <p:cNvCxnSpPr>
            <a:cxnSpLocks/>
          </p:cNvCxnSpPr>
          <p:nvPr/>
        </p:nvCxnSpPr>
        <p:spPr>
          <a:xfrm>
            <a:off x="0" y="4435394"/>
            <a:ext cx="904832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Гифка человек с вопросом на прозрачном фоне скачать бесплатно">
            <a:extLst>
              <a:ext uri="{FF2B5EF4-FFF2-40B4-BE49-F238E27FC236}">
                <a16:creationId xmlns:a16="http://schemas.microsoft.com/office/drawing/2014/main" id="{E33269E4-C520-4242-80FC-33D3F8BF9E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0" y="1268760"/>
            <a:ext cx="1885014" cy="31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увства сами по себе?/ Feelings on their own? — ЛЮБИТЬ ПОДРОСТКА">
            <a:extLst>
              <a:ext uri="{FF2B5EF4-FFF2-40B4-BE49-F238E27FC236}">
                <a16:creationId xmlns:a16="http://schemas.microsoft.com/office/drawing/2014/main" id="{66D6071F-9FBD-47B5-90E7-94D280CC8B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579" y="3689034"/>
            <a:ext cx="2513351" cy="31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8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826" y="592696"/>
            <a:ext cx="6072270" cy="1516236"/>
          </a:xfrm>
        </p:spPr>
        <p:txBody>
          <a:bodyPr>
            <a:normAutofit/>
          </a:bodyPr>
          <a:lstStyle/>
          <a:p>
            <a:pPr algn="l"/>
            <a:r>
              <a:rPr lang="uk-UA" sz="4400" b="1" dirty="0">
                <a:solidFill>
                  <a:schemeClr val="accent1"/>
                </a:solidFill>
              </a:rPr>
              <a:t>Пропаганда та інформаційна війна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B2286-4235-4AE1-8D24-7C2D70B8A4CF}"/>
              </a:ext>
            </a:extLst>
          </p:cNvPr>
          <p:cNvSpPr txBox="1"/>
          <p:nvPr/>
        </p:nvSpPr>
        <p:spPr>
          <a:xfrm>
            <a:off x="467577" y="3594907"/>
            <a:ext cx="66967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План: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Інформаційна війна;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Мова ворожнечі;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Пропаганда. Образ "чужого".</a:t>
            </a:r>
            <a:endParaRPr lang="uk-UA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D30553-9C30-4C7C-984F-9FB8F5584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4072" y="1350814"/>
            <a:ext cx="5300276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0732A8-A0C9-40FC-AE34-F31C6F1B20C8}"/>
              </a:ext>
            </a:extLst>
          </p:cNvPr>
          <p:cNvSpPr txBox="1"/>
          <p:nvPr/>
        </p:nvSpPr>
        <p:spPr>
          <a:xfrm>
            <a:off x="479376" y="404664"/>
            <a:ext cx="2736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Мета уроку: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695A3-FB1D-4C50-B3F0-C807998EF960}"/>
              </a:ext>
            </a:extLst>
          </p:cNvPr>
          <p:cNvSpPr txBox="1"/>
          <p:nvPr/>
        </p:nvSpPr>
        <p:spPr>
          <a:xfrm>
            <a:off x="3071664" y="989439"/>
            <a:ext cx="784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визначити</a:t>
            </a:r>
            <a:r>
              <a:rPr lang="ru-RU" sz="2400" dirty="0"/>
              <a:t> </a:t>
            </a:r>
            <a:r>
              <a:rPr lang="ru-RU" sz="2400" dirty="0" err="1"/>
              <a:t>сутність</a:t>
            </a:r>
            <a:r>
              <a:rPr lang="ru-RU" sz="2400" dirty="0"/>
              <a:t> понять «</a:t>
            </a:r>
            <a:r>
              <a:rPr lang="ru-RU" sz="2400" dirty="0" err="1"/>
              <a:t>інформаційна</a:t>
            </a:r>
            <a:r>
              <a:rPr lang="ru-RU" sz="2400" dirty="0"/>
              <a:t> </a:t>
            </a:r>
            <a:r>
              <a:rPr lang="ru-RU" sz="2400" dirty="0" err="1"/>
              <a:t>війна</a:t>
            </a:r>
            <a:r>
              <a:rPr lang="ru-RU" sz="2400" dirty="0"/>
              <a:t>», «пропаганда», «</a:t>
            </a:r>
            <a:r>
              <a:rPr lang="ru-RU" sz="2400" dirty="0" err="1"/>
              <a:t>мова</a:t>
            </a:r>
            <a:r>
              <a:rPr lang="ru-RU" sz="2400" dirty="0"/>
              <a:t> </a:t>
            </a:r>
            <a:r>
              <a:rPr lang="ru-RU" sz="2400" dirty="0" err="1"/>
              <a:t>ворожнечі</a:t>
            </a:r>
            <a:r>
              <a:rPr lang="ru-RU" sz="2400" dirty="0"/>
              <a:t>»,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ознаки</a:t>
            </a:r>
            <a:r>
              <a:rPr lang="ru-RU" sz="2400" dirty="0"/>
              <a:t>, </a:t>
            </a:r>
            <a:r>
              <a:rPr lang="ru-RU" sz="2400" dirty="0" err="1"/>
              <a:t>механізм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та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впливу</a:t>
            </a:r>
            <a:r>
              <a:rPr lang="ru-RU" sz="2400" dirty="0"/>
              <a:t> на свою </a:t>
            </a:r>
            <a:r>
              <a:rPr lang="ru-RU" sz="2400" dirty="0" err="1"/>
              <a:t>особистість</a:t>
            </a:r>
            <a:r>
              <a:rPr lang="ru-RU" sz="2400" dirty="0"/>
              <a:t>.</a:t>
            </a:r>
            <a:endParaRPr lang="uk-UA" sz="24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132165C-FF88-4FCF-90EB-DA72B365AABD}"/>
              </a:ext>
            </a:extLst>
          </p:cNvPr>
          <p:cNvCxnSpPr>
            <a:cxnSpLocks/>
          </p:cNvCxnSpPr>
          <p:nvPr/>
        </p:nvCxnSpPr>
        <p:spPr>
          <a:xfrm>
            <a:off x="0" y="2492896"/>
            <a:ext cx="904832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BB9CB3-054B-446F-BD7D-C004A18E8B06}"/>
              </a:ext>
            </a:extLst>
          </p:cNvPr>
          <p:cNvSpPr txBox="1"/>
          <p:nvPr/>
        </p:nvSpPr>
        <p:spPr>
          <a:xfrm>
            <a:off x="3065448" y="3429000"/>
            <a:ext cx="8537400" cy="243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lvl="2" indent="-446088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uk-UA" sz="2400" dirty="0"/>
              <a:t>Визначити поняття «інформаційна війна», «пропаганда», «мова ворожнечі»;</a:t>
            </a:r>
          </a:p>
          <a:p>
            <a:pPr marL="538163" lvl="2" indent="-446088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uk-UA" sz="2400" dirty="0"/>
              <a:t>Виявити ознаки за якими можна вирізнити в медіа інформацію пропагандистського спрямування;</a:t>
            </a:r>
          </a:p>
          <a:p>
            <a:pPr marL="538163" lvl="2" indent="-446088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uk-UA" sz="2400" dirty="0"/>
              <a:t>Опанувати механізм роботи з матеріалами пропаганди, щоб нівелювати їх вплив на особистість.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117FF-C822-47F2-8E23-AAEA8AD0AB99}"/>
              </a:ext>
            </a:extLst>
          </p:cNvPr>
          <p:cNvSpPr txBox="1"/>
          <p:nvPr/>
        </p:nvSpPr>
        <p:spPr>
          <a:xfrm>
            <a:off x="476008" y="2668849"/>
            <a:ext cx="2243320" cy="584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tabLst>
                <a:tab pos="457200" algn="l"/>
              </a:tabLst>
            </a:pPr>
            <a:r>
              <a:rPr lang="uk-UA" sz="3200" b="1" dirty="0">
                <a:solidFill>
                  <a:srgbClr val="FFC000"/>
                </a:solidFill>
              </a:rPr>
              <a:t>Завдання: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339F847-FFBD-4E81-9375-27643906BAAF}"/>
              </a:ext>
            </a:extLst>
          </p:cNvPr>
          <p:cNvCxnSpPr>
            <a:cxnSpLocks/>
          </p:cNvCxnSpPr>
          <p:nvPr/>
        </p:nvCxnSpPr>
        <p:spPr>
          <a:xfrm>
            <a:off x="3143672" y="6021288"/>
            <a:ext cx="904832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6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5F5C6A-6110-4952-8D3F-67B9C6334816}"/>
              </a:ext>
            </a:extLst>
          </p:cNvPr>
          <p:cNvSpPr txBox="1"/>
          <p:nvPr/>
        </p:nvSpPr>
        <p:spPr>
          <a:xfrm>
            <a:off x="4752335" y="404663"/>
            <a:ext cx="72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-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інформаційних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, </a:t>
            </a:r>
            <a:r>
              <a:rPr lang="ru-RU" sz="2400" dirty="0" err="1"/>
              <a:t>застосовуваних</a:t>
            </a:r>
            <a:r>
              <a:rPr lang="ru-RU" sz="2400" dirty="0"/>
              <a:t> сторонами,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протистоять</a:t>
            </a:r>
            <a:r>
              <a:rPr lang="ru-RU" sz="2400" dirty="0"/>
              <a:t> одна </a:t>
            </a:r>
            <a:r>
              <a:rPr lang="ru-RU" sz="2400" dirty="0" err="1"/>
              <a:t>одній</a:t>
            </a:r>
            <a:r>
              <a:rPr lang="ru-RU" sz="2400" dirty="0"/>
              <a:t>, для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цілей</a:t>
            </a:r>
            <a:r>
              <a:rPr lang="ru-RU" sz="2400" dirty="0"/>
              <a:t>.</a:t>
            </a:r>
            <a:r>
              <a:rPr lang="uk-UA" sz="2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D8CAD-DD54-49CA-A4DE-B64638C359AA}"/>
              </a:ext>
            </a:extLst>
          </p:cNvPr>
          <p:cNvSpPr txBox="1"/>
          <p:nvPr/>
        </p:nvSpPr>
        <p:spPr>
          <a:xfrm>
            <a:off x="695400" y="332656"/>
            <a:ext cx="3816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C000"/>
                </a:solidFill>
              </a:rPr>
              <a:t>Інформаційна війна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9855C-5D4F-4188-A122-79F0D8470AEC}"/>
              </a:ext>
            </a:extLst>
          </p:cNvPr>
          <p:cNvSpPr txBox="1"/>
          <p:nvPr/>
        </p:nvSpPr>
        <p:spPr>
          <a:xfrm>
            <a:off x="2135560" y="2132856"/>
            <a:ext cx="2497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C000"/>
                </a:solidFill>
              </a:rPr>
              <a:t>Мова ворожнечі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86D22-9C64-4A56-A283-C9425EB465AD}"/>
              </a:ext>
            </a:extLst>
          </p:cNvPr>
          <p:cNvSpPr txBox="1"/>
          <p:nvPr/>
        </p:nvSpPr>
        <p:spPr>
          <a:xfrm>
            <a:off x="263352" y="3918247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C000"/>
                </a:solidFill>
              </a:rPr>
              <a:t>Пропаганда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BD7A600-053F-420C-917D-8CE0205FD3FF}"/>
              </a:ext>
            </a:extLst>
          </p:cNvPr>
          <p:cNvCxnSpPr>
            <a:cxnSpLocks/>
          </p:cNvCxnSpPr>
          <p:nvPr/>
        </p:nvCxnSpPr>
        <p:spPr>
          <a:xfrm>
            <a:off x="4717296" y="1719483"/>
            <a:ext cx="7464152" cy="7200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EAA0844-0A66-4952-834B-ED59113B2EBB}"/>
              </a:ext>
            </a:extLst>
          </p:cNvPr>
          <p:cNvCxnSpPr>
            <a:cxnSpLocks/>
          </p:cNvCxnSpPr>
          <p:nvPr/>
        </p:nvCxnSpPr>
        <p:spPr>
          <a:xfrm>
            <a:off x="3287688" y="3581444"/>
            <a:ext cx="889376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2D16CB2-243A-45CC-BB00-5FFC3C05ECA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2603612" y="855876"/>
            <a:ext cx="780560" cy="127698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CA8E931-4C87-4679-B5D0-D787E1C823D7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1199456" y="855876"/>
            <a:ext cx="1404156" cy="306237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8A4188C-50C5-4C70-A351-1937D2B92C1B}"/>
              </a:ext>
            </a:extLst>
          </p:cNvPr>
          <p:cNvSpPr txBox="1"/>
          <p:nvPr/>
        </p:nvSpPr>
        <p:spPr>
          <a:xfrm>
            <a:off x="4717296" y="2139153"/>
            <a:ext cx="71733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– інформаційний прояв (висловлювання, що підтримують, виправдовують, поширюють, розпалюють) дискримінації особи чи групи осіб за певним соціальним, етнічним, національним чи іншим критерієм.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827E7F2-C55D-44F8-9B43-455BE3231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35225"/>
          <a:stretch/>
        </p:blipFill>
        <p:spPr>
          <a:xfrm>
            <a:off x="3287688" y="3891684"/>
            <a:ext cx="8712968" cy="29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9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1389</TotalTime>
  <Words>1587</Words>
  <Application>Microsoft Office PowerPoint</Application>
  <PresentationFormat>Широкоэкранный</PresentationFormat>
  <Paragraphs>116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Calisto MT</vt:lpstr>
      <vt:lpstr>Symbol</vt:lpstr>
      <vt:lpstr>Times New Roman</vt:lpstr>
      <vt:lpstr>Wingdings</vt:lpstr>
      <vt:lpstr>Wingdings 2</vt:lpstr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Пропаганда та інформаційна війна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“Комунікація, медіа та мас-медіа, їхня роль в сучасному світі”</dc:title>
  <dc:creator>Прибитько Іван</dc:creator>
  <cp:lastModifiedBy>Ivan</cp:lastModifiedBy>
  <cp:revision>135</cp:revision>
  <dcterms:created xsi:type="dcterms:W3CDTF">2022-02-01T08:35:05Z</dcterms:created>
  <dcterms:modified xsi:type="dcterms:W3CDTF">2024-03-04T14:21:46Z</dcterms:modified>
</cp:coreProperties>
</file>