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61" r:id="rId6"/>
    <p:sldId id="262" r:id="rId7"/>
    <p:sldId id="263" r:id="rId8"/>
    <p:sldId id="264" r:id="rId9"/>
    <p:sldId id="265" r:id="rId10"/>
    <p:sldId id="266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75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D12407-B690-42C2-91D7-D92548DB81E1}" type="datetimeFigureOut">
              <a:rPr lang="en-US" smtClean="0"/>
              <a:t>4/13/2025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9BAA3-42A9-44ED-9265-A45EDD7CE3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98013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D12407-B690-42C2-91D7-D92548DB81E1}" type="datetimeFigureOut">
              <a:rPr lang="en-US" smtClean="0"/>
              <a:t>4/13/2025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9BAA3-42A9-44ED-9265-A45EDD7CE3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0346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D12407-B690-42C2-91D7-D92548DB81E1}" type="datetimeFigureOut">
              <a:rPr lang="en-US" smtClean="0"/>
              <a:t>4/13/2025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9BAA3-42A9-44ED-9265-A45EDD7CE3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5194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D12407-B690-42C2-91D7-D92548DB81E1}" type="datetimeFigureOut">
              <a:rPr lang="en-US" smtClean="0"/>
              <a:t>4/13/2025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9BAA3-42A9-44ED-9265-A45EDD7CE3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94536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D12407-B690-42C2-91D7-D92548DB81E1}" type="datetimeFigureOut">
              <a:rPr lang="en-US" smtClean="0"/>
              <a:t>4/13/2025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9BAA3-42A9-44ED-9265-A45EDD7CE3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77178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D12407-B690-42C2-91D7-D92548DB81E1}" type="datetimeFigureOut">
              <a:rPr lang="en-US" smtClean="0"/>
              <a:t>4/13/2025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9BAA3-42A9-44ED-9265-A45EDD7CE3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23209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D12407-B690-42C2-91D7-D92548DB81E1}" type="datetimeFigureOut">
              <a:rPr lang="en-US" smtClean="0"/>
              <a:t>4/13/2025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9BAA3-42A9-44ED-9265-A45EDD7CE3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70310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D12407-B690-42C2-91D7-D92548DB81E1}" type="datetimeFigureOut">
              <a:rPr lang="en-US" smtClean="0"/>
              <a:t>4/13/2025</a:t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9BAA3-42A9-44ED-9265-A45EDD7CE3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64517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D12407-B690-42C2-91D7-D92548DB81E1}" type="datetimeFigureOut">
              <a:rPr lang="en-US" smtClean="0"/>
              <a:t>4/13/2025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9BAA3-42A9-44ED-9265-A45EDD7CE3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18707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D12407-B690-42C2-91D7-D92548DB81E1}" type="datetimeFigureOut">
              <a:rPr lang="en-US" smtClean="0"/>
              <a:t>4/13/2025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9BAA3-42A9-44ED-9265-A45EDD7CE3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2476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D12407-B690-42C2-91D7-D92548DB81E1}" type="datetimeFigureOut">
              <a:rPr lang="en-US" smtClean="0"/>
              <a:t>4/13/2025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9BAA3-42A9-44ED-9265-A45EDD7CE3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17625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D12407-B690-42C2-91D7-D92548DB81E1}" type="datetimeFigureOut">
              <a:rPr lang="en-US" smtClean="0"/>
              <a:t>4/13/2025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A9BAA3-42A9-44ED-9265-A45EDD7CE3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68641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42110" y="1454871"/>
            <a:ext cx="10363200" cy="2632220"/>
          </a:xfrm>
        </p:spPr>
        <p:txBody>
          <a:bodyPr>
            <a:normAutofit/>
          </a:bodyPr>
          <a:lstStyle/>
          <a:p>
            <a:r>
              <a:rPr lang="uk-UA" sz="53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ФІНАНСИ ЗАРУБІЖНИХ </a:t>
            </a:r>
            <a:r>
              <a:rPr lang="uk-UA" sz="53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КОРПОРАЦІЙ</a:t>
            </a:r>
            <a:r>
              <a:rPr lang="uk-UA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Викладач: </a:t>
            </a:r>
            <a:r>
              <a:rPr lang="uk-UA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к.е.н</a:t>
            </a:r>
            <a:r>
              <a:rPr lang="uk-UA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., доцент </a:t>
            </a:r>
            <a:r>
              <a:rPr lang="uk-UA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Щебликіна</a:t>
            </a:r>
            <a:r>
              <a:rPr lang="uk-UA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Інна Олександрівна</a:t>
            </a:r>
            <a:endParaRPr lang="en-US" sz="31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907113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29491" y="526473"/>
            <a:ext cx="11416145" cy="6096000"/>
          </a:xfrm>
        </p:spPr>
        <p:txBody>
          <a:bodyPr>
            <a:normAutofit fontScale="92500"/>
          </a:bodyPr>
          <a:lstStyle/>
          <a:p>
            <a:pPr marL="0" indent="0" algn="ctr">
              <a:buNone/>
            </a:pP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Зміст навчальної </a:t>
            </a:r>
            <a:r>
              <a:rPr lang="uk-UA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дисципліни</a:t>
            </a:r>
          </a:p>
          <a:p>
            <a:pPr marL="0" indent="0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Тема 1. Розвиток фінансових відносин у країнах з розвинутою економікою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Тема 2. Особливості організації і функціонування зарубіжних корпорацій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Тема 3. Організація та система управління фінансами зарубіжних корпорацій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Тема 4. Оцінювання корпоративних цінних паперів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Тема 5. Діяльність корпорацій на фінансовому ринку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Тема 6. Корпоративні цінні папери на ринку капіталу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Тема 7.Фінансова звітність зарубіжних корпорацій  і її аналіз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Тема 8.  Вартість капіталу зарубіжних корпорації </a:t>
            </a:r>
            <a:endParaRPr lang="uk-UA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Тема 9. Структура капіталу зарубіжних корпорації             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Тема 10. Стратегічне і поточне фінансове планування в корпорації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Тема 11. Фінансова діяльність транснаціональних корпорацій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606528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52054" y="775855"/>
            <a:ext cx="10515600" cy="5068599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uk-UA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Метою викладання навчальної дисципліни «Фінанси зарубіжних корпорацій» </a:t>
            </a:r>
            <a:r>
              <a:rPr lang="uk-UA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є формування системи знань про механізми організації, плану­вання й управління фінансами зарубіжних корпорацій на основі те­оретичного і практичного аналізу процесів фінансування і кредиту­вання, узагальнення положень відповідних законодавчих і норматив­них документів, а також досвіду фінансово-господарської діяльності провідних зарубіжних корпорацій.</a:t>
            </a: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987447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63236"/>
            <a:ext cx="11416145" cy="5902035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uk-UA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Основними завданнями вивчення дисципліни «Фінанси зарубіжних корпорацій» </a:t>
            </a:r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uk-UA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ознайомитись </a:t>
            </a:r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із питаннями, що розкривають особливості організації, функціонування та забезпечення фінансової діяльності зарубіжних корпорацій; засвоїти порядок емісії та обігу корпоративних цінних паперів; опанувати методи розрахунку показників, що визначають положення корпорації на фондовому ринку</a:t>
            </a:r>
            <a:r>
              <a:rPr lang="uk-UA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 засвоїти </a:t>
            </a:r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порядок визначення ціни капіталу корпорації, вибору оптимальної структури капіталу та джерел залучення додаткового </a:t>
            </a:r>
            <a:r>
              <a:rPr lang="uk-UA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капіталу;</a:t>
            </a:r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навчитися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застосовувати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методи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стратегічного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оперативного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фінансового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планування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корпорації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усвідомити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особливості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фінансової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транснаціональних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корпорацій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576586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90600" y="1482437"/>
            <a:ext cx="10515600" cy="4625254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uk-UA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Дисципліна «Фінанси зарубіжних корпорацій» поглиблює та конкретизує знання, набуті студентами в результаті вивчення курсів «Фінанси», «Міжнародна економіка», «Міжнародні фінанси», «Фінансові послуги», «Глобальна економіка».</a:t>
            </a: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170755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429491"/>
            <a:ext cx="10515600" cy="5747472"/>
          </a:xfrm>
        </p:spPr>
        <p:txBody>
          <a:bodyPr/>
          <a:lstStyle/>
          <a:p>
            <a:pPr marL="0" indent="0" algn="ctr">
              <a:buNone/>
            </a:pP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Паспорт навчальної дисципліни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90267708"/>
              </p:ext>
            </p:extLst>
          </p:nvPr>
        </p:nvGraphicFramePr>
        <p:xfrm>
          <a:off x="1191491" y="1205345"/>
          <a:ext cx="9601199" cy="512396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964402">
                  <a:extLst>
                    <a:ext uri="{9D8B030D-6E8A-4147-A177-3AD203B41FA5}">
                      <a16:colId xmlns:a16="http://schemas.microsoft.com/office/drawing/2014/main" val="3232470629"/>
                    </a:ext>
                  </a:extLst>
                </a:gridCol>
                <a:gridCol w="3246205">
                  <a:extLst>
                    <a:ext uri="{9D8B030D-6E8A-4147-A177-3AD203B41FA5}">
                      <a16:colId xmlns:a16="http://schemas.microsoft.com/office/drawing/2014/main" val="3322472659"/>
                    </a:ext>
                  </a:extLst>
                </a:gridCol>
                <a:gridCol w="3390592">
                  <a:extLst>
                    <a:ext uri="{9D8B030D-6E8A-4147-A177-3AD203B41FA5}">
                      <a16:colId xmlns:a16="http://schemas.microsoft.com/office/drawing/2014/main" val="1790499882"/>
                    </a:ext>
                  </a:extLst>
                </a:gridCol>
              </a:tblGrid>
              <a:tr h="65470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Нормативні показники </a:t>
                      </a:r>
                      <a:endParaRPr lang="en-US" sz="16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Droid Sans Fallback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денна форма здобуття освіти</a:t>
                      </a:r>
                      <a:endParaRPr lang="en-US" sz="16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Droid Sans Fallback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заочна форма здобуття освіти</a:t>
                      </a:r>
                      <a:endParaRPr lang="en-US" sz="16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Droid Sans Fallback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920089072"/>
                  </a:ext>
                </a:extLst>
              </a:tr>
              <a:tr h="14465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6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6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Droid Sans Fallback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6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16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Droid Sans Fallback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6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16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Droid Sans Fallback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261555737"/>
                  </a:ext>
                </a:extLst>
              </a:tr>
              <a:tr h="27063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uk-UA" sz="16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Статус дисципліни</a:t>
                      </a:r>
                      <a:endParaRPr lang="en-US" sz="16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Droid Sans Fallback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Вибіркова </a:t>
                      </a:r>
                      <a:endParaRPr lang="en-US" sz="16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Droid Sans Fallback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80840836"/>
                  </a:ext>
                </a:extLst>
              </a:tr>
              <a:tr h="22977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uk-UA" sz="16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Семестр </a:t>
                      </a:r>
                      <a:endParaRPr lang="en-US" sz="16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Droid Sans Fallback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-й</a:t>
                      </a:r>
                      <a:endParaRPr lang="en-US" sz="16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Droid Sans Fallback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3 -й</a:t>
                      </a:r>
                      <a:endParaRPr lang="en-US" sz="16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Droid Sans Fallback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93496902"/>
                  </a:ext>
                </a:extLst>
              </a:tr>
              <a:tr h="37888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uk-UA" sz="16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Кількість кредитів ECTS </a:t>
                      </a:r>
                      <a:endParaRPr lang="en-US" sz="16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Droid Sans Fallback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16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Droid Sans Fallback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17686947"/>
                  </a:ext>
                </a:extLst>
              </a:tr>
              <a:tr h="26988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uk-UA" sz="16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Кількість годин </a:t>
                      </a:r>
                      <a:endParaRPr lang="en-US" sz="16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Droid Sans Fallback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90</a:t>
                      </a:r>
                      <a:endParaRPr lang="en-US" sz="16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Droid Sans Fallback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02415480"/>
                  </a:ext>
                </a:extLst>
              </a:tr>
              <a:tr h="22977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Лекційні заняття</a:t>
                      </a:r>
                      <a:endParaRPr lang="en-US" sz="16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Droid Sans Fallback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год.</a:t>
                      </a:r>
                      <a:endParaRPr lang="en-US" sz="16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Droid Sans Fallback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 год.</a:t>
                      </a:r>
                      <a:endParaRPr lang="en-US" sz="16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Droid Sans Fallback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399872850"/>
                  </a:ext>
                </a:extLst>
              </a:tr>
              <a:tr h="50344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Практичні </a:t>
                      </a:r>
                      <a:endParaRPr lang="en-US" sz="16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Droid Sans Fallback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год.</a:t>
                      </a:r>
                      <a:endParaRPr lang="en-US" sz="16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Droid Sans Fallback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 год.</a:t>
                      </a:r>
                      <a:endParaRPr lang="en-US" sz="16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Droid Sans Fallback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515240971"/>
                  </a:ext>
                </a:extLst>
              </a:tr>
              <a:tr h="23504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Самостійна робота</a:t>
                      </a:r>
                      <a:endParaRPr lang="en-US" sz="16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Droid Sans Fallback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год.</a:t>
                      </a:r>
                      <a:endParaRPr lang="en-US" sz="16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Droid Sans Fallback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82 год.</a:t>
                      </a:r>
                      <a:endParaRPr lang="en-US" sz="16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Droid Sans Fallback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914644473"/>
                  </a:ext>
                </a:extLst>
              </a:tr>
              <a:tr h="44932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Консультації </a:t>
                      </a:r>
                      <a:endParaRPr lang="en-US" sz="16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Droid Sans Fallback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6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Очно Середа 9:35-10:55. Проспект Соборний,74 (V корп., к. 114) або дистанційно </a:t>
                      </a:r>
                      <a:r>
                        <a:rPr lang="en-US" sz="16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ZOOM</a:t>
                      </a:r>
                      <a:r>
                        <a:rPr lang="uk-UA" sz="16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конференція (ідентифікатор 3238585040. Код 7</a:t>
                      </a:r>
                      <a:r>
                        <a:rPr lang="en-US" sz="16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FtFY</a:t>
                      </a:r>
                      <a:r>
                        <a:rPr lang="ru-RU" sz="16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16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Droid Sans Fallback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34776906"/>
                  </a:ext>
                </a:extLst>
              </a:tr>
              <a:tr h="47534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Вид підсумкового семестрового контролю: </a:t>
                      </a:r>
                      <a:endParaRPr lang="en-US" sz="16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Droid Sans Fallback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залік</a:t>
                      </a:r>
                      <a:endParaRPr lang="en-US" sz="16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Droid Sans Fallback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44315008"/>
                  </a:ext>
                </a:extLst>
              </a:tr>
              <a:tr h="72091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kern="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Посилання на електронний курс у СЕЗН ЗНУ (платформа Moodle)</a:t>
                      </a:r>
                      <a:endParaRPr lang="en-US" sz="16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Droid Sans Fallback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https://moodle.znu.edu.ua/course/view.php?id=6632</a:t>
                      </a:r>
                      <a:endParaRPr lang="en-US" sz="16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Droid Sans Fallback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3709782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921924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51165" y="554182"/>
            <a:ext cx="10875818" cy="5791200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uk-UA" b="1" dirty="0">
                <a:latin typeface="Times New Roman" pitchFamily="18" charset="0"/>
                <a:ea typeface="MS Mincho" pitchFamily="49" charset="-128"/>
                <a:cs typeface="Times New Roman" pitchFamily="18" charset="0"/>
              </a:rPr>
              <a:t>Заплановані освітньою програмою компетентності і результати навчання </a:t>
            </a:r>
            <a:endParaRPr lang="uk-UA" b="1" dirty="0" smtClean="0">
              <a:latin typeface="Times New Roman" pitchFamily="18" charset="0"/>
              <a:ea typeface="MS Mincho" pitchFamily="49" charset="-128"/>
              <a:cs typeface="Times New Roman" pitchFamily="18" charset="0"/>
            </a:endParaRPr>
          </a:p>
          <a:p>
            <a:pPr algn="just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ЗК1. Здатність до абстрактного мислення, аналізу та синтезу. 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ЗК3. Здатність проведення досліджень на відповідному рівні. 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ЗК4. Вміння виявляти, ставити та вирішувати проблеми. 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ЗК5. Здатність приймати обґрунтовані рішення. 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ЗК6. Навички міжособистісної взаємодії.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ЗК9. Здатність діяти на основі етичних міркувань (мотивів).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СК1. Здатність використовувати фундаментальні закономірності розвитку фінансів,  банківської справи та страхування у поєднанні з дослідницькими і управлінськими інструментами для здійснення професійної та наукової діяльності.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СК5. Здатність оцінювати межі власної фахової компетентності та підвищувати професійну кваліфікацію. 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ru-RU" b="1" dirty="0">
              <a:latin typeface="Times New Roman" pitchFamily="18" charset="0"/>
              <a:ea typeface="MS Mincho" pitchFamily="49" charset="-128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3970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65018" y="471055"/>
            <a:ext cx="10688782" cy="5902036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СК6. Здатність застосовувати міждисциплінарні підходи при розв’язанні складних задач і проблем у сфері фінансів, банківської справи та страхування.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СК7. Здатність до пошуку, використання та інтерпретації інформації, необхідної для вирішення професійних і наукових завдань в сфері фінансів,  банківської справи та страхування.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ПР01. Використовувати фундаментальні закономірності розвитку фінансів, банківської справи та страхування у поєднанні з дослідницькими і управлінськими інструментами для здійснення професійної та наукової діяльності. 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ПР03. Здійснювати адаптацію та модифікацію існуючих наукових підходів і методів до конкретних ситуацій професійної діяльності.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ПР04. Відшуковувати, обробляти, систематизувати та аналізувати інформацію, необхідну для вирішення професійних та наукових завдань в сфері фінансів,  банківської справи та страхування.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633145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831273"/>
            <a:ext cx="10515600" cy="5345690"/>
          </a:xfrm>
        </p:spPr>
        <p:txBody>
          <a:bodyPr/>
          <a:lstStyle/>
          <a:p>
            <a:pPr algn="just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ПР06. Доступно і аргументовано представляти результати досліджень усно і письмово, брати участь у фахових дискусіях. 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ПР11. Застосовувати поглиблені знання в сфері фінансового, банківського та страхового менеджменту для прийняття рішень. 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8011725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665018"/>
            <a:ext cx="10515600" cy="5511945"/>
          </a:xfrm>
        </p:spPr>
        <p:txBody>
          <a:bodyPr/>
          <a:lstStyle/>
          <a:p>
            <a:pPr marL="0" indent="0" algn="ctr">
              <a:buNone/>
            </a:pP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Методи навчання </a:t>
            </a:r>
            <a:endParaRPr lang="uk-UA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Лекції, практичні заняття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репродуктивний метод (лекція, пояснення, доповідь); наочні методи (презентації, діаграми, ілюстрації, схеми); метод проблемного викладу (постановка проблем і розкриття шляху їхнього вирішення); дискусійні методи (дискусії, презентації, робота в групах, мозковий штурм, дебати); економіко-статистичні методи.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Самостійна робота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репродуктивний метод, дослідницький метод, метод навчання з використанням Інтернет-технологій (електронне навчання), аналіз, синтез, індукція, дедукція, узагальнення.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8456527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</TotalTime>
  <Words>710</Words>
  <Application>Microsoft Office PowerPoint</Application>
  <PresentationFormat>Широкоэкранный</PresentationFormat>
  <Paragraphs>66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7" baseType="lpstr">
      <vt:lpstr>Arial</vt:lpstr>
      <vt:lpstr>Calibri</vt:lpstr>
      <vt:lpstr>Calibri Light</vt:lpstr>
      <vt:lpstr>Droid Sans Fallback</vt:lpstr>
      <vt:lpstr>MS Mincho</vt:lpstr>
      <vt:lpstr>Times New Roman</vt:lpstr>
      <vt:lpstr>Тема Office</vt:lpstr>
      <vt:lpstr>ФІНАНСИ ЗАРУБІЖНИХ КОРПОРАЦІЙ  Викладач: к.е.н., доцент Щебликіна Інна Олександрівна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ІННОВАЦІЙНИЙ РОЗВИТОК ПІДПРИЄМСТВ</dc:title>
  <dc:creator>Инна</dc:creator>
  <cp:lastModifiedBy>Инна</cp:lastModifiedBy>
  <cp:revision>12</cp:revision>
  <dcterms:created xsi:type="dcterms:W3CDTF">2025-03-29T16:57:10Z</dcterms:created>
  <dcterms:modified xsi:type="dcterms:W3CDTF">2025-04-13T16:16:25Z</dcterms:modified>
</cp:coreProperties>
</file>