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</p:sldIdLst>
  <p:sldSz cx="10080625" cy="7559675"/>
  <p:notesSz cx="7559675" cy="10691495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360000" y="184680"/>
            <a:ext cx="9359640" cy="1250280"/>
          </a:xfrm>
          <a:prstGeom prst="rect">
            <a:avLst/>
          </a:prstGeom>
        </p:spPr>
        <p:txBody>
          <a:bodyPr lIns="0" tIns="0" rIns="0" bIns="0" anchor="ctr"/>
          <a:p>
            <a:pPr algn="ctr"/>
            <a:endParaRPr lang="uk-UA" sz="4400" b="0" strike="noStrike" spc="-1">
              <a:latin typeface="Arial" panose="020B0604020202020204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360000" y="1980000"/>
            <a:ext cx="9179640" cy="223200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uk-UA" sz="3200" b="0" strike="noStrike" spc="-1">
              <a:latin typeface="Arial" panose="020B0604020202020204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360000" y="4424400"/>
            <a:ext cx="9179640" cy="223200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uk-UA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360000" y="184680"/>
            <a:ext cx="9359640" cy="1250280"/>
          </a:xfrm>
          <a:prstGeom prst="rect">
            <a:avLst/>
          </a:prstGeom>
        </p:spPr>
        <p:txBody>
          <a:bodyPr lIns="0" tIns="0" rIns="0" bIns="0" anchor="ctr"/>
          <a:p>
            <a:pPr algn="ctr"/>
            <a:endParaRPr lang="uk-UA" sz="4400" b="0" strike="noStrike" spc="-1">
              <a:latin typeface="Arial" panose="020B0604020202020204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360000" y="1980000"/>
            <a:ext cx="4479480" cy="223200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uk-UA" sz="3200" b="0" strike="noStrike" spc="-1">
              <a:latin typeface="Arial" panose="020B0604020202020204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5063760" y="1980000"/>
            <a:ext cx="4479480" cy="223200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uk-UA" sz="3200" b="0" strike="noStrike" spc="-1">
              <a:latin typeface="Arial" panose="020B0604020202020204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360000" y="4424400"/>
            <a:ext cx="4479480" cy="223200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uk-UA" sz="3200" b="0" strike="noStrike" spc="-1">
              <a:latin typeface="Arial" panose="020B0604020202020204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5063760" y="4424400"/>
            <a:ext cx="4479480" cy="223200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uk-UA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360000" y="184680"/>
            <a:ext cx="9359640" cy="1250280"/>
          </a:xfrm>
          <a:prstGeom prst="rect">
            <a:avLst/>
          </a:prstGeom>
        </p:spPr>
        <p:txBody>
          <a:bodyPr lIns="0" tIns="0" rIns="0" bIns="0" anchor="ctr"/>
          <a:p>
            <a:pPr algn="ctr"/>
            <a:endParaRPr lang="uk-UA" sz="4400" b="0" strike="noStrike" spc="-1">
              <a:latin typeface="Arial" panose="020B0604020202020204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360000" y="1980000"/>
            <a:ext cx="2955600" cy="2232000"/>
          </a:xfrm>
          <a:prstGeom prst="rect">
            <a:avLst/>
          </a:prstGeom>
        </p:spPr>
        <p:txBody>
          <a:bodyPr lIns="0" tIns="0" rIns="0" bIns="0">
            <a:normAutofit fontScale="97000"/>
          </a:bodyPr>
          <a:p>
            <a:endParaRPr lang="uk-UA" sz="3200" b="0" strike="noStrike" spc="-1">
              <a:latin typeface="Arial" panose="020B0604020202020204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3463920" y="1980000"/>
            <a:ext cx="2955600" cy="2232000"/>
          </a:xfrm>
          <a:prstGeom prst="rect">
            <a:avLst/>
          </a:prstGeom>
        </p:spPr>
        <p:txBody>
          <a:bodyPr lIns="0" tIns="0" rIns="0" bIns="0">
            <a:normAutofit fontScale="97000"/>
          </a:bodyPr>
          <a:p>
            <a:endParaRPr lang="uk-UA" sz="3200" b="0" strike="noStrike" spc="-1">
              <a:latin typeface="Arial" panose="020B0604020202020204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567480" y="1980000"/>
            <a:ext cx="2955600" cy="2232000"/>
          </a:xfrm>
          <a:prstGeom prst="rect">
            <a:avLst/>
          </a:prstGeom>
        </p:spPr>
        <p:txBody>
          <a:bodyPr lIns="0" tIns="0" rIns="0" bIns="0">
            <a:normAutofit fontScale="97000"/>
          </a:bodyPr>
          <a:p>
            <a:endParaRPr lang="uk-UA" sz="3200" b="0" strike="noStrike" spc="-1">
              <a:latin typeface="Arial" panose="020B0604020202020204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360000" y="4424400"/>
            <a:ext cx="2955600" cy="2232000"/>
          </a:xfrm>
          <a:prstGeom prst="rect">
            <a:avLst/>
          </a:prstGeom>
        </p:spPr>
        <p:txBody>
          <a:bodyPr lIns="0" tIns="0" rIns="0" bIns="0">
            <a:normAutofit fontScale="97000"/>
          </a:bodyPr>
          <a:p>
            <a:endParaRPr lang="uk-UA" sz="3200" b="0" strike="noStrike" spc="-1">
              <a:latin typeface="Arial" panose="020B0604020202020204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3463920" y="4424400"/>
            <a:ext cx="2955600" cy="2232000"/>
          </a:xfrm>
          <a:prstGeom prst="rect">
            <a:avLst/>
          </a:prstGeom>
        </p:spPr>
        <p:txBody>
          <a:bodyPr lIns="0" tIns="0" rIns="0" bIns="0">
            <a:normAutofit fontScale="97000"/>
          </a:bodyPr>
          <a:p>
            <a:endParaRPr lang="uk-UA" sz="3200" b="0" strike="noStrike" spc="-1">
              <a:latin typeface="Arial" panose="020B0604020202020204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6567480" y="4424400"/>
            <a:ext cx="2955600" cy="2232000"/>
          </a:xfrm>
          <a:prstGeom prst="rect">
            <a:avLst/>
          </a:prstGeom>
        </p:spPr>
        <p:txBody>
          <a:bodyPr lIns="0" tIns="0" rIns="0" bIns="0">
            <a:normAutofit fontScale="97000"/>
          </a:bodyPr>
          <a:p>
            <a:endParaRPr lang="uk-UA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360000" y="184680"/>
            <a:ext cx="9359640" cy="1250280"/>
          </a:xfrm>
          <a:prstGeom prst="rect">
            <a:avLst/>
          </a:prstGeom>
        </p:spPr>
        <p:txBody>
          <a:bodyPr lIns="0" tIns="0" rIns="0" bIns="0" anchor="ctr"/>
          <a:p>
            <a:pPr algn="ctr"/>
            <a:endParaRPr lang="uk-UA" sz="4400" b="0" strike="noStrike" spc="-1">
              <a:latin typeface="Arial" panose="020B0604020202020204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360000" y="1980000"/>
            <a:ext cx="9179640" cy="4679640"/>
          </a:xfrm>
          <a:prstGeom prst="rect">
            <a:avLst/>
          </a:prstGeom>
        </p:spPr>
        <p:txBody>
          <a:bodyPr lIns="0" tIns="0" rIns="0" bIns="0" anchor="ctr"/>
          <a:p>
            <a:pPr algn="ctr"/>
            <a:endParaRPr lang="uk-UA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360000" y="184680"/>
            <a:ext cx="9359640" cy="1250280"/>
          </a:xfrm>
          <a:prstGeom prst="rect">
            <a:avLst/>
          </a:prstGeom>
        </p:spPr>
        <p:txBody>
          <a:bodyPr lIns="0" tIns="0" rIns="0" bIns="0" anchor="ctr"/>
          <a:p>
            <a:pPr algn="ctr"/>
            <a:endParaRPr lang="uk-UA" sz="4400" b="0" strike="noStrike" spc="-1">
              <a:latin typeface="Arial" panose="020B0604020202020204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360000" y="1980000"/>
            <a:ext cx="9179640" cy="467964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uk-UA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360000" y="184680"/>
            <a:ext cx="9359640" cy="1250280"/>
          </a:xfrm>
          <a:prstGeom prst="rect">
            <a:avLst/>
          </a:prstGeom>
        </p:spPr>
        <p:txBody>
          <a:bodyPr lIns="0" tIns="0" rIns="0" bIns="0" anchor="ctr"/>
          <a:p>
            <a:pPr algn="ctr"/>
            <a:endParaRPr lang="uk-UA" sz="4400" b="0" strike="noStrike" spc="-1">
              <a:latin typeface="Arial" panose="020B0604020202020204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360000" y="1980000"/>
            <a:ext cx="4479480" cy="467964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uk-UA" sz="3200" b="0" strike="noStrike" spc="-1">
              <a:latin typeface="Arial" panose="020B0604020202020204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5063760" y="1980000"/>
            <a:ext cx="4479480" cy="467964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uk-UA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360000" y="184680"/>
            <a:ext cx="9359640" cy="1250280"/>
          </a:xfrm>
          <a:prstGeom prst="rect">
            <a:avLst/>
          </a:prstGeom>
        </p:spPr>
        <p:txBody>
          <a:bodyPr lIns="0" tIns="0" rIns="0" bIns="0" anchor="ctr"/>
          <a:p>
            <a:pPr algn="ctr"/>
            <a:endParaRPr lang="uk-UA" sz="44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subTitle"/>
          </p:nvPr>
        </p:nvSpPr>
        <p:spPr>
          <a:xfrm>
            <a:off x="360000" y="360000"/>
            <a:ext cx="9359640" cy="4171680"/>
          </a:xfrm>
          <a:prstGeom prst="rect">
            <a:avLst/>
          </a:prstGeom>
        </p:spPr>
        <p:txBody>
          <a:bodyPr lIns="0" tIns="0" rIns="0" bIns="0" anchor="ctr"/>
          <a:p>
            <a:pPr algn="ctr"/>
            <a:endParaRPr lang="uk-UA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360000" y="184680"/>
            <a:ext cx="9359640" cy="1250280"/>
          </a:xfrm>
          <a:prstGeom prst="rect">
            <a:avLst/>
          </a:prstGeom>
        </p:spPr>
        <p:txBody>
          <a:bodyPr lIns="0" tIns="0" rIns="0" bIns="0" anchor="ctr"/>
          <a:p>
            <a:pPr algn="ctr"/>
            <a:endParaRPr lang="uk-UA" sz="4400" b="0" strike="noStrike" spc="-1">
              <a:latin typeface="Arial" panose="020B0604020202020204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360000" y="1980000"/>
            <a:ext cx="4479480" cy="223200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uk-UA" sz="3200" b="0" strike="noStrike" spc="-1">
              <a:latin typeface="Arial" panose="020B0604020202020204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5063760" y="1980000"/>
            <a:ext cx="4479480" cy="467964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uk-UA" sz="3200" b="0" strike="noStrike" spc="-1">
              <a:latin typeface="Arial" panose="020B0604020202020204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360000" y="4424400"/>
            <a:ext cx="4479480" cy="223200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uk-UA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360000" y="184680"/>
            <a:ext cx="9359640" cy="1250280"/>
          </a:xfrm>
          <a:prstGeom prst="rect">
            <a:avLst/>
          </a:prstGeom>
        </p:spPr>
        <p:txBody>
          <a:bodyPr lIns="0" tIns="0" rIns="0" bIns="0" anchor="ctr"/>
          <a:p>
            <a:pPr algn="ctr"/>
            <a:endParaRPr lang="uk-UA" sz="4400" b="0" strike="noStrike" spc="-1">
              <a:latin typeface="Arial" panose="020B0604020202020204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360000" y="1980000"/>
            <a:ext cx="9179640" cy="4679640"/>
          </a:xfrm>
          <a:prstGeom prst="rect">
            <a:avLst/>
          </a:prstGeom>
        </p:spPr>
        <p:txBody>
          <a:bodyPr lIns="0" tIns="0" rIns="0" bIns="0" anchor="ctr"/>
          <a:p>
            <a:pPr algn="ctr"/>
            <a:endParaRPr lang="uk-UA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360000" y="184680"/>
            <a:ext cx="9359640" cy="1250280"/>
          </a:xfrm>
          <a:prstGeom prst="rect">
            <a:avLst/>
          </a:prstGeom>
        </p:spPr>
        <p:txBody>
          <a:bodyPr lIns="0" tIns="0" rIns="0" bIns="0" anchor="ctr"/>
          <a:p>
            <a:pPr algn="ctr"/>
            <a:endParaRPr lang="uk-UA" sz="4400" b="0" strike="noStrike" spc="-1">
              <a:latin typeface="Arial" panose="020B0604020202020204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360000" y="1980000"/>
            <a:ext cx="4479480" cy="467964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uk-UA" sz="3200" b="0" strike="noStrike" spc="-1">
              <a:latin typeface="Arial" panose="020B0604020202020204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5063760" y="1980000"/>
            <a:ext cx="4479480" cy="223200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uk-UA" sz="3200" b="0" strike="noStrike" spc="-1">
              <a:latin typeface="Arial" panose="020B0604020202020204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5063760" y="4424400"/>
            <a:ext cx="4479480" cy="223200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uk-UA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360000" y="184680"/>
            <a:ext cx="9359640" cy="1250280"/>
          </a:xfrm>
          <a:prstGeom prst="rect">
            <a:avLst/>
          </a:prstGeom>
        </p:spPr>
        <p:txBody>
          <a:bodyPr lIns="0" tIns="0" rIns="0" bIns="0" anchor="ctr"/>
          <a:p>
            <a:pPr algn="ctr"/>
            <a:endParaRPr lang="uk-UA" sz="4400" b="0" strike="noStrike" spc="-1">
              <a:latin typeface="Arial" panose="020B0604020202020204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360000" y="1980000"/>
            <a:ext cx="4479480" cy="223200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uk-UA" sz="3200" b="0" strike="noStrike" spc="-1">
              <a:latin typeface="Arial" panose="020B0604020202020204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5063760" y="1980000"/>
            <a:ext cx="4479480" cy="223200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uk-UA" sz="3200" b="0" strike="noStrike" spc="-1">
              <a:latin typeface="Arial" panose="020B0604020202020204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360000" y="4424400"/>
            <a:ext cx="9179640" cy="223200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uk-UA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360000" y="184680"/>
            <a:ext cx="9359640" cy="1250280"/>
          </a:xfrm>
          <a:prstGeom prst="rect">
            <a:avLst/>
          </a:prstGeom>
        </p:spPr>
        <p:txBody>
          <a:bodyPr lIns="0" tIns="0" rIns="0" bIns="0" anchor="ctr"/>
          <a:p>
            <a:pPr algn="ctr"/>
            <a:endParaRPr lang="uk-UA" sz="4400" b="0" strike="noStrike" spc="-1">
              <a:latin typeface="Arial" panose="020B0604020202020204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360000" y="1980000"/>
            <a:ext cx="9179640" cy="223200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uk-UA" sz="3200" b="0" strike="noStrike" spc="-1">
              <a:latin typeface="Arial" panose="020B0604020202020204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360000" y="4424400"/>
            <a:ext cx="9179640" cy="223200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uk-UA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360000" y="184680"/>
            <a:ext cx="9359640" cy="1250280"/>
          </a:xfrm>
          <a:prstGeom prst="rect">
            <a:avLst/>
          </a:prstGeom>
        </p:spPr>
        <p:txBody>
          <a:bodyPr lIns="0" tIns="0" rIns="0" bIns="0" anchor="ctr"/>
          <a:p>
            <a:pPr algn="ctr"/>
            <a:endParaRPr lang="uk-UA" sz="4400" b="0" strike="noStrike" spc="-1">
              <a:latin typeface="Arial" panose="020B0604020202020204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360000" y="1980000"/>
            <a:ext cx="4479480" cy="223200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uk-UA" sz="3200" b="0" strike="noStrike" spc="-1">
              <a:latin typeface="Arial" panose="020B0604020202020204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5063760" y="1980000"/>
            <a:ext cx="4479480" cy="223200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uk-UA" sz="3200" b="0" strike="noStrike" spc="-1">
              <a:latin typeface="Arial" panose="020B0604020202020204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360000" y="4424400"/>
            <a:ext cx="4479480" cy="223200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uk-UA" sz="3200" b="0" strike="noStrike" spc="-1">
              <a:latin typeface="Arial" panose="020B0604020202020204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5063760" y="4424400"/>
            <a:ext cx="4479480" cy="223200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uk-UA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360000" y="184680"/>
            <a:ext cx="9359640" cy="1250280"/>
          </a:xfrm>
          <a:prstGeom prst="rect">
            <a:avLst/>
          </a:prstGeom>
        </p:spPr>
        <p:txBody>
          <a:bodyPr lIns="0" tIns="0" rIns="0" bIns="0" anchor="ctr"/>
          <a:p>
            <a:pPr algn="ctr"/>
            <a:endParaRPr lang="uk-UA" sz="4400" b="0" strike="noStrike" spc="-1">
              <a:latin typeface="Arial" panose="020B0604020202020204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360000" y="1980000"/>
            <a:ext cx="2955600" cy="2232000"/>
          </a:xfrm>
          <a:prstGeom prst="rect">
            <a:avLst/>
          </a:prstGeom>
        </p:spPr>
        <p:txBody>
          <a:bodyPr lIns="0" tIns="0" rIns="0" bIns="0">
            <a:normAutofit fontScale="97000"/>
          </a:bodyPr>
          <a:p>
            <a:endParaRPr lang="uk-UA" sz="3200" b="0" strike="noStrike" spc="-1">
              <a:latin typeface="Arial" panose="020B0604020202020204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3463920" y="1980000"/>
            <a:ext cx="2955600" cy="2232000"/>
          </a:xfrm>
          <a:prstGeom prst="rect">
            <a:avLst/>
          </a:prstGeom>
        </p:spPr>
        <p:txBody>
          <a:bodyPr lIns="0" tIns="0" rIns="0" bIns="0">
            <a:normAutofit fontScale="97000"/>
          </a:bodyPr>
          <a:p>
            <a:endParaRPr lang="uk-UA" sz="3200" b="0" strike="noStrike" spc="-1">
              <a:latin typeface="Arial" panose="020B0604020202020204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6567480" y="1980000"/>
            <a:ext cx="2955600" cy="2232000"/>
          </a:xfrm>
          <a:prstGeom prst="rect">
            <a:avLst/>
          </a:prstGeom>
        </p:spPr>
        <p:txBody>
          <a:bodyPr lIns="0" tIns="0" rIns="0" bIns="0">
            <a:normAutofit fontScale="97000"/>
          </a:bodyPr>
          <a:p>
            <a:endParaRPr lang="uk-UA" sz="3200" b="0" strike="noStrike" spc="-1">
              <a:latin typeface="Arial" panose="020B0604020202020204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360000" y="4424400"/>
            <a:ext cx="2955600" cy="2232000"/>
          </a:xfrm>
          <a:prstGeom prst="rect">
            <a:avLst/>
          </a:prstGeom>
        </p:spPr>
        <p:txBody>
          <a:bodyPr lIns="0" tIns="0" rIns="0" bIns="0">
            <a:normAutofit fontScale="97000"/>
          </a:bodyPr>
          <a:p>
            <a:endParaRPr lang="uk-UA" sz="3200" b="0" strike="noStrike" spc="-1">
              <a:latin typeface="Arial" panose="020B0604020202020204"/>
            </a:endParaRPr>
          </a:p>
        </p:txBody>
      </p:sp>
      <p:sp>
        <p:nvSpPr>
          <p:cNvPr id="79" name="PlaceHolder 6"/>
          <p:cNvSpPr>
            <a:spLocks noGrp="1"/>
          </p:cNvSpPr>
          <p:nvPr>
            <p:ph type="body"/>
          </p:nvPr>
        </p:nvSpPr>
        <p:spPr>
          <a:xfrm>
            <a:off x="3463920" y="4424400"/>
            <a:ext cx="2955600" cy="2232000"/>
          </a:xfrm>
          <a:prstGeom prst="rect">
            <a:avLst/>
          </a:prstGeom>
        </p:spPr>
        <p:txBody>
          <a:bodyPr lIns="0" tIns="0" rIns="0" bIns="0">
            <a:normAutofit fontScale="97000"/>
          </a:bodyPr>
          <a:p>
            <a:endParaRPr lang="uk-UA" sz="3200" b="0" strike="noStrike" spc="-1">
              <a:latin typeface="Arial" panose="020B0604020202020204"/>
            </a:endParaRPr>
          </a:p>
        </p:txBody>
      </p:sp>
      <p:sp>
        <p:nvSpPr>
          <p:cNvPr id="80" name="PlaceHolder 7"/>
          <p:cNvSpPr>
            <a:spLocks noGrp="1"/>
          </p:cNvSpPr>
          <p:nvPr>
            <p:ph type="body"/>
          </p:nvPr>
        </p:nvSpPr>
        <p:spPr>
          <a:xfrm>
            <a:off x="6567480" y="4424400"/>
            <a:ext cx="2955600" cy="2232000"/>
          </a:xfrm>
          <a:prstGeom prst="rect">
            <a:avLst/>
          </a:prstGeom>
        </p:spPr>
        <p:txBody>
          <a:bodyPr lIns="0" tIns="0" rIns="0" bIns="0">
            <a:normAutofit fontScale="97000"/>
          </a:bodyPr>
          <a:p>
            <a:endParaRPr lang="uk-UA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360000" y="184680"/>
            <a:ext cx="9359640" cy="1250280"/>
          </a:xfrm>
          <a:prstGeom prst="rect">
            <a:avLst/>
          </a:prstGeom>
        </p:spPr>
        <p:txBody>
          <a:bodyPr lIns="0" tIns="0" rIns="0" bIns="0" anchor="ctr"/>
          <a:p>
            <a:pPr algn="ctr"/>
            <a:endParaRPr lang="uk-UA" sz="4400" b="0" strike="noStrike" spc="-1">
              <a:latin typeface="Arial" panose="020B0604020202020204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360000" y="1980000"/>
            <a:ext cx="9179640" cy="467964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uk-UA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360000" y="184680"/>
            <a:ext cx="9359640" cy="1250280"/>
          </a:xfrm>
          <a:prstGeom prst="rect">
            <a:avLst/>
          </a:prstGeom>
        </p:spPr>
        <p:txBody>
          <a:bodyPr lIns="0" tIns="0" rIns="0" bIns="0" anchor="ctr"/>
          <a:p>
            <a:pPr algn="ctr"/>
            <a:endParaRPr lang="uk-UA" sz="4400" b="0" strike="noStrike" spc="-1">
              <a:latin typeface="Arial" panose="020B0604020202020204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360000" y="1980000"/>
            <a:ext cx="4479480" cy="467964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uk-UA" sz="3200" b="0" strike="noStrike" spc="-1">
              <a:latin typeface="Arial" panose="020B0604020202020204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5063760" y="1980000"/>
            <a:ext cx="4479480" cy="467964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uk-UA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360000" y="184680"/>
            <a:ext cx="9359640" cy="1250280"/>
          </a:xfrm>
          <a:prstGeom prst="rect">
            <a:avLst/>
          </a:prstGeom>
        </p:spPr>
        <p:txBody>
          <a:bodyPr lIns="0" tIns="0" rIns="0" bIns="0" anchor="ctr"/>
          <a:p>
            <a:pPr algn="ctr"/>
            <a:endParaRPr lang="uk-UA" sz="44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360000" y="360000"/>
            <a:ext cx="9359640" cy="4171680"/>
          </a:xfrm>
          <a:prstGeom prst="rect">
            <a:avLst/>
          </a:prstGeom>
        </p:spPr>
        <p:txBody>
          <a:bodyPr lIns="0" tIns="0" rIns="0" bIns="0" anchor="ctr"/>
          <a:p>
            <a:pPr algn="ctr"/>
            <a:endParaRPr lang="uk-UA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360000" y="184680"/>
            <a:ext cx="9359640" cy="1250280"/>
          </a:xfrm>
          <a:prstGeom prst="rect">
            <a:avLst/>
          </a:prstGeom>
        </p:spPr>
        <p:txBody>
          <a:bodyPr lIns="0" tIns="0" rIns="0" bIns="0" anchor="ctr"/>
          <a:p>
            <a:pPr algn="ctr"/>
            <a:endParaRPr lang="uk-UA" sz="4400" b="0" strike="noStrike" spc="-1">
              <a:latin typeface="Arial" panose="020B0604020202020204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360000" y="1980000"/>
            <a:ext cx="4479480" cy="223200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uk-UA" sz="3200" b="0" strike="noStrike" spc="-1">
              <a:latin typeface="Arial" panose="020B0604020202020204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5063760" y="1980000"/>
            <a:ext cx="4479480" cy="467964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uk-UA" sz="3200" b="0" strike="noStrike" spc="-1">
              <a:latin typeface="Arial" panose="020B0604020202020204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360000" y="4424400"/>
            <a:ext cx="4479480" cy="223200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uk-UA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360000" y="184680"/>
            <a:ext cx="9359640" cy="1250280"/>
          </a:xfrm>
          <a:prstGeom prst="rect">
            <a:avLst/>
          </a:prstGeom>
        </p:spPr>
        <p:txBody>
          <a:bodyPr lIns="0" tIns="0" rIns="0" bIns="0" anchor="ctr"/>
          <a:p>
            <a:pPr algn="ctr"/>
            <a:endParaRPr lang="uk-UA" sz="4400" b="0" strike="noStrike" spc="-1">
              <a:latin typeface="Arial" panose="020B0604020202020204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360000" y="1980000"/>
            <a:ext cx="4479480" cy="467964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uk-UA" sz="3200" b="0" strike="noStrike" spc="-1">
              <a:latin typeface="Arial" panose="020B0604020202020204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5063760" y="1980000"/>
            <a:ext cx="4479480" cy="223200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uk-UA" sz="3200" b="0" strike="noStrike" spc="-1">
              <a:latin typeface="Arial" panose="020B0604020202020204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5063760" y="4424400"/>
            <a:ext cx="4479480" cy="223200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uk-UA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360000" y="184680"/>
            <a:ext cx="9359640" cy="1250280"/>
          </a:xfrm>
          <a:prstGeom prst="rect">
            <a:avLst/>
          </a:prstGeom>
        </p:spPr>
        <p:txBody>
          <a:bodyPr lIns="0" tIns="0" rIns="0" bIns="0" anchor="ctr"/>
          <a:p>
            <a:pPr algn="ctr"/>
            <a:endParaRPr lang="uk-UA" sz="4400" b="0" strike="noStrike" spc="-1">
              <a:latin typeface="Arial" panose="020B0604020202020204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360000" y="1980000"/>
            <a:ext cx="4479480" cy="223200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uk-UA" sz="3200" b="0" strike="noStrike" spc="-1">
              <a:latin typeface="Arial" panose="020B0604020202020204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5063760" y="1980000"/>
            <a:ext cx="4479480" cy="223200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uk-UA" sz="3200" b="0" strike="noStrike" spc="-1">
              <a:latin typeface="Arial" panose="020B0604020202020204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360000" y="4424400"/>
            <a:ext cx="9179640" cy="223200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uk-UA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0" y="3150000"/>
            <a:ext cx="9719640" cy="1259640"/>
          </a:xfrm>
          <a:prstGeom prst="rect">
            <a:avLst/>
          </a:prstGeom>
          <a:solidFill>
            <a:srgbClr val="E74C3C"/>
          </a:solidFill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</p:sp>
      <p:sp>
        <p:nvSpPr>
          <p:cNvPr id="2" name="PlaceHolder 2"/>
          <p:cNvSpPr>
            <a:spLocks noGrp="1"/>
          </p:cNvSpPr>
          <p:nvPr>
            <p:ph type="title"/>
          </p:nvPr>
        </p:nvSpPr>
        <p:spPr>
          <a:xfrm>
            <a:off x="360000" y="360000"/>
            <a:ext cx="9359640" cy="899640"/>
          </a:xfrm>
          <a:prstGeom prst="rect">
            <a:avLst/>
          </a:prstGeom>
        </p:spPr>
        <p:txBody>
          <a:bodyPr lIns="0" tIns="0" rIns="0" bIns="0" anchor="b"/>
          <a:p>
            <a:r>
              <a:rPr lang="uk-UA" sz="1800" b="0" strike="noStrike" spc="-1">
                <a:latin typeface="Arial" panose="020B0604020202020204"/>
              </a:rPr>
              <a:t>Для правки текста заглавия щёлкните мышью</a:t>
            </a:r>
            <a:endParaRPr lang="uk-UA" sz="1800" b="0" strike="noStrike" spc="-1">
              <a:latin typeface="Arial" panose="020B0604020202020204"/>
            </a:endParaRPr>
          </a:p>
        </p:txBody>
      </p:sp>
      <p:sp>
        <p:nvSpPr>
          <p:cNvPr id="3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pPr marL="431800" indent="-323850">
              <a:spcBef>
                <a:spcPts val="141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uk-UA" sz="3200" b="0" strike="noStrike" spc="-1">
                <a:latin typeface="Arial" panose="020B0604020202020204"/>
              </a:rPr>
              <a:t>Для правки структуры щёлкните мышью</a:t>
            </a:r>
            <a:endParaRPr lang="uk-UA" sz="3200" b="0" strike="noStrike" spc="-1">
              <a:latin typeface="Arial" panose="020B0604020202020204"/>
            </a:endParaRPr>
          </a:p>
          <a:p>
            <a:pPr marL="864235" lvl="1" indent="-323850">
              <a:spcBef>
                <a:spcPts val="113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uk-UA" sz="2800" b="0" strike="noStrike" spc="-1">
                <a:latin typeface="Arial" panose="020B0604020202020204"/>
              </a:rPr>
              <a:t>Второй уровень структуры</a:t>
            </a:r>
            <a:endParaRPr lang="uk-UA" sz="2800" b="0" strike="noStrike" spc="-1">
              <a:latin typeface="Arial" panose="020B0604020202020204"/>
            </a:endParaRPr>
          </a:p>
          <a:p>
            <a:pPr marL="1296035" lvl="2" indent="-288290">
              <a:spcBef>
                <a:spcPts val="85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uk-UA" sz="2400" b="0" strike="noStrike" spc="-1">
                <a:latin typeface="Arial" panose="020B0604020202020204"/>
              </a:rPr>
              <a:t>Третий уровень структуры</a:t>
            </a:r>
            <a:endParaRPr lang="uk-UA" sz="2400" b="0" strike="noStrike" spc="-1">
              <a:latin typeface="Arial" panose="020B0604020202020204"/>
            </a:endParaRPr>
          </a:p>
          <a:p>
            <a:pPr marL="1727835" lvl="3" indent="-215900">
              <a:spcBef>
                <a:spcPts val="56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uk-UA" sz="2000" b="0" strike="noStrike" spc="-1">
                <a:latin typeface="Arial" panose="020B0604020202020204"/>
              </a:rPr>
              <a:t>Четвёртый уровень структуры</a:t>
            </a:r>
            <a:endParaRPr lang="uk-UA" sz="2000" b="0" strike="noStrike" spc="-1">
              <a:latin typeface="Arial" panose="020B0604020202020204"/>
            </a:endParaRPr>
          </a:p>
          <a:p>
            <a:pPr marL="2160270" lvl="4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uk-UA" sz="2000" b="0" strike="noStrike" spc="-1">
                <a:latin typeface="Arial" panose="020B0604020202020204"/>
              </a:rPr>
              <a:t>Пятый уровень структуры</a:t>
            </a:r>
            <a:endParaRPr lang="uk-UA" sz="2000" b="0" strike="noStrike" spc="-1">
              <a:latin typeface="Arial" panose="020B0604020202020204"/>
            </a:endParaRPr>
          </a:p>
          <a:p>
            <a:pPr marL="2592070" lvl="5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uk-UA" sz="2000" b="0" strike="noStrike" spc="-1">
                <a:latin typeface="Arial" panose="020B0604020202020204"/>
              </a:rPr>
              <a:t>Шестой уровень структуры</a:t>
            </a:r>
            <a:endParaRPr lang="uk-UA" sz="2000" b="0" strike="noStrike" spc="-1">
              <a:latin typeface="Arial" panose="020B0604020202020204"/>
            </a:endParaRPr>
          </a:p>
          <a:p>
            <a:pPr marL="3023870" lvl="6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uk-UA" sz="2000" b="0" strike="noStrike" spc="-1">
                <a:latin typeface="Arial" panose="020B0604020202020204"/>
              </a:rPr>
              <a:t>Седьмой уровень структуры</a:t>
            </a:r>
            <a:endParaRPr lang="uk-UA" sz="2000" b="0" strike="noStrike" spc="-1">
              <a:latin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ustomShape 1"/>
          <p:cNvSpPr/>
          <p:nvPr/>
        </p:nvSpPr>
        <p:spPr>
          <a:xfrm>
            <a:off x="0" y="180000"/>
            <a:ext cx="9719640" cy="1259640"/>
          </a:xfrm>
          <a:prstGeom prst="rect">
            <a:avLst/>
          </a:prstGeom>
          <a:solidFill>
            <a:srgbClr val="E74C3C"/>
          </a:solidFill>
          <a:ln w="7200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</p:sp>
      <p:sp>
        <p:nvSpPr>
          <p:cNvPr id="40" name="CustomShape 2"/>
          <p:cNvSpPr/>
          <p:nvPr/>
        </p:nvSpPr>
        <p:spPr>
          <a:xfrm>
            <a:off x="7560000" y="6840000"/>
            <a:ext cx="2519640" cy="539640"/>
          </a:xfrm>
          <a:prstGeom prst="rect">
            <a:avLst/>
          </a:prstGeom>
          <a:solidFill>
            <a:srgbClr val="E74C3C"/>
          </a:solidFill>
          <a:ln w="7200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</p:sp>
      <p:sp>
        <p:nvSpPr>
          <p:cNvPr id="41" name="CustomShape 3"/>
          <p:cNvSpPr/>
          <p:nvPr/>
        </p:nvSpPr>
        <p:spPr>
          <a:xfrm>
            <a:off x="900000" y="6840000"/>
            <a:ext cx="6479640" cy="539640"/>
          </a:xfrm>
          <a:prstGeom prst="rect">
            <a:avLst/>
          </a:prstGeom>
          <a:solidFill>
            <a:srgbClr val="BDC3C7"/>
          </a:solidFill>
          <a:ln w="7200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</p:sp>
      <p:sp>
        <p:nvSpPr>
          <p:cNvPr id="42" name="CustomShape 4"/>
          <p:cNvSpPr/>
          <p:nvPr/>
        </p:nvSpPr>
        <p:spPr>
          <a:xfrm>
            <a:off x="180000" y="6840000"/>
            <a:ext cx="539640" cy="539640"/>
          </a:xfrm>
          <a:prstGeom prst="rect">
            <a:avLst/>
          </a:prstGeom>
          <a:noFill/>
          <a:ln w="7200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</p:sp>
      <p:sp>
        <p:nvSpPr>
          <p:cNvPr id="43" name="PlaceHolder 5"/>
          <p:cNvSpPr>
            <a:spLocks noGrp="1"/>
          </p:cNvSpPr>
          <p:nvPr>
            <p:ph type="title"/>
          </p:nvPr>
        </p:nvSpPr>
        <p:spPr>
          <a:xfrm>
            <a:off x="360000" y="360000"/>
            <a:ext cx="9359640" cy="899640"/>
          </a:xfrm>
          <a:prstGeom prst="rect">
            <a:avLst/>
          </a:prstGeom>
        </p:spPr>
        <p:txBody>
          <a:bodyPr lIns="0" tIns="0" rIns="0" bIns="0" anchor="b"/>
          <a:p>
            <a:r>
              <a:rPr lang="uk-UA" sz="1800" b="0" strike="noStrike" spc="-1">
                <a:latin typeface="Arial" panose="020B0604020202020204"/>
              </a:rPr>
              <a:t>Для правки текста заглавия щёлкните мышью</a:t>
            </a:r>
            <a:endParaRPr lang="uk-UA" sz="1800" b="0" strike="noStrike" spc="-1">
              <a:latin typeface="Arial" panose="020B0604020202020204"/>
            </a:endParaRPr>
          </a:p>
        </p:txBody>
      </p:sp>
      <p:sp>
        <p:nvSpPr>
          <p:cNvPr id="44" name="PlaceHolder 6"/>
          <p:cNvSpPr>
            <a:spLocks noGrp="1"/>
          </p:cNvSpPr>
          <p:nvPr>
            <p:ph type="body"/>
          </p:nvPr>
        </p:nvSpPr>
        <p:spPr>
          <a:xfrm>
            <a:off x="360000" y="1980000"/>
            <a:ext cx="9179640" cy="467964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pPr marL="431800" indent="-323850">
              <a:spcBef>
                <a:spcPts val="141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uk-UA" sz="1800" b="0" strike="noStrike" spc="-1">
                <a:latin typeface="Arial" panose="020B0604020202020204"/>
              </a:rPr>
              <a:t>Для правки структуры щёлкните мышью</a:t>
            </a:r>
            <a:endParaRPr lang="uk-UA" sz="1800" b="0" strike="noStrike" spc="-1">
              <a:latin typeface="Arial" panose="020B0604020202020204"/>
            </a:endParaRPr>
          </a:p>
          <a:p>
            <a:pPr marL="864235" lvl="1" indent="-323850">
              <a:spcBef>
                <a:spcPts val="113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uk-UA" sz="1800" b="0" strike="noStrike" spc="-1">
                <a:latin typeface="Arial" panose="020B0604020202020204"/>
              </a:rPr>
              <a:t>Второй уровень структуры</a:t>
            </a:r>
            <a:endParaRPr lang="uk-UA" sz="1800" b="0" strike="noStrike" spc="-1">
              <a:latin typeface="Arial" panose="020B0604020202020204"/>
            </a:endParaRPr>
          </a:p>
          <a:p>
            <a:pPr marL="1296035" lvl="2" indent="-288290">
              <a:spcBef>
                <a:spcPts val="85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uk-UA" sz="1800" b="0" strike="noStrike" spc="-1">
                <a:latin typeface="Arial" panose="020B0604020202020204"/>
              </a:rPr>
              <a:t>Третий уровень структуры</a:t>
            </a:r>
            <a:endParaRPr lang="uk-UA" sz="1800" b="0" strike="noStrike" spc="-1">
              <a:latin typeface="Arial" panose="020B0604020202020204"/>
            </a:endParaRPr>
          </a:p>
          <a:p>
            <a:pPr marL="1727835" lvl="3" indent="-215900">
              <a:spcBef>
                <a:spcPts val="56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uk-UA" sz="1800" b="0" strike="noStrike" spc="-1">
                <a:latin typeface="Arial" panose="020B0604020202020204"/>
              </a:rPr>
              <a:t>Четвёртый уровень структуры</a:t>
            </a:r>
            <a:endParaRPr lang="uk-UA" sz="1800" b="0" strike="noStrike" spc="-1">
              <a:latin typeface="Arial" panose="020B0604020202020204"/>
            </a:endParaRPr>
          </a:p>
          <a:p>
            <a:pPr marL="2160270" lvl="4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uk-UA" sz="1800" b="0" strike="noStrike" spc="-1">
                <a:latin typeface="Arial" panose="020B0604020202020204"/>
              </a:rPr>
              <a:t>Пятый уровень структуры</a:t>
            </a:r>
            <a:endParaRPr lang="uk-UA" sz="1800" b="0" strike="noStrike" spc="-1">
              <a:latin typeface="Arial" panose="020B0604020202020204"/>
            </a:endParaRPr>
          </a:p>
          <a:p>
            <a:pPr marL="2592070" lvl="5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uk-UA" sz="1800" b="0" strike="noStrike" spc="-1">
                <a:latin typeface="Arial" panose="020B0604020202020204"/>
              </a:rPr>
              <a:t>Шестой уровень структуры</a:t>
            </a:r>
            <a:endParaRPr lang="uk-UA" sz="1800" b="0" strike="noStrike" spc="-1">
              <a:latin typeface="Arial" panose="020B0604020202020204"/>
            </a:endParaRPr>
          </a:p>
          <a:p>
            <a:pPr marL="3023870" lvl="6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uk-UA" sz="1800" b="0" strike="noStrike" spc="-1">
                <a:latin typeface="Arial" panose="020B0604020202020204"/>
              </a:rPr>
              <a:t>Седьмой уровень структуры</a:t>
            </a:r>
            <a:endParaRPr lang="uk-UA" sz="1800" b="0" strike="noStrike" spc="-1">
              <a:latin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57.png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CustomShape 1"/>
          <p:cNvSpPr/>
          <p:nvPr/>
        </p:nvSpPr>
        <p:spPr>
          <a:xfrm>
            <a:off x="360000" y="3330000"/>
            <a:ext cx="9359640" cy="89964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b"/>
          <a:p>
            <a:pPr algn="just">
              <a:lnSpc>
                <a:spcPct val="100000"/>
              </a:lnSpc>
            </a:pPr>
            <a:r>
              <a:rPr lang="uk-UA" sz="2400" b="1" strike="noStrike" spc="-1">
                <a:solidFill>
                  <a:srgbClr val="FFFFFF"/>
                </a:solidFill>
                <a:latin typeface="Source Sans Pro Black" panose="020B0803030403020204"/>
              </a:rPr>
              <a:t>Педагогічне спілкування та встановлення педагогічно доцільних взаємовідносин</a:t>
            </a:r>
            <a:endParaRPr lang="uk-UA" sz="2400" b="0" strike="noStrike" spc="-1">
              <a:latin typeface="Arial" panose="020B0604020202020204"/>
            </a:endParaRPr>
          </a:p>
        </p:txBody>
      </p:sp>
      <p:sp>
        <p:nvSpPr>
          <p:cNvPr id="82" name="CustomShape 2"/>
          <p:cNvSpPr/>
          <p:nvPr/>
        </p:nvSpPr>
        <p:spPr>
          <a:xfrm>
            <a:off x="540000" y="4680000"/>
            <a:ext cx="9179640" cy="251964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/>
          <a:p>
            <a:pPr marL="701040" indent="-544830" algn="just">
              <a:lnSpc>
                <a:spcPct val="100000"/>
              </a:lnSpc>
            </a:pPr>
            <a:r>
              <a:rPr lang="uk-UA" sz="2200" b="0" strike="noStrike" spc="-1">
                <a:solidFill>
                  <a:srgbClr val="1C1C1C"/>
                </a:solidFill>
                <a:latin typeface="Source Sans Pro Light" panose="020B0403030403020204"/>
              </a:rPr>
              <a:t>1. Педагогічне спілкування в структурі діяльності педагога</a:t>
            </a:r>
            <a:endParaRPr lang="uk-UA" sz="2200" b="0" strike="noStrike" spc="-1">
              <a:latin typeface="Arial" panose="020B0604020202020204"/>
            </a:endParaRPr>
          </a:p>
          <a:p>
            <a:pPr marL="701040" indent="-544830" algn="just">
              <a:lnSpc>
                <a:spcPct val="100000"/>
              </a:lnSpc>
            </a:pPr>
            <a:r>
              <a:rPr lang="uk-UA" sz="2200" b="0" strike="noStrike" spc="-1">
                <a:solidFill>
                  <a:srgbClr val="1C1C1C"/>
                </a:solidFill>
                <a:latin typeface="Source Sans Pro Light" panose="020B0403030403020204"/>
              </a:rPr>
              <a:t>2. Аналіз педагогічної взаємодії педагога і вихованців</a:t>
            </a:r>
            <a:endParaRPr lang="uk-UA" sz="2200" b="0" strike="noStrike" spc="-1">
              <a:latin typeface="Arial" panose="020B0604020202020204"/>
            </a:endParaRPr>
          </a:p>
          <a:p>
            <a:pPr marL="701040" indent="-544830" algn="just">
              <a:lnSpc>
                <a:spcPct val="100000"/>
              </a:lnSpc>
            </a:pPr>
            <a:r>
              <a:rPr lang="uk-UA" sz="2200" b="0" strike="noStrike" spc="-1">
                <a:solidFill>
                  <a:srgbClr val="1C1C1C"/>
                </a:solidFill>
                <a:latin typeface="Source Sans Pro Light" panose="020B0403030403020204"/>
              </a:rPr>
              <a:t>3. Характеристика педагогічних позицій педагога у спілкуванні зі дітьми</a:t>
            </a:r>
            <a:endParaRPr lang="uk-UA" sz="2200" b="0" strike="noStrike" spc="-1">
              <a:latin typeface="Arial" panose="020B0604020202020204"/>
            </a:endParaRPr>
          </a:p>
          <a:p>
            <a:pPr marL="701040" indent="-544830" algn="just">
              <a:lnSpc>
                <a:spcPct val="100000"/>
              </a:lnSpc>
            </a:pPr>
            <a:r>
              <a:rPr lang="uk-UA" sz="2200" b="0" strike="noStrike" spc="-1">
                <a:solidFill>
                  <a:srgbClr val="1C1C1C"/>
                </a:solidFill>
                <a:latin typeface="Source Sans Pro Light" panose="020B0403030403020204"/>
              </a:rPr>
              <a:t>4. Протиріччя педагогічної взаємодії і бар'єри в педагогічному спілкуванні, їхні причини та шляхи регулювання</a:t>
            </a:r>
            <a:endParaRPr lang="uk-UA" sz="2200" b="0" strike="noStrike" spc="-1">
              <a:latin typeface="Arial" panose="020B0604020202020204"/>
            </a:endParaRPr>
          </a:p>
          <a:p>
            <a:pPr marL="701040" indent="-544830" algn="just">
              <a:lnSpc>
                <a:spcPct val="100000"/>
              </a:lnSpc>
            </a:pPr>
            <a:r>
              <a:rPr lang="uk-UA" sz="2200" b="0" strike="noStrike" spc="-1">
                <a:solidFill>
                  <a:srgbClr val="1C1C1C"/>
                </a:solidFill>
                <a:latin typeface="Source Sans Pro Light" panose="020B0403030403020204"/>
              </a:rPr>
              <a:t>5. Культура мови педагога</a:t>
            </a:r>
            <a:endParaRPr lang="uk-UA" sz="2200" b="0" strike="noStrike" spc="-1">
              <a:latin typeface="Arial" panose="020B0604020202020204"/>
            </a:endParaRPr>
          </a:p>
        </p:txBody>
      </p:sp>
      <p:pic>
        <p:nvPicPr>
          <p:cNvPr id="83" name="Изображение 82"/>
          <p:cNvPicPr/>
          <p:nvPr/>
        </p:nvPicPr>
        <p:blipFill>
          <a:blip r:embed="rId1"/>
          <a:stretch>
            <a:fillRect/>
          </a:stretch>
        </p:blipFill>
        <p:spPr>
          <a:xfrm>
            <a:off x="144000" y="201240"/>
            <a:ext cx="4175640" cy="2750400"/>
          </a:xfrm>
          <a:prstGeom prst="rect">
            <a:avLst/>
          </a:prstGeom>
          <a:ln>
            <a:noFill/>
          </a:ln>
        </p:spPr>
      </p:pic>
      <p:pic>
        <p:nvPicPr>
          <p:cNvPr id="84" name="Изображение 83"/>
          <p:cNvPicPr/>
          <p:nvPr/>
        </p:nvPicPr>
        <p:blipFill>
          <a:blip r:embed="rId2"/>
          <a:stretch>
            <a:fillRect/>
          </a:stretch>
        </p:blipFill>
        <p:spPr>
          <a:xfrm>
            <a:off x="4752000" y="223200"/>
            <a:ext cx="4092840" cy="2728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252000" y="3800160"/>
            <a:ext cx="9179640" cy="296748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>
            <a:normAutofit/>
          </a:bodyPr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Допомагає розумінню людини </a:t>
            </a:r>
            <a:r>
              <a:rPr lang="uk-UA" sz="1500" b="1" i="1" strike="noStrike" spc="-1">
                <a:solidFill>
                  <a:srgbClr val="1C1C1C"/>
                </a:solidFill>
                <a:latin typeface="Times New Roman" panose="02020603050405020304"/>
              </a:rPr>
              <a:t>активне слухання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. </a:t>
            </a:r>
            <a:r>
              <a:rPr lang="uk-UA" sz="1500" b="0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Невербальним складником активного слухання є постава, вираз обличчя, звернення по­гляду на того, хто говорить та ін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. Своїм уважним слуханням </a:t>
            </a:r>
            <a:r>
              <a:rPr lang="uk-UA" sz="1500" b="0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ми допомагаємо партнеру сформулювати свою проблему, вербалізувати почуття, бути максимально відвертим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. Активне слухання вимагає навичок та уміння:</a:t>
            </a:r>
            <a:endParaRPr lang="uk-UA" sz="1500" b="0" strike="noStrike" spc="-1">
              <a:latin typeface="Arial" panose="020B0604020202020204"/>
            </a:endParaRPr>
          </a:p>
          <a:p>
            <a:pPr marL="215900" indent="-215900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візуальний контакт;</a:t>
            </a:r>
            <a:endParaRPr lang="uk-UA" sz="1500" b="0" strike="noStrike" spc="-1">
              <a:latin typeface="Arial" panose="020B0604020202020204"/>
            </a:endParaRPr>
          </a:p>
          <a:p>
            <a:pPr marL="215900" indent="-215900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розуміння не тільки тексту, а й почуттів;</a:t>
            </a:r>
            <a:endParaRPr lang="uk-UA" sz="1500" b="0" strike="noStrike" spc="-1">
              <a:latin typeface="Arial" panose="020B0604020202020204"/>
            </a:endParaRPr>
          </a:p>
          <a:p>
            <a:pPr marL="215900" indent="-215900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емпатії, поваги до співрозмовника.</a:t>
            </a:r>
            <a:endParaRPr lang="uk-UA" sz="1500" b="0" strike="noStrike" spc="-1">
              <a:latin typeface="Arial" panose="020B0604020202020204"/>
            </a:endParaRPr>
          </a:p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Уміння слухати полягає в здібності вислуховувати іншу сторону, з повагою ставитися до іншої точки зору: 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«Існує лише один спосіб стати хорошим співрозмовником - уміти слухати» 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(К. Морлі). </a:t>
            </a:r>
            <a:endParaRPr lang="uk-UA" sz="1500" b="0" strike="noStrike" spc="-1">
              <a:latin typeface="Arial" panose="020B0604020202020204"/>
            </a:endParaRPr>
          </a:p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Уміння слухати - велике мистецтво. На слухання ми витрачаємо 45% часу, і </a:t>
            </a:r>
            <a:r>
              <a:rPr lang="uk-UA" sz="1500" b="1" i="1" strike="noStrike" spc="-1">
                <a:solidFill>
                  <a:srgbClr val="1C1C1C"/>
                </a:solidFill>
                <a:latin typeface="Times New Roman" panose="02020603050405020304"/>
              </a:rPr>
              <a:t>лише 10% людей уміють слухати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 (дані П.Ю. Сухова). </a:t>
            </a:r>
            <a:endParaRPr lang="uk-UA" sz="1500" b="0" strike="noStrike" spc="-1">
              <a:latin typeface="Arial" panose="020B0604020202020204"/>
            </a:endParaRPr>
          </a:p>
        </p:txBody>
      </p:sp>
      <p:pic>
        <p:nvPicPr>
          <p:cNvPr id="115" name="Изображение 114"/>
          <p:cNvPicPr/>
          <p:nvPr/>
        </p:nvPicPr>
        <p:blipFill>
          <a:blip r:embed="rId1"/>
          <a:stretch>
            <a:fillRect/>
          </a:stretch>
        </p:blipFill>
        <p:spPr>
          <a:xfrm>
            <a:off x="144000" y="360000"/>
            <a:ext cx="2795040" cy="1802880"/>
          </a:xfrm>
          <a:prstGeom prst="rect">
            <a:avLst/>
          </a:prstGeom>
          <a:ln>
            <a:noFill/>
          </a:ln>
        </p:spPr>
      </p:pic>
      <p:pic>
        <p:nvPicPr>
          <p:cNvPr id="116" name="Изображение 115"/>
          <p:cNvPicPr/>
          <p:nvPr/>
        </p:nvPicPr>
        <p:blipFill>
          <a:blip r:embed="rId2"/>
          <a:stretch>
            <a:fillRect/>
          </a:stretch>
        </p:blipFill>
        <p:spPr>
          <a:xfrm>
            <a:off x="2939400" y="1430640"/>
            <a:ext cx="3612240" cy="2258640"/>
          </a:xfrm>
          <a:prstGeom prst="rect">
            <a:avLst/>
          </a:prstGeom>
          <a:ln>
            <a:noFill/>
          </a:ln>
        </p:spPr>
      </p:pic>
      <p:pic>
        <p:nvPicPr>
          <p:cNvPr id="117" name="Изображение 116"/>
          <p:cNvPicPr/>
          <p:nvPr/>
        </p:nvPicPr>
        <p:blipFill>
          <a:blip r:embed="rId3"/>
          <a:srcRect l="15710"/>
          <a:stretch>
            <a:fillRect/>
          </a:stretch>
        </p:blipFill>
        <p:spPr>
          <a:xfrm>
            <a:off x="6624000" y="288000"/>
            <a:ext cx="3239640" cy="2165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ustomShape 1"/>
          <p:cNvSpPr/>
          <p:nvPr/>
        </p:nvSpPr>
        <p:spPr>
          <a:xfrm>
            <a:off x="72000" y="1512000"/>
            <a:ext cx="7703640" cy="467964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>
            <a:normAutofit/>
          </a:bodyPr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uk-UA" sz="1500" b="1" i="1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Бар 'єри сприймання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 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нової інформації викликають у нас </a:t>
            </a:r>
            <a:r>
              <a:rPr lang="uk-UA" sz="1500" b="0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бажан­ня чути те, що хочемо чути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. Ми буваємо неуважні, якщо зміст інформації не торкається наших інтересів. </a:t>
            </a:r>
            <a:endParaRPr lang="uk-UA" sz="1500" b="0" strike="noStrike" spc="-1">
              <a:latin typeface="Arial" panose="020B0604020202020204"/>
            </a:endParaRPr>
          </a:p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Для ефективного слухання </a:t>
            </a:r>
            <a:r>
              <a:rPr lang="uk-UA" sz="1500" b="1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потрібний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 </a:t>
            </a:r>
            <a:endParaRPr lang="uk-UA" sz="1500" b="0" strike="noStrike" spc="-1">
              <a:latin typeface="Arial" panose="020B0604020202020204"/>
            </a:endParaRPr>
          </a:p>
          <a:p>
            <a:pPr marL="633730" indent="-227965" algn="just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ін­терес до партнера, </a:t>
            </a:r>
            <a:endParaRPr lang="uk-UA" sz="1500" b="0" strike="noStrike" spc="-1">
              <a:latin typeface="Arial" panose="020B0604020202020204"/>
            </a:endParaRPr>
          </a:p>
          <a:p>
            <a:pPr marL="633730" indent="-227965" algn="just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спрямування уваги на сприймання його мови, виразу обличчя. </a:t>
            </a:r>
            <a:endParaRPr lang="uk-UA" sz="1500" b="0" strike="noStrike" spc="-1">
              <a:latin typeface="Arial" panose="020B0604020202020204"/>
            </a:endParaRPr>
          </a:p>
          <a:p>
            <a:pPr marL="633730" indent="-227965" algn="just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треба стримувати потік свого мислення, узгоджувати його з темпом мовлення того, хто говорить, спрямувати його на розуміння того, про що розповідають.</a:t>
            </a:r>
            <a:endParaRPr lang="uk-UA" sz="1500" b="0" strike="noStrike" spc="-1">
              <a:latin typeface="Arial" panose="020B0604020202020204"/>
            </a:endParaRPr>
          </a:p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Деякі </a:t>
            </a:r>
            <a:r>
              <a:rPr lang="uk-UA" sz="1500" b="1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прості вміння, в яких виявляється поважне ставлення до іншого</a:t>
            </a:r>
            <a:r>
              <a:rPr lang="uk-UA" sz="1500" b="1" strike="noStrike" spc="-1">
                <a:solidFill>
                  <a:srgbClr val="1C1C1C"/>
                </a:solidFill>
                <a:latin typeface="Times New Roman" panose="02020603050405020304"/>
              </a:rPr>
              <a:t>:</a:t>
            </a:r>
            <a:endParaRPr lang="uk-UA" sz="1500" b="0" strike="noStrike" spc="-1">
              <a:latin typeface="Arial" panose="020B0604020202020204"/>
            </a:endParaRPr>
          </a:p>
          <a:p>
            <a:pPr marL="633730" indent="-227965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"/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 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уміння запитувати;</a:t>
            </a:r>
            <a:endParaRPr lang="uk-UA" sz="1500" b="0" strike="noStrike" spc="-1">
              <a:latin typeface="Arial" panose="020B0604020202020204"/>
            </a:endParaRPr>
          </a:p>
          <a:p>
            <a:pPr marL="633730" indent="-227965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"/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 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уміння надихати до пояснення власної думки, пропозиції, поведінки;</a:t>
            </a:r>
            <a:endParaRPr lang="uk-UA" sz="1500" b="0" strike="noStrike" spc="-1">
              <a:latin typeface="Arial" panose="020B0604020202020204"/>
            </a:endParaRPr>
          </a:p>
          <a:p>
            <a:pPr marL="633730" indent="-227965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"/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 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уміння чути і зрозуміти те, що мав на увазі партнер;</a:t>
            </a:r>
            <a:endParaRPr lang="uk-UA" sz="1500" b="0" strike="noStrike" spc="-1">
              <a:latin typeface="Arial" panose="020B0604020202020204"/>
            </a:endParaRPr>
          </a:p>
          <a:p>
            <a:pPr marL="633730" indent="-227965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"/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 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усвідомити те, про що партнер не зміг висловити (почуття, мотиви);</a:t>
            </a:r>
            <a:endParaRPr lang="uk-UA" sz="1500" b="0" strike="noStrike" spc="-1">
              <a:latin typeface="Arial" panose="020B0604020202020204"/>
            </a:endParaRPr>
          </a:p>
          <a:p>
            <a:pPr marL="633730" indent="-227965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"/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 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передати партнеру, що його почули, зрозуміли;</a:t>
            </a:r>
            <a:endParaRPr lang="uk-UA" sz="1500" b="0" strike="noStrike" spc="-1">
              <a:latin typeface="Arial" panose="020B0604020202020204"/>
            </a:endParaRPr>
          </a:p>
          <a:p>
            <a:pPr marL="633730" indent="-227965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"/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 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уміння знімати емоційну напругу при розмові.</a:t>
            </a:r>
            <a:endParaRPr lang="uk-UA" sz="1500" b="0" strike="noStrike" spc="-1">
              <a:latin typeface="Arial" panose="020B0604020202020204"/>
            </a:endParaRPr>
          </a:p>
        </p:txBody>
      </p:sp>
      <p:pic>
        <p:nvPicPr>
          <p:cNvPr id="119" name="Изображение 118"/>
          <p:cNvPicPr/>
          <p:nvPr/>
        </p:nvPicPr>
        <p:blipFill>
          <a:blip r:embed="rId1"/>
          <a:stretch>
            <a:fillRect/>
          </a:stretch>
        </p:blipFill>
        <p:spPr>
          <a:xfrm>
            <a:off x="7344000" y="684000"/>
            <a:ext cx="2735640" cy="2051640"/>
          </a:xfrm>
          <a:prstGeom prst="rect">
            <a:avLst/>
          </a:prstGeom>
          <a:ln>
            <a:noFill/>
          </a:ln>
        </p:spPr>
      </p:pic>
      <p:pic>
        <p:nvPicPr>
          <p:cNvPr id="120" name="Изображение 119"/>
          <p:cNvPicPr/>
          <p:nvPr/>
        </p:nvPicPr>
        <p:blipFill>
          <a:blip r:embed="rId2"/>
          <a:stretch>
            <a:fillRect/>
          </a:stretch>
        </p:blipFill>
        <p:spPr>
          <a:xfrm>
            <a:off x="6288120" y="3672000"/>
            <a:ext cx="3647520" cy="2735640"/>
          </a:xfrm>
          <a:prstGeom prst="rect">
            <a:avLst/>
          </a:prstGeom>
          <a:ln>
            <a:noFill/>
          </a:ln>
        </p:spPr>
      </p:pic>
      <p:pic>
        <p:nvPicPr>
          <p:cNvPr id="121" name="Изображение 120"/>
          <p:cNvPicPr/>
          <p:nvPr/>
        </p:nvPicPr>
        <p:blipFill>
          <a:blip r:embed="rId3"/>
          <a:srcRect l="13822" r="14550"/>
          <a:stretch>
            <a:fillRect/>
          </a:stretch>
        </p:blipFill>
        <p:spPr>
          <a:xfrm>
            <a:off x="2232000" y="5639760"/>
            <a:ext cx="2520000" cy="1848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stomShape 1"/>
          <p:cNvSpPr/>
          <p:nvPr/>
        </p:nvSpPr>
        <p:spPr>
          <a:xfrm>
            <a:off x="144000" y="4248000"/>
            <a:ext cx="9719640" cy="269964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>
            <a:normAutofit/>
          </a:bodyPr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Для прояву такої поваги до людини, активного ставлення до співрозмовника ми застосовуємо </a:t>
            </a:r>
            <a:r>
              <a:rPr lang="uk-UA" sz="1500" b="1" i="1" strike="noStrike" spc="-1">
                <a:solidFill>
                  <a:srgbClr val="1C1C1C"/>
                </a:solidFill>
                <a:latin typeface="Times New Roman" panose="02020603050405020304"/>
              </a:rPr>
              <a:t>нерефлексивне та рефлексивне слухання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 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(форми активного слухання). </a:t>
            </a:r>
            <a:endParaRPr lang="uk-UA" sz="1500" b="0" strike="noStrike" spc="-1">
              <a:latin typeface="Arial" panose="020B0604020202020204"/>
            </a:endParaRPr>
          </a:p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Так, якщо співрозмовник сам говорить багато, емоційно, можна застосувати </a:t>
            </a:r>
            <a:r>
              <a:rPr lang="uk-UA" sz="1500" b="1" i="1" u="sng" strike="noStrike" spc="-1">
                <a:solidFill>
                  <a:srgbClr val="CE181E"/>
                </a:solidFill>
                <a:uFillTx/>
                <a:latin typeface="Times New Roman" panose="02020603050405020304"/>
              </a:rPr>
              <a:t>нерефлексивне слухання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. Воно полягає в </a:t>
            </a:r>
            <a:r>
              <a:rPr lang="uk-UA" sz="1500" b="0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умінні мовчки підтримувати співрозмовника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 (позою, поглядом, мімікою тощо) або словами 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«Розумію, так, я слухаю...». 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Це допомагає підтриму­вати бесіду, у партнера виникає бажання висловитися до кінця.</a:t>
            </a:r>
            <a:endParaRPr lang="uk-UA" sz="1500" b="0" strike="noStrike" spc="-1">
              <a:latin typeface="Arial" panose="020B0604020202020204"/>
            </a:endParaRPr>
          </a:p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Коли людина </a:t>
            </a:r>
            <a:r>
              <a:rPr lang="uk-UA" sz="1500" b="0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хоче почути нашу думку, оцінку, отримати підтримку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, тоді застосовуємо </a:t>
            </a:r>
            <a:r>
              <a:rPr lang="uk-UA" sz="1500" b="1" i="1" u="sng" strike="noStrike" spc="-1">
                <a:solidFill>
                  <a:srgbClr val="CE181E"/>
                </a:solidFill>
                <a:uFillTx/>
                <a:latin typeface="Times New Roman" panose="02020603050405020304"/>
              </a:rPr>
              <a:t>рефлексивне слухання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. 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У цьому разі ми висловлюємо своє розуміння проблеми, запитаннями намагаємося уточнити те, що почули, висловлюємо співрозмовнику співчуття, поділяємо його точку зору.</a:t>
            </a:r>
            <a:endParaRPr lang="uk-UA" sz="1500" b="0" strike="noStrike" spc="-1">
              <a:latin typeface="Arial" panose="020B0604020202020204"/>
            </a:endParaRPr>
          </a:p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Під час рефлексивного слухання у педагога має бути настанова на </a:t>
            </a:r>
            <a:r>
              <a:rPr lang="uk-UA" sz="1500" b="1" i="1" u="sng" strike="noStrike" spc="-1">
                <a:solidFill>
                  <a:srgbClr val="CE181E"/>
                </a:solidFill>
                <a:uFillTx/>
                <a:latin typeface="Times New Roman" panose="02020603050405020304"/>
              </a:rPr>
              <a:t>емпатійне слухання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 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(співчувати переживанням того, хто розповідає). Коли людина відчує, що її розуміють, вона розкриває своє потаємне, приховане. </a:t>
            </a:r>
            <a:endParaRPr lang="uk-UA" sz="1500" b="0" strike="noStrike" spc="-1">
              <a:latin typeface="Arial" panose="020B0604020202020204"/>
            </a:endParaRPr>
          </a:p>
        </p:txBody>
      </p:sp>
      <p:pic>
        <p:nvPicPr>
          <p:cNvPr id="123" name="Изображение 122"/>
          <p:cNvPicPr/>
          <p:nvPr/>
        </p:nvPicPr>
        <p:blipFill>
          <a:blip r:embed="rId1"/>
          <a:stretch>
            <a:fillRect/>
          </a:stretch>
        </p:blipFill>
        <p:spPr>
          <a:xfrm>
            <a:off x="984600" y="1761840"/>
            <a:ext cx="3191040" cy="2125800"/>
          </a:xfrm>
          <a:prstGeom prst="rect">
            <a:avLst/>
          </a:prstGeom>
          <a:ln>
            <a:noFill/>
          </a:ln>
        </p:spPr>
      </p:pic>
      <p:pic>
        <p:nvPicPr>
          <p:cNvPr id="124" name="Изображение 123"/>
          <p:cNvPicPr/>
          <p:nvPr/>
        </p:nvPicPr>
        <p:blipFill>
          <a:blip r:embed="rId2"/>
          <a:stretch>
            <a:fillRect/>
          </a:stretch>
        </p:blipFill>
        <p:spPr>
          <a:xfrm>
            <a:off x="7228080" y="405720"/>
            <a:ext cx="2419560" cy="1609920"/>
          </a:xfrm>
          <a:prstGeom prst="rect">
            <a:avLst/>
          </a:prstGeom>
          <a:ln>
            <a:noFill/>
          </a:ln>
        </p:spPr>
      </p:pic>
      <p:pic>
        <p:nvPicPr>
          <p:cNvPr id="125" name="Изображение 124"/>
          <p:cNvPicPr/>
          <p:nvPr/>
        </p:nvPicPr>
        <p:blipFill>
          <a:blip r:embed="rId3"/>
          <a:stretch>
            <a:fillRect/>
          </a:stretch>
        </p:blipFill>
        <p:spPr>
          <a:xfrm>
            <a:off x="4581360" y="1652040"/>
            <a:ext cx="2186280" cy="1515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ustomShape 1"/>
          <p:cNvSpPr/>
          <p:nvPr/>
        </p:nvSpPr>
        <p:spPr>
          <a:xfrm>
            <a:off x="144000" y="1584000"/>
            <a:ext cx="9179640" cy="273564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>
            <a:normAutofit/>
          </a:bodyPr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При активному слуханні доцільно запитувати, щоб уточнити думку співрозмовника. </a:t>
            </a:r>
            <a:endParaRPr lang="uk-UA" sz="1500" b="0" strike="noStrike" spc="-1">
              <a:latin typeface="Arial" panose="020B0604020202020204"/>
            </a:endParaRPr>
          </a:p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uk-UA" sz="1500" b="1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Техніка запитування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 може бути такою:</a:t>
            </a:r>
            <a:endParaRPr lang="uk-UA" sz="1500" b="0" strike="noStrike" spc="-1">
              <a:latin typeface="Arial" panose="020B0604020202020204"/>
            </a:endParaRPr>
          </a:p>
          <a:p>
            <a:pPr marL="228600" indent="-173355" algn="just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Відкриті питання: 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«хто?», «що?», «де?», «коли?», «як?», «чому?»</a:t>
            </a:r>
            <a:endParaRPr lang="uk-UA" sz="1500" b="0" strike="noStrike" spc="-1">
              <a:latin typeface="Arial" panose="020B0604020202020204"/>
            </a:endParaRPr>
          </a:p>
          <a:p>
            <a:pPr marL="228600" indent="-173355" algn="just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Закриті питання, які вимагають однозначної відповіді: 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«Коли ви змо­жете це зробити?», «Я правильно вас зрозуміла?» 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тощо.</a:t>
            </a:r>
            <a:endParaRPr lang="uk-UA" sz="1500" b="0" strike="noStrike" spc="-1">
              <a:latin typeface="Arial" panose="020B0604020202020204"/>
            </a:endParaRPr>
          </a:p>
          <a:p>
            <a:pPr marL="228600" indent="-173355" algn="just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Альтернативні питання: 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«Чи так?» 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або 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«Інакше кажучи, ви хочете зроби­ти..?»</a:t>
            </a:r>
            <a:endParaRPr lang="uk-UA" sz="1500" b="0" strike="noStrike" spc="-1">
              <a:latin typeface="Arial" panose="020B0604020202020204"/>
            </a:endParaRPr>
          </a:p>
          <a:p>
            <a:pPr marL="228600" indent="-173355" algn="just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Запитання не повинні містити звинувачення: 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«Ви ще не зрозуміли ме­не?», «Ще довго Ви будете мовчати?» </a:t>
            </a:r>
            <a:endParaRPr lang="uk-UA" sz="1500" b="0" strike="noStrike" spc="-1">
              <a:latin typeface="Arial" panose="020B0604020202020204"/>
            </a:endParaRPr>
          </a:p>
          <a:p>
            <a:pPr marL="228600" indent="-173355" algn="just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Не можна через запитання докоряти або осуджувати: 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«Коли ви вже станете розумнішими?» 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або 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«Коли ви вже перестанете запізнюва­тися?»</a:t>
            </a:r>
            <a:endParaRPr lang="uk-UA" sz="1500" b="0" strike="noStrike" spc="-1">
              <a:latin typeface="Arial" panose="020B0604020202020204"/>
            </a:endParaRPr>
          </a:p>
        </p:txBody>
      </p:sp>
      <p:pic>
        <p:nvPicPr>
          <p:cNvPr id="127" name="Изображение 126"/>
          <p:cNvPicPr/>
          <p:nvPr/>
        </p:nvPicPr>
        <p:blipFill>
          <a:blip r:embed="rId1"/>
          <a:stretch>
            <a:fillRect/>
          </a:stretch>
        </p:blipFill>
        <p:spPr>
          <a:xfrm>
            <a:off x="701640" y="4176000"/>
            <a:ext cx="2610000" cy="1847520"/>
          </a:xfrm>
          <a:prstGeom prst="rect">
            <a:avLst/>
          </a:prstGeom>
          <a:ln>
            <a:noFill/>
          </a:ln>
        </p:spPr>
      </p:pic>
      <p:pic>
        <p:nvPicPr>
          <p:cNvPr id="128" name="Изображение 127"/>
          <p:cNvPicPr/>
          <p:nvPr/>
        </p:nvPicPr>
        <p:blipFill>
          <a:blip r:embed="rId2"/>
          <a:srcRect l="10814" r="14282"/>
          <a:stretch>
            <a:fillRect/>
          </a:stretch>
        </p:blipFill>
        <p:spPr>
          <a:xfrm>
            <a:off x="3672000" y="4176000"/>
            <a:ext cx="2807640" cy="2500560"/>
          </a:xfrm>
          <a:prstGeom prst="rect">
            <a:avLst/>
          </a:prstGeom>
          <a:ln>
            <a:noFill/>
          </a:ln>
        </p:spPr>
      </p:pic>
      <p:pic>
        <p:nvPicPr>
          <p:cNvPr id="129" name="Изображение 128"/>
          <p:cNvPicPr/>
          <p:nvPr/>
        </p:nvPicPr>
        <p:blipFill>
          <a:blip r:embed="rId3"/>
          <a:stretch>
            <a:fillRect/>
          </a:stretch>
        </p:blipFill>
        <p:spPr>
          <a:xfrm>
            <a:off x="6912000" y="3949560"/>
            <a:ext cx="2735640" cy="195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CustomShape 1"/>
          <p:cNvSpPr/>
          <p:nvPr/>
        </p:nvSpPr>
        <p:spPr>
          <a:xfrm>
            <a:off x="185760" y="1080000"/>
            <a:ext cx="9179640" cy="424764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>
            <a:normAutofit/>
          </a:bodyPr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Заважають активно слухати такі </a:t>
            </a:r>
            <a:r>
              <a:rPr lang="uk-UA" sz="1800" b="1" i="1" u="sng" strike="noStrike" spc="-1">
                <a:solidFill>
                  <a:srgbClr val="FFFFFF"/>
                </a:solidFill>
                <a:uFillTx/>
                <a:latin typeface="Times New Roman" panose="02020603050405020304"/>
              </a:rPr>
              <a:t>негативні комунікативні прийоми</a:t>
            </a:r>
            <a:r>
              <a:rPr lang="uk-UA" sz="1500" b="1" i="1" strike="noStrike" spc="-1">
                <a:solidFill>
                  <a:srgbClr val="1C1C1C"/>
                </a:solidFill>
                <a:latin typeface="Times New Roman" panose="02020603050405020304"/>
              </a:rPr>
              <a:t>: </a:t>
            </a:r>
            <a:endParaRPr lang="uk-UA" sz="1500" b="0" strike="noStrike" spc="-1">
              <a:latin typeface="Arial" panose="020B0604020202020204"/>
            </a:endParaRPr>
          </a:p>
          <a:p>
            <a:pPr marL="633730" indent="-227965" algn="just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накази, команди, вказівки; </a:t>
            </a:r>
            <a:endParaRPr lang="uk-UA" sz="1500" b="0" strike="noStrike" spc="-1">
              <a:latin typeface="Arial" panose="020B0604020202020204"/>
            </a:endParaRPr>
          </a:p>
          <a:p>
            <a:pPr marL="633730" indent="-227965" algn="just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погрози, застереження; </a:t>
            </a:r>
            <a:endParaRPr lang="uk-UA" sz="1500" b="0" strike="noStrike" spc="-1">
              <a:latin typeface="Arial" panose="020B0604020202020204"/>
            </a:endParaRPr>
          </a:p>
          <a:p>
            <a:pPr marL="633730" indent="-227965" algn="just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повчання, нотації; </a:t>
            </a:r>
            <a:endParaRPr lang="uk-UA" sz="1500" b="0" strike="noStrike" spc="-1">
              <a:latin typeface="Arial" panose="020B0604020202020204"/>
            </a:endParaRPr>
          </a:p>
          <a:p>
            <a:pPr marL="633730" indent="-227965" algn="just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логічні доводи, готові рішення; </a:t>
            </a:r>
            <a:endParaRPr lang="uk-UA" sz="1500" b="0" strike="noStrike" spc="-1">
              <a:latin typeface="Arial" panose="020B0604020202020204"/>
            </a:endParaRPr>
          </a:p>
          <a:p>
            <a:pPr marL="633730" indent="-227965" algn="just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критика, осуд, звинувачення; </a:t>
            </a:r>
            <a:endParaRPr lang="uk-UA" sz="1500" b="0" strike="noStrike" spc="-1">
              <a:latin typeface="Arial" panose="020B0604020202020204"/>
            </a:endParaRPr>
          </a:p>
          <a:p>
            <a:pPr marL="633730" indent="-227965" algn="just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приниження, глузування; </a:t>
            </a:r>
            <a:endParaRPr lang="uk-UA" sz="1500" b="0" strike="noStrike" spc="-1">
              <a:latin typeface="Arial" panose="020B0604020202020204"/>
            </a:endParaRPr>
          </a:p>
          <a:p>
            <a:pPr marL="633730" indent="-227965" algn="just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умовляння та ін.</a:t>
            </a:r>
            <a:endParaRPr lang="uk-UA" sz="1500" b="0" strike="noStrike" spc="-1">
              <a:latin typeface="Arial" panose="020B0604020202020204"/>
            </a:endParaRPr>
          </a:p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Щоб розуміти співрозмовника, треба розвивати </a:t>
            </a:r>
            <a:r>
              <a:rPr lang="uk-UA" sz="1500" b="1" i="1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рефлек­сію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: 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об'єктивно оцінювати себе, критично ставитися до себе. Це дає мож­ливість педагогові бачити себе очима вихованців, полегшує йому знайти свої помилки, прорахунки, аналізувати причини їхнього виникнення</a:t>
            </a:r>
            <a:endParaRPr lang="uk-UA" sz="1500" b="0" strike="noStrike" spc="-1">
              <a:latin typeface="Arial" panose="020B0604020202020204"/>
            </a:endParaRPr>
          </a:p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Причиною непорозуміння між педагогом і вихованцем може бути </a:t>
            </a:r>
            <a:r>
              <a:rPr lang="uk-UA" sz="1500" b="1" strike="noStrike" spc="-1">
                <a:solidFill>
                  <a:srgbClr val="1C1C1C"/>
                </a:solidFill>
                <a:latin typeface="Times New Roman" panose="02020603050405020304"/>
              </a:rPr>
              <a:t>спалах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 власних </a:t>
            </a:r>
            <a:r>
              <a:rPr lang="uk-UA" sz="1500" b="1" strike="noStrike" spc="-1">
                <a:solidFill>
                  <a:srgbClr val="1C1C1C"/>
                </a:solidFill>
                <a:latin typeface="Times New Roman" panose="02020603050405020304"/>
              </a:rPr>
              <a:t>негативних емоцій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, наприклад, обурення, гнів, роздрато­ваність та ін. </a:t>
            </a:r>
            <a:r>
              <a:rPr lang="uk-UA" sz="1500" b="1" i="1" strike="noStrike" spc="-1">
                <a:solidFill>
                  <a:srgbClr val="1C1C1C"/>
                </a:solidFill>
                <a:latin typeface="Times New Roman" panose="02020603050405020304"/>
              </a:rPr>
              <a:t>І. Олджер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 (американський письменник) зазначав, що </a:t>
            </a:r>
            <a:r>
              <a:rPr lang="uk-UA" sz="1500" b="0" i="1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«лю­ди заповнюють гнівом прогалини свого розуму».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 </a:t>
            </a:r>
            <a:endParaRPr lang="uk-UA" sz="1500" b="0" strike="noStrike" spc="-1">
              <a:latin typeface="Arial" panose="020B0604020202020204"/>
            </a:endParaRPr>
          </a:p>
        </p:txBody>
      </p:sp>
      <p:pic>
        <p:nvPicPr>
          <p:cNvPr id="131" name="Изображение 130"/>
          <p:cNvPicPr/>
          <p:nvPr/>
        </p:nvPicPr>
        <p:blipFill>
          <a:blip r:embed="rId1"/>
          <a:stretch>
            <a:fillRect/>
          </a:stretch>
        </p:blipFill>
        <p:spPr>
          <a:xfrm>
            <a:off x="3960000" y="1512000"/>
            <a:ext cx="2654280" cy="1771200"/>
          </a:xfrm>
          <a:prstGeom prst="rect">
            <a:avLst/>
          </a:prstGeom>
          <a:ln>
            <a:noFill/>
          </a:ln>
        </p:spPr>
      </p:pic>
      <p:pic>
        <p:nvPicPr>
          <p:cNvPr id="132" name="Изображение 131"/>
          <p:cNvPicPr/>
          <p:nvPr/>
        </p:nvPicPr>
        <p:blipFill>
          <a:blip r:embed="rId2"/>
          <a:srcRect l="2740" r="14575"/>
          <a:stretch>
            <a:fillRect/>
          </a:stretch>
        </p:blipFill>
        <p:spPr>
          <a:xfrm>
            <a:off x="6696000" y="432000"/>
            <a:ext cx="3023640" cy="2057040"/>
          </a:xfrm>
          <a:prstGeom prst="rect">
            <a:avLst/>
          </a:prstGeom>
          <a:ln>
            <a:noFill/>
          </a:ln>
        </p:spPr>
      </p:pic>
      <p:pic>
        <p:nvPicPr>
          <p:cNvPr id="133" name="Изображение 132"/>
          <p:cNvPicPr/>
          <p:nvPr/>
        </p:nvPicPr>
        <p:blipFill>
          <a:blip r:embed="rId3"/>
          <a:stretch>
            <a:fillRect/>
          </a:stretch>
        </p:blipFill>
        <p:spPr>
          <a:xfrm>
            <a:off x="1152000" y="5256000"/>
            <a:ext cx="2982600" cy="2087640"/>
          </a:xfrm>
          <a:prstGeom prst="rect">
            <a:avLst/>
          </a:prstGeom>
          <a:ln>
            <a:noFill/>
          </a:ln>
        </p:spPr>
      </p:pic>
      <p:pic>
        <p:nvPicPr>
          <p:cNvPr id="134" name="Изображение 133"/>
          <p:cNvPicPr/>
          <p:nvPr/>
        </p:nvPicPr>
        <p:blipFill>
          <a:blip r:embed="rId4"/>
          <a:srcRect l="31093"/>
          <a:stretch>
            <a:fillRect/>
          </a:stretch>
        </p:blipFill>
        <p:spPr>
          <a:xfrm>
            <a:off x="4536000" y="5203080"/>
            <a:ext cx="1990440" cy="1924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stomShape 1"/>
          <p:cNvSpPr/>
          <p:nvPr/>
        </p:nvSpPr>
        <p:spPr>
          <a:xfrm>
            <a:off x="180000" y="1584000"/>
            <a:ext cx="9179640" cy="359964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>
            <a:normAutofit/>
          </a:bodyPr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Застосовувати 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«</a:t>
            </a:r>
            <a:r>
              <a:rPr lang="uk-UA" sz="1500" b="1" i="1" strike="noStrike" spc="-1">
                <a:solidFill>
                  <a:srgbClr val="1C1C1C"/>
                </a:solidFill>
                <a:latin typeface="Times New Roman" panose="02020603050405020304"/>
              </a:rPr>
              <a:t>Я-повідомлення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», «</a:t>
            </a:r>
            <a:r>
              <a:rPr lang="uk-UA" sz="1500" b="1" i="1" strike="noStrike" spc="-1">
                <a:solidFill>
                  <a:srgbClr val="1C1C1C"/>
                </a:solidFill>
                <a:latin typeface="Times New Roman" panose="02020603050405020304"/>
              </a:rPr>
              <a:t>Я-ви-словлювання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». 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Цей прийом дає можливість передати іншому своє ставлення до того, що відбувається, але без звинувачення і без конкретних вимог щодо зміни людиною своєї поведінки (наприклад, 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«Я не можу читати лекцію, коли мене не слухають»).</a:t>
            </a:r>
            <a:endParaRPr lang="uk-UA" sz="1500" b="0" strike="noStrike" spc="-1">
              <a:latin typeface="Arial" panose="020B0604020202020204"/>
            </a:endParaRPr>
          </a:p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«Я-висловлювання» корисні, коли ви розгнівалися, чимось незадоволені, роздратовані. </a:t>
            </a:r>
            <a:endParaRPr lang="uk-UA" sz="1500" b="0" strike="noStrike" spc="-1">
              <a:latin typeface="Arial" panose="020B0604020202020204"/>
            </a:endParaRPr>
          </a:p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uk-UA" sz="1500" b="1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--Спочатку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 треба </a:t>
            </a:r>
            <a:r>
              <a:rPr lang="uk-UA" sz="1500" b="0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описати ситуацію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, яка ви­кликає емоції і проблему, але без конкретного звернення до суб'єкта (без «ти», «ви»). Наприклад, початок фрази 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«Коли спізнюються на занят­тя...», «Коли мене не слухають під час розповіді...» </a:t>
            </a:r>
            <a:endParaRPr lang="uk-UA" sz="1500" b="0" strike="noStrike" spc="-1">
              <a:latin typeface="Arial" panose="020B0604020202020204"/>
            </a:endParaRPr>
          </a:p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uk-UA" sz="1500" b="1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--а потім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 продовжуємо </a:t>
            </a:r>
            <a:r>
              <a:rPr lang="uk-UA" sz="1500" b="0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про свій психологічний стан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: 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«...мені прикро», «...я не можу зібратися з думками», «...я не можу працювати» 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тощо. </a:t>
            </a:r>
            <a:endParaRPr lang="uk-UA" sz="1500" b="0" strike="noStrike" spc="-1">
              <a:latin typeface="Arial" panose="020B0604020202020204"/>
            </a:endParaRPr>
          </a:p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Прийом «Я-повідомлення» означає, що </a:t>
            </a:r>
            <a:r>
              <a:rPr lang="uk-UA" sz="1500" b="0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ви також маєте право на свої почуття, на поважне до себе ставлення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, на виявлення свого емоційного стану: 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«Я знаю, що не повинна так реагувати, але інакше не можу» 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або 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«В класі ніхто мене не слухає і мені хочеться піти від вас», або «Важко працювати в класі, який зовсім не підготовлений до заняття, бо це даремна трата часу». 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Такий опис об'єктивних подій та свого психологічного стану до них дає учню можливість побачити свою поведінку, своє ставлення до педагога зі сторони, в новому ракурсі. </a:t>
            </a:r>
            <a:endParaRPr lang="uk-UA" sz="1500" b="0" strike="noStrike" spc="-1">
              <a:latin typeface="Arial" panose="020B0604020202020204"/>
            </a:endParaRPr>
          </a:p>
        </p:txBody>
      </p:sp>
      <p:pic>
        <p:nvPicPr>
          <p:cNvPr id="136" name="Изображение 135"/>
          <p:cNvPicPr/>
          <p:nvPr/>
        </p:nvPicPr>
        <p:blipFill>
          <a:blip r:embed="rId1"/>
          <a:stretch>
            <a:fillRect/>
          </a:stretch>
        </p:blipFill>
        <p:spPr>
          <a:xfrm>
            <a:off x="1872000" y="5472000"/>
            <a:ext cx="1118520" cy="1244520"/>
          </a:xfrm>
          <a:prstGeom prst="rect">
            <a:avLst/>
          </a:prstGeom>
          <a:ln>
            <a:noFill/>
          </a:ln>
        </p:spPr>
      </p:pic>
      <p:pic>
        <p:nvPicPr>
          <p:cNvPr id="137" name="Изображение 136"/>
          <p:cNvPicPr/>
          <p:nvPr/>
        </p:nvPicPr>
        <p:blipFill>
          <a:blip r:embed="rId2"/>
          <a:stretch>
            <a:fillRect/>
          </a:stretch>
        </p:blipFill>
        <p:spPr>
          <a:xfrm>
            <a:off x="4320360" y="5256000"/>
            <a:ext cx="2160000" cy="2160000"/>
          </a:xfrm>
          <a:prstGeom prst="rect">
            <a:avLst/>
          </a:prstGeom>
          <a:ln>
            <a:noFill/>
          </a:ln>
        </p:spPr>
      </p:pic>
      <p:pic>
        <p:nvPicPr>
          <p:cNvPr id="138" name="Изображение 137"/>
          <p:cNvPicPr/>
          <p:nvPr/>
        </p:nvPicPr>
        <p:blipFill>
          <a:blip r:embed="rId3"/>
          <a:stretch>
            <a:fillRect/>
          </a:stretch>
        </p:blipFill>
        <p:spPr>
          <a:xfrm>
            <a:off x="6552000" y="5400000"/>
            <a:ext cx="1207800" cy="1290960"/>
          </a:xfrm>
          <a:prstGeom prst="rect">
            <a:avLst/>
          </a:prstGeom>
          <a:ln>
            <a:noFill/>
          </a:ln>
        </p:spPr>
      </p:pic>
      <p:pic>
        <p:nvPicPr>
          <p:cNvPr id="139" name="Изображение 138"/>
          <p:cNvPicPr/>
          <p:nvPr/>
        </p:nvPicPr>
        <p:blipFill>
          <a:blip r:embed="rId4"/>
          <a:stretch>
            <a:fillRect/>
          </a:stretch>
        </p:blipFill>
        <p:spPr>
          <a:xfrm flipH="1">
            <a:off x="7920000" y="5328000"/>
            <a:ext cx="935640" cy="935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CustomShape 1"/>
          <p:cNvSpPr/>
          <p:nvPr/>
        </p:nvSpPr>
        <p:spPr>
          <a:xfrm>
            <a:off x="396000" y="3528000"/>
            <a:ext cx="9179640" cy="331200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>
            <a:normAutofit/>
          </a:bodyPr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uk-UA" sz="1500" b="1" i="1" strike="noStrike" spc="-1">
                <a:solidFill>
                  <a:srgbClr val="1C1C1C"/>
                </a:solidFill>
                <a:latin typeface="Times New Roman" panose="02020603050405020304"/>
              </a:rPr>
              <a:t>2. Друга позиція педагога 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- визнання вихованця як особистості. 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Це виявляється у вірі педагога в розум дитини, її позитивне прагнення до розкриття своїх потенційних можливостей, до саморозвитку. </a:t>
            </a:r>
            <a:endParaRPr lang="uk-UA" sz="1500" b="0" strike="noStrike" spc="-1">
              <a:latin typeface="Arial" panose="020B0604020202020204"/>
            </a:endParaRPr>
          </a:p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Треба враховувати вікові особливості і з розумінням ставитися до їхніх проявів, але не дозволяти принижувати людську гідність ні свою, ні гідність самого вихованця (вказувати йому на це). На жаль, </a:t>
            </a:r>
            <a:r>
              <a:rPr lang="uk-UA" sz="1500" b="0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деякі сучасні діти та підлітки не відчувають, коли принижують їхню гідність там, де вона має бути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. Ці діти, мабуть, </a:t>
            </a:r>
            <a:r>
              <a:rPr lang="uk-UA" sz="1500" b="0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звикли до авторитарних форм педагогічного спілкування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, які принижують людську гідність. </a:t>
            </a:r>
            <a:endParaRPr lang="uk-UA" sz="1500" b="0" strike="noStrike" spc="-1">
              <a:latin typeface="Arial" panose="020B0604020202020204"/>
            </a:endParaRPr>
          </a:p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uk-UA" sz="1500" b="1" i="1" strike="noStrike" spc="-1">
                <a:solidFill>
                  <a:srgbClr val="1C1C1C"/>
                </a:solidFill>
                <a:latin typeface="Times New Roman" panose="02020603050405020304"/>
              </a:rPr>
              <a:t>3. Третя позиція педагога 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- безумовне прийняття вихованця як особистості. 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Безумовне прийняття - це не позитивна оцінка особистості вихованця за будь-яких обставин. </a:t>
            </a:r>
            <a:endParaRPr lang="uk-UA" sz="1500" b="0" strike="noStrike" spc="-1">
              <a:latin typeface="Arial" panose="020B0604020202020204"/>
            </a:endParaRPr>
          </a:p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Безумовне прийняття педагогом вихованця - це визнання його права на будь-яку гаму власних почуттів без ризику втратити повагу педагога (</a:t>
            </a:r>
            <a:r>
              <a:rPr lang="uk-UA" sz="1500" b="0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коротко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 це положення </a:t>
            </a:r>
            <a:r>
              <a:rPr lang="uk-UA" sz="1500" b="0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можна сформулювати так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: 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«Не висловлюйте негативних оцінок стосовно переживань дитини!»); 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це вміння побачити іншу точку зору (вихованець має на це право). Безумовне прийняття допомагає послабити й навіть цілком подолати тривожність учня, сприяє його самоствердженню, дає йому свободу для самореалізації. </a:t>
            </a:r>
            <a:endParaRPr lang="uk-UA" sz="1500" b="0" strike="noStrike" spc="-1">
              <a:latin typeface="Arial" panose="020B0604020202020204"/>
            </a:endParaRPr>
          </a:p>
        </p:txBody>
      </p:sp>
      <p:pic>
        <p:nvPicPr>
          <p:cNvPr id="141" name="Изображение 140"/>
          <p:cNvPicPr/>
          <p:nvPr/>
        </p:nvPicPr>
        <p:blipFill>
          <a:blip r:embed="rId1"/>
          <a:stretch>
            <a:fillRect/>
          </a:stretch>
        </p:blipFill>
        <p:spPr>
          <a:xfrm>
            <a:off x="330840" y="1440000"/>
            <a:ext cx="2404800" cy="1810800"/>
          </a:xfrm>
          <a:prstGeom prst="rect">
            <a:avLst/>
          </a:prstGeom>
          <a:ln>
            <a:noFill/>
          </a:ln>
        </p:spPr>
      </p:pic>
      <p:pic>
        <p:nvPicPr>
          <p:cNvPr id="142" name="Изображение 141"/>
          <p:cNvPicPr/>
          <p:nvPr/>
        </p:nvPicPr>
        <p:blipFill>
          <a:blip r:embed="rId2"/>
          <a:srcRect l="17998" t="20365" r="13003"/>
          <a:stretch>
            <a:fillRect/>
          </a:stretch>
        </p:blipFill>
        <p:spPr>
          <a:xfrm>
            <a:off x="3528000" y="792000"/>
            <a:ext cx="3137040" cy="2591640"/>
          </a:xfrm>
          <a:prstGeom prst="rect">
            <a:avLst/>
          </a:prstGeom>
          <a:ln>
            <a:noFill/>
          </a:ln>
        </p:spPr>
      </p:pic>
      <p:pic>
        <p:nvPicPr>
          <p:cNvPr id="143" name="Изображение 142"/>
          <p:cNvPicPr/>
          <p:nvPr/>
        </p:nvPicPr>
        <p:blipFill>
          <a:blip r:embed="rId3"/>
          <a:srcRect l="8753" t="21044"/>
          <a:stretch>
            <a:fillRect/>
          </a:stretch>
        </p:blipFill>
        <p:spPr>
          <a:xfrm>
            <a:off x="7344000" y="579600"/>
            <a:ext cx="2158920" cy="1868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ustomShape 1"/>
          <p:cNvSpPr/>
          <p:nvPr/>
        </p:nvSpPr>
        <p:spPr>
          <a:xfrm>
            <a:off x="360000" y="1440000"/>
            <a:ext cx="9179640" cy="521964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>
            <a:normAutofit/>
          </a:bodyPr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Трапляються різні </a:t>
            </a:r>
            <a:r>
              <a:rPr lang="uk-UA" sz="1500" b="1" i="1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стилі педагогічного спілкування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 - 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індивідуально-типологічні особливості педагогічної взаємодії педагога зі дітьми. </a:t>
            </a:r>
            <a:endParaRPr lang="uk-UA" sz="1500" b="0" strike="noStrike" spc="-1">
              <a:latin typeface="Arial" panose="020B0604020202020204"/>
            </a:endParaRPr>
          </a:p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Зупинимося на класифікації типових стилів педагогічного спілкування (за В.О. Кан-Каликом). </a:t>
            </a:r>
            <a:endParaRPr lang="uk-UA" sz="1500" b="0" strike="noStrike" spc="-1">
              <a:latin typeface="Arial" panose="020B0604020202020204"/>
            </a:endParaRPr>
          </a:p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1. Найбільш плідним серед них є спілкування </a:t>
            </a:r>
            <a:r>
              <a:rPr lang="uk-UA" sz="1500" b="1" i="1" strike="noStrike" spc="-1">
                <a:solidFill>
                  <a:srgbClr val="1C1C1C"/>
                </a:solidFill>
                <a:latin typeface="Times New Roman" panose="02020603050405020304"/>
              </a:rPr>
              <a:t>на основі захоплення спільною творчою діяльністю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. 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Основою цього стилю є єдність високого професіоналізму та морально-етичних настанов педагога. </a:t>
            </a:r>
            <a:endParaRPr lang="uk-UA" sz="1500" b="0" strike="noStrike" spc="-1">
              <a:latin typeface="Arial" panose="020B0604020202020204"/>
            </a:endParaRPr>
          </a:p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2. Продуктивним є також стиль педагогічного спілкування </a:t>
            </a:r>
            <a:r>
              <a:rPr lang="uk-UA" sz="1500" b="1" strike="noStrike" spc="-1">
                <a:solidFill>
                  <a:srgbClr val="1C1C1C"/>
                </a:solidFill>
                <a:latin typeface="Times New Roman" panose="02020603050405020304"/>
              </a:rPr>
              <a:t>на </a:t>
            </a:r>
            <a:r>
              <a:rPr lang="uk-UA" sz="1500" b="1" i="1" strike="noStrike" spc="-1">
                <a:solidFill>
                  <a:srgbClr val="1C1C1C"/>
                </a:solidFill>
                <a:latin typeface="Times New Roman" panose="02020603050405020304"/>
              </a:rPr>
              <a:t>основі дружньої прихильності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. 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Такий стиль спілкування може бути передумовою успішного здійснення будь-якої спільної діяльності, у т. ч. навчально-професійної. Частково його </a:t>
            </a:r>
            <a:r>
              <a:rPr lang="uk-UA" sz="1500" b="0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можна розглядати підготовчим етапом до реалізації стилю спілкування </a:t>
            </a:r>
            <a:r>
              <a:rPr lang="uk-UA" sz="1500" b="0" i="1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на основі захоплення спільною творчою діяльністю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. </a:t>
            </a:r>
            <a:endParaRPr lang="uk-UA" sz="1500" b="0" strike="noStrike" spc="-1">
              <a:latin typeface="Arial" panose="020B0604020202020204"/>
            </a:endParaRPr>
          </a:p>
          <a:p>
            <a:pPr algn="just">
              <a:lnSpc>
                <a:spcPct val="100000"/>
              </a:lnSpc>
              <a:spcAft>
                <a:spcPts val="600"/>
              </a:spcAft>
            </a:pPr>
            <a:endParaRPr lang="uk-UA" sz="1500" b="0" strike="noStrike" spc="-1">
              <a:latin typeface="Arial" panose="020B0604020202020204"/>
            </a:endParaRPr>
          </a:p>
        </p:txBody>
      </p:sp>
      <p:pic>
        <p:nvPicPr>
          <p:cNvPr id="145" name="Изображение 144"/>
          <p:cNvPicPr/>
          <p:nvPr/>
        </p:nvPicPr>
        <p:blipFill>
          <a:blip r:embed="rId1"/>
          <a:stretch>
            <a:fillRect/>
          </a:stretch>
        </p:blipFill>
        <p:spPr>
          <a:xfrm>
            <a:off x="216000" y="3843360"/>
            <a:ext cx="2646720" cy="1628280"/>
          </a:xfrm>
          <a:prstGeom prst="rect">
            <a:avLst/>
          </a:prstGeom>
          <a:ln>
            <a:noFill/>
          </a:ln>
        </p:spPr>
      </p:pic>
      <p:pic>
        <p:nvPicPr>
          <p:cNvPr id="146" name="Изображение 145"/>
          <p:cNvPicPr/>
          <p:nvPr/>
        </p:nvPicPr>
        <p:blipFill>
          <a:blip r:embed="rId2"/>
          <a:stretch>
            <a:fillRect/>
          </a:stretch>
        </p:blipFill>
        <p:spPr>
          <a:xfrm>
            <a:off x="2736000" y="3816000"/>
            <a:ext cx="3860640" cy="2570040"/>
          </a:xfrm>
          <a:prstGeom prst="rect">
            <a:avLst/>
          </a:prstGeom>
          <a:ln>
            <a:noFill/>
          </a:ln>
        </p:spPr>
      </p:pic>
      <p:pic>
        <p:nvPicPr>
          <p:cNvPr id="147" name="Изображение 146"/>
          <p:cNvPicPr/>
          <p:nvPr/>
        </p:nvPicPr>
        <p:blipFill>
          <a:blip r:embed="rId3"/>
          <a:stretch>
            <a:fillRect/>
          </a:stretch>
        </p:blipFill>
        <p:spPr>
          <a:xfrm>
            <a:off x="6768000" y="3384000"/>
            <a:ext cx="3289680" cy="2222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CustomShape 1"/>
          <p:cNvSpPr/>
          <p:nvPr/>
        </p:nvSpPr>
        <p:spPr>
          <a:xfrm>
            <a:off x="216000" y="3888000"/>
            <a:ext cx="9755640" cy="309600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>
            <a:normAutofit/>
          </a:bodyPr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3. Водночас досить поширеним є стиль педагогічного </a:t>
            </a:r>
            <a:r>
              <a:rPr lang="uk-UA" sz="1500" b="1" i="1" strike="noStrike" spc="-1">
                <a:solidFill>
                  <a:srgbClr val="1C1C1C"/>
                </a:solidFill>
                <a:latin typeface="Times New Roman" panose="02020603050405020304"/>
              </a:rPr>
              <a:t>спілкування-дистанція.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 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Цей стиль притаманний як досвідченим педагогам, так і по­чатківцям. Хоча важливо додержуватися міри, проте </a:t>
            </a:r>
            <a:r>
              <a:rPr lang="uk-UA" sz="1500" b="0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надмірна дистанція веде до форма­лізації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 всієї системи педагогічної взаємодії і не сприяє створенню по-справжньому творчої атмосфери. Водночас </a:t>
            </a:r>
            <a:r>
              <a:rPr lang="uk-UA" sz="1500" b="0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деяка дистанція неодмінно має існувати в системі взаємин «вихованець – педагог».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 Вона є педагогічно доцільною, оскільки </a:t>
            </a:r>
            <a:r>
              <a:rPr lang="uk-UA" sz="1500" b="1" i="1" strike="noStrike" spc="-1">
                <a:solidFill>
                  <a:srgbClr val="1C1C1C"/>
                </a:solidFill>
                <a:latin typeface="Times New Roman" panose="02020603050405020304"/>
              </a:rPr>
              <a:t>вихованець 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і </a:t>
            </a:r>
            <a:r>
              <a:rPr lang="uk-UA" sz="1500" b="1" i="1" strike="noStrike" spc="-1">
                <a:solidFill>
                  <a:srgbClr val="1C1C1C"/>
                </a:solidFill>
                <a:latin typeface="Times New Roman" panose="02020603050405020304"/>
              </a:rPr>
              <a:t>педагог 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мають </a:t>
            </a:r>
            <a:r>
              <a:rPr lang="uk-UA" sz="1500" b="0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різний соціальний статус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 і кожен реалізує свої специфічні соціально-рольові функції. </a:t>
            </a:r>
            <a:endParaRPr lang="uk-UA" sz="1500" b="0" strike="noStrike" spc="-1">
              <a:latin typeface="Arial" panose="020B0604020202020204"/>
            </a:endParaRPr>
          </a:p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4. Спілкування-дистанція за певних умов може трансформуватися в такий негативний стиль спілкування, як </a:t>
            </a:r>
            <a:r>
              <a:rPr lang="uk-UA" sz="1500" b="1" i="1" strike="noStrike" spc="-1">
                <a:solidFill>
                  <a:srgbClr val="1C1C1C"/>
                </a:solidFill>
                <a:latin typeface="Times New Roman" panose="02020603050405020304"/>
              </a:rPr>
              <a:t>спілкування-залякування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. 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Цей стиль, до якого також іноді вдаються педагоги-початківці, часто пов'язаний з їхнім невмінням організувати продуктивне спілкування зі дітьми на основі захопленості спільною діяльністю. </a:t>
            </a:r>
            <a:endParaRPr lang="uk-UA" sz="15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  <a:spcAft>
                <a:spcPts val="1140"/>
              </a:spcAft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5. Не менш негативну роль у роботі зі дітьми відіграє і </a:t>
            </a:r>
            <a:r>
              <a:rPr lang="uk-UA" sz="1500" b="1" i="1" strike="noStrike" spc="-1">
                <a:solidFill>
                  <a:srgbClr val="1C1C1C"/>
                </a:solidFill>
                <a:latin typeface="Times New Roman" panose="02020603050405020304"/>
              </a:rPr>
              <a:t>спілкування-загравання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, 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яке також притаманне частіше молодим педагогам і пов'язане з невмінням організувати продуктивне професійно-педаго­гічне спілкування. У цьому стилі спілкування проявляється намагання педагога завоювати дешевий авторитет у вихованців, що суперечить ви­могам педагогічної етики. </a:t>
            </a:r>
            <a:endParaRPr lang="uk-UA" sz="1500" b="0" strike="noStrike" spc="-1">
              <a:latin typeface="Arial" panose="020B0604020202020204"/>
            </a:endParaRPr>
          </a:p>
        </p:txBody>
      </p:sp>
      <p:pic>
        <p:nvPicPr>
          <p:cNvPr id="149" name="Изображение 148"/>
          <p:cNvPicPr/>
          <p:nvPr/>
        </p:nvPicPr>
        <p:blipFill>
          <a:blip r:embed="rId1"/>
          <a:stretch>
            <a:fillRect/>
          </a:stretch>
        </p:blipFill>
        <p:spPr>
          <a:xfrm>
            <a:off x="248040" y="216000"/>
            <a:ext cx="2559960" cy="3657240"/>
          </a:xfrm>
          <a:prstGeom prst="rect">
            <a:avLst/>
          </a:prstGeom>
          <a:ln>
            <a:noFill/>
          </a:ln>
        </p:spPr>
      </p:pic>
      <p:pic>
        <p:nvPicPr>
          <p:cNvPr id="150" name="Изображение 149"/>
          <p:cNvPicPr/>
          <p:nvPr/>
        </p:nvPicPr>
        <p:blipFill>
          <a:blip r:embed="rId2"/>
          <a:stretch>
            <a:fillRect/>
          </a:stretch>
        </p:blipFill>
        <p:spPr>
          <a:xfrm>
            <a:off x="4248000" y="1512000"/>
            <a:ext cx="2304000" cy="2304000"/>
          </a:xfrm>
          <a:prstGeom prst="rect">
            <a:avLst/>
          </a:prstGeom>
          <a:ln>
            <a:noFill/>
          </a:ln>
        </p:spPr>
      </p:pic>
      <p:pic>
        <p:nvPicPr>
          <p:cNvPr id="151" name="Изображение 150"/>
          <p:cNvPicPr/>
          <p:nvPr/>
        </p:nvPicPr>
        <p:blipFill>
          <a:blip r:embed="rId3"/>
          <a:srcRect l="15709" t="11220" r="39286" b="16439"/>
          <a:stretch>
            <a:fillRect/>
          </a:stretch>
        </p:blipFill>
        <p:spPr>
          <a:xfrm>
            <a:off x="7650000" y="1656000"/>
            <a:ext cx="2070000" cy="1871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CustomShape 1"/>
          <p:cNvSpPr/>
          <p:nvPr/>
        </p:nvSpPr>
        <p:spPr>
          <a:xfrm>
            <a:off x="72000" y="1512000"/>
            <a:ext cx="9791640" cy="352764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>
            <a:normAutofit/>
          </a:bodyPr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Протиріччя - </a:t>
            </a:r>
            <a:r>
              <a:rPr lang="uk-UA" sz="1500" b="1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рушійна сила розвитку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, наприклад, </a:t>
            </a:r>
            <a:r>
              <a:rPr lang="uk-UA" sz="1500" b="0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коли педагогічні ви­моги випереджають можливості вихованця їх виконати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. </a:t>
            </a:r>
            <a:endParaRPr lang="uk-UA" sz="1500" b="0" strike="noStrike" spc="-1">
              <a:latin typeface="Arial" panose="020B0604020202020204"/>
            </a:endParaRPr>
          </a:p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uk-UA" sz="1500" b="1" i="1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Причинами бар'єрів педагогічного спілкування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 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є такі:</a:t>
            </a:r>
            <a:endParaRPr lang="uk-UA" sz="1500" b="0" strike="noStrike" spc="-1">
              <a:latin typeface="Arial" panose="020B0604020202020204"/>
            </a:endParaRPr>
          </a:p>
          <a:p>
            <a:pPr marL="215900" indent="-215900" algn="just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uk-UA" sz="1500" b="0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 </a:t>
            </a:r>
            <a:r>
              <a:rPr lang="uk-UA" sz="1500" b="0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вихованець живе теперішнім часом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 і має потребу реалізувати себе те­пер і тут. </a:t>
            </a:r>
            <a:r>
              <a:rPr lang="uk-UA" sz="1500" b="0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педагог, навпаки, має професійний інтерес, який пов'язаний із </a:t>
            </a:r>
            <a:r>
              <a:rPr lang="uk-UA" sz="1500" b="0" i="1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майбутнім дитини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, 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з її майбутньою діяльністю, з його особистісним розвитком і становленням. Він також </a:t>
            </a:r>
            <a:r>
              <a:rPr lang="uk-UA" sz="1500" b="0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розуміє свою професійну </a:t>
            </a:r>
            <a:r>
              <a:rPr lang="uk-UA" sz="1500" b="0" i="1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відпові­дальність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 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за якість освіти. Через це педагог повинен бачити обидва інтереси (ситуативний, теперішній інтерес і майбутній інтерес розвитку) та показати їх вихованцю </a:t>
            </a:r>
            <a:endParaRPr lang="uk-UA" sz="1500" b="0" strike="noStrike" spc="-1">
              <a:latin typeface="Arial" panose="020B0604020202020204"/>
            </a:endParaRPr>
          </a:p>
          <a:p>
            <a:pPr marL="215900" indent="-215900" algn="just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uk-UA" sz="1500" b="0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 </a:t>
            </a:r>
            <a:r>
              <a:rPr lang="uk-UA" sz="1500" b="0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Спотворене сприймання педагога (або дитини)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: «Ти завжди неуважний», «Як завжди, ти не старався», «Занадто багато помилок робиш» тощо.</a:t>
            </a:r>
            <a:endParaRPr lang="uk-UA" sz="1500" b="0" strike="noStrike" spc="-1">
              <a:latin typeface="Arial" panose="020B0604020202020204"/>
            </a:endParaRPr>
          </a:p>
          <a:p>
            <a:pPr marL="215900" indent="-215900" algn="just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uk-UA" sz="1500" b="0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 </a:t>
            </a:r>
            <a:r>
              <a:rPr lang="uk-UA" sz="1500" b="0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Негативна форма заспокоєння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: «Не ображайся, але я повинна тебе попередити...»</a:t>
            </a:r>
            <a:endParaRPr lang="uk-UA" sz="1500" b="0" strike="noStrike" spc="-1">
              <a:latin typeface="Arial" panose="020B0604020202020204"/>
            </a:endParaRPr>
          </a:p>
          <a:p>
            <a:pPr marL="215900" indent="-215900" algn="just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uk-UA" sz="1500" b="0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 </a:t>
            </a:r>
            <a:r>
              <a:rPr lang="uk-UA" sz="1500" b="0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Пряме рольове протиставлення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: «Ви не вчитель, тому слухай­те, що кажу я»</a:t>
            </a:r>
            <a:endParaRPr lang="uk-UA" sz="1500" b="0" strike="noStrike" spc="-1">
              <a:latin typeface="Arial" panose="020B0604020202020204"/>
            </a:endParaRPr>
          </a:p>
          <a:p>
            <a:pPr marL="215900" indent="-215900" algn="just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uk-UA" sz="1500" b="0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 </a:t>
            </a:r>
            <a:r>
              <a:rPr lang="uk-UA" sz="1500" b="0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Розбіжність в оцінках та їхніх критеріях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 (педагог: «Ставлю «незадовільно», учень: «Я ж усе прочитав, я готувався...»).</a:t>
            </a:r>
            <a:endParaRPr lang="uk-UA" sz="1500" b="0" strike="noStrike" spc="-1">
              <a:latin typeface="Arial" panose="020B0604020202020204"/>
            </a:endParaRPr>
          </a:p>
          <a:p>
            <a:pPr marL="215900" indent="-215900" algn="just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uk-UA" sz="1500" b="0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 </a:t>
            </a:r>
            <a:r>
              <a:rPr lang="uk-UA" sz="1500" b="0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Авторитарні форми звернення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 та прийоми спілкування: накази, до­кори, команди, критика, звинувачення тощо.</a:t>
            </a:r>
            <a:endParaRPr lang="uk-UA" sz="1500" b="0" strike="noStrike" spc="-1">
              <a:latin typeface="Arial" panose="020B0604020202020204"/>
            </a:endParaRPr>
          </a:p>
        </p:txBody>
      </p:sp>
      <p:sp>
        <p:nvSpPr>
          <p:cNvPr id="153" name="CustomShape 2"/>
          <p:cNvSpPr/>
          <p:nvPr/>
        </p:nvSpPr>
        <p:spPr>
          <a:xfrm>
            <a:off x="360000" y="360000"/>
            <a:ext cx="9359640" cy="89964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b"/>
          <a:p>
            <a:pPr>
              <a:lnSpc>
                <a:spcPct val="100000"/>
              </a:lnSpc>
            </a:pPr>
            <a:r>
              <a:rPr lang="uk-UA" sz="2200" b="1" strike="noStrike" spc="-1">
                <a:solidFill>
                  <a:srgbClr val="FFFFFF"/>
                </a:solidFill>
                <a:latin typeface="Source Sans Pro Black" panose="020B0803030403020204"/>
              </a:rPr>
              <a:t>4. Протиріччя педагогічної взаємодії і бар'єри в педагогічному спілкуванні, їхні причини та шляхи регулювання</a:t>
            </a:r>
            <a:endParaRPr lang="uk-UA" sz="2200" b="0" strike="noStrike" spc="-1">
              <a:latin typeface="Arial" panose="020B0604020202020204"/>
            </a:endParaRPr>
          </a:p>
        </p:txBody>
      </p:sp>
      <p:pic>
        <p:nvPicPr>
          <p:cNvPr id="154" name="Изображение 153"/>
          <p:cNvPicPr/>
          <p:nvPr/>
        </p:nvPicPr>
        <p:blipFill>
          <a:blip r:embed="rId1"/>
          <a:stretch>
            <a:fillRect/>
          </a:stretch>
        </p:blipFill>
        <p:spPr>
          <a:xfrm>
            <a:off x="2664000" y="5091120"/>
            <a:ext cx="4937400" cy="2468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CustomShape 1"/>
          <p:cNvSpPr/>
          <p:nvPr/>
        </p:nvSpPr>
        <p:spPr>
          <a:xfrm>
            <a:off x="360000" y="360000"/>
            <a:ext cx="9359640" cy="89964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b"/>
          <a:p>
            <a:pPr algn="just">
              <a:lnSpc>
                <a:spcPct val="100000"/>
              </a:lnSpc>
              <a:spcAft>
                <a:spcPts val="400"/>
              </a:spcAft>
            </a:pPr>
            <a:r>
              <a:rPr lang="uk-UA" sz="2000" b="1" strike="noStrike" spc="-1">
                <a:solidFill>
                  <a:srgbClr val="FFFFFF"/>
                </a:solidFill>
                <a:latin typeface="Source Sans Pro Black" panose="020B0803030403020204"/>
              </a:rPr>
              <a:t>1. Педагогічне спілкування в структурі діяльності педагога</a:t>
            </a:r>
            <a:endParaRPr lang="uk-UA" sz="2000" b="0" strike="noStrike" spc="-1">
              <a:latin typeface="Arial" panose="020B0604020202020204"/>
            </a:endParaRPr>
          </a:p>
        </p:txBody>
      </p:sp>
      <p:sp>
        <p:nvSpPr>
          <p:cNvPr id="86" name="CustomShape 2"/>
          <p:cNvSpPr/>
          <p:nvPr/>
        </p:nvSpPr>
        <p:spPr>
          <a:xfrm>
            <a:off x="180000" y="1584000"/>
            <a:ext cx="9179640" cy="467964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>
            <a:normAutofit/>
          </a:bodyPr>
          <a:p>
            <a:pPr algn="just">
              <a:lnSpc>
                <a:spcPct val="100000"/>
              </a:lnSpc>
              <a:spcAft>
                <a:spcPts val="850"/>
              </a:spcAft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Безпосередніми учасниками педагогічної взаємодії є педагог і вихованець, між якими встановлюються як </a:t>
            </a:r>
            <a:r>
              <a:rPr lang="uk-UA" sz="1500" b="1" i="1" strike="noStrike" spc="-1">
                <a:solidFill>
                  <a:srgbClr val="CE181E"/>
                </a:solidFill>
                <a:latin typeface="Times New Roman" panose="02020603050405020304"/>
              </a:rPr>
              <a:t>ділові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, так і </a:t>
            </a:r>
            <a:r>
              <a:rPr lang="uk-UA" sz="1500" b="1" i="1" strike="noStrike" spc="-1">
                <a:solidFill>
                  <a:srgbClr val="CE181E"/>
                </a:solidFill>
                <a:latin typeface="Times New Roman" panose="02020603050405020304"/>
              </a:rPr>
              <a:t>міжособистісні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 взаємини. </a:t>
            </a:r>
            <a:endParaRPr lang="uk-UA" sz="1500" b="0" strike="noStrike" spc="-1">
              <a:latin typeface="Arial" panose="020B0604020202020204"/>
            </a:endParaRPr>
          </a:p>
          <a:p>
            <a:pPr algn="just">
              <a:lnSpc>
                <a:spcPct val="100000"/>
              </a:lnSpc>
              <a:spcAft>
                <a:spcPts val="850"/>
              </a:spcAft>
            </a:pPr>
            <a:r>
              <a:rPr lang="uk-UA" sz="1500" b="1" i="1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Спілкування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 є тим соціальним </a:t>
            </a:r>
            <a:r>
              <a:rPr lang="uk-UA" sz="1500" b="0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середовищем, в якому відбувається становлення особистості майбутнього фахівця і подальший розвиток особистості педагога.</a:t>
            </a:r>
            <a:endParaRPr lang="uk-UA" sz="1500" b="0" strike="noStrike" spc="-1">
              <a:latin typeface="Arial" panose="020B0604020202020204"/>
            </a:endParaRPr>
          </a:p>
          <a:p>
            <a:pPr algn="just">
              <a:lnSpc>
                <a:spcPct val="100000"/>
              </a:lnSpc>
              <a:spcAft>
                <a:spcPts val="850"/>
              </a:spcAft>
            </a:pPr>
            <a:r>
              <a:rPr lang="uk-UA" sz="1500" b="1" i="1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Спілкування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 - 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про­цес обміну між людьми певними результатами їхньої психічної та духо­вної діяльності: засвоєною інформацією, думками, судженнями, почуттями й настановами.</a:t>
            </a:r>
            <a:endParaRPr lang="uk-UA" sz="1500" b="0" strike="noStrike" spc="-1">
              <a:latin typeface="Arial" panose="020B0604020202020204"/>
            </a:endParaRPr>
          </a:p>
          <a:p>
            <a:pPr algn="just">
              <a:lnSpc>
                <a:spcPct val="100000"/>
              </a:lnSpc>
              <a:spcAft>
                <a:spcPts val="850"/>
              </a:spcAft>
            </a:pPr>
            <a:r>
              <a:rPr lang="uk-UA" sz="1500" b="1" i="1" u="sng" strike="noStrike" spc="-1">
                <a:solidFill>
                  <a:srgbClr val="CE181E"/>
                </a:solidFill>
                <a:uFillTx/>
                <a:latin typeface="Times New Roman" panose="02020603050405020304"/>
              </a:rPr>
              <a:t>Професійно-педагогічне спілкування 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є основою науково-педагогічної діяльності педагога та одним із найголовніших аспектів його професіоналізму і педагогічної майстерності. Педагогічна діяльність пов'язана з досить </a:t>
            </a:r>
            <a:r>
              <a:rPr lang="uk-UA" sz="1500" b="0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інтенсивним і безперервним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 професійним спілкуванням. </a:t>
            </a:r>
            <a:endParaRPr lang="uk-UA" sz="1500" b="0" strike="noStrike" spc="-1">
              <a:latin typeface="Arial" panose="020B0604020202020204"/>
            </a:endParaRPr>
          </a:p>
          <a:p>
            <a:pPr algn="just">
              <a:lnSpc>
                <a:spcPct val="100000"/>
              </a:lnSpc>
              <a:spcAft>
                <a:spcPts val="850"/>
              </a:spcAft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Професійно-пед. спілкування має </a:t>
            </a:r>
            <a:r>
              <a:rPr lang="uk-UA" sz="1500" b="0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соціальний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 і </a:t>
            </a:r>
            <a:r>
              <a:rPr lang="uk-UA" sz="1500" b="0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педагогічний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 зміст. </a:t>
            </a:r>
            <a:endParaRPr lang="uk-UA" sz="1500" b="0" strike="noStrike" spc="-1">
              <a:latin typeface="Arial" panose="020B0604020202020204"/>
            </a:endParaRPr>
          </a:p>
          <a:p>
            <a:pPr algn="just">
              <a:lnSpc>
                <a:spcPct val="100000"/>
              </a:lnSpc>
              <a:spcAft>
                <a:spcPts val="850"/>
              </a:spcAft>
            </a:pPr>
            <a:r>
              <a:rPr lang="uk-UA" sz="1400" b="1" i="1" strike="noStrike" spc="-1">
                <a:solidFill>
                  <a:srgbClr val="CE181E"/>
                </a:solidFill>
                <a:latin typeface="Times New Roman" panose="02020603050405020304"/>
              </a:rPr>
              <a:t>Педагогічна сутність </a:t>
            </a:r>
            <a:r>
              <a:rPr lang="uk-UA" sz="1500" b="0" strike="noStrike" spc="-1">
                <a:solidFill>
                  <a:srgbClr val="000000"/>
                </a:solidFill>
                <a:latin typeface="Times New Roman" panose="02020603050405020304"/>
              </a:rPr>
              <a:t>пед. спілкування полягає в тому, що завдяки йому взаємозбагачується духовний світ і педагога, і вихованця.</a:t>
            </a:r>
            <a:endParaRPr lang="uk-UA" sz="1500" b="0" strike="noStrike" spc="-1">
              <a:latin typeface="Arial" panose="020B0604020202020204"/>
            </a:endParaRPr>
          </a:p>
          <a:p>
            <a:pPr algn="just">
              <a:lnSpc>
                <a:spcPct val="100000"/>
              </a:lnSpc>
              <a:spcAft>
                <a:spcPts val="850"/>
              </a:spcAft>
            </a:pPr>
            <a:r>
              <a:rPr lang="uk-UA" sz="1500" b="1" i="1" strike="noStrike" spc="-1">
                <a:solidFill>
                  <a:srgbClr val="CE181E"/>
                </a:solidFill>
                <a:latin typeface="Times New Roman" panose="02020603050405020304"/>
              </a:rPr>
              <a:t>Соціальний зміст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 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пед. спілкування визначається тим, що це </a:t>
            </a:r>
            <a:endParaRPr lang="uk-UA" sz="1500" b="0" strike="noStrike" spc="-1">
              <a:latin typeface="Arial" panose="020B0604020202020204"/>
            </a:endParaRPr>
          </a:p>
          <a:p>
            <a:pPr marL="215900" indent="-215900" algn="just">
              <a:lnSpc>
                <a:spcPct val="100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спосіб передавання форм і змісту соц. досвіду, культури; </a:t>
            </a:r>
            <a:endParaRPr lang="uk-UA" sz="1500" b="0" strike="noStrike" spc="-1">
              <a:latin typeface="Arial" panose="020B0604020202020204"/>
            </a:endParaRPr>
          </a:p>
          <a:p>
            <a:pPr marL="215900" indent="-215900" algn="just">
              <a:lnSpc>
                <a:spcPct val="100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за­сіб задоволення потреби людини в іншій людині; </a:t>
            </a:r>
            <a:endParaRPr lang="uk-UA" sz="1500" b="0" strike="noStrike" spc="-1">
              <a:latin typeface="Arial" panose="020B0604020202020204"/>
            </a:endParaRPr>
          </a:p>
          <a:p>
            <a:pPr marL="215900" indent="-215900" algn="just">
              <a:lnSpc>
                <a:spcPct val="100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передумова психічного розвитку індивіда; </a:t>
            </a:r>
            <a:endParaRPr lang="uk-UA" sz="1500" b="0" strike="noStrike" spc="-1">
              <a:latin typeface="Arial" panose="020B0604020202020204"/>
            </a:endParaRPr>
          </a:p>
          <a:p>
            <a:pPr marL="215900" indent="-215900" algn="just">
              <a:lnSpc>
                <a:spcPct val="100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чинник формування особистості. </a:t>
            </a:r>
            <a:endParaRPr lang="uk-UA" sz="1500" b="0" strike="noStrike" spc="-1">
              <a:latin typeface="Arial" panose="020B0604020202020204"/>
            </a:endParaRPr>
          </a:p>
        </p:txBody>
      </p:sp>
      <p:pic>
        <p:nvPicPr>
          <p:cNvPr id="87" name="Изображение 86"/>
          <p:cNvPicPr/>
          <p:nvPr/>
        </p:nvPicPr>
        <p:blipFill>
          <a:blip r:embed="rId1"/>
          <a:stretch>
            <a:fillRect/>
          </a:stretch>
        </p:blipFill>
        <p:spPr>
          <a:xfrm>
            <a:off x="5268960" y="4608000"/>
            <a:ext cx="4666680" cy="2519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CustomShape 1"/>
          <p:cNvSpPr/>
          <p:nvPr/>
        </p:nvSpPr>
        <p:spPr>
          <a:xfrm>
            <a:off x="252000" y="504000"/>
            <a:ext cx="9179640" cy="367200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>
            <a:normAutofit/>
          </a:bodyPr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uk-UA" sz="1400" b="0" u="sng" strike="noStrike" spc="-1">
                <a:solidFill>
                  <a:srgbClr val="FFFFFF"/>
                </a:solidFill>
                <a:uFillTx/>
                <a:latin typeface="Times New Roman" panose="02020603050405020304"/>
              </a:rPr>
              <a:t>Професійно-педагогічна позиція педагога зобов'язує його брати </a:t>
            </a:r>
            <a:r>
              <a:rPr lang="uk-UA" sz="1800" b="1" u="sng" strike="noStrike" spc="-1">
                <a:solidFill>
                  <a:srgbClr val="FFFFFF"/>
                </a:solidFill>
                <a:uFillTx/>
                <a:latin typeface="Times New Roman" panose="02020603050405020304"/>
              </a:rPr>
              <a:t>відповідальність</a:t>
            </a:r>
            <a:r>
              <a:rPr lang="uk-UA" sz="1400" b="0" u="sng" strike="noStrike" spc="-1">
                <a:solidFill>
                  <a:srgbClr val="FFFFFF"/>
                </a:solidFill>
                <a:uFillTx/>
                <a:latin typeface="Times New Roman" panose="02020603050405020304"/>
              </a:rPr>
              <a:t> за </a:t>
            </a:r>
            <a:r>
              <a:rPr lang="uk-UA" sz="1400" b="1" u="sng" strike="noStrike" spc="-1">
                <a:solidFill>
                  <a:srgbClr val="FFFFFF"/>
                </a:solidFill>
                <a:uFillTx/>
                <a:latin typeface="Times New Roman" panose="02020603050405020304"/>
              </a:rPr>
              <a:t>вирішення </a:t>
            </a:r>
            <a:r>
              <a:rPr lang="uk-UA" sz="1400" b="1" i="1" u="sng" strike="noStrike" spc="-1">
                <a:solidFill>
                  <a:srgbClr val="FFFFFF"/>
                </a:solidFill>
                <a:uFillTx/>
                <a:latin typeface="Times New Roman" panose="02020603050405020304"/>
              </a:rPr>
              <a:t>проблемної ситуації </a:t>
            </a:r>
            <a:r>
              <a:rPr lang="uk-UA" sz="1800" b="1" u="sng" strike="noStrike" spc="-1">
                <a:solidFill>
                  <a:srgbClr val="FFFFFF"/>
                </a:solidFill>
                <a:uFillTx/>
                <a:latin typeface="Times New Roman" panose="02020603050405020304"/>
              </a:rPr>
              <a:t>на себе</a:t>
            </a:r>
            <a:r>
              <a:rPr lang="uk-UA" sz="1500" b="0" strike="noStrike" spc="-1">
                <a:solidFill>
                  <a:srgbClr val="FFFFFF"/>
                </a:solidFill>
                <a:latin typeface="Times New Roman" panose="02020603050405020304"/>
              </a:rPr>
              <a:t>, довести її розв'язання до логічного завершення. Проте в жодному разі не доводити її до зіткнення і руйнування педагогічної взаємодії, до конфлікту. </a:t>
            </a:r>
            <a:endParaRPr lang="uk-UA" sz="1500" b="0" strike="noStrike" spc="-1">
              <a:latin typeface="Arial" panose="020B0604020202020204"/>
            </a:endParaRPr>
          </a:p>
          <a:p>
            <a:pPr algn="just">
              <a:lnSpc>
                <a:spcPct val="100000"/>
              </a:lnSpc>
              <a:spcAft>
                <a:spcPts val="600"/>
              </a:spcAft>
            </a:pPr>
            <a:endParaRPr lang="uk-UA" sz="1500" b="0" strike="noStrike" spc="-1">
              <a:latin typeface="Arial" panose="020B0604020202020204"/>
            </a:endParaRPr>
          </a:p>
          <a:p>
            <a:pPr algn="just">
              <a:lnSpc>
                <a:spcPct val="100000"/>
              </a:lnSpc>
              <a:spcAft>
                <a:spcPts val="290"/>
              </a:spcAft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Для забезпечення повноцінної діалогічної взаємодії суб'єктів педаго­гічного процесу важливо долати </a:t>
            </a:r>
            <a:r>
              <a:rPr lang="uk-UA" sz="1400" b="1" i="1" strike="noStrike" spc="-1">
                <a:solidFill>
                  <a:srgbClr val="1C1C1C"/>
                </a:solidFill>
                <a:latin typeface="Times New Roman" panose="02020603050405020304"/>
              </a:rPr>
              <a:t>бар'єри професійно-педагогічного спіл­кування</a:t>
            </a:r>
            <a:r>
              <a:rPr lang="uk-UA" sz="1400" b="0" i="1" strike="noStrike" spc="-1">
                <a:solidFill>
                  <a:srgbClr val="1C1C1C"/>
                </a:solidFill>
                <a:latin typeface="Times New Roman" panose="02020603050405020304"/>
              </a:rPr>
              <a:t>. Т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ипові «бар'єри», які трапляються переважно у педагога-початківця:</a:t>
            </a:r>
            <a:endParaRPr lang="uk-UA" sz="1500" b="0" strike="noStrike" spc="-1">
              <a:latin typeface="Arial" panose="020B0604020202020204"/>
            </a:endParaRPr>
          </a:p>
          <a:p>
            <a:pPr algn="just">
              <a:lnSpc>
                <a:spcPct val="100000"/>
              </a:lnSpc>
              <a:spcAft>
                <a:spcPts val="290"/>
              </a:spcAft>
            </a:pPr>
            <a:r>
              <a:rPr lang="uk-UA" sz="1400" b="1" strike="noStrike" spc="-1">
                <a:solidFill>
                  <a:srgbClr val="CE181E"/>
                </a:solidFill>
                <a:latin typeface="Times New Roman" panose="02020603050405020304"/>
              </a:rPr>
              <a:t>«Бар'єр» </a:t>
            </a:r>
            <a:r>
              <a:rPr lang="uk-UA" sz="1500" b="1" i="1" strike="noStrike" spc="-1">
                <a:solidFill>
                  <a:srgbClr val="CE181E"/>
                </a:solidFill>
                <a:latin typeface="Times New Roman" panose="02020603050405020304"/>
              </a:rPr>
              <a:t>невідповідності настанов і мотивів</a:t>
            </a:r>
            <a:r>
              <a:rPr lang="uk-UA" sz="1400" b="0" i="1" strike="noStrike" spc="-1">
                <a:solidFill>
                  <a:srgbClr val="CE181E"/>
                </a:solidFill>
                <a:latin typeface="Times New Roman" panose="02020603050405020304"/>
              </a:rPr>
              <a:t>: 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педагог приходить на заняття з творчими цікавими задумами, захоплений роботою, а група байдужа, діти неуважні, що дратує, нервує педагога.</a:t>
            </a:r>
            <a:endParaRPr lang="uk-UA" sz="1500" b="0" strike="noStrike" spc="-1">
              <a:latin typeface="Arial" panose="020B0604020202020204"/>
            </a:endParaRPr>
          </a:p>
          <a:p>
            <a:pPr algn="just">
              <a:lnSpc>
                <a:spcPct val="100000"/>
              </a:lnSpc>
              <a:spcAft>
                <a:spcPts val="290"/>
              </a:spcAft>
            </a:pPr>
            <a:r>
              <a:rPr lang="uk-UA" sz="1500" b="1" strike="noStrike" spc="-1">
                <a:solidFill>
                  <a:srgbClr val="CE181E"/>
                </a:solidFill>
                <a:latin typeface="Times New Roman" panose="02020603050405020304"/>
              </a:rPr>
              <a:t>«Бар'єр» </a:t>
            </a:r>
            <a:r>
              <a:rPr lang="uk-UA" sz="1500" b="1" i="1" strike="noStrike" spc="-1">
                <a:solidFill>
                  <a:srgbClr val="CE181E"/>
                </a:solidFill>
                <a:latin typeface="Times New Roman" panose="02020603050405020304"/>
              </a:rPr>
              <a:t>побоювання групи</a:t>
            </a:r>
            <a:r>
              <a:rPr lang="uk-UA" sz="1500" b="0" i="1" strike="noStrike" spc="-1">
                <a:solidFill>
                  <a:srgbClr val="CE181E"/>
                </a:solidFill>
                <a:latin typeface="Times New Roman" panose="02020603050405020304"/>
              </a:rPr>
              <a:t>:</a:t>
            </a:r>
            <a:r>
              <a:rPr lang="uk-UA" sz="1400" b="0" i="1" strike="noStrike" spc="-1">
                <a:solidFill>
                  <a:srgbClr val="CE181E"/>
                </a:solidFill>
                <a:latin typeface="Times New Roman" panose="02020603050405020304"/>
              </a:rPr>
              <a:t> 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педагог-початківець непогано володіє навчальним матеріалом, добре підготувався до заняття, однак думка про безпосередній контакт зі дітьми «відлякує» його, пригнічує ініціативу.</a:t>
            </a:r>
            <a:endParaRPr lang="uk-UA" sz="1500" b="0" strike="noStrike" spc="-1">
              <a:latin typeface="Arial" panose="020B0604020202020204"/>
            </a:endParaRPr>
          </a:p>
          <a:p>
            <a:pPr algn="just">
              <a:lnSpc>
                <a:spcPct val="100000"/>
              </a:lnSpc>
              <a:spcAft>
                <a:spcPts val="290"/>
              </a:spcAft>
            </a:pPr>
            <a:r>
              <a:rPr lang="uk-UA" sz="1500" b="1" strike="noStrike" spc="-1">
                <a:solidFill>
                  <a:srgbClr val="CE181E"/>
                </a:solidFill>
                <a:latin typeface="Times New Roman" panose="02020603050405020304"/>
              </a:rPr>
              <a:t>«Бар'єр» </a:t>
            </a:r>
            <a:r>
              <a:rPr lang="uk-UA" sz="1500" b="1" i="1" strike="noStrike" spc="-1">
                <a:solidFill>
                  <a:srgbClr val="CE181E"/>
                </a:solidFill>
                <a:latin typeface="Times New Roman" panose="02020603050405020304"/>
              </a:rPr>
              <a:t>відсутності контакту</a:t>
            </a:r>
            <a:r>
              <a:rPr lang="uk-UA" sz="1500" b="0" i="1" strike="noStrike" spc="-1">
                <a:solidFill>
                  <a:srgbClr val="CE181E"/>
                </a:solidFill>
                <a:latin typeface="Times New Roman" panose="02020603050405020304"/>
              </a:rPr>
              <a:t>:</a:t>
            </a:r>
            <a:r>
              <a:rPr lang="uk-UA" sz="1400" b="0" i="1" strike="noStrike" spc="-1">
                <a:solidFill>
                  <a:srgbClr val="CE181E"/>
                </a:solidFill>
                <a:latin typeface="Times New Roman" panose="02020603050405020304"/>
              </a:rPr>
              <a:t> 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педагог заходить до класу і за­мість того, щоб швидко й оперативно організувати взаємодію з дітьми, починає діяти автономно (наприклад, пише тему на дошці).</a:t>
            </a:r>
            <a:endParaRPr lang="uk-UA" sz="1500" b="0" strike="noStrike" spc="-1">
              <a:latin typeface="Arial" panose="020B0604020202020204"/>
            </a:endParaRPr>
          </a:p>
          <a:p>
            <a:pPr algn="just">
              <a:lnSpc>
                <a:spcPct val="100000"/>
              </a:lnSpc>
              <a:spcAft>
                <a:spcPts val="290"/>
              </a:spcAft>
            </a:pPr>
            <a:endParaRPr lang="uk-UA" sz="1500" b="0" strike="noStrike" spc="-1">
              <a:latin typeface="Arial" panose="020B0604020202020204"/>
            </a:endParaRPr>
          </a:p>
          <a:p>
            <a:pPr algn="just">
              <a:lnSpc>
                <a:spcPct val="100000"/>
              </a:lnSpc>
              <a:spcAft>
                <a:spcPts val="290"/>
              </a:spcAft>
            </a:pPr>
            <a:endParaRPr lang="uk-UA" sz="1500" b="0" strike="noStrike" spc="-1">
              <a:latin typeface="Arial" panose="020B0604020202020204"/>
            </a:endParaRPr>
          </a:p>
          <a:p>
            <a:pPr algn="just">
              <a:lnSpc>
                <a:spcPct val="100000"/>
              </a:lnSpc>
              <a:spcAft>
                <a:spcPts val="290"/>
              </a:spcAft>
            </a:pPr>
            <a:endParaRPr lang="uk-UA" sz="1500" b="0" strike="noStrike" spc="-1">
              <a:latin typeface="Arial" panose="020B0604020202020204"/>
            </a:endParaRPr>
          </a:p>
          <a:p>
            <a:pPr algn="just">
              <a:lnSpc>
                <a:spcPct val="100000"/>
              </a:lnSpc>
              <a:spcAft>
                <a:spcPts val="290"/>
              </a:spcAft>
            </a:pPr>
            <a:endParaRPr lang="uk-UA" sz="1500" b="0" strike="noStrike" spc="-1">
              <a:latin typeface="Arial" panose="020B0604020202020204"/>
            </a:endParaRPr>
          </a:p>
        </p:txBody>
      </p:sp>
      <p:pic>
        <p:nvPicPr>
          <p:cNvPr id="156" name="Изображение 155"/>
          <p:cNvPicPr/>
          <p:nvPr/>
        </p:nvPicPr>
        <p:blipFill>
          <a:blip r:embed="rId1"/>
          <a:stretch>
            <a:fillRect/>
          </a:stretch>
        </p:blipFill>
        <p:spPr>
          <a:xfrm>
            <a:off x="48600" y="3672000"/>
            <a:ext cx="4703400" cy="3133800"/>
          </a:xfrm>
          <a:prstGeom prst="rect">
            <a:avLst/>
          </a:prstGeom>
          <a:ln>
            <a:noFill/>
          </a:ln>
        </p:spPr>
      </p:pic>
      <p:pic>
        <p:nvPicPr>
          <p:cNvPr id="157" name="Изображение 156"/>
          <p:cNvPicPr/>
          <p:nvPr/>
        </p:nvPicPr>
        <p:blipFill>
          <a:blip r:embed="rId2"/>
          <a:srcRect l="16596" r="7925"/>
          <a:stretch>
            <a:fillRect/>
          </a:stretch>
        </p:blipFill>
        <p:spPr>
          <a:xfrm>
            <a:off x="6990120" y="4104000"/>
            <a:ext cx="3017880" cy="2664000"/>
          </a:xfrm>
          <a:prstGeom prst="rect">
            <a:avLst/>
          </a:prstGeom>
          <a:ln>
            <a:noFill/>
          </a:ln>
        </p:spPr>
      </p:pic>
      <p:pic>
        <p:nvPicPr>
          <p:cNvPr id="158" name="Изображение 157"/>
          <p:cNvPicPr/>
          <p:nvPr/>
        </p:nvPicPr>
        <p:blipFill>
          <a:blip r:embed="rId3"/>
          <a:stretch>
            <a:fillRect/>
          </a:stretch>
        </p:blipFill>
        <p:spPr>
          <a:xfrm>
            <a:off x="3744000" y="3544200"/>
            <a:ext cx="3005640" cy="1683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CustomShape 1"/>
          <p:cNvSpPr/>
          <p:nvPr/>
        </p:nvSpPr>
        <p:spPr>
          <a:xfrm>
            <a:off x="324360" y="4320000"/>
            <a:ext cx="9179640" cy="295200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>
            <a:normAutofit/>
          </a:bodyPr>
          <a:p>
            <a:pPr marL="215900" indent="-215900" algn="just">
              <a:lnSpc>
                <a:spcPct val="100000"/>
              </a:lnSpc>
              <a:spcAft>
                <a:spcPts val="29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uk-UA" sz="1500" b="1" strike="noStrike" spc="-1">
                <a:solidFill>
                  <a:srgbClr val="CE181E"/>
                </a:solidFill>
                <a:latin typeface="Times New Roman" panose="02020603050405020304"/>
              </a:rPr>
              <a:t>«Бар'єр» </a:t>
            </a:r>
            <a:r>
              <a:rPr lang="uk-UA" sz="1500" b="1" i="1" strike="noStrike" spc="-1">
                <a:solidFill>
                  <a:srgbClr val="CE181E"/>
                </a:solidFill>
                <a:latin typeface="Times New Roman" panose="02020603050405020304"/>
              </a:rPr>
              <a:t>звуження функцій педагогічного спілкування</a:t>
            </a:r>
            <a:r>
              <a:rPr lang="uk-UA" sz="1500" b="0" i="1" strike="noStrike" spc="-1">
                <a:solidFill>
                  <a:srgbClr val="CE181E"/>
                </a:solidFill>
                <a:latin typeface="Times New Roman" panose="02020603050405020304"/>
              </a:rPr>
              <a:t>: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 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педагог реалі­зовує лише інформаційно-комунікативну функцію педагогічного спіл­кування, нехтуючи соціально-перцептивною, ціннісно-регулятивною, організаційною.</a:t>
            </a:r>
            <a:endParaRPr lang="uk-UA" sz="1500" b="0" strike="noStrike" spc="-1">
              <a:latin typeface="Arial" panose="020B0604020202020204"/>
            </a:endParaRPr>
          </a:p>
          <a:p>
            <a:pPr marL="215900" indent="-215900" algn="just">
              <a:lnSpc>
                <a:spcPct val="100000"/>
              </a:lnSpc>
              <a:spcAft>
                <a:spcPts val="29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uk-UA" sz="1500" b="1" strike="noStrike" spc="-1">
                <a:solidFill>
                  <a:srgbClr val="CE181E"/>
                </a:solidFill>
                <a:latin typeface="Times New Roman" panose="02020603050405020304"/>
              </a:rPr>
              <a:t>«Бар'єр» </a:t>
            </a:r>
            <a:r>
              <a:rPr lang="uk-UA" sz="1500" b="1" i="1" strike="noStrike" spc="-1">
                <a:solidFill>
                  <a:srgbClr val="CE181E"/>
                </a:solidFill>
                <a:latin typeface="Times New Roman" panose="02020603050405020304"/>
              </a:rPr>
              <a:t>негативної настанови на групу дітей</a:t>
            </a:r>
            <a:r>
              <a:rPr lang="uk-UA" sz="1500" b="0" i="1" strike="noStrike" spc="-1">
                <a:solidFill>
                  <a:srgbClr val="CE181E"/>
                </a:solidFill>
                <a:latin typeface="Times New Roman" panose="02020603050405020304"/>
              </a:rPr>
              <a:t>, 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яка інколи може формуватися апріорно на основі думки інших педагогів, що працю­ють із цими дітьми або є наслідком минулого негативного досві­ду педагогічного спілкування з цією групою.</a:t>
            </a:r>
            <a:endParaRPr lang="uk-UA" sz="1500" b="0" strike="noStrike" spc="-1">
              <a:latin typeface="Arial" panose="020B0604020202020204"/>
            </a:endParaRPr>
          </a:p>
          <a:p>
            <a:pPr marL="215900" indent="-215900" algn="just">
              <a:lnSpc>
                <a:spcPct val="100000"/>
              </a:lnSpc>
              <a:spcAft>
                <a:spcPts val="29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uk-UA" sz="1500" b="1" strike="noStrike" spc="-1">
                <a:solidFill>
                  <a:srgbClr val="CE181E"/>
                </a:solidFill>
                <a:latin typeface="Times New Roman" panose="02020603050405020304"/>
              </a:rPr>
              <a:t>«Бар'єр» </a:t>
            </a:r>
            <a:r>
              <a:rPr lang="uk-UA" sz="1500" b="1" i="1" strike="noStrike" spc="-1">
                <a:solidFill>
                  <a:srgbClr val="CE181E"/>
                </a:solidFill>
                <a:latin typeface="Times New Roman" panose="02020603050405020304"/>
              </a:rPr>
              <a:t>побоювання педагогічних помилок</a:t>
            </a:r>
            <a:r>
              <a:rPr lang="uk-UA" sz="1500" b="0" i="1" strike="noStrike" spc="-1">
                <a:solidFill>
                  <a:srgbClr val="CE181E"/>
                </a:solidFill>
                <a:latin typeface="Times New Roman" panose="02020603050405020304"/>
              </a:rPr>
              <a:t> 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виникає тоді, коли педагог не може відповісти на «каверзне» запитання вихованця або вагаєть­ся, чи правильно оцінює роботу вихованців.</a:t>
            </a:r>
            <a:endParaRPr lang="uk-UA" sz="1500" b="0" strike="noStrike" spc="-1">
              <a:latin typeface="Arial" panose="020B0604020202020204"/>
            </a:endParaRPr>
          </a:p>
          <a:p>
            <a:pPr marL="215900" indent="-215900">
              <a:lnSpc>
                <a:spcPct val="100000"/>
              </a:lnSpc>
              <a:spcAft>
                <a:spcPts val="114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uk-UA" sz="1500" b="1" strike="noStrike" spc="-1">
                <a:solidFill>
                  <a:srgbClr val="CE181E"/>
                </a:solidFill>
                <a:latin typeface="Times New Roman" panose="02020603050405020304"/>
              </a:rPr>
              <a:t>«Бар'єр» </a:t>
            </a:r>
            <a:r>
              <a:rPr lang="uk-UA" sz="1500" b="1" i="1" strike="noStrike" spc="-1">
                <a:solidFill>
                  <a:srgbClr val="CE181E"/>
                </a:solidFill>
                <a:latin typeface="Times New Roman" panose="02020603050405020304"/>
              </a:rPr>
              <a:t>наслідування</a:t>
            </a:r>
            <a:r>
              <a:rPr lang="uk-UA" sz="1500" b="0" i="1" strike="noStrike" spc="-1">
                <a:solidFill>
                  <a:srgbClr val="CE181E"/>
                </a:solidFill>
                <a:latin typeface="Times New Roman" panose="02020603050405020304"/>
              </a:rPr>
              <a:t>: 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молодий педагог намагається копіювати ма­нери спілкування, стиль діяльність авторитетного педагога, не врахо­вуючи індивідуальні психологічні особливості.</a:t>
            </a:r>
            <a:endParaRPr lang="uk-UA" sz="1500" b="0" strike="noStrike" spc="-1">
              <a:latin typeface="Arial" panose="020B0604020202020204"/>
            </a:endParaRPr>
          </a:p>
        </p:txBody>
      </p:sp>
      <p:pic>
        <p:nvPicPr>
          <p:cNvPr id="160" name="Изображение 159"/>
          <p:cNvPicPr/>
          <p:nvPr/>
        </p:nvPicPr>
        <p:blipFill>
          <a:blip r:embed="rId1"/>
          <a:stretch>
            <a:fillRect/>
          </a:stretch>
        </p:blipFill>
        <p:spPr>
          <a:xfrm>
            <a:off x="163800" y="432000"/>
            <a:ext cx="3364200" cy="1892160"/>
          </a:xfrm>
          <a:prstGeom prst="rect">
            <a:avLst/>
          </a:prstGeom>
          <a:ln>
            <a:noFill/>
          </a:ln>
        </p:spPr>
      </p:pic>
      <p:pic>
        <p:nvPicPr>
          <p:cNvPr id="161" name="Изображение 160"/>
          <p:cNvPicPr/>
          <p:nvPr/>
        </p:nvPicPr>
        <p:blipFill>
          <a:blip r:embed="rId2"/>
          <a:stretch>
            <a:fillRect/>
          </a:stretch>
        </p:blipFill>
        <p:spPr>
          <a:xfrm>
            <a:off x="2232000" y="2732760"/>
            <a:ext cx="2437920" cy="1371240"/>
          </a:xfrm>
          <a:prstGeom prst="rect">
            <a:avLst/>
          </a:prstGeom>
          <a:ln>
            <a:noFill/>
          </a:ln>
        </p:spPr>
      </p:pic>
      <p:pic>
        <p:nvPicPr>
          <p:cNvPr id="162" name="Изображение 161"/>
          <p:cNvPicPr/>
          <p:nvPr/>
        </p:nvPicPr>
        <p:blipFill>
          <a:blip r:embed="rId3"/>
          <a:stretch>
            <a:fillRect/>
          </a:stretch>
        </p:blipFill>
        <p:spPr>
          <a:xfrm>
            <a:off x="4320000" y="1008000"/>
            <a:ext cx="2900520" cy="1529640"/>
          </a:xfrm>
          <a:prstGeom prst="rect">
            <a:avLst/>
          </a:prstGeom>
          <a:ln>
            <a:noFill/>
          </a:ln>
        </p:spPr>
      </p:pic>
      <p:pic>
        <p:nvPicPr>
          <p:cNvPr id="163" name="Изображение 162"/>
          <p:cNvPicPr/>
          <p:nvPr/>
        </p:nvPicPr>
        <p:blipFill>
          <a:blip r:embed="rId4"/>
          <a:stretch>
            <a:fillRect/>
          </a:stretch>
        </p:blipFill>
        <p:spPr>
          <a:xfrm>
            <a:off x="7412400" y="2232000"/>
            <a:ext cx="2466000" cy="1800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CustomShape 1"/>
          <p:cNvSpPr/>
          <p:nvPr/>
        </p:nvSpPr>
        <p:spPr>
          <a:xfrm>
            <a:off x="108000" y="792000"/>
            <a:ext cx="9179640" cy="467964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>
            <a:normAutofit/>
          </a:bodyPr>
          <a:p>
            <a:pPr algn="just">
              <a:lnSpc>
                <a:spcPct val="100000"/>
              </a:lnSpc>
              <a:spcAft>
                <a:spcPts val="290"/>
              </a:spcAft>
            </a:pPr>
            <a:r>
              <a:rPr lang="uk-UA" sz="1500" b="0" i="1" strike="noStrike" spc="-1">
                <a:solidFill>
                  <a:srgbClr val="FFFFFF"/>
                </a:solidFill>
                <a:latin typeface="Times New Roman" panose="02020603050405020304"/>
              </a:rPr>
              <a:t> </a:t>
            </a:r>
            <a:r>
              <a:rPr lang="uk-UA" sz="1500" b="0" i="1" strike="noStrike" spc="-1">
                <a:solidFill>
                  <a:srgbClr val="FFFFFF"/>
                </a:solidFill>
                <a:latin typeface="Times New Roman" panose="02020603050405020304"/>
              </a:rPr>
              <a:t>Також можуть виникати </a:t>
            </a:r>
            <a:r>
              <a:rPr lang="uk-UA" sz="1500" b="1" i="1" strike="noStrike" spc="-1">
                <a:solidFill>
                  <a:srgbClr val="FFFFFF"/>
                </a:solidFill>
                <a:latin typeface="Times New Roman" panose="02020603050405020304"/>
              </a:rPr>
              <a:t>бар'єри педагогічного спілкування</a:t>
            </a:r>
            <a:r>
              <a:rPr lang="uk-UA" sz="1500" b="0" i="1" strike="noStrike" spc="-1">
                <a:solidFill>
                  <a:srgbClr val="FFFFFF"/>
                </a:solidFill>
                <a:latin typeface="Times New Roman" panose="02020603050405020304"/>
              </a:rPr>
              <a:t>, які при­таманні будь-якій комунікативній взаємодії. Найбільш типовими серед них є такі:</a:t>
            </a:r>
            <a:endParaRPr lang="uk-UA" sz="1500" b="0" strike="noStrike" spc="-1">
              <a:latin typeface="Arial" panose="020B0604020202020204"/>
            </a:endParaRPr>
          </a:p>
          <a:p>
            <a:pPr algn="just">
              <a:lnSpc>
                <a:spcPct val="100000"/>
              </a:lnSpc>
              <a:spcAft>
                <a:spcPts val="290"/>
              </a:spcAft>
            </a:pPr>
            <a:endParaRPr lang="uk-UA" sz="1500" b="0" strike="noStrike" spc="-1">
              <a:latin typeface="Arial" panose="020B0604020202020204"/>
            </a:endParaRPr>
          </a:p>
          <a:p>
            <a:pPr marL="215900" indent="-215900" algn="just">
              <a:lnSpc>
                <a:spcPct val="100000"/>
              </a:lnSpc>
              <a:spcAft>
                <a:spcPts val="29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uk-UA" sz="1500" b="1" i="1" strike="noStrike" spc="-1">
                <a:solidFill>
                  <a:srgbClr val="CE181E"/>
                </a:solidFill>
                <a:latin typeface="Times New Roman" panose="02020603050405020304"/>
              </a:rPr>
              <a:t>Смисловий «бар'єр»</a:t>
            </a:r>
            <a:r>
              <a:rPr lang="uk-UA" sz="1500" b="0" i="1" strike="noStrike" spc="-1">
                <a:solidFill>
                  <a:srgbClr val="CE181E"/>
                </a:solidFill>
                <a:latin typeface="Times New Roman" panose="02020603050405020304"/>
              </a:rPr>
              <a:t> 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- 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одне й те саме явище (слово, фраза, подія) мають неоднаковий смисл для різних людей.</a:t>
            </a:r>
            <a:endParaRPr lang="uk-UA" sz="1500" b="0" strike="noStrike" spc="-1">
              <a:latin typeface="Arial" panose="020B0604020202020204"/>
            </a:endParaRPr>
          </a:p>
          <a:p>
            <a:pPr marL="215900" indent="-215900" algn="just">
              <a:lnSpc>
                <a:spcPct val="100000"/>
              </a:lnSpc>
              <a:spcAft>
                <a:spcPts val="29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uk-UA" sz="1500" b="1" i="1" strike="noStrike" spc="-1">
                <a:solidFill>
                  <a:srgbClr val="CE181E"/>
                </a:solidFill>
                <a:latin typeface="Times New Roman" panose="02020603050405020304"/>
              </a:rPr>
              <a:t>«Бар'єр» нерозуміння</a:t>
            </a:r>
            <a:r>
              <a:rPr lang="uk-UA" sz="1500" b="0" i="1" strike="noStrike" spc="-1">
                <a:solidFill>
                  <a:srgbClr val="CE181E"/>
                </a:solidFill>
                <a:latin typeface="Times New Roman" panose="02020603050405020304"/>
              </a:rPr>
              <a:t> 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спричиняється неправильністю мови і неви­разністю мовлення, неврахуванням підготовленості дітей. Для запо­бігання цього «бар'єра» треба говорити просто, правильно структурувати інформацію. Щоб уникнути логічного «бар'єра» нерозуміння, потріб­но уявляти позицію співрозмовника, чітко аргументувати свої думки.</a:t>
            </a:r>
            <a:endParaRPr lang="uk-UA" sz="1500" b="0" strike="noStrike" spc="-1">
              <a:latin typeface="Arial" panose="020B0604020202020204"/>
            </a:endParaRPr>
          </a:p>
          <a:p>
            <a:pPr marL="215900" indent="-215900" algn="just">
              <a:lnSpc>
                <a:spcPct val="100000"/>
              </a:lnSpc>
              <a:spcAft>
                <a:spcPts val="29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uk-UA" sz="1500" b="1" i="1" strike="noStrike" spc="-1">
                <a:solidFill>
                  <a:srgbClr val="CE181E"/>
                </a:solidFill>
                <a:latin typeface="Times New Roman" panose="02020603050405020304"/>
              </a:rPr>
              <a:t>Моральний «бар'єр» 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- 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відмінності соціальних норм і правил, які засвоєні різними людьми; споконвічний «конфлікт батьків і дітей» у не­прийнятті манер поведінки і стилю спілкування один одного, спрямова­ності інтересів, моди тощо. Наприклад, педагог під час спілкування зі дітьми зауважує: 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«А ми у дитинстві були іншими!» 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(тобто нібито вони були кращими).</a:t>
            </a:r>
            <a:endParaRPr lang="uk-UA" sz="1500" b="0" strike="noStrike" spc="-1">
              <a:latin typeface="Arial" panose="020B0604020202020204"/>
            </a:endParaRPr>
          </a:p>
          <a:p>
            <a:pPr marL="215900" indent="-215900" algn="just">
              <a:lnSpc>
                <a:spcPct val="100000"/>
              </a:lnSpc>
              <a:spcAft>
                <a:spcPts val="29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uk-UA" sz="1500" b="1" i="1" strike="noStrike" spc="-1">
                <a:solidFill>
                  <a:srgbClr val="CE181E"/>
                </a:solidFill>
                <a:latin typeface="Times New Roman" panose="02020603050405020304"/>
              </a:rPr>
              <a:t>Інтелектуальний «бар'єр»</a:t>
            </a:r>
            <a:r>
              <a:rPr lang="uk-UA" sz="1500" b="0" i="1" strike="noStrike" spc="-1">
                <a:solidFill>
                  <a:srgbClr val="CE181E"/>
                </a:solidFill>
                <a:latin typeface="Times New Roman" panose="02020603050405020304"/>
              </a:rPr>
              <a:t> 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- неоднаковий інтелектуальний рівень, різна глибина передбачення наслідків, відмінність у розумінні ситуації і проблеми. Він часто виникає під час спілкування з педагогом, який характеризується чітко вираженою спрямованістю на наукову діяльність, проте не адаптує складну мову науки до пізнавальних можливостей вихованців.</a:t>
            </a:r>
            <a:endParaRPr lang="uk-UA" sz="1500" b="0" strike="noStrike" spc="-1">
              <a:latin typeface="Arial" panose="020B0604020202020204"/>
            </a:endParaRPr>
          </a:p>
        </p:txBody>
      </p:sp>
      <p:pic>
        <p:nvPicPr>
          <p:cNvPr id="165" name="Изображение 164"/>
          <p:cNvPicPr/>
          <p:nvPr/>
        </p:nvPicPr>
        <p:blipFill>
          <a:blip r:embed="rId1"/>
          <a:stretch>
            <a:fillRect/>
          </a:stretch>
        </p:blipFill>
        <p:spPr>
          <a:xfrm>
            <a:off x="509760" y="4659840"/>
            <a:ext cx="3594240" cy="2396160"/>
          </a:xfrm>
          <a:prstGeom prst="rect">
            <a:avLst/>
          </a:prstGeom>
          <a:ln>
            <a:noFill/>
          </a:ln>
        </p:spPr>
      </p:pic>
      <p:pic>
        <p:nvPicPr>
          <p:cNvPr id="166" name="Изображение 165"/>
          <p:cNvPicPr/>
          <p:nvPr/>
        </p:nvPicPr>
        <p:blipFill>
          <a:blip r:embed="rId2"/>
          <a:stretch>
            <a:fillRect/>
          </a:stretch>
        </p:blipFill>
        <p:spPr>
          <a:xfrm>
            <a:off x="4431600" y="4824000"/>
            <a:ext cx="2552400" cy="1142640"/>
          </a:xfrm>
          <a:prstGeom prst="rect">
            <a:avLst/>
          </a:prstGeom>
          <a:ln>
            <a:noFill/>
          </a:ln>
        </p:spPr>
      </p:pic>
      <p:pic>
        <p:nvPicPr>
          <p:cNvPr id="167" name="Изображение 166"/>
          <p:cNvPicPr/>
          <p:nvPr/>
        </p:nvPicPr>
        <p:blipFill>
          <a:blip r:embed="rId3"/>
          <a:stretch>
            <a:fillRect/>
          </a:stretch>
        </p:blipFill>
        <p:spPr>
          <a:xfrm>
            <a:off x="7416000" y="4757400"/>
            <a:ext cx="2285640" cy="1866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CustomShape 1"/>
          <p:cNvSpPr/>
          <p:nvPr/>
        </p:nvSpPr>
        <p:spPr>
          <a:xfrm>
            <a:off x="216000" y="3240000"/>
            <a:ext cx="9179640" cy="377964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>
            <a:normAutofit/>
          </a:bodyPr>
          <a:p>
            <a:pPr marL="215900" indent="-215900" algn="just">
              <a:lnSpc>
                <a:spcPct val="100000"/>
              </a:lnSpc>
              <a:spcAft>
                <a:spcPts val="29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uk-UA" sz="1500" b="1" i="1" strike="noStrike" spc="-1">
                <a:solidFill>
                  <a:srgbClr val="CE181E"/>
                </a:solidFill>
                <a:latin typeface="Times New Roman" panose="02020603050405020304"/>
              </a:rPr>
              <a:t>Ригідний «бар'єр»</a:t>
            </a:r>
            <a:r>
              <a:rPr lang="uk-UA" sz="1500" b="0" i="1" strike="noStrike" spc="-1">
                <a:solidFill>
                  <a:srgbClr val="CE181E"/>
                </a:solidFill>
                <a:latin typeface="Times New Roman" panose="02020603050405020304"/>
              </a:rPr>
              <a:t> 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- 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негнучкість міжособистісних настанов учас­ників спілкування, труднощі сприй­няття один одного, емоційних відгуків. Інер­ція, відсталість від реалій життя, звичні схеми спілкування притаманні, зокрема, тим досвідченим педагогам, які не займаються професійною самоосвітою</a:t>
            </a:r>
            <a:endParaRPr lang="uk-UA" sz="1500" b="0" strike="noStrike" spc="-1">
              <a:latin typeface="Arial" panose="020B0604020202020204"/>
            </a:endParaRPr>
          </a:p>
          <a:p>
            <a:pPr marL="215900" indent="-215900" algn="just">
              <a:lnSpc>
                <a:spcPct val="100000"/>
              </a:lnSpc>
              <a:spcAft>
                <a:spcPts val="29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uk-UA" sz="1500" b="1" i="1" strike="noStrike" spc="-1">
                <a:solidFill>
                  <a:srgbClr val="CE181E"/>
                </a:solidFill>
                <a:latin typeface="Times New Roman" panose="02020603050405020304"/>
              </a:rPr>
              <a:t>Емоційний «бар'єр»</a:t>
            </a:r>
            <a:r>
              <a:rPr lang="uk-UA" sz="1500" b="0" i="1" strike="noStrike" spc="-1">
                <a:solidFill>
                  <a:srgbClr val="CE181E"/>
                </a:solidFill>
                <a:latin typeface="Times New Roman" panose="02020603050405020304"/>
              </a:rPr>
              <a:t> 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- відмінності в емоційних станах педагога і вихованців, особливо під час перевірки знань, відсутність емпатії один до одного, а також недостатність витримки у ситу­ації сильного емоційного збудження.</a:t>
            </a:r>
            <a:endParaRPr lang="uk-UA" sz="1500" b="0" strike="noStrike" spc="-1">
              <a:latin typeface="Arial" panose="020B0604020202020204"/>
            </a:endParaRPr>
          </a:p>
          <a:p>
            <a:pPr marL="215900" indent="-215900" algn="just">
              <a:lnSpc>
                <a:spcPct val="100000"/>
              </a:lnSpc>
              <a:spcAft>
                <a:spcPts val="29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uk-UA" sz="1500" b="1" i="1" strike="noStrike" spc="-1">
                <a:solidFill>
                  <a:srgbClr val="CE181E"/>
                </a:solidFill>
                <a:latin typeface="Times New Roman" panose="02020603050405020304"/>
              </a:rPr>
              <a:t>Естетичний «бар'єр»</a:t>
            </a:r>
            <a:r>
              <a:rPr lang="uk-UA" sz="1500" b="1" i="1" strike="noStrike" spc="-1">
                <a:solidFill>
                  <a:srgbClr val="1C1C1C"/>
                </a:solidFill>
                <a:latin typeface="Times New Roman" panose="02020603050405020304"/>
              </a:rPr>
              <a:t>,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 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який пов'язаний із дотриманням вимог до форми (привабливість зовнішності, охайність одягу, вишуканість рухів тощо), а також до педагогічного такту й етикету педагогічних взаємин.</a:t>
            </a:r>
            <a:endParaRPr lang="uk-UA" sz="1500" b="0" strike="noStrike" spc="-1">
              <a:latin typeface="Arial" panose="020B0604020202020204"/>
            </a:endParaRPr>
          </a:p>
          <a:p>
            <a:pPr marL="215900" indent="-215900" algn="just">
              <a:lnSpc>
                <a:spcPct val="100000"/>
              </a:lnSpc>
              <a:spcAft>
                <a:spcPts val="29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uk-UA" sz="1500" b="1" i="1" strike="noStrike" spc="-1">
                <a:solidFill>
                  <a:srgbClr val="CE181E"/>
                </a:solidFill>
                <a:latin typeface="Times New Roman" panose="02020603050405020304"/>
              </a:rPr>
              <a:t>«Бар'єр» авторитету</a:t>
            </a:r>
            <a:r>
              <a:rPr lang="uk-UA" sz="1500" b="0" i="1" strike="noStrike" spc="-1">
                <a:solidFill>
                  <a:srgbClr val="CE181E"/>
                </a:solidFill>
                <a:latin typeface="Times New Roman" panose="02020603050405020304"/>
              </a:rPr>
              <a:t> 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полягає в тому, що більше довіряють інфор­мації від авторитетних людей, яка оцінюється вище. Так, наприклад, в експерименті, під час якого одна й та сама людина була представлена як учень, лаборант, педагог і професор, респондентів просили макси­мально точно визначити зріст цієї особи. Як результат, показник зросту представленої людини збільшувався у міру зростання її соціального ста­тусу. </a:t>
            </a:r>
            <a:endParaRPr lang="uk-UA" sz="1500" b="0" strike="noStrike" spc="-1">
              <a:latin typeface="Arial" panose="020B0604020202020204"/>
            </a:endParaRPr>
          </a:p>
          <a:p>
            <a:pPr marL="215900" indent="-215900">
              <a:lnSpc>
                <a:spcPct val="100000"/>
              </a:lnSpc>
              <a:spcAft>
                <a:spcPts val="114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uk-UA" sz="1500" b="1" i="1" strike="noStrike" spc="-1">
                <a:solidFill>
                  <a:srgbClr val="CE181E"/>
                </a:solidFill>
                <a:latin typeface="Times New Roman" panose="02020603050405020304"/>
              </a:rPr>
              <a:t>«Бар'єр» уникання</a:t>
            </a:r>
            <a:r>
              <a:rPr lang="uk-UA" sz="1500" b="0" i="1" strike="noStrike" spc="-1">
                <a:solidFill>
                  <a:srgbClr val="CE181E"/>
                </a:solidFill>
                <a:latin typeface="Times New Roman" panose="02020603050405020304"/>
              </a:rPr>
              <a:t> 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- індивід уникає впливу, ухиляється від со­ціальних контактів. Щоб перебороти цей «бар'єр», треба привернути і втримати увагу, велике значення має важливість інформації, її новизна, нестандартна форма пред'явлення та ін.</a:t>
            </a:r>
            <a:endParaRPr lang="uk-UA" sz="1500" b="0" strike="noStrike" spc="-1">
              <a:latin typeface="Arial" panose="020B0604020202020204"/>
            </a:endParaRPr>
          </a:p>
        </p:txBody>
      </p:sp>
      <p:pic>
        <p:nvPicPr>
          <p:cNvPr id="169" name="Изображение 168"/>
          <p:cNvPicPr/>
          <p:nvPr/>
        </p:nvPicPr>
        <p:blipFill>
          <a:blip r:embed="rId1"/>
          <a:stretch>
            <a:fillRect/>
          </a:stretch>
        </p:blipFill>
        <p:spPr>
          <a:xfrm>
            <a:off x="237600" y="525600"/>
            <a:ext cx="1706400" cy="1706400"/>
          </a:xfrm>
          <a:prstGeom prst="rect">
            <a:avLst/>
          </a:prstGeom>
          <a:ln>
            <a:noFill/>
          </a:ln>
        </p:spPr>
      </p:pic>
      <p:pic>
        <p:nvPicPr>
          <p:cNvPr id="170" name="Изображение 169"/>
          <p:cNvPicPr/>
          <p:nvPr/>
        </p:nvPicPr>
        <p:blipFill>
          <a:blip r:embed="rId2"/>
          <a:stretch>
            <a:fillRect/>
          </a:stretch>
        </p:blipFill>
        <p:spPr>
          <a:xfrm>
            <a:off x="2329920" y="802080"/>
            <a:ext cx="4078080" cy="2293920"/>
          </a:xfrm>
          <a:prstGeom prst="rect">
            <a:avLst/>
          </a:prstGeom>
          <a:ln>
            <a:noFill/>
          </a:ln>
        </p:spPr>
      </p:pic>
      <p:pic>
        <p:nvPicPr>
          <p:cNvPr id="171" name="Изображение 170"/>
          <p:cNvPicPr/>
          <p:nvPr/>
        </p:nvPicPr>
        <p:blipFill>
          <a:blip r:embed="rId3"/>
          <a:srcRect t="11457" r="15354"/>
          <a:stretch>
            <a:fillRect/>
          </a:stretch>
        </p:blipFill>
        <p:spPr>
          <a:xfrm>
            <a:off x="7042320" y="453960"/>
            <a:ext cx="2893680" cy="1922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Изображение 87"/>
          <p:cNvPicPr/>
          <p:nvPr/>
        </p:nvPicPr>
        <p:blipFill>
          <a:blip r:embed="rId1"/>
          <a:stretch>
            <a:fillRect/>
          </a:stretch>
        </p:blipFill>
        <p:spPr>
          <a:xfrm>
            <a:off x="4716360" y="2952000"/>
            <a:ext cx="2195280" cy="2195280"/>
          </a:xfrm>
          <a:prstGeom prst="rect">
            <a:avLst/>
          </a:prstGeom>
          <a:ln>
            <a:noFill/>
          </a:ln>
        </p:spPr>
      </p:pic>
      <p:sp>
        <p:nvSpPr>
          <p:cNvPr id="89" name="CustomShape 1"/>
          <p:cNvSpPr/>
          <p:nvPr/>
        </p:nvSpPr>
        <p:spPr>
          <a:xfrm>
            <a:off x="288000" y="1008000"/>
            <a:ext cx="9179640" cy="273564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>
            <a:normAutofit/>
          </a:bodyPr>
          <a:p>
            <a:pPr>
              <a:lnSpc>
                <a:spcPct val="100000"/>
              </a:lnSpc>
            </a:pPr>
            <a:r>
              <a:rPr lang="uk-UA" sz="1500" b="0" strike="noStrike" spc="-1">
                <a:solidFill>
                  <a:srgbClr val="FFFFFF"/>
                </a:solidFill>
                <a:latin typeface="Times New Roman" panose="02020603050405020304"/>
              </a:rPr>
              <a:t>Спілкування охоплює такі </a:t>
            </a:r>
            <a:r>
              <a:rPr lang="uk-UA" sz="1500" b="1" u="sng" strike="noStrike" spc="-1">
                <a:solidFill>
                  <a:srgbClr val="FFFFFF"/>
                </a:solidFill>
                <a:uFillTx/>
                <a:latin typeface="Times New Roman" panose="02020603050405020304"/>
              </a:rPr>
              <a:t>функції</a:t>
            </a:r>
            <a:r>
              <a:rPr lang="uk-UA" sz="1500" b="0" strike="noStrike" spc="-1">
                <a:solidFill>
                  <a:srgbClr val="FFFFFF"/>
                </a:solidFill>
                <a:latin typeface="Times New Roman" panose="02020603050405020304"/>
              </a:rPr>
              <a:t> та аспекти:</a:t>
            </a:r>
            <a:endParaRPr lang="uk-UA" sz="15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endParaRPr lang="uk-UA" sz="1500" b="0" strike="noStrike" spc="-1">
              <a:latin typeface="Arial" panose="020B0604020202020204"/>
            </a:endParaRPr>
          </a:p>
          <a:p>
            <a:pPr marL="215900" indent="-215900" algn="just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Сприйняття, пізнання і розуміння партнера 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(</a:t>
            </a:r>
            <a:r>
              <a:rPr lang="uk-UA" sz="1500" b="1" i="1" strike="noStrike" spc="-1">
                <a:solidFill>
                  <a:srgbClr val="1C1C1C"/>
                </a:solidFill>
                <a:latin typeface="Times New Roman" panose="02020603050405020304"/>
              </a:rPr>
              <a:t>соціально-перцептивна функція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).</a:t>
            </a:r>
            <a:endParaRPr lang="uk-UA" sz="1500" b="0" strike="noStrike" spc="-1">
              <a:latin typeface="Arial" panose="020B0604020202020204"/>
            </a:endParaRPr>
          </a:p>
          <a:p>
            <a:pPr marL="215900" indent="-215900" algn="just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Передача інформації та обмін індивідуальним досвідом 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(</a:t>
            </a:r>
            <a:r>
              <a:rPr lang="uk-UA" sz="1500" b="1" i="1" strike="noStrike" spc="-1">
                <a:solidFill>
                  <a:srgbClr val="1C1C1C"/>
                </a:solidFill>
                <a:latin typeface="Times New Roman" panose="02020603050405020304"/>
              </a:rPr>
              <a:t>комунікативна функція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).</a:t>
            </a:r>
            <a:endParaRPr lang="uk-UA" sz="1500" b="0" strike="noStrike" spc="-1">
              <a:latin typeface="Arial" panose="020B0604020202020204"/>
            </a:endParaRPr>
          </a:p>
          <a:p>
            <a:pPr marL="215900" indent="-215900" algn="just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Вироблення спільної стратегії </a:t>
            </a:r>
            <a:r>
              <a:rPr lang="uk-UA" sz="1500" b="0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взаємодії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, </a:t>
            </a:r>
            <a:r>
              <a:rPr lang="uk-UA" sz="1500" b="0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реалізація соціальних ро­лей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 та організація сумісної діяльності 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(</a:t>
            </a:r>
            <a:r>
              <a:rPr lang="uk-UA" sz="1500" b="1" i="1" strike="noStrike" spc="-1">
                <a:solidFill>
                  <a:srgbClr val="1C1C1C"/>
                </a:solidFill>
                <a:latin typeface="Times New Roman" panose="02020603050405020304"/>
              </a:rPr>
              <a:t>інтерактивний аспект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).</a:t>
            </a:r>
            <a:endParaRPr lang="uk-UA" sz="1500" b="0" strike="noStrike" spc="-1">
              <a:latin typeface="Arial" panose="020B0604020202020204"/>
            </a:endParaRPr>
          </a:p>
          <a:p>
            <a:pPr marL="215900" indent="-215900" algn="just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Прояв </a:t>
            </a:r>
            <a:r>
              <a:rPr lang="uk-UA" sz="1500" b="0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взаємних оцінних ставлень один до одного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, експресивні реакції кожного суб'єкта спілкування, а також переживання ситуації спілкування та реагування на емоційну напругу 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(</a:t>
            </a:r>
            <a:r>
              <a:rPr lang="uk-UA" sz="1500" b="1" i="1" strike="noStrike" spc="-1">
                <a:solidFill>
                  <a:srgbClr val="1C1C1C"/>
                </a:solidFill>
                <a:latin typeface="Times New Roman" panose="02020603050405020304"/>
              </a:rPr>
              <a:t>емоційно-ціннісний аспект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).</a:t>
            </a:r>
            <a:endParaRPr lang="uk-UA" sz="1500" b="0" strike="noStrike" spc="-1">
              <a:latin typeface="Arial" panose="020B0604020202020204"/>
            </a:endParaRPr>
          </a:p>
          <a:p>
            <a:pPr marL="215900" indent="-215900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uk-UA" sz="1500" b="0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Соціальна самопрезентація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 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(</a:t>
            </a:r>
            <a:r>
              <a:rPr lang="uk-UA" sz="1500" b="1" i="1" strike="noStrike" spc="-1">
                <a:solidFill>
                  <a:srgbClr val="1C1C1C"/>
                </a:solidFill>
                <a:latin typeface="Times New Roman" panose="02020603050405020304"/>
              </a:rPr>
              <a:t>особистісний аспект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).</a:t>
            </a:r>
            <a:endParaRPr lang="uk-UA" sz="1500" b="0" strike="noStrike" spc="-1">
              <a:latin typeface="Arial" panose="020B0604020202020204"/>
            </a:endParaRPr>
          </a:p>
        </p:txBody>
      </p:sp>
      <p:pic>
        <p:nvPicPr>
          <p:cNvPr id="90" name="Изображение 89"/>
          <p:cNvPicPr/>
          <p:nvPr/>
        </p:nvPicPr>
        <p:blipFill>
          <a:blip r:embed="rId2"/>
          <a:stretch>
            <a:fillRect/>
          </a:stretch>
        </p:blipFill>
        <p:spPr>
          <a:xfrm>
            <a:off x="215280" y="3528000"/>
            <a:ext cx="3456360" cy="1941840"/>
          </a:xfrm>
          <a:prstGeom prst="rect">
            <a:avLst/>
          </a:prstGeom>
          <a:ln>
            <a:noFill/>
          </a:ln>
        </p:spPr>
      </p:pic>
      <p:pic>
        <p:nvPicPr>
          <p:cNvPr id="91" name="Изображение 90"/>
          <p:cNvPicPr/>
          <p:nvPr/>
        </p:nvPicPr>
        <p:blipFill>
          <a:blip r:embed="rId3"/>
          <a:stretch>
            <a:fillRect/>
          </a:stretch>
        </p:blipFill>
        <p:spPr>
          <a:xfrm>
            <a:off x="3298680" y="4952160"/>
            <a:ext cx="3180960" cy="2391480"/>
          </a:xfrm>
          <a:prstGeom prst="rect">
            <a:avLst/>
          </a:prstGeom>
          <a:ln>
            <a:noFill/>
          </a:ln>
        </p:spPr>
      </p:pic>
      <p:pic>
        <p:nvPicPr>
          <p:cNvPr id="92" name="Изображение 91"/>
          <p:cNvPicPr/>
          <p:nvPr/>
        </p:nvPicPr>
        <p:blipFill>
          <a:blip r:embed="rId4"/>
          <a:srcRect l="9393" r="19552"/>
          <a:stretch>
            <a:fillRect/>
          </a:stretch>
        </p:blipFill>
        <p:spPr>
          <a:xfrm>
            <a:off x="7043760" y="4032000"/>
            <a:ext cx="2891880" cy="2655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CustomShape 1"/>
          <p:cNvSpPr/>
          <p:nvPr/>
        </p:nvSpPr>
        <p:spPr>
          <a:xfrm>
            <a:off x="252000" y="576000"/>
            <a:ext cx="9179640" cy="467964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>
            <a:normAutofit/>
          </a:bodyPr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uk-UA" sz="1500" b="0" strike="noStrike" spc="-1">
                <a:solidFill>
                  <a:srgbClr val="FFFFFF"/>
                </a:solidFill>
                <a:latin typeface="Times New Roman" panose="02020603050405020304"/>
              </a:rPr>
              <a:t>Щоб професійно-педагогічне спілкування було ефективним, педагогу треба </a:t>
            </a:r>
            <a:r>
              <a:rPr lang="uk-UA" sz="1500" b="0" u="sng" strike="noStrike" spc="-1">
                <a:solidFill>
                  <a:srgbClr val="FFFFFF"/>
                </a:solidFill>
                <a:uFillTx/>
                <a:latin typeface="Times New Roman" panose="02020603050405020304"/>
              </a:rPr>
              <a:t>оволодіти психолого-педагогічною </a:t>
            </a:r>
            <a:r>
              <a:rPr lang="uk-UA" sz="2000" b="1" i="1" u="sng" strike="noStrike" spc="-1">
                <a:solidFill>
                  <a:srgbClr val="FFFFFF"/>
                </a:solidFill>
                <a:uFillTx/>
                <a:latin typeface="Times New Roman" panose="02020603050405020304"/>
              </a:rPr>
              <a:t>культурою спілкування</a:t>
            </a:r>
            <a:r>
              <a:rPr lang="uk-UA" sz="1500" b="0" i="1" strike="noStrike" spc="-1">
                <a:solidFill>
                  <a:srgbClr val="FFFFFF"/>
                </a:solidFill>
                <a:latin typeface="Times New Roman" panose="02020603050405020304"/>
              </a:rPr>
              <a:t>, </a:t>
            </a:r>
            <a:r>
              <a:rPr lang="uk-UA" sz="1500" b="0" strike="noStrike" spc="-1">
                <a:solidFill>
                  <a:srgbClr val="FFFFFF"/>
                </a:solidFill>
                <a:latin typeface="Times New Roman" panose="02020603050405020304"/>
              </a:rPr>
              <a:t>що відповідає принципу гуманізму:</a:t>
            </a:r>
            <a:endParaRPr lang="uk-UA" sz="1500" b="0" strike="noStrike" spc="-1">
              <a:latin typeface="Arial" panose="020B0604020202020204"/>
            </a:endParaRPr>
          </a:p>
          <a:p>
            <a:pPr algn="just">
              <a:lnSpc>
                <a:spcPct val="100000"/>
              </a:lnSpc>
              <a:spcAft>
                <a:spcPts val="600"/>
              </a:spcAft>
            </a:pPr>
            <a:endParaRPr lang="uk-UA" sz="1500" b="0" strike="noStrike" spc="-1">
              <a:latin typeface="Arial" panose="020B0604020202020204"/>
            </a:endParaRPr>
          </a:p>
          <a:p>
            <a:pPr marL="215900" indent="-215900" algn="just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знати </a:t>
            </a:r>
            <a:r>
              <a:rPr lang="uk-UA" sz="1500" b="0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психологію певного віку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 та психологічні особливості </a:t>
            </a:r>
            <a:r>
              <a:rPr lang="uk-UA" sz="1500" b="0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конкретної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 </a:t>
            </a:r>
            <a:r>
              <a:rPr lang="uk-UA" sz="1500" b="0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дитячої групи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;</a:t>
            </a:r>
            <a:endParaRPr lang="uk-UA" sz="1500" b="0" strike="noStrike" spc="-1">
              <a:latin typeface="Arial" panose="020B0604020202020204"/>
            </a:endParaRPr>
          </a:p>
          <a:p>
            <a:pPr marL="215900" indent="-215900" algn="just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об'єктивно оцінювати поведінкові реакції,</a:t>
            </a:r>
            <a:r>
              <a:rPr lang="uk-UA" sz="1500" b="0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 активність окремих вихованців, адекватно емоційно відгукуватися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 на них;</a:t>
            </a:r>
            <a:endParaRPr lang="uk-UA" sz="1500" b="0" strike="noStrike" spc="-1">
              <a:latin typeface="Arial" panose="020B0604020202020204"/>
            </a:endParaRPr>
          </a:p>
          <a:p>
            <a:pPr marL="215900" indent="-215900" algn="just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уміти </a:t>
            </a:r>
            <a:r>
              <a:rPr lang="uk-UA" sz="1500" b="0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організувати групову діяльність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 і привернути її увагу до зміс­ту заняття, </a:t>
            </a:r>
            <a:r>
              <a:rPr lang="uk-UA" sz="1500" b="0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залучати до активної навчальної роботи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 всіх вихованців;</a:t>
            </a:r>
            <a:endParaRPr lang="uk-UA" sz="1500" b="0" strike="noStrike" spc="-1">
              <a:latin typeface="Arial" panose="020B0604020202020204"/>
            </a:endParaRPr>
          </a:p>
          <a:p>
            <a:pPr marL="215900" indent="-215900" algn="just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вибирати такий </a:t>
            </a:r>
            <a:r>
              <a:rPr lang="uk-UA" sz="1500" b="0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спосіб своєї професійної поведінки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, який найкра­ще </a:t>
            </a:r>
            <a:r>
              <a:rPr lang="uk-UA" sz="1500" b="0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відповідав би особливостям і стану вихованців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;</a:t>
            </a:r>
            <a:endParaRPr lang="uk-UA" sz="1500" b="0" strike="noStrike" spc="-1">
              <a:latin typeface="Arial" panose="020B0604020202020204"/>
            </a:endParaRPr>
          </a:p>
          <a:p>
            <a:pPr marL="215900" indent="-215900" algn="just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володіти прийомами </a:t>
            </a:r>
            <a:r>
              <a:rPr lang="uk-UA" sz="1500" b="0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стимулювання інтелектуальної ініціативи и пізнавальної активності вихованців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, умінням </a:t>
            </a:r>
            <a:r>
              <a:rPr lang="uk-UA" sz="1500" b="0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організовувати діалогічну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 взаємодію;</a:t>
            </a:r>
            <a:endParaRPr lang="uk-UA" sz="1500" b="0" strike="noStrike" spc="-1">
              <a:latin typeface="Arial" panose="020B0604020202020204"/>
            </a:endParaRPr>
          </a:p>
        </p:txBody>
      </p:sp>
      <p:pic>
        <p:nvPicPr>
          <p:cNvPr id="94" name="Изображение 93"/>
          <p:cNvPicPr/>
          <p:nvPr/>
        </p:nvPicPr>
        <p:blipFill>
          <a:blip r:embed="rId1"/>
          <a:srcRect l="3800" t="4472" b="7334"/>
          <a:stretch>
            <a:fillRect/>
          </a:stretch>
        </p:blipFill>
        <p:spPr>
          <a:xfrm>
            <a:off x="3672000" y="3744000"/>
            <a:ext cx="5400000" cy="3712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CustomShape 1"/>
          <p:cNvSpPr/>
          <p:nvPr/>
        </p:nvSpPr>
        <p:spPr>
          <a:xfrm>
            <a:off x="360000" y="360000"/>
            <a:ext cx="9359640" cy="89964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b"/>
          <a:p>
            <a:pPr>
              <a:lnSpc>
                <a:spcPct val="100000"/>
              </a:lnSpc>
            </a:pPr>
            <a:r>
              <a:rPr lang="uk-UA" sz="2000" b="1" strike="noStrike" spc="-1">
                <a:solidFill>
                  <a:srgbClr val="FFFFFF"/>
                </a:solidFill>
                <a:latin typeface="Source Sans Pro Black" panose="020B0803030403020204"/>
              </a:rPr>
              <a:t>2. Аналіз педагогічної взаємодії педагога і вихованців</a:t>
            </a:r>
            <a:endParaRPr lang="uk-UA" sz="2000" b="0" strike="noStrike" spc="-1">
              <a:latin typeface="Arial" panose="020B0604020202020204"/>
            </a:endParaRPr>
          </a:p>
        </p:txBody>
      </p:sp>
      <p:sp>
        <p:nvSpPr>
          <p:cNvPr id="96" name="CustomShape 2"/>
          <p:cNvSpPr/>
          <p:nvPr/>
        </p:nvSpPr>
        <p:spPr>
          <a:xfrm>
            <a:off x="108000" y="1512000"/>
            <a:ext cx="9179640" cy="237564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>
            <a:normAutofit/>
          </a:bodyPr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Взаємини педагогів і вихованців характеризуються складною структурою: </a:t>
            </a:r>
            <a:endParaRPr lang="uk-UA" sz="1500" b="0" strike="noStrike" spc="-1">
              <a:latin typeface="Arial" panose="020B0604020202020204"/>
            </a:endParaRPr>
          </a:p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1) </a:t>
            </a:r>
            <a:r>
              <a:rPr lang="uk-UA" sz="1500" b="1" i="1" strike="noStrike" spc="-1">
                <a:solidFill>
                  <a:srgbClr val="CE181E"/>
                </a:solidFill>
                <a:latin typeface="Times New Roman" panose="02020603050405020304"/>
              </a:rPr>
              <a:t>мотиваційний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 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(інтерес до партнера й потреба у стосунках із ним; </a:t>
            </a:r>
            <a:endParaRPr lang="uk-UA" sz="1500" b="0" strike="noStrike" spc="-1">
              <a:latin typeface="Arial" panose="020B0604020202020204"/>
            </a:endParaRPr>
          </a:p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2) </a:t>
            </a:r>
            <a:r>
              <a:rPr lang="uk-UA" sz="1500" b="1" i="1" strike="noStrike" spc="-1">
                <a:solidFill>
                  <a:srgbClr val="CE181E"/>
                </a:solidFill>
                <a:latin typeface="Times New Roman" panose="02020603050405020304"/>
              </a:rPr>
              <a:t>когнітивний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 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(сприйняття й оцінка іншого; рефлексія стосунків і усвідомлення їхніх труднощів; уявлення про оптимальні взаємини); </a:t>
            </a:r>
            <a:endParaRPr lang="uk-UA" sz="1500" b="0" strike="noStrike" spc="-1">
              <a:latin typeface="Arial" panose="020B0604020202020204"/>
            </a:endParaRPr>
          </a:p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3) </a:t>
            </a:r>
            <a:r>
              <a:rPr lang="uk-UA" sz="1500" b="1" i="1" strike="noStrike" spc="-1">
                <a:solidFill>
                  <a:srgbClr val="CE181E"/>
                </a:solidFill>
                <a:latin typeface="Times New Roman" panose="02020603050405020304"/>
              </a:rPr>
              <a:t>емоційний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 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(задоволеність стосунками, які склалися; взаємні оцінні ставлення партнерів; відчуття захищеності, комфортності або напруженості); </a:t>
            </a:r>
            <a:endParaRPr lang="uk-UA" sz="1500" b="0" strike="noStrike" spc="-1">
              <a:latin typeface="Arial" panose="020B0604020202020204"/>
            </a:endParaRPr>
          </a:p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4) </a:t>
            </a:r>
            <a:r>
              <a:rPr lang="uk-UA" sz="1500" b="1" i="1" strike="noStrike" spc="-1">
                <a:solidFill>
                  <a:srgbClr val="CE181E"/>
                </a:solidFill>
                <a:latin typeface="Times New Roman" panose="02020603050405020304"/>
              </a:rPr>
              <a:t>поведінковий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 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(тип вза­ємин і стиль педагогічного спілкування; спосіб поведінки в конфліктній ситуації; засоби коригування взаємовпливу).</a:t>
            </a:r>
            <a:endParaRPr lang="uk-UA" sz="1500" b="0" strike="noStrike" spc="-1">
              <a:latin typeface="Arial" panose="020B0604020202020204"/>
            </a:endParaRPr>
          </a:p>
        </p:txBody>
      </p:sp>
      <p:pic>
        <p:nvPicPr>
          <p:cNvPr id="97" name="Изображение 96"/>
          <p:cNvPicPr/>
          <p:nvPr/>
        </p:nvPicPr>
        <p:blipFill>
          <a:blip r:embed="rId1"/>
          <a:stretch>
            <a:fillRect/>
          </a:stretch>
        </p:blipFill>
        <p:spPr>
          <a:xfrm>
            <a:off x="2808000" y="3887640"/>
            <a:ext cx="4726080" cy="3142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CustomShape 1"/>
          <p:cNvSpPr/>
          <p:nvPr/>
        </p:nvSpPr>
        <p:spPr>
          <a:xfrm>
            <a:off x="180000" y="936000"/>
            <a:ext cx="9179640" cy="467964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>
            <a:normAutofit/>
          </a:bodyPr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uk-UA" sz="1800" b="1" strike="noStrike" spc="-1">
                <a:solidFill>
                  <a:srgbClr val="FFFFFF"/>
                </a:solidFill>
                <a:latin typeface="Times New Roman" panose="02020603050405020304"/>
              </a:rPr>
              <a:t>Є наступні</a:t>
            </a:r>
            <a:r>
              <a:rPr lang="uk-UA" sz="1800" b="1" i="1" strike="noStrike" spc="-1">
                <a:solidFill>
                  <a:srgbClr val="FFFFFF"/>
                </a:solidFill>
                <a:latin typeface="Times New Roman" panose="02020603050405020304"/>
              </a:rPr>
              <a:t> рівні педагогічного спілку­вання </a:t>
            </a:r>
            <a:r>
              <a:rPr lang="uk-UA" sz="1800" b="1" strike="noStrike" spc="-1">
                <a:solidFill>
                  <a:srgbClr val="FFFFFF"/>
                </a:solidFill>
                <a:latin typeface="Times New Roman" panose="02020603050405020304"/>
              </a:rPr>
              <a:t>(за А.Б. Добровичем):</a:t>
            </a:r>
            <a:endParaRPr lang="uk-UA" sz="1800" b="0" strike="noStrike" spc="-1">
              <a:latin typeface="Arial" panose="020B0604020202020204"/>
            </a:endParaRPr>
          </a:p>
          <a:p>
            <a:pPr algn="just">
              <a:lnSpc>
                <a:spcPct val="100000"/>
              </a:lnSpc>
              <a:spcAft>
                <a:spcPts val="600"/>
              </a:spcAft>
            </a:pPr>
            <a:endParaRPr lang="uk-UA" sz="1800" b="0" strike="noStrike" spc="-1">
              <a:latin typeface="Arial" panose="020B0604020202020204"/>
            </a:endParaRPr>
          </a:p>
          <a:p>
            <a:pPr algn="just">
              <a:lnSpc>
                <a:spcPct val="100000"/>
              </a:lnSpc>
              <a:spcAft>
                <a:spcPts val="565"/>
              </a:spcAft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1)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	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Найнижчий рівень спілкування називають </a:t>
            </a:r>
            <a:r>
              <a:rPr lang="uk-UA" sz="1500" b="1" i="1" strike="noStrike" spc="-1">
                <a:solidFill>
                  <a:srgbClr val="CE181E"/>
                </a:solidFill>
                <a:latin typeface="Times New Roman" panose="02020603050405020304"/>
              </a:rPr>
              <a:t>примітивним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. 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На цьому рівні </a:t>
            </a:r>
            <a:r>
              <a:rPr lang="uk-UA" sz="1500" b="0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співрозмовник не партнер, а об'єкт, потрібний або зайвий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. </a:t>
            </a:r>
            <a:r>
              <a:rPr lang="uk-UA" sz="1500" b="0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Співрозмовник розглядається як «предмет для слухання»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, якому  відмовляють у праві висловлювати власну думку, або </a:t>
            </a:r>
            <a:r>
              <a:rPr lang="uk-UA" sz="1500" b="0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відсутнє бажання з ним говорити, відповідати на його запитання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. </a:t>
            </a:r>
            <a:endParaRPr lang="uk-UA" sz="1500" b="0" strike="noStrike" spc="-1">
              <a:latin typeface="Arial" panose="020B0604020202020204"/>
            </a:endParaRPr>
          </a:p>
          <a:p>
            <a:pPr algn="just">
              <a:lnSpc>
                <a:spcPct val="100000"/>
              </a:lnSpc>
              <a:spcAft>
                <a:spcPts val="565"/>
              </a:spcAft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2)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	</a:t>
            </a:r>
            <a:r>
              <a:rPr lang="uk-UA" sz="1500" b="1" i="1" strike="noStrike" spc="-1">
                <a:solidFill>
                  <a:srgbClr val="CE181E"/>
                </a:solidFill>
                <a:latin typeface="Times New Roman" panose="02020603050405020304"/>
              </a:rPr>
              <a:t>Маніпулятивний рівень</a:t>
            </a:r>
            <a:r>
              <a:rPr lang="uk-UA" sz="1500" b="0" strike="noStrike" spc="-1">
                <a:solidFill>
                  <a:srgbClr val="CE181E"/>
                </a:solidFill>
                <a:latin typeface="Times New Roman" panose="02020603050405020304"/>
              </a:rPr>
              <a:t>. 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Суб'єкт комунікації - маніпулятор, </a:t>
            </a:r>
            <a:r>
              <a:rPr lang="uk-UA" sz="1500" b="0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партнер - суперник у грі, яку неодмінно треба виграти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 (тобто мати якусь «вигоду»), прибудуватися до співрозмовника «зверху».</a:t>
            </a:r>
            <a:endParaRPr lang="uk-UA" sz="1500" b="0" strike="noStrike" spc="-1">
              <a:latin typeface="Arial" panose="020B0604020202020204"/>
            </a:endParaRPr>
          </a:p>
          <a:p>
            <a:pPr algn="just">
              <a:lnSpc>
                <a:spcPct val="100000"/>
              </a:lnSpc>
              <a:spcAft>
                <a:spcPts val="565"/>
              </a:spcAft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3)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	</a:t>
            </a:r>
            <a:r>
              <a:rPr lang="uk-UA" sz="1500" b="1" i="1" strike="noStrike" spc="-1">
                <a:solidFill>
                  <a:srgbClr val="CE181E"/>
                </a:solidFill>
                <a:latin typeface="Times New Roman" panose="02020603050405020304"/>
              </a:rPr>
              <a:t>Стандартизований рівень</a:t>
            </a:r>
            <a:r>
              <a:rPr lang="uk-UA" sz="1500" b="0" i="1" strike="noStrike" spc="-1">
                <a:solidFill>
                  <a:srgbClr val="CE181E"/>
                </a:solidFill>
                <a:latin typeface="Times New Roman" panose="02020603050405020304"/>
              </a:rPr>
              <a:t> 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спілкування ґрунтується на стандартах, а не на взаємному розумінні. Це своєрідний "контакт масок";</a:t>
            </a:r>
            <a:endParaRPr lang="uk-UA" sz="1500" b="0" strike="noStrike" spc="-1">
              <a:latin typeface="Arial" panose="020B0604020202020204"/>
            </a:endParaRPr>
          </a:p>
          <a:p>
            <a:pPr algn="just">
              <a:lnSpc>
                <a:spcPct val="100000"/>
              </a:lnSpc>
              <a:spcAft>
                <a:spcPts val="565"/>
              </a:spcAft>
            </a:pP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4) </a:t>
            </a:r>
            <a:r>
              <a:rPr lang="uk-UA" sz="1500" b="1" i="1" strike="noStrike" spc="-1">
                <a:solidFill>
                  <a:srgbClr val="CE181E"/>
                </a:solidFill>
                <a:latin typeface="Times New Roman" panose="02020603050405020304"/>
              </a:rPr>
              <a:t>Ігровий рівень</a:t>
            </a:r>
            <a:r>
              <a:rPr lang="uk-UA" sz="1500" b="1" i="1" strike="noStrike" spc="-1">
                <a:solidFill>
                  <a:srgbClr val="1C1C1C"/>
                </a:solidFill>
                <a:latin typeface="Times New Roman" panose="02020603050405020304"/>
              </a:rPr>
              <a:t> 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спілкування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.</a:t>
            </a:r>
            <a:endParaRPr lang="uk-UA" sz="1500" b="0" strike="noStrike" spc="-1">
              <a:latin typeface="Arial" panose="020B0604020202020204"/>
            </a:endParaRPr>
          </a:p>
          <a:p>
            <a:pPr algn="just">
              <a:lnSpc>
                <a:spcPct val="100000"/>
              </a:lnSpc>
              <a:spcAft>
                <a:spcPts val="565"/>
              </a:spcAft>
            </a:pP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5) </a:t>
            </a:r>
            <a:r>
              <a:rPr lang="uk-UA" sz="1500" b="1" i="1" strike="noStrike" spc="-1">
                <a:solidFill>
                  <a:srgbClr val="CE181E"/>
                </a:solidFill>
                <a:latin typeface="Times New Roman" panose="02020603050405020304"/>
              </a:rPr>
              <a:t>Ділове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 спілкування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.</a:t>
            </a:r>
            <a:endParaRPr lang="uk-UA" sz="1500" b="0" strike="noStrike" spc="-1">
              <a:latin typeface="Arial" panose="020B0604020202020204"/>
            </a:endParaRPr>
          </a:p>
          <a:p>
            <a:pPr algn="just">
              <a:lnSpc>
                <a:spcPct val="100000"/>
              </a:lnSpc>
              <a:spcAft>
                <a:spcPts val="565"/>
              </a:spcAft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7) Вищий рівень людського спілкування - </a:t>
            </a:r>
            <a:r>
              <a:rPr lang="uk-UA" sz="1500" b="1" i="1" strike="noStrike" spc="-1">
                <a:solidFill>
                  <a:srgbClr val="CE181E"/>
                </a:solidFill>
                <a:latin typeface="Times New Roman" panose="02020603050405020304"/>
              </a:rPr>
              <a:t>духовний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. 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Співроз­мовники надзвичайно чутливі до душевного стану один одного, обидва щирі й спонукають один одного до спонтанності. На останній фазі роз­мови стільки ще хочеться сказати один одному, що розлучитися, здаєть­ся, неможливо.</a:t>
            </a:r>
            <a:endParaRPr lang="uk-UA" sz="1500" b="0" strike="noStrike" spc="-1">
              <a:latin typeface="Arial" panose="020B0604020202020204"/>
            </a:endParaRPr>
          </a:p>
        </p:txBody>
      </p:sp>
      <p:pic>
        <p:nvPicPr>
          <p:cNvPr id="99" name="Изображение 98"/>
          <p:cNvPicPr/>
          <p:nvPr/>
        </p:nvPicPr>
        <p:blipFill>
          <a:blip r:embed="rId1"/>
          <a:srcRect b="6378"/>
          <a:stretch>
            <a:fillRect/>
          </a:stretch>
        </p:blipFill>
        <p:spPr>
          <a:xfrm>
            <a:off x="2736000" y="5031720"/>
            <a:ext cx="2318760" cy="1520280"/>
          </a:xfrm>
          <a:prstGeom prst="rect">
            <a:avLst/>
          </a:prstGeom>
          <a:ln>
            <a:noFill/>
          </a:ln>
        </p:spPr>
      </p:pic>
      <p:pic>
        <p:nvPicPr>
          <p:cNvPr id="100" name="Изображение 99"/>
          <p:cNvPicPr/>
          <p:nvPr/>
        </p:nvPicPr>
        <p:blipFill>
          <a:blip r:embed="rId2"/>
          <a:srcRect l="16138" t="9392" r="17717"/>
          <a:stretch>
            <a:fillRect/>
          </a:stretch>
        </p:blipFill>
        <p:spPr>
          <a:xfrm>
            <a:off x="180000" y="5025240"/>
            <a:ext cx="2303640" cy="2174760"/>
          </a:xfrm>
          <a:prstGeom prst="rect">
            <a:avLst/>
          </a:prstGeom>
          <a:ln>
            <a:noFill/>
          </a:ln>
        </p:spPr>
      </p:pic>
      <p:pic>
        <p:nvPicPr>
          <p:cNvPr id="101" name="Изображение 100"/>
          <p:cNvPicPr/>
          <p:nvPr/>
        </p:nvPicPr>
        <p:blipFill>
          <a:blip r:embed="rId3"/>
          <a:srcRect l="19282" t="16288" r="18113" b="16382"/>
          <a:stretch>
            <a:fillRect/>
          </a:stretch>
        </p:blipFill>
        <p:spPr>
          <a:xfrm>
            <a:off x="5124960" y="4896000"/>
            <a:ext cx="2075040" cy="2231640"/>
          </a:xfrm>
          <a:prstGeom prst="rect">
            <a:avLst/>
          </a:prstGeom>
          <a:ln>
            <a:noFill/>
          </a:ln>
        </p:spPr>
      </p:pic>
      <p:pic>
        <p:nvPicPr>
          <p:cNvPr id="102" name="Изображение 101"/>
          <p:cNvPicPr/>
          <p:nvPr/>
        </p:nvPicPr>
        <p:blipFill>
          <a:blip r:embed="rId4"/>
          <a:stretch>
            <a:fillRect/>
          </a:stretch>
        </p:blipFill>
        <p:spPr>
          <a:xfrm>
            <a:off x="7488000" y="4680000"/>
            <a:ext cx="2519640" cy="2519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ustomShape 1"/>
          <p:cNvSpPr/>
          <p:nvPr/>
        </p:nvSpPr>
        <p:spPr>
          <a:xfrm>
            <a:off x="288000" y="864000"/>
            <a:ext cx="9467640" cy="367200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>
            <a:normAutofit/>
          </a:bodyPr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uk-UA" sz="1500" b="0" strike="noStrike" spc="-1">
                <a:solidFill>
                  <a:srgbClr val="FFFFFF"/>
                </a:solidFill>
                <a:latin typeface="Times New Roman" panose="02020603050405020304"/>
              </a:rPr>
              <a:t>Педагогічне спілкування як професійна діяльність педагога включає такі </a:t>
            </a:r>
            <a:r>
              <a:rPr lang="uk-UA" sz="1800" b="1" i="1" strike="noStrike" spc="-1">
                <a:solidFill>
                  <a:srgbClr val="FFFFFF"/>
                </a:solidFill>
                <a:latin typeface="Times New Roman" panose="02020603050405020304"/>
              </a:rPr>
              <a:t>етапи</a:t>
            </a:r>
            <a:r>
              <a:rPr lang="uk-UA" sz="1500" b="0" i="1" strike="noStrike" spc="-1">
                <a:solidFill>
                  <a:srgbClr val="FFFFFF"/>
                </a:solidFill>
                <a:latin typeface="Times New Roman" panose="02020603050405020304"/>
              </a:rPr>
              <a:t> </a:t>
            </a:r>
            <a:r>
              <a:rPr lang="uk-UA" sz="1500" b="0" strike="noStrike" spc="-1">
                <a:solidFill>
                  <a:srgbClr val="FFFFFF"/>
                </a:solidFill>
                <a:latin typeface="Times New Roman" panose="02020603050405020304"/>
              </a:rPr>
              <a:t>(за В.О. Кан-Каликом):</a:t>
            </a:r>
            <a:endParaRPr lang="uk-UA" sz="1500" b="0" strike="noStrike" spc="-1">
              <a:latin typeface="Arial" panose="020B0604020202020204"/>
            </a:endParaRPr>
          </a:p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 </a:t>
            </a:r>
            <a:endParaRPr lang="uk-UA" sz="1500" b="0" strike="noStrike" spc="-1">
              <a:latin typeface="Arial" panose="020B0604020202020204"/>
            </a:endParaRPr>
          </a:p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1) моделювання педагогом майбутнього спілкування з вихованцем 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(</a:t>
            </a:r>
            <a:r>
              <a:rPr lang="uk-UA" sz="1500" b="1" i="1" strike="noStrike" spc="-1">
                <a:solidFill>
                  <a:srgbClr val="1C1C1C"/>
                </a:solidFill>
                <a:latin typeface="Times New Roman" panose="02020603050405020304"/>
              </a:rPr>
              <a:t>прогностичний етап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); </a:t>
            </a:r>
            <a:endParaRPr lang="uk-UA" sz="1500" b="0" strike="noStrike" spc="-1">
              <a:latin typeface="Arial" panose="020B0604020202020204"/>
            </a:endParaRPr>
          </a:p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2) організація безпосереднього спілкування в момент початкової взаємодії 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(</a:t>
            </a:r>
            <a:r>
              <a:rPr lang="uk-UA" sz="1500" b="1" i="1" strike="noStrike" spc="-1">
                <a:solidFill>
                  <a:srgbClr val="1C1C1C"/>
                </a:solidFill>
                <a:latin typeface="Times New Roman" panose="02020603050405020304"/>
              </a:rPr>
              <a:t>«комунікат. атака»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); </a:t>
            </a:r>
            <a:endParaRPr lang="uk-UA" sz="1500" b="0" strike="noStrike" spc="-1">
              <a:latin typeface="Arial" panose="020B0604020202020204"/>
            </a:endParaRPr>
          </a:p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3) </a:t>
            </a:r>
            <a:r>
              <a:rPr lang="uk-UA" sz="1500" b="0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управління спілкуванням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 під час педагогічного процесу; </a:t>
            </a:r>
            <a:endParaRPr lang="uk-UA" sz="1500" b="0" strike="noStrike" spc="-1">
              <a:latin typeface="Arial" panose="020B0604020202020204"/>
            </a:endParaRPr>
          </a:p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4) </a:t>
            </a:r>
            <a:r>
              <a:rPr lang="uk-UA" sz="1500" b="0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аналіз ситуації минулого спілкування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 та його моделювання на майбутню діяльність 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(</a:t>
            </a:r>
            <a:r>
              <a:rPr lang="uk-UA" sz="1500" b="1" i="1" strike="noStrike" spc="-1">
                <a:solidFill>
                  <a:srgbClr val="1C1C1C"/>
                </a:solidFill>
                <a:latin typeface="Times New Roman" panose="02020603050405020304"/>
              </a:rPr>
              <a:t>рефлексійний етап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).</a:t>
            </a:r>
            <a:endParaRPr lang="uk-UA" sz="1500" b="0" strike="noStrike" spc="-1">
              <a:latin typeface="Arial" panose="020B0604020202020204"/>
            </a:endParaRPr>
          </a:p>
          <a:p>
            <a:pPr algn="just">
              <a:lnSpc>
                <a:spcPct val="100000"/>
              </a:lnSpc>
              <a:spcAft>
                <a:spcPts val="600"/>
              </a:spcAft>
            </a:pPr>
            <a:endParaRPr lang="uk-UA" sz="1500" b="0" strike="noStrike" spc="-1">
              <a:latin typeface="Arial" panose="020B0604020202020204"/>
            </a:endParaRPr>
          </a:p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Щоб уміти слухати і бачити вихованця-співрозмовника, педагогу потрібно дотримувати такі</a:t>
            </a:r>
            <a:r>
              <a:rPr lang="uk-UA" sz="1500" b="1" i="1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 </a:t>
            </a:r>
            <a:r>
              <a:rPr lang="uk-UA" sz="1500" b="1" i="1" u="sng" strike="noStrike" spc="-1">
                <a:solidFill>
                  <a:srgbClr val="CE181E"/>
                </a:solidFill>
                <a:uFillTx/>
                <a:latin typeface="Times New Roman" panose="02020603050405020304"/>
              </a:rPr>
              <a:t>вимоги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:</a:t>
            </a:r>
            <a:endParaRPr lang="uk-UA" sz="1500" b="0" strike="noStrike" spc="-1">
              <a:latin typeface="Arial" panose="020B0604020202020204"/>
            </a:endParaRPr>
          </a:p>
          <a:p>
            <a:pPr marL="215900" indent="-215900" algn="just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Використовувати під час занять </a:t>
            </a:r>
            <a:r>
              <a:rPr lang="uk-UA" sz="1500" b="0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елементи </a:t>
            </a:r>
            <a:r>
              <a:rPr lang="uk-UA" sz="1500" b="1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неформального</a:t>
            </a:r>
            <a:r>
              <a:rPr lang="uk-UA" sz="1500" b="0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 спілку­вання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 з вихованцями.</a:t>
            </a:r>
            <a:endParaRPr lang="uk-UA" sz="1500" b="0" strike="noStrike" spc="-1">
              <a:latin typeface="Arial" panose="020B0604020202020204"/>
            </a:endParaRPr>
          </a:p>
          <a:p>
            <a:pPr marL="215900" indent="-215900" algn="just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Акцентувати </a:t>
            </a:r>
            <a:r>
              <a:rPr lang="uk-UA" sz="1500" b="1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увагу на позитивних</a:t>
            </a:r>
            <a:r>
              <a:rPr lang="uk-UA" sz="1500" b="0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 моментах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 будь-якої відповіді дитини.</a:t>
            </a:r>
            <a:endParaRPr lang="uk-UA" sz="1500" b="0" strike="noStrike" spc="-1">
              <a:latin typeface="Arial" panose="020B0604020202020204"/>
            </a:endParaRPr>
          </a:p>
          <a:p>
            <a:pPr marL="215900" indent="-215900" algn="just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Прагнути </a:t>
            </a:r>
            <a:r>
              <a:rPr lang="uk-UA" sz="1500" b="0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знімати «гіпноз негативної оцінки»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, не поспішати за не­правильну відповідь оцінювати негативно учня за помилки, дава­ти можливість йому підготуватися і відповісти на запи­тання пізніше.</a:t>
            </a:r>
            <a:endParaRPr lang="uk-UA" sz="1500" b="0" strike="noStrike" spc="-1">
              <a:latin typeface="Arial" panose="020B0604020202020204"/>
            </a:endParaRPr>
          </a:p>
        </p:txBody>
      </p:sp>
      <p:pic>
        <p:nvPicPr>
          <p:cNvPr id="104" name="Изображение 103"/>
          <p:cNvPicPr/>
          <p:nvPr/>
        </p:nvPicPr>
        <p:blipFill>
          <a:blip r:embed="rId1"/>
          <a:stretch>
            <a:fillRect/>
          </a:stretch>
        </p:blipFill>
        <p:spPr>
          <a:xfrm>
            <a:off x="648000" y="4608000"/>
            <a:ext cx="3959640" cy="2088000"/>
          </a:xfrm>
          <a:prstGeom prst="rect">
            <a:avLst/>
          </a:prstGeom>
          <a:ln>
            <a:noFill/>
          </a:ln>
        </p:spPr>
      </p:pic>
      <p:pic>
        <p:nvPicPr>
          <p:cNvPr id="105" name="Изображение 104"/>
          <p:cNvPicPr/>
          <p:nvPr/>
        </p:nvPicPr>
        <p:blipFill>
          <a:blip r:embed="rId2"/>
          <a:stretch>
            <a:fillRect/>
          </a:stretch>
        </p:blipFill>
        <p:spPr>
          <a:xfrm>
            <a:off x="4248000" y="4824000"/>
            <a:ext cx="3619080" cy="1661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ustomShape 1"/>
          <p:cNvSpPr/>
          <p:nvPr/>
        </p:nvSpPr>
        <p:spPr>
          <a:xfrm>
            <a:off x="180000" y="1584000"/>
            <a:ext cx="9179640" cy="172800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>
            <a:normAutofit/>
          </a:bodyPr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У педагогічній взаємодії педагога зі дітьми треба розрізняти </a:t>
            </a:r>
            <a:r>
              <a:rPr lang="uk-UA" sz="1500" b="1" i="1" strike="noStrike" spc="-1">
                <a:solidFill>
                  <a:srgbClr val="CE181E"/>
                </a:solidFill>
                <a:latin typeface="Times New Roman" panose="02020603050405020304"/>
              </a:rPr>
              <a:t>ро­льове</a:t>
            </a:r>
            <a:r>
              <a:rPr lang="uk-UA" sz="1500" b="1" i="1" strike="noStrike" spc="-1">
                <a:solidFill>
                  <a:srgbClr val="1C1C1C"/>
                </a:solidFill>
                <a:latin typeface="Times New Roman" panose="02020603050405020304"/>
              </a:rPr>
              <a:t> 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спілкування</a:t>
            </a:r>
            <a:r>
              <a:rPr lang="uk-UA" sz="1500" b="1" i="1" strike="noStrike" spc="-1">
                <a:solidFill>
                  <a:srgbClr val="1C1C1C"/>
                </a:solidFill>
                <a:latin typeface="Times New Roman" panose="02020603050405020304"/>
              </a:rPr>
              <a:t> 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та </a:t>
            </a:r>
            <a:r>
              <a:rPr lang="uk-UA" sz="1500" b="1" i="1" strike="noStrike" spc="-1">
                <a:solidFill>
                  <a:srgbClr val="CE181E"/>
                </a:solidFill>
                <a:latin typeface="Times New Roman" panose="02020603050405020304"/>
              </a:rPr>
              <a:t>міжособистісне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 спілкування. </a:t>
            </a:r>
            <a:endParaRPr lang="uk-UA" sz="1500" b="0" strike="noStrike" spc="-1">
              <a:latin typeface="Arial" panose="020B0604020202020204"/>
            </a:endParaRPr>
          </a:p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uk-UA" sz="1800" b="1" i="1" strike="noStrike" spc="-1">
                <a:solidFill>
                  <a:srgbClr val="CE181E"/>
                </a:solidFill>
                <a:latin typeface="Times New Roman" panose="02020603050405020304"/>
              </a:rPr>
              <a:t>Рольове спілкування </a:t>
            </a:r>
            <a:r>
              <a:rPr lang="uk-UA" sz="1500" b="0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залежить від </a:t>
            </a:r>
            <a:r>
              <a:rPr lang="uk-UA" sz="1500" b="1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рангу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 суб'єктів, їхніх </a:t>
            </a:r>
            <a:r>
              <a:rPr lang="uk-UA" sz="1500" b="1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соціальних ролей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 (педагог - дитина). </a:t>
            </a:r>
            <a:endParaRPr lang="uk-UA" sz="1500" b="0" strike="noStrike" spc="-1">
              <a:latin typeface="Arial" panose="020B0604020202020204"/>
            </a:endParaRPr>
          </a:p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uk-UA" sz="1800" b="1" i="1" strike="noStrike" spc="-1">
                <a:solidFill>
                  <a:srgbClr val="CE181E"/>
                </a:solidFill>
                <a:latin typeface="Times New Roman" panose="02020603050405020304"/>
              </a:rPr>
              <a:t>Міжособистісне спілкування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 - вільне, не пов'язане з рольовими регуля­торами і </a:t>
            </a:r>
            <a:r>
              <a:rPr lang="uk-UA" sz="1500" b="0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залежить від індивідуальних особливостей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, характеру взаємин педагога і вихованців, а також конкретних ситуацій спілкування.</a:t>
            </a:r>
            <a:endParaRPr lang="uk-UA" sz="1500" b="0" strike="noStrike" spc="-1">
              <a:latin typeface="Arial" panose="020B0604020202020204"/>
            </a:endParaRPr>
          </a:p>
        </p:txBody>
      </p:sp>
      <p:pic>
        <p:nvPicPr>
          <p:cNvPr id="107" name="Изображение 106"/>
          <p:cNvPicPr/>
          <p:nvPr/>
        </p:nvPicPr>
        <p:blipFill>
          <a:blip r:embed="rId1"/>
          <a:stretch>
            <a:fillRect/>
          </a:stretch>
        </p:blipFill>
        <p:spPr>
          <a:xfrm>
            <a:off x="5184000" y="3369600"/>
            <a:ext cx="4823640" cy="2894040"/>
          </a:xfrm>
          <a:prstGeom prst="rect">
            <a:avLst/>
          </a:prstGeom>
          <a:ln>
            <a:noFill/>
          </a:ln>
        </p:spPr>
      </p:pic>
      <p:pic>
        <p:nvPicPr>
          <p:cNvPr id="108" name="Изображение 107"/>
          <p:cNvPicPr/>
          <p:nvPr/>
        </p:nvPicPr>
        <p:blipFill>
          <a:blip r:embed="rId2"/>
          <a:srcRect t="35744"/>
          <a:stretch>
            <a:fillRect/>
          </a:stretch>
        </p:blipFill>
        <p:spPr>
          <a:xfrm>
            <a:off x="97920" y="3456000"/>
            <a:ext cx="5013720" cy="244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ustomShape 1"/>
          <p:cNvSpPr/>
          <p:nvPr/>
        </p:nvSpPr>
        <p:spPr>
          <a:xfrm>
            <a:off x="360000" y="360000"/>
            <a:ext cx="9359640" cy="89964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b"/>
          <a:p>
            <a:pPr>
              <a:lnSpc>
                <a:spcPct val="100000"/>
              </a:lnSpc>
            </a:pPr>
            <a:r>
              <a:rPr lang="uk-UA" sz="2400" b="1" strike="noStrike" spc="-1">
                <a:solidFill>
                  <a:srgbClr val="FFFFFF"/>
                </a:solidFill>
                <a:latin typeface="Source Sans Pro Black" panose="020B0803030403020204"/>
              </a:rPr>
              <a:t>3. Характеристика педагогічних позицій педагога у спілкуванні зі дітьми</a:t>
            </a:r>
            <a:endParaRPr lang="uk-UA" sz="2400" b="0" strike="noStrike" spc="-1">
              <a:latin typeface="Arial" panose="020B0604020202020204"/>
            </a:endParaRPr>
          </a:p>
        </p:txBody>
      </p:sp>
      <p:sp>
        <p:nvSpPr>
          <p:cNvPr id="110" name="CustomShape 2"/>
          <p:cNvSpPr/>
          <p:nvPr/>
        </p:nvSpPr>
        <p:spPr>
          <a:xfrm>
            <a:off x="141840" y="1528920"/>
            <a:ext cx="9721800" cy="343908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>
            <a:normAutofit/>
          </a:bodyPr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Основою комунікативної педагогічної взаємодії є </a:t>
            </a:r>
            <a:r>
              <a:rPr lang="uk-UA" sz="1500" b="1" i="1" strike="noStrike" spc="-1">
                <a:solidFill>
                  <a:srgbClr val="CE181E"/>
                </a:solidFill>
                <a:latin typeface="Times New Roman" panose="02020603050405020304"/>
              </a:rPr>
              <a:t>педагогічна позиція педагога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. 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У ній поєднується його про­фесійна свідомість і професійна діяльність. Три головні педагогічні позиції педагога у спілкуванні (за І.Д. Бехом):</a:t>
            </a:r>
            <a:endParaRPr lang="uk-UA" sz="1500" b="0" strike="noStrike" spc="-1">
              <a:latin typeface="Arial" panose="020B0604020202020204"/>
            </a:endParaRPr>
          </a:p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1. </a:t>
            </a:r>
            <a:r>
              <a:rPr lang="uk-UA" sz="1500" b="1" i="1" strike="noStrike" spc="-1">
                <a:solidFill>
                  <a:srgbClr val="CE181E"/>
                </a:solidFill>
                <a:latin typeface="Times New Roman" panose="02020603050405020304"/>
              </a:rPr>
              <a:t>Перша позиція - розуміння вихованця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 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(«Велике щастя, коли тебе ро­зуміють»). Ро­зуміння дає змогу в адекватних поняттях визначити стан співрозмовника, конкретизувати можливі дії щодо нього, встановити емоційний контакт </a:t>
            </a:r>
            <a:endParaRPr lang="uk-UA" sz="1500" b="0" strike="noStrike" spc="-1">
              <a:latin typeface="Arial" panose="020B0604020202020204"/>
            </a:endParaRPr>
          </a:p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«Тебе щось  турбує?», «Що тебе бен­тежить?», «Ти  хвилюєшся?» 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тощо.</a:t>
            </a:r>
            <a:endParaRPr lang="uk-UA" sz="1500" b="0" strike="noStrike" spc="-1">
              <a:latin typeface="Arial" panose="020B0604020202020204"/>
            </a:endParaRPr>
          </a:p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Проте одразу зрозуміти іншого буває нелегко. Найчастіше перша ре­акція на повідомлення про те, що трапилося з людиною, є 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у вигляді оцін­ки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 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(«Погано вчинив», «Це неправильно», «Це безглуздя» 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тощо). Але при такій поспішній оцінці зовсім </a:t>
            </a:r>
            <a:r>
              <a:rPr lang="uk-UA" sz="1500" b="0" u="sng" strike="noStrike" spc="-1">
                <a:solidFill>
                  <a:srgbClr val="1C1C1C"/>
                </a:solidFill>
                <a:uFillTx/>
                <a:latin typeface="Times New Roman" panose="02020603050405020304"/>
              </a:rPr>
              <a:t>не враховуються наміри, почуття людини, не аналізується ні сам учинок, ні емоційний стан людини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 </a:t>
            </a:r>
            <a:endParaRPr lang="uk-UA" sz="1500" b="0" strike="noStrike" spc="-1">
              <a:latin typeface="Arial" panose="020B0604020202020204"/>
            </a:endParaRPr>
          </a:p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«Чому саме так вона вчинила?», «Як вона сама ставиться до того, що трапилося?» 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тощо</a:t>
            </a:r>
            <a:endParaRPr lang="uk-UA" sz="1500" b="0" strike="noStrike" spc="-1">
              <a:latin typeface="Arial" panose="020B0604020202020204"/>
            </a:endParaRPr>
          </a:p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У зв'язку з цим розуміння педагогом вихованця потребує наявності в нього і 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педагогічної </a:t>
            </a:r>
            <a:r>
              <a:rPr lang="uk-UA" sz="1500" b="1" i="1" strike="noStrike" spc="-1">
                <a:solidFill>
                  <a:srgbClr val="1C1C1C"/>
                </a:solidFill>
                <a:latin typeface="Times New Roman" panose="02020603050405020304"/>
              </a:rPr>
              <a:t>спостережливості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, 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і </a:t>
            </a:r>
            <a:r>
              <a:rPr lang="uk-UA" sz="1500" b="1" i="1" strike="noStrike" spc="-1">
                <a:solidFill>
                  <a:srgbClr val="1C1C1C"/>
                </a:solidFill>
                <a:latin typeface="Times New Roman" panose="02020603050405020304"/>
              </a:rPr>
              <a:t>емпатії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, 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і 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психологічної </a:t>
            </a:r>
            <a:r>
              <a:rPr lang="uk-UA" sz="1500" b="1" i="1" strike="noStrike" spc="-1">
                <a:solidFill>
                  <a:srgbClr val="1C1C1C"/>
                </a:solidFill>
                <a:latin typeface="Times New Roman" panose="02020603050405020304"/>
              </a:rPr>
              <a:t>про­никливості</a:t>
            </a:r>
            <a:r>
              <a:rPr lang="uk-UA" sz="1500" b="0" i="1" strike="noStrike" spc="-1">
                <a:solidFill>
                  <a:srgbClr val="1C1C1C"/>
                </a:solidFill>
                <a:latin typeface="Times New Roman" panose="02020603050405020304"/>
              </a:rPr>
              <a:t> </a:t>
            </a:r>
            <a:r>
              <a:rPr lang="uk-UA" sz="1500" b="0" strike="noStrike" spc="-1">
                <a:solidFill>
                  <a:srgbClr val="1C1C1C"/>
                </a:solidFill>
                <a:latin typeface="Times New Roman" panose="02020603050405020304"/>
              </a:rPr>
              <a:t>у внутрішній світ людини, а то можливі серйозні помилки в оцінці вчинків. Треба не поспішати з оцінкою, а вислухати співрозмов­ника, зуміти стати на його точку зору, намагатися зрозуміти мотиви його вчинку. Адже між мотивом і вчинком існують неоднозначні зв'язки. </a:t>
            </a:r>
            <a:endParaRPr lang="uk-UA" sz="1500" b="0" strike="noStrike" spc="-1">
              <a:latin typeface="Arial" panose="020B0604020202020204"/>
            </a:endParaRPr>
          </a:p>
        </p:txBody>
      </p:sp>
      <p:pic>
        <p:nvPicPr>
          <p:cNvPr id="111" name="Изображение 110"/>
          <p:cNvPicPr/>
          <p:nvPr/>
        </p:nvPicPr>
        <p:blipFill>
          <a:blip r:embed="rId1"/>
          <a:stretch>
            <a:fillRect/>
          </a:stretch>
        </p:blipFill>
        <p:spPr>
          <a:xfrm>
            <a:off x="198000" y="5184360"/>
            <a:ext cx="2898000" cy="1799640"/>
          </a:xfrm>
          <a:prstGeom prst="rect">
            <a:avLst/>
          </a:prstGeom>
          <a:ln>
            <a:noFill/>
          </a:ln>
        </p:spPr>
      </p:pic>
      <p:pic>
        <p:nvPicPr>
          <p:cNvPr id="112" name="Изображение 111"/>
          <p:cNvPicPr/>
          <p:nvPr/>
        </p:nvPicPr>
        <p:blipFill>
          <a:blip r:embed="rId2"/>
          <a:srcRect r="4972"/>
          <a:stretch>
            <a:fillRect/>
          </a:stretch>
        </p:blipFill>
        <p:spPr>
          <a:xfrm>
            <a:off x="3384000" y="5214960"/>
            <a:ext cx="4443840" cy="1841040"/>
          </a:xfrm>
          <a:prstGeom prst="rect">
            <a:avLst/>
          </a:prstGeom>
          <a:ln>
            <a:noFill/>
          </a:ln>
        </p:spPr>
      </p:pic>
      <p:pic>
        <p:nvPicPr>
          <p:cNvPr id="113" name="Изображение 112"/>
          <p:cNvPicPr/>
          <p:nvPr/>
        </p:nvPicPr>
        <p:blipFill>
          <a:blip r:embed="rId3"/>
          <a:stretch>
            <a:fillRect/>
          </a:stretch>
        </p:blipFill>
        <p:spPr>
          <a:xfrm>
            <a:off x="7992000" y="4968360"/>
            <a:ext cx="2015640" cy="2015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21219</Words>
  <Application>WPS Presentation</Application>
  <PresentationFormat/>
  <Paragraphs>185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23</vt:i4>
      </vt:variant>
    </vt:vector>
  </HeadingPairs>
  <TitlesOfParts>
    <vt:vector size="37" baseType="lpstr">
      <vt:lpstr>Arial</vt:lpstr>
      <vt:lpstr>SimSun</vt:lpstr>
      <vt:lpstr>Wingdings</vt:lpstr>
      <vt:lpstr>Arial</vt:lpstr>
      <vt:lpstr>Symbol</vt:lpstr>
      <vt:lpstr>Source Sans Pro Black</vt:lpstr>
      <vt:lpstr>Source Sans Pro Light</vt:lpstr>
      <vt:lpstr>Times New Roman</vt:lpstr>
      <vt:lpstr>Microsoft YaHei</vt:lpstr>
      <vt:lpstr>Arial Unicode MS</vt:lpstr>
      <vt:lpstr>Calibri</vt:lpstr>
      <vt:lpstr>DejaVu Sans</vt:lpstr>
      <vt:lpstr>Office Theme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Alizarin</dc:title>
  <dc:creator/>
  <cp:lastModifiedBy>Lenovo</cp:lastModifiedBy>
  <cp:revision>23</cp:revision>
  <dcterms:created xsi:type="dcterms:W3CDTF">2022-09-24T21:21:00Z</dcterms:created>
  <dcterms:modified xsi:type="dcterms:W3CDTF">2024-04-14T22:36:01Z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F4791CC729024FE2BC80DF5C4FDB50C3_12</vt:lpwstr>
  </property>
  <property fmtid="{D5CDD505-2E9C-101B-9397-08002B2CF9AE}" pid="3" name="KSOProductBuildVer">
    <vt:lpwstr>1049-12.2.0.13416</vt:lpwstr>
  </property>
</Properties>
</file>