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5" r:id="rId10"/>
    <p:sldId id="276" r:id="rId11"/>
    <p:sldId id="267" r:id="rId12"/>
    <p:sldId id="274" r:id="rId13"/>
    <p:sldId id="268" r:id="rId14"/>
    <p:sldId id="269" r:id="rId15"/>
    <p:sldId id="270" r:id="rId16"/>
    <p:sldId id="271" r:id="rId17"/>
    <p:sldId id="266" r:id="rId18"/>
    <p:sldId id="272" r:id="rId19"/>
    <p:sldId id="273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76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03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83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88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54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65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26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53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99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FCEB-CC07-4B72-BA19-574AC9DBB4BF}" type="datetimeFigureOut">
              <a:rPr lang="uk-UA" smtClean="0"/>
              <a:t>21.03.2017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D1ED-80C5-49C9-A650-5F2C0427BE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4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836"/>
            <a:ext cx="8445624" cy="1143000"/>
          </a:xfrm>
        </p:spPr>
        <p:txBody>
          <a:bodyPr/>
          <a:lstStyle/>
          <a:p>
            <a:pPr algn="l"/>
            <a:r>
              <a:rPr lang="uk-UA" b="1" dirty="0" smtClean="0">
                <a:latin typeface="Arial" pitchFamily="34" charset="0"/>
                <a:cs typeface="Arial" pitchFamily="34" charset="0"/>
              </a:rPr>
              <a:t>Нуклеїнові кислоти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6650"/>
            <a:ext cx="8507288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План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1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3100" dirty="0">
                <a:latin typeface="Arial" pitchFamily="34" charset="0"/>
                <a:cs typeface="Arial" pitchFamily="34" charset="0"/>
              </a:rPr>
              <a:t>Структурні  елементи  нуклеїнових  кислот  (пуринові, </a:t>
            </a:r>
            <a:r>
              <a:rPr lang="uk-UA" sz="3100" dirty="0" err="1">
                <a:latin typeface="Arial" pitchFamily="34" charset="0"/>
                <a:cs typeface="Arial" pitchFamily="34" charset="0"/>
              </a:rPr>
              <a:t>піримідинові</a:t>
            </a:r>
            <a:r>
              <a:rPr lang="uk-UA" sz="3100" dirty="0">
                <a:latin typeface="Arial" pitchFamily="34" charset="0"/>
                <a:cs typeface="Arial" pitchFamily="34" charset="0"/>
              </a:rPr>
              <a:t> основи, </a:t>
            </a: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мононуклеозиди</a:t>
            </a:r>
            <a:r>
              <a:rPr lang="uk-UA" sz="31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мононуклеотиди</a:t>
            </a:r>
            <a:r>
              <a:rPr lang="uk-UA" sz="31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1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Структури ДНК (первинна, вторинна, третинна структури).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Принцип 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комплементарності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біологічна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роль. Правило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Чаргаффа</a:t>
            </a:r>
            <a:r>
              <a:rPr lang="ru-RU" sz="3100" smtClean="0">
                <a:latin typeface="Arial" pitchFamily="34" charset="0"/>
                <a:cs typeface="Arial" pitchFamily="34" charset="0"/>
              </a:rPr>
              <a:t>. </a:t>
            </a: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3100" b="1" dirty="0">
                <a:latin typeface="Arial" pitchFamily="34" charset="0"/>
                <a:cs typeface="Arial" pitchFamily="34" charset="0"/>
              </a:rPr>
              <a:t>3</a:t>
            </a:r>
            <a:r>
              <a:rPr lang="uk-UA" sz="31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Типи РНК та функції нуклеїнових кислот.</a:t>
            </a: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3100" b="1" dirty="0">
                <a:latin typeface="Arial" pitchFamily="34" charset="0"/>
                <a:cs typeface="Arial" pitchFamily="34" charset="0"/>
              </a:rPr>
              <a:t>4</a:t>
            </a:r>
            <a:r>
              <a:rPr lang="uk-UA" sz="31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Фізико-хімічні властивості ДНК.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1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Структура та роль АТФ; </a:t>
            </a: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ц-АМФ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12290" name="Picture 2" descr="C:\Users\vikulya\Desktop\697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0"/>
            <a:ext cx="297656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Вторинна структура ДНК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це два антипаралельних нерозгалужених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полінуклеотидних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ланцюга, закручених навколо спільної осі у подвійну спіраль.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Така просторова структура утримується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за рахунок водневих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зв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язків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що утворюються азотистими основами.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721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74136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uk-UA" sz="3100" dirty="0" smtClean="0"/>
              <a:t>2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3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k-UA" sz="3400" dirty="0" smtClean="0">
                <a:latin typeface="Arial" pitchFamily="34" charset="0"/>
                <a:cs typeface="Arial" pitchFamily="34" charset="0"/>
              </a:rPr>
              <a:t>Вторинна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структура ДНК</a:t>
            </a:r>
            <a:endParaRPr lang="uk-UA" sz="3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44750"/>
              </p:ext>
            </p:extLst>
          </p:nvPr>
        </p:nvGraphicFramePr>
        <p:xfrm>
          <a:off x="685800" y="0"/>
          <a:ext cx="7774632" cy="613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S ChemDraw Drawing" r:id="rId3" imgW="5513805" imgH="4354100" progId="ChemDraw.Document.6.0">
                  <p:embed/>
                </p:oleObj>
              </mc:Choice>
              <mc:Fallback>
                <p:oleObj name="CS ChemDraw Drawing" r:id="rId3" imgW="5513805" imgH="4354100" progId="ChemDraw.Document.6.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7774632" cy="6136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kulya\Desktop\1011832_1832_3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18338" y="1708762"/>
            <a:ext cx="6324091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ikulya\Desktop\pic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82" y="207965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0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Комплементарність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аденіну і тиміну, 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гуаніну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і </a:t>
            </a:r>
            <a:r>
              <a:rPr lang="uk-UA" sz="2200" b="1" dirty="0" err="1">
                <a:latin typeface="Arial" pitchFamily="34" charset="0"/>
                <a:cs typeface="Arial" pitchFamily="34" charset="0"/>
              </a:rPr>
              <a:t>цитозину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Водневі зв’язки виникають між пуриновою і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піримідиновою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основою. Ці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основи складають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комплементарні пари.</a:t>
            </a: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Між аденіном і тиміном утворюється два водневих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зв’язки:</a:t>
            </a: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Між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гуаніном і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цитозином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 – три водневих зв’язки:</a:t>
            </a:r>
          </a:p>
          <a:p>
            <a:pPr marL="0" indent="0">
              <a:buNone/>
            </a:pPr>
            <a:endParaRPr lang="uk-UA" sz="2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4162"/>
              </p:ext>
            </p:extLst>
          </p:nvPr>
        </p:nvGraphicFramePr>
        <p:xfrm>
          <a:off x="1900238" y="2201863"/>
          <a:ext cx="422433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S ChemDraw Drawing" r:id="rId3" imgW="4134706" imgH="1731307" progId="ChemDraw.Document.6.0">
                  <p:embed/>
                </p:oleObj>
              </mc:Choice>
              <mc:Fallback>
                <p:oleObj name="CS ChemDraw Drawing" r:id="rId3" imgW="4134706" imgH="173130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201863"/>
                        <a:ext cx="4224337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03518"/>
              </p:ext>
            </p:extLst>
          </p:nvPr>
        </p:nvGraphicFramePr>
        <p:xfrm>
          <a:off x="1912938" y="4511675"/>
          <a:ext cx="50292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S ChemDraw Drawing" r:id="rId5" imgW="4140748" imgH="1770866" progId="ChemDraw.Document.6.0">
                  <p:embed/>
                </p:oleObj>
              </mc:Choice>
              <mc:Fallback>
                <p:oleObj name="CS ChemDraw Drawing" r:id="rId5" imgW="4140748" imgH="1770866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4511675"/>
                        <a:ext cx="5029200" cy="217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5721499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3100" b="1" dirty="0" smtClean="0">
                <a:latin typeface="Arial" pitchFamily="34" charset="0"/>
                <a:cs typeface="Arial" pitchFamily="34" charset="0"/>
              </a:rPr>
              <a:t>Третинна </a:t>
            </a:r>
            <a:r>
              <a:rPr lang="uk-UA" sz="3100" b="1" dirty="0">
                <a:latin typeface="Arial" pitchFamily="34" charset="0"/>
                <a:cs typeface="Arial" pitchFamily="34" charset="0"/>
              </a:rPr>
              <a:t>структура ДНК</a:t>
            </a:r>
            <a:r>
              <a:rPr lang="uk-UA" sz="3100" dirty="0">
                <a:latin typeface="Arial" pitchFamily="34" charset="0"/>
                <a:cs typeface="Arial" pitchFamily="34" charset="0"/>
              </a:rPr>
              <a:t> – </a:t>
            </a: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це </a:t>
            </a:r>
            <a:r>
              <a:rPr lang="uk-UA" sz="3100" dirty="0" err="1">
                <a:latin typeface="Arial" pitchFamily="34" charset="0"/>
                <a:cs typeface="Arial" pitchFamily="34" charset="0"/>
              </a:rPr>
              <a:t>суперспіраль</a:t>
            </a:r>
            <a:r>
              <a:rPr lang="uk-UA" sz="3100" dirty="0">
                <a:latin typeface="Arial" pitchFamily="34" charset="0"/>
                <a:cs typeface="Arial" pitchFamily="34" charset="0"/>
              </a:rPr>
              <a:t> або кільце (бактерії, віруси). </a:t>
            </a: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800" b="1" dirty="0" smtClean="0"/>
          </a:p>
          <a:p>
            <a:pPr marL="0" indent="0" algn="ctr">
              <a:buNone/>
            </a:pPr>
            <a:r>
              <a:rPr lang="uk-UA" sz="2800" b="1" dirty="0" smtClean="0"/>
              <a:t>Правило </a:t>
            </a:r>
            <a:r>
              <a:rPr lang="uk-UA" sz="2800" b="1" dirty="0" err="1" smtClean="0"/>
              <a:t>Чаргаффа</a:t>
            </a:r>
            <a:endParaRPr lang="en-US" sz="2800" b="1" dirty="0" smtClean="0"/>
          </a:p>
          <a:p>
            <a:pPr marL="0" indent="0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1. Вміст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аденіну рівний вмісту тиміну, а вміст гуаніну — кількості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цитозину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: 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А=Т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Г=Ц.</a:t>
            </a:r>
          </a:p>
          <a:p>
            <a:pPr marL="0" indent="0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Кількість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 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пурині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 дорівнює кількості 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піримідинів: </a:t>
            </a:r>
          </a:p>
          <a:p>
            <a:pPr marL="0" indent="0" algn="ctr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А+Г=Т+Ц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3. Кількість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основ з 6 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аміногруп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 дорівнює кількості основ з 6 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кетогруп: А+Ц=Г+Т.</a:t>
            </a:r>
          </a:p>
          <a:p>
            <a:pPr marL="0" indent="0">
              <a:buNone/>
            </a:pP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Разом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з тим, співвідношення частка Г+Ц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(вміст ГЦ)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може бути різним у ДНК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різних видів.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У одних переважають пари АТ, в інших 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ГЦ.</a:t>
            </a:r>
          </a:p>
          <a:p>
            <a:pPr marL="0" indent="0"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3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836"/>
            <a:ext cx="8229600" cy="562074"/>
          </a:xfrm>
        </p:spPr>
        <p:txBody>
          <a:bodyPr>
            <a:normAutofit fontScale="90000"/>
          </a:bodyPr>
          <a:lstStyle/>
          <a:p>
            <a:pPr algn="r"/>
            <a:r>
              <a:rPr lang="uk-UA" sz="3100" b="1" dirty="0">
                <a:latin typeface="Arial" pitchFamily="34" charset="0"/>
                <a:cs typeface="Arial" pitchFamily="34" charset="0"/>
              </a:rPr>
              <a:t>Функції нуклеїнових </a:t>
            </a:r>
            <a:r>
              <a:rPr lang="uk-UA" sz="3100" b="1" dirty="0" smtClean="0">
                <a:latin typeface="Arial" pitchFamily="34" charset="0"/>
                <a:cs typeface="Arial" pitchFamily="34" charset="0"/>
              </a:rPr>
              <a:t>кислот              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sz="3100" b="1" dirty="0" smtClean="0">
                <a:latin typeface="Arial" pitchFamily="34" charset="0"/>
                <a:cs typeface="Arial" pitchFamily="34" charset="0"/>
              </a:rPr>
              <a:t>        </a:t>
            </a:r>
            <a:endParaRPr lang="uk-UA" sz="3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229657"/>
              </p:ext>
            </p:extLst>
          </p:nvPr>
        </p:nvGraphicFramePr>
        <p:xfrm>
          <a:off x="107504" y="548681"/>
          <a:ext cx="8928992" cy="635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089"/>
                <a:gridCol w="1379275"/>
                <a:gridCol w="2468176"/>
                <a:gridCol w="3847452"/>
              </a:tblGrid>
              <a:tr h="51460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Нуклеїнова кислота</a:t>
                      </a:r>
                      <a:endParaRPr lang="uk-UA" sz="142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Знаходження в клітині</a:t>
                      </a:r>
                      <a:endParaRPr lang="uk-UA" sz="142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Будова</a:t>
                      </a:r>
                      <a:endParaRPr lang="uk-UA" sz="142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Біологічні функції</a:t>
                      </a:r>
                      <a:endParaRPr lang="uk-UA" sz="142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0644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мРНК</a:t>
                      </a:r>
                      <a:endParaRPr lang="uk-UA" sz="142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ядрі </a:t>
                      </a:r>
                      <a:endParaRPr lang="uk-UA" sz="142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та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цитоплазмі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Первинна структура та вторинна, яка заснована на </a:t>
                      </a:r>
                      <a:r>
                        <a:rPr lang="uk-UA" sz="142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внутрішньомолекулярних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взаємодіях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(«складається» лінійна молекула,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водневі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зв’язки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виникають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між різними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ділянками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однієї і тієї ж самої молекули)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Містить інформацію про первинну структуру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білків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використовується в ході трансляції як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матриця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для синтезу білків; грає важливу роль у «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проявленні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 (експресії)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генів</a:t>
                      </a:r>
                      <a:endParaRPr lang="uk-UA" sz="142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1743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тРНК</a:t>
                      </a:r>
                      <a:endParaRPr lang="uk-UA" sz="142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цитоплазмі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Складається з одного ланцюга,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має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конформацію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«конюшинного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листа»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Транспортування амінокислот </a:t>
                      </a:r>
                      <a:b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місця синтезу білків</a:t>
                      </a:r>
                    </a:p>
                  </a:txBody>
                  <a:tcPr marL="68580" marR="68580" marT="0" marB="0"/>
                </a:tc>
              </a:tr>
              <a:tr h="130696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рРНК</a:t>
                      </a:r>
                      <a:endParaRPr lang="uk-UA" sz="142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рибосомах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Складає велику </a:t>
                      </a:r>
                      <a:r>
                        <a:rPr lang="uk-UA" sz="142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субчастину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рибосоми і має форму </a:t>
                      </a:r>
                      <a:r>
                        <a:rPr lang="uk-UA" sz="142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глобулоподібно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закрученого одинарного ланцюга однієї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молекули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РНК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Здійснення процесу трансляції – зчитування інформації з </a:t>
                      </a:r>
                      <a:r>
                        <a:rPr lang="uk-UA" sz="142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мРНК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за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допомогою </a:t>
                      </a:r>
                      <a:r>
                        <a:rPr lang="uk-UA" sz="142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адапторних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молекул </a:t>
                      </a:r>
                      <a:r>
                        <a:rPr lang="uk-UA" sz="142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тРНК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і каталіз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утворення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пептидних зв’язків між приєднаними до </a:t>
                      </a:r>
                      <a:r>
                        <a:rPr lang="uk-UA" sz="142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тРНК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амінокислотами</a:t>
                      </a:r>
                    </a:p>
                  </a:txBody>
                  <a:tcPr marL="68580" marR="68580" marT="0" marB="0"/>
                </a:tc>
              </a:tr>
              <a:tr h="130696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ДНК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ядрі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Два антипаралельні </a:t>
                      </a:r>
                      <a:endParaRPr lang="uk-UA" sz="142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полінуклеотидні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ланцюги, сполучені водневими зв’язками. Структура закручена у спіраль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Довготривале зберігання інформації </a:t>
                      </a:r>
                      <a:endParaRPr lang="uk-UA" sz="142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структуру РНК і білків, що </a:t>
                      </a:r>
                      <a:r>
                        <a:rPr lang="uk-UA" sz="142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забезпечує </a:t>
                      </a:r>
                      <a:r>
                        <a:rPr lang="uk-UA" sz="142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зберігання, передачу з покоління в покоління і реалізацію генетичної програми розвитку й функціонування живих організмів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8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4087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Фізико-хімічні властивості ДНК                                       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1) розчини ДНК виділяють з великою обережністю при </a:t>
            </a:r>
            <a:r>
              <a:rPr lang="uk-UA" sz="1850" dirty="0" err="1" smtClean="0">
                <a:latin typeface="Arial" pitchFamily="34" charset="0"/>
                <a:cs typeface="Arial" pitchFamily="34" charset="0"/>
              </a:rPr>
              <a:t>рН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 = 7 і 20-25 </a:t>
            </a:r>
            <a:r>
              <a:rPr lang="uk-UA" sz="185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С; вони мають високу в’язкість; 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2) висока температура і екстремальні значення </a:t>
            </a:r>
            <a:r>
              <a:rPr lang="uk-UA" sz="1850" dirty="0" err="1" smtClean="0">
                <a:latin typeface="Arial" pitchFamily="34" charset="0"/>
                <a:cs typeface="Arial" pitchFamily="34" charset="0"/>
              </a:rPr>
              <a:t>рН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 визивають денатурацію або  розплітання  двох  ланцюгових  спіралей  ДНК.  При  цьому  порушуються водневі  зв’язки.  При  денатурації  ковалентні  зв’язки  в  основі  молекули  не 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розриваються. 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3)  для  кожного  виду  ДНК  характерна  своя  температура  денатурації  – крапка плавлення. Чим більше в ДНК пар (</a:t>
            </a:r>
            <a:r>
              <a:rPr lang="en-US" sz="1850" dirty="0" smtClean="0">
                <a:latin typeface="Arial" pitchFamily="34" charset="0"/>
                <a:cs typeface="Arial" pitchFamily="34" charset="0"/>
              </a:rPr>
              <a:t>G ≡ C) 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з потрійними зв’язками і тим вища крапка плавлення цієї ДНК; 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4)  препарати  ДНК,  які  мають  пари  </a:t>
            </a:r>
            <a:r>
              <a:rPr lang="en-US" sz="1850" dirty="0" smtClean="0">
                <a:latin typeface="Arial" pitchFamily="34" charset="0"/>
                <a:cs typeface="Arial" pitchFamily="34" charset="0"/>
              </a:rPr>
              <a:t>G  ≡  C,  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мають  більшу  густину  ніж препарати ДНК з А=Т; 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5) велика молекулярна маса ДНК та хрупкість молекули; 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6)</a:t>
            </a:r>
            <a:r>
              <a:rPr lang="uk-UA" sz="185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нуклеїнові  кислоти  повертають  площину поляризованого  світла  (оптична  активність  ДНК) та  питома  оптична  активність  визначається  за формулою: </a:t>
            </a:r>
          </a:p>
          <a:p>
            <a:pPr marL="0" indent="0" algn="ctr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l-GR" sz="1850" dirty="0" smtClean="0">
                <a:latin typeface="Arial" pitchFamily="34" charset="0"/>
                <a:cs typeface="Arial" pitchFamily="34" charset="0"/>
              </a:rPr>
              <a:t>α]β = (100 ∙ α) / (</a:t>
            </a:r>
            <a:r>
              <a:rPr lang="en-US" sz="1850" dirty="0" smtClean="0">
                <a:latin typeface="Arial" pitchFamily="34" charset="0"/>
                <a:cs typeface="Arial" pitchFamily="34" charset="0"/>
              </a:rPr>
              <a:t>l ∙ c) </a:t>
            </a:r>
          </a:p>
          <a:p>
            <a:pPr marL="0" indent="0" algn="just">
              <a:buNone/>
            </a:pPr>
            <a:r>
              <a:rPr lang="el-GR" sz="1850" dirty="0" smtClean="0">
                <a:latin typeface="Arial" pitchFamily="34" charset="0"/>
                <a:cs typeface="Arial" pitchFamily="34" charset="0"/>
              </a:rPr>
              <a:t>α – 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величина повороту, отриманого в досліді; </a:t>
            </a:r>
          </a:p>
          <a:p>
            <a:pPr marL="0" indent="0" algn="just">
              <a:buNone/>
            </a:pPr>
            <a:r>
              <a:rPr lang="en-US" sz="1850" dirty="0" smtClean="0">
                <a:latin typeface="Arial" pitchFamily="34" charset="0"/>
                <a:cs typeface="Arial" pitchFamily="34" charset="0"/>
              </a:rPr>
              <a:t>l – </a:t>
            </a:r>
            <a:r>
              <a:rPr lang="uk-UA" sz="1850" dirty="0" smtClean="0">
                <a:latin typeface="Arial" pitchFamily="34" charset="0"/>
                <a:cs typeface="Arial" pitchFamily="34" charset="0"/>
              </a:rPr>
              <a:t>довжина поляриметричної трубки; </a:t>
            </a:r>
          </a:p>
          <a:p>
            <a:pPr marL="0" indent="0" algn="just">
              <a:buNone/>
            </a:pPr>
            <a:r>
              <a:rPr lang="uk-UA" sz="1850" dirty="0" smtClean="0">
                <a:latin typeface="Arial" pitchFamily="34" charset="0"/>
                <a:cs typeface="Arial" pitchFamily="34" charset="0"/>
              </a:rPr>
              <a:t>с – концентрація</a:t>
            </a:r>
            <a:endParaRPr lang="uk-UA" sz="18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1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408712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b="1" dirty="0">
                <a:latin typeface="Arial" pitchFamily="34" charset="0"/>
                <a:cs typeface="Arial" pitchFamily="34" charset="0"/>
              </a:rPr>
              <a:t>АТФ</a:t>
            </a:r>
            <a:r>
              <a:rPr lang="uk-UA" sz="4500" dirty="0">
                <a:latin typeface="Arial" pitchFamily="34" charset="0"/>
                <a:cs typeface="Arial" pitchFamily="34" charset="0"/>
              </a:rPr>
              <a:t> – універсальний акумулятор енергії у живих організмах та субстрат для біосинтезу нуклеїнових кислот. </a:t>
            </a:r>
            <a:endParaRPr lang="uk-UA" sz="4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4500" dirty="0">
                <a:latin typeface="Arial" pitchFamily="34" charset="0"/>
                <a:cs typeface="Arial" pitchFamily="34" charset="0"/>
              </a:rPr>
              <a:t>клітинах енергія, накопичена у вигляді АТФ, використовується в багаточисленних процесах: різні форми руху, внутрішньоклітинний транспорт іонів та інших речовин, біосинтез білків, нуклеїнових кислот, жирних кислот, ліпідів, вуглеводів та ін.</a:t>
            </a:r>
          </a:p>
          <a:p>
            <a:pPr marL="0" indent="0" algn="r"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5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5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5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000" dirty="0" err="1" smtClean="0">
                <a:latin typeface="Arial" pitchFamily="34" charset="0"/>
                <a:cs typeface="Arial" pitchFamily="34" charset="0"/>
              </a:rPr>
              <a:t>Аденозинтрифосфат</a:t>
            </a:r>
            <a:r>
              <a:rPr lang="uk-UA" sz="5000" dirty="0" smtClean="0">
                <a:latin typeface="Arial" pitchFamily="34" charset="0"/>
                <a:cs typeface="Arial" pitchFamily="34" charset="0"/>
              </a:rPr>
              <a:t> (АТФ)</a:t>
            </a:r>
          </a:p>
          <a:p>
            <a:pPr marL="0" indent="0" algn="ctr"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85" y="2636912"/>
            <a:ext cx="5688632" cy="286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649491"/>
          </a:xfrm>
        </p:spPr>
        <p:txBody>
          <a:bodyPr/>
          <a:lstStyle/>
          <a:p>
            <a:pPr marL="0" indent="0" algn="r"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5</a:t>
            </a:r>
          </a:p>
          <a:p>
            <a:pPr marL="0" indent="0" algn="just">
              <a:buNone/>
            </a:pPr>
            <a:r>
              <a:rPr lang="uk-UA" sz="3100" b="1" dirty="0" err="1" smtClean="0">
                <a:latin typeface="Arial" pitchFamily="34" charset="0"/>
                <a:cs typeface="Arial" pitchFamily="34" charset="0"/>
              </a:rPr>
              <a:t>ц-АМФ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 – посередник у здійсненні функцій різних гормонів та інших біологічно активних сполук. </a:t>
            </a:r>
          </a:p>
          <a:p>
            <a:pPr marL="0" indent="0" algn="just">
              <a:buNone/>
            </a:pP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ц-АМФ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 утворюється із внутрішньоклітинного АТФ.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727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54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uk-UA" sz="5400" b="1" dirty="0">
              <a:solidFill>
                <a:srgbClr val="00B05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uk-UA" sz="5400" b="1" dirty="0" smtClean="0">
                <a:solidFill>
                  <a:srgbClr val="00B050"/>
                </a:solidFill>
                <a:latin typeface="Arial Black" pitchFamily="34" charset="0"/>
              </a:rPr>
              <a:t>ДЯКУЮ ЗА УВАГУ!!!</a:t>
            </a:r>
            <a:endParaRPr lang="uk-UA" sz="54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1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65515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3300" b="1" dirty="0" smtClean="0">
                <a:latin typeface="Arial" pitchFamily="34" charset="0"/>
                <a:cs typeface="Arial" pitchFamily="34" charset="0"/>
              </a:rPr>
              <a:t>Нуклеїнові кислоти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(полінуклеотиди) </a:t>
            </a:r>
            <a:r>
              <a:rPr lang="uk-UA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‒</a:t>
            </a:r>
            <a:r>
              <a:rPr lang="uk-UA" sz="3300" i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uk-UA" sz="3300" i="1" dirty="0" smtClean="0">
                <a:latin typeface="Arial" pitchFamily="34" charset="0"/>
                <a:cs typeface="Arial" pitchFamily="34" charset="0"/>
              </a:rPr>
            </a:br>
            <a:r>
              <a:rPr lang="uk-UA" sz="3300" dirty="0" smtClean="0">
                <a:latin typeface="Arial" pitchFamily="34" charset="0"/>
                <a:cs typeface="Arial" pitchFamily="34" charset="0"/>
              </a:rPr>
              <a:t>це складні високомолекулярні біополімери,</a:t>
            </a:r>
            <a:r>
              <a:rPr lang="uk-UA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мономерами яких є</a:t>
            </a:r>
            <a:r>
              <a:rPr lang="uk-UA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err="1" smtClean="0">
                <a:latin typeface="Arial" pitchFamily="34" charset="0"/>
                <a:cs typeface="Arial" pitchFamily="34" charset="0"/>
              </a:rPr>
              <a:t>мононуклеотиди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33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33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Молекула </a:t>
            </a:r>
            <a:r>
              <a:rPr lang="uk-UA" sz="3300" dirty="0" err="1">
                <a:latin typeface="Arial" pitchFamily="34" charset="0"/>
                <a:cs typeface="Arial" pitchFamily="34" charset="0"/>
              </a:rPr>
              <a:t>монуклеотиду</a:t>
            </a:r>
            <a:r>
              <a:rPr lang="uk-UA" sz="3300" dirty="0">
                <a:latin typeface="Arial" pitchFamily="34" charset="0"/>
                <a:cs typeface="Arial" pitchFamily="34" charset="0"/>
              </a:rPr>
              <a:t> містить залишок азотистої основи, вуглеводу (пентози) і фосфорної кислоти. </a:t>
            </a:r>
            <a:endParaRPr lang="uk-UA" sz="33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3400" dirty="0" smtClean="0">
                <a:latin typeface="Arial" pitchFamily="34" charset="0"/>
                <a:cs typeface="Arial" pitchFamily="34" charset="0"/>
              </a:rPr>
              <a:t>Розрізняють два типи нуклеїнових кислот: </a:t>
            </a:r>
            <a:r>
              <a:rPr lang="uk-UA" sz="3400" dirty="0" err="1" smtClean="0">
                <a:latin typeface="Arial" pitchFamily="34" charset="0"/>
                <a:cs typeface="Arial" pitchFamily="34" charset="0"/>
              </a:rPr>
              <a:t>дезоксирибонуклеїнову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 кислоту </a:t>
            </a:r>
            <a:r>
              <a:rPr lang="uk-UA" sz="3400" b="1" dirty="0" smtClean="0">
                <a:latin typeface="Arial" pitchFamily="34" charset="0"/>
                <a:cs typeface="Arial" pitchFamily="34" charset="0"/>
              </a:rPr>
              <a:t>(ДНК)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та рибонуклеїнову кислоту </a:t>
            </a:r>
            <a:r>
              <a:rPr lang="uk-UA" sz="3400" b="1" dirty="0" smtClean="0">
                <a:latin typeface="Arial" pitchFamily="34" charset="0"/>
                <a:cs typeface="Arial" pitchFamily="34" charset="0"/>
              </a:rPr>
              <a:t>(РНК). </a:t>
            </a:r>
          </a:p>
          <a:p>
            <a:pPr marL="0" indent="0" algn="just">
              <a:buNone/>
            </a:pPr>
            <a:endParaRPr lang="uk-UA" sz="33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85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marL="0" indent="4572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У молекулах ДНК, РНК є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залишки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азотистих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основ: </a:t>
            </a:r>
            <a:endParaRPr lang="uk-UA" sz="34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‒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пуринових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основ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аденіну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А), гуаніну (Г);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‒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піримідинових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основ: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400" b="1" dirty="0" err="1" smtClean="0">
                <a:latin typeface="Arial" pitchFamily="34" charset="0"/>
                <a:cs typeface="Arial" pitchFamily="34" charset="0"/>
              </a:rPr>
              <a:t>тіміну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 (Т – до складу ДНК), </a:t>
            </a:r>
            <a:r>
              <a:rPr lang="uk-UA" sz="3400" dirty="0" err="1" smtClean="0">
                <a:latin typeface="Arial" pitchFamily="34" charset="0"/>
                <a:cs typeface="Arial" pitchFamily="34" charset="0"/>
              </a:rPr>
              <a:t>цитозину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 (Ц), </a:t>
            </a:r>
            <a:r>
              <a:rPr lang="uk-UA" sz="3400" b="1" dirty="0" smtClean="0">
                <a:latin typeface="Arial" pitchFamily="34" charset="0"/>
                <a:cs typeface="Arial" pitchFamily="34" charset="0"/>
              </a:rPr>
              <a:t>урацилу</a:t>
            </a:r>
            <a:r>
              <a:rPr lang="uk-UA" sz="3400" dirty="0" smtClean="0">
                <a:latin typeface="Arial" pitchFamily="34" charset="0"/>
                <a:cs typeface="Arial" pitchFamily="34" charset="0"/>
              </a:rPr>
              <a:t> (У – до складу РНК).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До складу ДНК входить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залишок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дезоксирибози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а РНК ‒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рибози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до складу ДНК та РНК входить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залишок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фосфорної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62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будови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пуринових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основ: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08205"/>
              </p:ext>
            </p:extLst>
          </p:nvPr>
        </p:nvGraphicFramePr>
        <p:xfrm>
          <a:off x="3055938" y="1335088"/>
          <a:ext cx="3187700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S ChemDraw Drawing" r:id="rId3" imgW="1577407" imgH="1205581" progId="ChemDraw.Document.6.0">
                  <p:embed/>
                </p:oleObj>
              </mc:Choice>
              <mc:Fallback>
                <p:oleObj name="CS ChemDraw Drawing" r:id="rId3" imgW="1577407" imgH="120558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335088"/>
                        <a:ext cx="3187700" cy="2443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94989"/>
              </p:ext>
            </p:extLst>
          </p:nvPr>
        </p:nvGraphicFramePr>
        <p:xfrm>
          <a:off x="469900" y="3140075"/>
          <a:ext cx="2874963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S ChemDraw Drawing" r:id="rId5" imgW="1342631" imgH="1586473" progId="ChemDraw.Document.6.0">
                  <p:embed/>
                </p:oleObj>
              </mc:Choice>
              <mc:Fallback>
                <p:oleObj name="CS ChemDraw Drawing" r:id="rId5" imgW="1342631" imgH="1586473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140075"/>
                        <a:ext cx="2874963" cy="341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59298"/>
              </p:ext>
            </p:extLst>
          </p:nvPr>
        </p:nvGraphicFramePr>
        <p:xfrm>
          <a:off x="5294313" y="3213100"/>
          <a:ext cx="3597275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S ChemDraw Drawing" r:id="rId7" imgW="1816500" imgH="1632301" progId="ChemDraw.Document.6.0">
                  <p:embed/>
                </p:oleObj>
              </mc:Choice>
              <mc:Fallback>
                <p:oleObj name="CS ChemDraw Drawing" r:id="rId7" imgW="1816500" imgH="1632301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3213100"/>
                        <a:ext cx="3597275" cy="325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336704"/>
          </a:xfrm>
        </p:spPr>
        <p:txBody>
          <a:bodyPr/>
          <a:lstStyle/>
          <a:p>
            <a:pPr marL="0" indent="0" algn="r"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 algn="ctr">
              <a:buNone/>
            </a:pP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будови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піримідинових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основ:</a:t>
            </a: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66400"/>
              </p:ext>
            </p:extLst>
          </p:nvPr>
        </p:nvGraphicFramePr>
        <p:xfrm>
          <a:off x="3416300" y="1263650"/>
          <a:ext cx="1649413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CS ChemDraw Drawing" r:id="rId3" imgW="931124" imgH="1257246" progId="ChemDraw.Document.6.0">
                  <p:embed/>
                </p:oleObj>
              </mc:Choice>
              <mc:Fallback>
                <p:oleObj name="CS ChemDraw Drawing" r:id="rId3" imgW="931124" imgH="125724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1263650"/>
                        <a:ext cx="1649413" cy="221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50040"/>
              </p:ext>
            </p:extLst>
          </p:nvPr>
        </p:nvGraphicFramePr>
        <p:xfrm>
          <a:off x="180975" y="3429000"/>
          <a:ext cx="279082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S ChemDraw Drawing" r:id="rId5" imgW="1415783" imgH="1601821" progId="ChemDraw.Document.6.0">
                  <p:embed/>
                </p:oleObj>
              </mc:Choice>
              <mc:Fallback>
                <p:oleObj name="CS ChemDraw Drawing" r:id="rId5" imgW="1415783" imgH="160182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3429000"/>
                        <a:ext cx="2790825" cy="318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284054"/>
              </p:ext>
            </p:extLst>
          </p:nvPr>
        </p:nvGraphicFramePr>
        <p:xfrm>
          <a:off x="3778250" y="3500438"/>
          <a:ext cx="2081213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S ChemDraw Drawing" r:id="rId7" imgW="1089727" imgH="1636841" progId="ChemDraw.Document.6.0">
                  <p:embed/>
                </p:oleObj>
              </mc:Choice>
              <mc:Fallback>
                <p:oleObj name="CS ChemDraw Drawing" r:id="rId7" imgW="1089727" imgH="163684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3500438"/>
                        <a:ext cx="2081213" cy="315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944"/>
              </p:ext>
            </p:extLst>
          </p:nvPr>
        </p:nvGraphicFramePr>
        <p:xfrm>
          <a:off x="6660232" y="3429000"/>
          <a:ext cx="2088232" cy="314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S ChemDraw Drawing" r:id="rId9" imgW="1089727" imgH="1642894" progId="ChemDraw.Document.6.0">
                  <p:embed/>
                </p:oleObj>
              </mc:Choice>
              <mc:Fallback>
                <p:oleObj name="CS ChemDraw Drawing" r:id="rId9" imgW="1089727" imgH="1642894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429000"/>
                        <a:ext cx="2088232" cy="3146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1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2688"/>
          </a:xfrm>
        </p:spPr>
        <p:txBody>
          <a:bodyPr/>
          <a:lstStyle/>
          <a:p>
            <a:pPr marL="0" indent="0" algn="r"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 algn="just">
              <a:buNone/>
            </a:pPr>
            <a:r>
              <a:rPr lang="uk-UA" sz="3100" b="1" dirty="0" err="1" smtClean="0">
                <a:latin typeface="Arial" pitchFamily="34" charset="0"/>
                <a:cs typeface="Arial" pitchFamily="34" charset="0"/>
              </a:rPr>
              <a:t>Мононуклеозид</a:t>
            </a:r>
            <a:r>
              <a:rPr lang="uk-UA" sz="31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це</a:t>
            </a:r>
            <a:r>
              <a:rPr lang="uk-UA" sz="3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хімічна структура, </a:t>
            </a:r>
            <a:br>
              <a:rPr lang="uk-UA" sz="3100" dirty="0" smtClean="0">
                <a:latin typeface="Arial" pitchFamily="34" charset="0"/>
                <a:cs typeface="Arial" pitchFamily="34" charset="0"/>
              </a:rPr>
            </a:br>
            <a:r>
              <a:rPr lang="uk-UA" sz="3100" dirty="0" smtClean="0">
                <a:latin typeface="Arial" pitchFamily="34" charset="0"/>
                <a:cs typeface="Arial" pitchFamily="34" charset="0"/>
              </a:rPr>
              <a:t>що складається з вуглеводу і гетероциклічної основи.</a:t>
            </a:r>
          </a:p>
          <a:p>
            <a:pPr marL="0" indent="0" algn="ctr">
              <a:buNone/>
            </a:pPr>
            <a:r>
              <a:rPr lang="uk-UA" sz="3100" dirty="0">
                <a:latin typeface="Arial" pitchFamily="34" charset="0"/>
                <a:cs typeface="Arial" pitchFamily="34" charset="0"/>
              </a:rPr>
              <a:t>Особливості 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будови </a:t>
            </a: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мононуклеозидів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:</a:t>
            </a:r>
            <a:endParaRPr lang="uk-UA" dirty="0"/>
          </a:p>
        </p:txBody>
      </p:sp>
      <p:pic>
        <p:nvPicPr>
          <p:cNvPr id="5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87849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264696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000" b="1" dirty="0" err="1" smtClean="0">
                <a:latin typeface="Arial" pitchFamily="34" charset="0"/>
                <a:cs typeface="Arial" pitchFamily="34" charset="0"/>
              </a:rPr>
              <a:t>Мононуклеотид</a:t>
            </a:r>
            <a:r>
              <a:rPr lang="uk-UA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dirty="0">
                <a:latin typeface="Arial" pitchFamily="34" charset="0"/>
                <a:cs typeface="Arial" pitchFamily="34" charset="0"/>
              </a:rPr>
              <a:t>– це структурна одиниця нуклеїнових кислот, що складається 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із </a:t>
            </a:r>
            <a:r>
              <a:rPr lang="uk-UA" sz="3000" dirty="0">
                <a:latin typeface="Arial" pitchFamily="34" charset="0"/>
                <a:cs typeface="Arial" pitchFamily="34" charset="0"/>
              </a:rPr>
              <a:t>залишків </a:t>
            </a:r>
            <a:r>
              <a:rPr lang="uk-UA" sz="3000" dirty="0" err="1">
                <a:latin typeface="Arial" pitchFamily="34" charset="0"/>
                <a:cs typeface="Arial" pitchFamily="34" charset="0"/>
              </a:rPr>
              <a:t>нуклеозиду</a:t>
            </a:r>
            <a:r>
              <a:rPr lang="uk-UA" sz="3000" dirty="0">
                <a:latin typeface="Arial" pitchFamily="34" charset="0"/>
                <a:cs typeface="Arial" pitchFamily="34" charset="0"/>
              </a:rPr>
              <a:t> і фосфатної кислоти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>
                <a:latin typeface="Arial" pitchFamily="34" charset="0"/>
                <a:cs typeface="Arial" pitchFamily="34" charset="0"/>
              </a:rPr>
              <a:t>Особливості будови </a:t>
            </a:r>
            <a:r>
              <a:rPr lang="uk-UA" sz="3000" dirty="0" err="1" smtClean="0">
                <a:latin typeface="Arial" pitchFamily="34" charset="0"/>
                <a:cs typeface="Arial" pitchFamily="34" charset="0"/>
              </a:rPr>
              <a:t>мононуклеотидів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3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3100" dirty="0" err="1" smtClean="0">
                <a:latin typeface="Arial" pitchFamily="34" charset="0"/>
                <a:cs typeface="Arial" pitchFamily="34" charset="0"/>
              </a:rPr>
              <a:t>Мононуклеотиди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 входять до складу коферментів НАД</a:t>
            </a:r>
            <a:r>
              <a:rPr lang="uk-UA" sz="31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, НАДФ</a:t>
            </a:r>
            <a:r>
              <a:rPr lang="uk-UA" sz="31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uk-UA" sz="3100" dirty="0" smtClean="0">
                <a:latin typeface="Arial" pitchFamily="34" charset="0"/>
                <a:cs typeface="Arial" pitchFamily="34" charset="0"/>
              </a:rPr>
              <a:t>, ФАД, ФМН.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28249"/>
              </p:ext>
            </p:extLst>
          </p:nvPr>
        </p:nvGraphicFramePr>
        <p:xfrm>
          <a:off x="325438" y="1985963"/>
          <a:ext cx="4041775" cy="34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S ChemDraw Drawing" r:id="rId3" imgW="2875801" imgH="2427808" progId="ChemDraw.Document.6.0">
                  <p:embed/>
                </p:oleObj>
              </mc:Choice>
              <mc:Fallback>
                <p:oleObj name="CS ChemDraw Drawing" r:id="rId3" imgW="2875801" imgH="24278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985963"/>
                        <a:ext cx="4041775" cy="3440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796056"/>
              </p:ext>
            </p:extLst>
          </p:nvPr>
        </p:nvGraphicFramePr>
        <p:xfrm>
          <a:off x="4787900" y="1841500"/>
          <a:ext cx="4235450" cy="374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S ChemDraw Drawing" r:id="rId5" imgW="2689793" imgH="2357552" progId="ChemDraw.Document.6.0">
                  <p:embed/>
                </p:oleObj>
              </mc:Choice>
              <mc:Fallback>
                <p:oleObj name="CS ChemDraw Drawing" r:id="rId5" imgW="2689793" imgH="235755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841500"/>
                        <a:ext cx="4235450" cy="3741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7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0"/>
            <a:ext cx="3888432" cy="65973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Первинна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структура нуклеїнових кислот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– це певна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800" dirty="0" smtClean="0"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latin typeface="Arial" pitchFamily="34" charset="0"/>
                <a:cs typeface="Arial" pitchFamily="34" charset="0"/>
              </a:rPr>
              <a:t>послідовність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мононуклеотидних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ланок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800" dirty="0" smtClean="0"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полінуклеотидному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ланцюгу.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3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6770"/>
              </p:ext>
            </p:extLst>
          </p:nvPr>
        </p:nvGraphicFramePr>
        <p:xfrm>
          <a:off x="36513" y="0"/>
          <a:ext cx="4908550" cy="690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S ChemDraw Drawing" r:id="rId3" imgW="5269965" imgH="7383726" progId="ChemDraw.Document.6.0">
                  <p:embed/>
                </p:oleObj>
              </mc:Choice>
              <mc:Fallback>
                <p:oleObj name="CS ChemDraw Drawing" r:id="rId3" imgW="5269965" imgH="7383726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0"/>
                        <a:ext cx="4908550" cy="690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5937523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Вінцем досліджень будови нуклеїнових кислот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стала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модель подвійної спіралі ДНК, запропонована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1953 році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Дж. 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Уотсоном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Ф. </a:t>
            </a:r>
            <a:r>
              <a:rPr lang="uk-UA" sz="2000" b="1" dirty="0" err="1">
                <a:latin typeface="Arial" pitchFamily="34" charset="0"/>
                <a:cs typeface="Arial" pitchFamily="34" charset="0"/>
              </a:rPr>
              <a:t>Кріком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поява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якої ознаменувала народження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молекулярної біології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.</a:t>
            </a:r>
            <a:endParaRPr lang="uk-UA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Picture 2" descr="C:\Users\vikulya\Desktop\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916832"/>
            <a:ext cx="4540108" cy="28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37" y="4509119"/>
            <a:ext cx="4394563" cy="228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742</Words>
  <Application>Microsoft Office PowerPoint</Application>
  <PresentationFormat>Экран (4:3)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CS ChemDraw Drawing</vt:lpstr>
      <vt:lpstr>Нуклеїнові кислоти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нуклеїнових кислот               3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Нуклеїнові кислоти</dc:title>
  <dc:creator>vikulya</dc:creator>
  <cp:lastModifiedBy>vikulya</cp:lastModifiedBy>
  <cp:revision>23</cp:revision>
  <dcterms:created xsi:type="dcterms:W3CDTF">2017-03-20T10:44:38Z</dcterms:created>
  <dcterms:modified xsi:type="dcterms:W3CDTF">2017-03-21T12:57:39Z</dcterms:modified>
</cp:coreProperties>
</file>