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Poppins" panose="020B060402020202020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135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370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83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83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333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16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25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38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798900" y="2154584"/>
            <a:ext cx="859419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000" b="1" i="0" u="none" strike="noStrike" cap="none" dirty="0" smtClean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МАРКЕТИНГОВА АНАЛІТИКА</a:t>
            </a:r>
            <a:r>
              <a:rPr lang="uk-UA" sz="4000" b="1" i="0" u="none" strike="noStrike" cap="none" dirty="0" smtClean="0">
                <a:solidFill>
                  <a:srgbClr val="FFFFFF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ru-RU" sz="4000" b="1" dirty="0" smtClean="0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В ТОРГІВЛІ ТОВАРАМИ ТА ПОСЛУГАМИ</a:t>
            </a:r>
            <a:endParaRPr lang="ru-RU" sz="4000" b="1" dirty="0" smtClean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2592280" y="2228850"/>
            <a:ext cx="7007438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Від інтуїції до інсайтів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2286000" y="3943350"/>
            <a:ext cx="762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В сучасному бізнесі перемагає не той, хто голосніше говорить, а той, хто краще розуміє свої дані. Цей курс — міст між "мені здається" та "я знаю".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152650"/>
            <a:ext cx="528637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571500" y="2446139"/>
            <a:ext cx="5286375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Це не просто "зробити графік". Це повний цикл управління, що включає: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904875" y="3402210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Збір даних: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Поведінка клієнтів, продажі, ринкові тренди.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904875" y="3897510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Аналіз: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Пошук патернів, сегментація, прогнозування.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904875" y="4392810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Інсайт: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Перетворення "сирих" даних на бізнес-ідею.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904875" y="488811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Дія: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Прийняття обґрунтованих рішень щодо ціни, продукту та просування.</a:t>
            </a:r>
            <a:endParaRPr/>
          </a:p>
        </p:txBody>
      </p:sp>
      <p:pic>
        <p:nvPicPr>
          <p:cNvPr id="106" name="Google Shape;10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152650"/>
            <a:ext cx="5286375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440310"/>
            <a:ext cx="200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93561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4430910"/>
            <a:ext cx="1714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500" y="492621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Що таке маркетингова аналітика?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43150"/>
            <a:ext cx="5286375" cy="323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343150"/>
            <a:ext cx="5286375" cy="323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962025" y="2733675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9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Аналітика для Товарів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962025" y="3267075"/>
            <a:ext cx="4505325" cy="19050"/>
          </a:xfrm>
          <a:prstGeom prst="rect">
            <a:avLst/>
          </a:prstGeom>
          <a:solidFill>
            <a:srgbClr val="17A2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962025" y="3457575"/>
            <a:ext cx="45053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(Retail, E-commerce, FMCG)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6724650" y="2733675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19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Аналітика для Послуг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6724650" y="3267075"/>
            <a:ext cx="4505325" cy="19050"/>
          </a:xfrm>
          <a:prstGeom prst="rect">
            <a:avLst/>
          </a:prstGeom>
          <a:solidFill>
            <a:srgbClr val="17A2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724650" y="3457575"/>
            <a:ext cx="45053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(SaaS, HoReCa, Фінанси, Консалтинг)</a:t>
            </a:r>
            <a:endParaRPr/>
          </a:p>
        </p:txBody>
      </p:sp>
      <p:pic>
        <p:nvPicPr>
          <p:cNvPr id="125" name="Google Shape;125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2800350"/>
            <a:ext cx="3619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1200150" y="3903315"/>
            <a:ext cx="42672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7A2B8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en-US" sz="13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Ключові питання:</a:t>
            </a: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Який товар, де, коли і за якою ціною?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1200150" y="4547145"/>
            <a:ext cx="42672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7A2B8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en-US" sz="13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Метрики:</a:t>
            </a: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Оборотність запасів, ROI на полиці, % конверсії, середній чек (AOV), аналіз кошика.</a:t>
            </a:r>
            <a:endParaRPr/>
          </a:p>
        </p:txBody>
      </p:sp>
      <p:pic>
        <p:nvPicPr>
          <p:cNvPr id="128" name="Google Shape;128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4650" y="2800350"/>
            <a:ext cx="3619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6962775" y="3903315"/>
            <a:ext cx="42672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7A2B8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en-US" sz="13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Ключові питання:</a:t>
            </a: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Як залучити, утримати та розвинути клієнта?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6962775" y="4547145"/>
            <a:ext cx="42672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7A2B8"/>
                </a:solidFill>
                <a:latin typeface="Lato"/>
                <a:ea typeface="Lato"/>
                <a:cs typeface="Lato"/>
                <a:sym typeface="Lato"/>
              </a:rPr>
              <a:t>• </a:t>
            </a:r>
            <a:r>
              <a:rPr lang="en-US" sz="13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Метрики:</a:t>
            </a: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Вартість залучення (CAC), Пожиттєва цінність (CLV), % відтоку (Churn Rate), NPS.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Дві сторони торгівлі: Товари та Послуги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18444"/>
            <a:ext cx="3429000" cy="328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318444"/>
            <a:ext cx="3429000" cy="328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500" y="2318444"/>
            <a:ext cx="3429000" cy="328791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945211" y="3318569"/>
            <a:ext cx="2681428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Сегментація клієнтів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857250" y="4004369"/>
            <a:ext cx="285750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Навчитеся ділити клієнтську базу не за статтю/віком, а за цінністю: RFM-аналіз, поведінкові когорти.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5116037" y="3318569"/>
            <a:ext cx="1959776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Прогнозування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4667250" y="4004369"/>
            <a:ext cx="2857500" cy="109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Будете використовувати аналіз трендів та регресію для прогнозування попиту, продажів та ринкових змін.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8490045" y="3318569"/>
            <a:ext cx="283176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Економіка маркетингу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8477250" y="4004369"/>
            <a:ext cx="2857500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Опануєте розрахунок ROI, CAC, LTV, щоб довести фінансовому директору ефективність ваших ідей.</a:t>
            </a:r>
            <a:endParaRPr/>
          </a:p>
        </p:txBody>
      </p:sp>
      <p:pic>
        <p:nvPicPr>
          <p:cNvPr id="146" name="Google Shape;146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0250" y="2623244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34550" y="2623244"/>
            <a:ext cx="3429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571500" y="571500"/>
            <a:ext cx="116014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Ключовий інструментарій курсу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571500" y="571500"/>
            <a:ext cx="555069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Як це зробить вас кращим менеджером?</a:t>
            </a:r>
            <a:endParaRPr/>
          </a:p>
        </p:txBody>
      </p:sp>
      <p:pic>
        <p:nvPicPr>
          <p:cNvPr id="155" name="Google Shape;15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942975" y="2476500"/>
            <a:ext cx="4914900" cy="71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Ви зможете </a:t>
            </a: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обґрунтовувати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кожну стратегію та бюджет мовою цифр.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971550" y="3379291"/>
            <a:ext cx="4886325" cy="10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Ви будете </a:t>
            </a: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бачити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приховані загрози та можливості у "сирих" даних швидше за конкурентів.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1000125" y="4638228"/>
            <a:ext cx="4857750" cy="106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9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Ви будете </a:t>
            </a:r>
            <a:r>
              <a:rPr lang="en-US" sz="165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приймати рішення</a:t>
            </a:r>
            <a:r>
              <a:rPr lang="en-US" sz="16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, що безпосередньо впливають на прибуток (P&amp;L), а не на "впізнаваність".</a:t>
            </a:r>
            <a:endParaRPr/>
          </a:p>
        </p:txBody>
      </p:sp>
      <p:pic>
        <p:nvPicPr>
          <p:cNvPr id="159" name="Google Shape;159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524125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426916"/>
            <a:ext cx="2571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685853"/>
            <a:ext cx="28575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295275" y="1550640"/>
            <a:ext cx="1160145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56B3"/>
                </a:solidFill>
                <a:latin typeface="Poppins"/>
                <a:ea typeface="Poppins"/>
                <a:cs typeface="Poppins"/>
                <a:sym typeface="Poppins"/>
              </a:rPr>
              <a:t>Готові перетворити дані на прибуток?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571500" y="4065240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 smtClean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Записуйтесь</a:t>
            </a:r>
            <a:r>
              <a:rPr lang="en-US" sz="1800" b="0" i="0" u="none" strike="noStrike" cap="none" dirty="0" smtClean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на</a:t>
            </a:r>
            <a:r>
              <a:rPr lang="en-US" sz="1800" b="0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курс</a:t>
            </a:r>
            <a:r>
              <a:rPr lang="en-US" sz="1800" b="0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Широкоэкранный</PresentationFormat>
  <Paragraphs>31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Poppins</vt:lpstr>
      <vt:lpstr>Lato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1</cp:revision>
  <dcterms:modified xsi:type="dcterms:W3CDTF">2025-11-10T16:20:21Z</dcterms:modified>
</cp:coreProperties>
</file>