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Базові моделі НЛП. </a:t>
            </a:r>
            <a:r>
              <a:rPr lang="uk-UA" dirty="0" err="1" smtClean="0"/>
              <a:t>Метамодель</a:t>
            </a:r>
            <a:r>
              <a:rPr lang="uk-UA" dirty="0" smtClean="0"/>
              <a:t> мови.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624288"/>
          </a:xfrm>
        </p:spPr>
        <p:txBody>
          <a:bodyPr>
            <a:normAutofit lnSpcReduction="10000"/>
          </a:bodyPr>
          <a:lstStyle/>
          <a:p>
            <a:pPr marL="342900" lvl="0" indent="-342900" algn="l">
              <a:lnSpc>
                <a:spcPct val="115000"/>
              </a:lnSpc>
              <a:buFont typeface="+mj-lt"/>
              <a:buAutoNum type="arabicPeriod"/>
            </a:pPr>
            <a:r>
              <a:rPr lang="uk-UA" dirty="0">
                <a:latin typeface="Times New Roman"/>
                <a:ea typeface="Calibri"/>
                <a:cs typeface="Times New Roman"/>
              </a:rPr>
              <a:t>Базові моделі НЛП: </a:t>
            </a:r>
            <a:r>
              <a:rPr lang="en-US" dirty="0">
                <a:latin typeface="Times New Roman"/>
                <a:ea typeface="Calibri"/>
                <a:cs typeface="Times New Roman"/>
              </a:rPr>
              <a:t>BAGEL, ROLE, </a:t>
            </a:r>
            <a:r>
              <a:rPr lang="en-US" dirty="0" smtClean="0">
                <a:latin typeface="Times New Roman"/>
                <a:ea typeface="Calibri"/>
                <a:cs typeface="Times New Roman"/>
              </a:rPr>
              <a:t>TOTE</a:t>
            </a:r>
            <a:r>
              <a:rPr lang="en-US" dirty="0">
                <a:latin typeface="Times New Roman"/>
                <a:ea typeface="Calibri"/>
                <a:cs typeface="Times New Roman"/>
              </a:rPr>
              <a:t>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l">
              <a:lnSpc>
                <a:spcPct val="115000"/>
              </a:lnSpc>
              <a:buFont typeface="+mj-lt"/>
              <a:buAutoNum type="arabicPeriod"/>
            </a:pPr>
            <a:r>
              <a:rPr lang="uk-UA" dirty="0" err="1">
                <a:latin typeface="Times New Roman"/>
                <a:ea typeface="Calibri"/>
                <a:cs typeface="Times New Roman"/>
              </a:rPr>
              <a:t>Метамодель</a:t>
            </a:r>
            <a:r>
              <a:rPr lang="uk-UA" dirty="0">
                <a:latin typeface="Times New Roman"/>
                <a:ea typeface="Calibri"/>
                <a:cs typeface="Times New Roman"/>
              </a:rPr>
              <a:t> мови: засоби відновлення викривленої інформації.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l">
              <a:lnSpc>
                <a:spcPct val="115000"/>
              </a:lnSpc>
              <a:buFont typeface="+mj-lt"/>
              <a:buAutoNum type="arabicPeriod"/>
            </a:pPr>
            <a:r>
              <a:rPr lang="uk-UA" dirty="0" err="1">
                <a:latin typeface="Times New Roman"/>
                <a:ea typeface="Calibri"/>
                <a:cs typeface="Times New Roman"/>
              </a:rPr>
              <a:t>Метамодель</a:t>
            </a:r>
            <a:r>
              <a:rPr lang="uk-UA" dirty="0">
                <a:latin typeface="Times New Roman"/>
                <a:ea typeface="Calibri"/>
                <a:cs typeface="Times New Roman"/>
              </a:rPr>
              <a:t> мови: відновлення узагальненої інформації.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l">
              <a:lnSpc>
                <a:spcPct val="115000"/>
              </a:lnSpc>
              <a:buFont typeface="+mj-lt"/>
              <a:buAutoNum type="arabicPeriod"/>
            </a:pPr>
            <a:r>
              <a:rPr lang="uk-UA" dirty="0" err="1">
                <a:latin typeface="Times New Roman"/>
                <a:ea typeface="Calibri"/>
                <a:cs typeface="Times New Roman"/>
              </a:rPr>
              <a:t>Метамодель</a:t>
            </a:r>
            <a:r>
              <a:rPr lang="uk-UA" dirty="0">
                <a:latin typeface="Times New Roman"/>
                <a:ea typeface="Calibri"/>
                <a:cs typeface="Times New Roman"/>
              </a:rPr>
              <a:t> мови: відновлення опущеної інформації.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uk-UA" dirty="0">
                <a:latin typeface="Times New Roman"/>
                <a:ea typeface="Calibri"/>
                <a:cs typeface="Times New Roman"/>
              </a:rPr>
              <a:t>Розширення </a:t>
            </a:r>
            <a:r>
              <a:rPr lang="uk-UA" dirty="0" err="1">
                <a:latin typeface="Times New Roman"/>
                <a:ea typeface="Calibri"/>
                <a:cs typeface="Times New Roman"/>
              </a:rPr>
              <a:t>метамоделі</a:t>
            </a:r>
            <a:r>
              <a:rPr lang="uk-UA" dirty="0">
                <a:latin typeface="Times New Roman"/>
                <a:ea typeface="Calibri"/>
                <a:cs typeface="Times New Roman"/>
              </a:rPr>
              <a:t> (ідентифікація, статичні слова, занадто/недостатньо чітко окреслені терміни, персоналізація, метафори тощо) – за А. </a:t>
            </a:r>
            <a:r>
              <a:rPr lang="uk-UA" dirty="0" err="1">
                <a:latin typeface="Times New Roman"/>
                <a:ea typeface="Calibri"/>
                <a:cs typeface="Times New Roman"/>
              </a:rPr>
              <a:t>Кожибські</a:t>
            </a:r>
            <a:r>
              <a:rPr lang="uk-UA" dirty="0">
                <a:latin typeface="Times New Roman"/>
                <a:ea typeface="Calibri"/>
                <a:cs typeface="Times New Roman"/>
              </a:rPr>
              <a:t>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213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Метамодель</a:t>
            </a:r>
            <a:r>
              <a:rPr lang="uk-UA" dirty="0" smtClean="0"/>
              <a:t> мови: викривлення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14872"/>
          </a:xfrm>
        </p:spPr>
        <p:txBody>
          <a:bodyPr>
            <a:normAutofit fontScale="70000" lnSpcReduction="20000"/>
          </a:bodyPr>
          <a:lstStyle/>
          <a:p>
            <a:r>
              <a:rPr lang="uk-UA" dirty="0" err="1" smtClean="0"/>
              <a:t>Номіналізація</a:t>
            </a:r>
            <a:r>
              <a:rPr lang="en-US" dirty="0" smtClean="0"/>
              <a:t> &gt;&gt;&gt; How do you effectuate the process of </a:t>
            </a:r>
            <a:r>
              <a:rPr lang="en-US" dirty="0" err="1" smtClean="0"/>
              <a:t>nominalisation</a:t>
            </a:r>
            <a:r>
              <a:rPr lang="en-US" dirty="0" smtClean="0"/>
              <a:t>?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The manager made a bad decision.</a:t>
            </a:r>
            <a:endParaRPr lang="uk-UA" dirty="0" smtClean="0"/>
          </a:p>
          <a:p>
            <a:r>
              <a:rPr lang="uk-UA" dirty="0" smtClean="0"/>
              <a:t>«Читання думок»</a:t>
            </a:r>
            <a:r>
              <a:rPr lang="en-US" dirty="0" smtClean="0"/>
              <a:t>&gt;&gt;&gt;How did you find out?</a:t>
            </a:r>
          </a:p>
          <a:p>
            <a:pPr marL="0" indent="0">
              <a:buNone/>
            </a:pPr>
            <a:r>
              <a:rPr lang="en-US" dirty="0" smtClean="0"/>
              <a:t>I am sure that you know</a:t>
            </a:r>
          </a:p>
          <a:p>
            <a:pPr marL="0" indent="0">
              <a:buNone/>
            </a:pPr>
            <a:r>
              <a:rPr lang="en-US" dirty="0" smtClean="0"/>
              <a:t>You are upset.</a:t>
            </a:r>
            <a:endParaRPr lang="uk-UA" dirty="0" smtClean="0"/>
          </a:p>
          <a:p>
            <a:r>
              <a:rPr lang="uk-UA" dirty="0" smtClean="0"/>
              <a:t>Причинно-наслідкові відношення</a:t>
            </a:r>
            <a:r>
              <a:rPr lang="en-US" dirty="0" smtClean="0"/>
              <a:t>&gt;&gt;&gt;How exactly did I make you do that?</a:t>
            </a:r>
          </a:p>
          <a:p>
            <a:pPr marL="0" indent="0">
              <a:buNone/>
            </a:pPr>
            <a:r>
              <a:rPr lang="en-US" dirty="0" smtClean="0"/>
              <a:t>I was late because of you.</a:t>
            </a:r>
            <a:endParaRPr lang="uk-UA" dirty="0" smtClean="0"/>
          </a:p>
          <a:p>
            <a:r>
              <a:rPr lang="uk-UA" dirty="0" smtClean="0"/>
              <a:t>Комплексний еквівалент</a:t>
            </a:r>
            <a:r>
              <a:rPr lang="en-US" dirty="0" smtClean="0"/>
              <a:t> (</a:t>
            </a:r>
            <a:r>
              <a:rPr lang="uk-UA" i="1" dirty="0" err="1" smtClean="0"/>
              <a:t>патерн</a:t>
            </a:r>
            <a:r>
              <a:rPr lang="uk-UA" i="1" dirty="0" smtClean="0"/>
              <a:t> </a:t>
            </a:r>
            <a:r>
              <a:rPr lang="uk-UA" i="1" dirty="0" err="1" smtClean="0"/>
              <a:t>лінгвального</a:t>
            </a:r>
            <a:r>
              <a:rPr lang="uk-UA" i="1" dirty="0" smtClean="0"/>
              <a:t> викривлення, коли ви надаєте поведінці якоїсь людини значення на основі спостереження, не маючи підтвердження від іншої людини</a:t>
            </a:r>
            <a:r>
              <a:rPr lang="uk-UA" dirty="0" smtClean="0"/>
              <a:t>)</a:t>
            </a:r>
            <a:r>
              <a:rPr lang="en-US" dirty="0" smtClean="0"/>
              <a:t>&gt;&gt;&gt;What does it mean for you?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John’s face is red. It means that he is angry.</a:t>
            </a:r>
            <a:endParaRPr lang="uk-UA" dirty="0" smtClean="0"/>
          </a:p>
          <a:p>
            <a:r>
              <a:rPr lang="uk-UA" dirty="0" err="1" smtClean="0"/>
              <a:t>Пресупозиції</a:t>
            </a:r>
            <a:r>
              <a:rPr lang="en-US" dirty="0" smtClean="0"/>
              <a:t>&gt;&gt;&gt;What makes you think that?</a:t>
            </a:r>
          </a:p>
          <a:p>
            <a:pPr marL="0" indent="0">
              <a:buNone/>
            </a:pPr>
            <a:r>
              <a:rPr lang="en-US" dirty="0" smtClean="0"/>
              <a:t>You can give examples of this pattern yourself.</a:t>
            </a:r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296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Метамодель</a:t>
            </a:r>
            <a:r>
              <a:rPr lang="uk-UA" dirty="0" smtClean="0"/>
              <a:t> мови: узагальнення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smtClean="0"/>
              <a:t>Квантори </a:t>
            </a:r>
            <a:r>
              <a:rPr lang="uk-UA" smtClean="0"/>
              <a:t>загальності</a:t>
            </a:r>
            <a:r>
              <a:rPr lang="en-US" dirty="0" smtClean="0"/>
              <a:t>&gt;&gt;&gt;Every one of them? Nobody?</a:t>
            </a:r>
          </a:p>
          <a:p>
            <a:pPr marL="0" indent="0">
              <a:buNone/>
            </a:pPr>
            <a:r>
              <a:rPr lang="en-US" dirty="0" smtClean="0"/>
              <a:t>Every politician is a liar.</a:t>
            </a:r>
          </a:p>
          <a:p>
            <a:pPr marL="0" indent="0">
              <a:buNone/>
            </a:pPr>
            <a:r>
              <a:rPr lang="en-US" dirty="0" smtClean="0"/>
              <a:t>Nobody is perfect.</a:t>
            </a:r>
            <a:endParaRPr lang="uk-UA" dirty="0" smtClean="0"/>
          </a:p>
          <a:p>
            <a:r>
              <a:rPr lang="uk-UA" dirty="0" smtClean="0"/>
              <a:t>Модальні оператори</a:t>
            </a:r>
            <a:r>
              <a:rPr lang="en-US" dirty="0" smtClean="0"/>
              <a:t> (</a:t>
            </a:r>
            <a:r>
              <a:rPr lang="uk-UA" i="1" dirty="0" smtClean="0"/>
              <a:t>визначають межі нашої моделі світу та наш спосіб дії</a:t>
            </a:r>
            <a:r>
              <a:rPr lang="uk-UA" dirty="0" smtClean="0"/>
              <a:t>)</a:t>
            </a:r>
            <a:r>
              <a:rPr lang="en-US" dirty="0" smtClean="0"/>
              <a:t>&gt;&gt;&gt; What will happen if you do/don’t?</a:t>
            </a:r>
          </a:p>
          <a:p>
            <a:pPr marL="0" indent="0">
              <a:buNone/>
            </a:pPr>
            <a:r>
              <a:rPr lang="en-US" dirty="0" smtClean="0"/>
              <a:t>I should take care of her.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I can not express my opinion.</a:t>
            </a:r>
            <a:endParaRPr lang="uk-UA" dirty="0" smtClean="0"/>
          </a:p>
          <a:p>
            <a:r>
              <a:rPr lang="uk-UA" dirty="0" smtClean="0"/>
              <a:t>Втрачений </a:t>
            </a:r>
            <a:r>
              <a:rPr lang="uk-UA" dirty="0" err="1" smtClean="0"/>
              <a:t>перформатив</a:t>
            </a:r>
            <a:r>
              <a:rPr lang="en-US" dirty="0" smtClean="0"/>
              <a:t> (</a:t>
            </a:r>
            <a:r>
              <a:rPr lang="uk-UA" i="1" dirty="0" smtClean="0"/>
              <a:t>оцінне судження без джерела/суб’єкта</a:t>
            </a:r>
            <a:r>
              <a:rPr lang="uk-UA" dirty="0" smtClean="0"/>
              <a:t>)</a:t>
            </a:r>
            <a:r>
              <a:rPr lang="en-US" dirty="0" smtClean="0"/>
              <a:t>&gt;&gt;&gt; Whose opinion is that?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This is not important.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329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Метамодель</a:t>
            </a:r>
            <a:r>
              <a:rPr lang="uk-UA" dirty="0" smtClean="0"/>
              <a:t> мови: опущення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98848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Прості опущення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 am suffering.</a:t>
            </a:r>
          </a:p>
          <a:p>
            <a:pPr marL="0" indent="0">
              <a:buNone/>
            </a:pPr>
            <a:r>
              <a:rPr lang="en-US" dirty="0" smtClean="0"/>
              <a:t>I am lonely.</a:t>
            </a:r>
            <a:endParaRPr lang="uk-UA" dirty="0" smtClean="0"/>
          </a:p>
          <a:p>
            <a:r>
              <a:rPr lang="uk-UA" dirty="0" smtClean="0"/>
              <a:t>Неповні порівняння</a:t>
            </a:r>
            <a:r>
              <a:rPr lang="en-US" dirty="0" smtClean="0"/>
              <a:t>&gt;&gt;&gt;What is the standard?</a:t>
            </a:r>
          </a:p>
          <a:p>
            <a:pPr marL="0" indent="0">
              <a:buNone/>
            </a:pPr>
            <a:r>
              <a:rPr lang="en-US" dirty="0" smtClean="0"/>
              <a:t>He is very rich.</a:t>
            </a:r>
            <a:endParaRPr lang="uk-UA" dirty="0" smtClean="0"/>
          </a:p>
          <a:p>
            <a:r>
              <a:rPr lang="uk-UA" dirty="0" smtClean="0"/>
              <a:t>Відсутність референтного індексу</a:t>
            </a:r>
            <a:r>
              <a:rPr lang="en-US" dirty="0" smtClean="0"/>
              <a:t>&gt;&gt;&gt;Who exactly?</a:t>
            </a:r>
          </a:p>
          <a:p>
            <a:pPr marL="0" indent="0">
              <a:buNone/>
            </a:pPr>
            <a:r>
              <a:rPr lang="en-US" dirty="0" smtClean="0"/>
              <a:t>Somebody can do this.</a:t>
            </a:r>
            <a:endParaRPr lang="uk-UA" dirty="0" smtClean="0"/>
          </a:p>
          <a:p>
            <a:r>
              <a:rPr lang="uk-UA" dirty="0" smtClean="0"/>
              <a:t>Неспецифічні дієслова</a:t>
            </a:r>
            <a:r>
              <a:rPr lang="en-US" dirty="0" smtClean="0"/>
              <a:t>&gt;&gt;&gt;How exactly did it happen?</a:t>
            </a:r>
          </a:p>
          <a:p>
            <a:pPr marL="0" indent="0">
              <a:buNone/>
            </a:pPr>
            <a:r>
              <a:rPr lang="en-US" dirty="0" smtClean="0"/>
              <a:t>I was surprised.</a:t>
            </a:r>
          </a:p>
          <a:p>
            <a:pPr marL="0" indent="0">
              <a:buNone/>
            </a:pPr>
            <a:r>
              <a:rPr lang="en-US" dirty="0" smtClean="0"/>
              <a:t>If you only knew.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183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Моделювання в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/>
              <a:t>Моделювання</a:t>
            </a:r>
            <a:r>
              <a:rPr lang="ru-RU" dirty="0"/>
              <a:t> в НЛП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та </a:t>
            </a:r>
            <a:r>
              <a:rPr lang="ru-RU" dirty="0" err="1"/>
              <a:t>копіювання</a:t>
            </a:r>
            <a:r>
              <a:rPr lang="ru-RU" dirty="0"/>
              <a:t> </a:t>
            </a:r>
            <a:r>
              <a:rPr lang="ru-RU" dirty="0" err="1"/>
              <a:t>патернів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досягли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в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того, як вони </a:t>
            </a:r>
            <a:r>
              <a:rPr lang="ru-RU" dirty="0" err="1"/>
              <a:t>думають</a:t>
            </a:r>
            <a:r>
              <a:rPr lang="ru-RU" dirty="0"/>
              <a:t>, </a:t>
            </a:r>
            <a:r>
              <a:rPr lang="ru-RU" dirty="0" err="1"/>
              <a:t>відчувають</a:t>
            </a:r>
            <a:r>
              <a:rPr lang="ru-RU" dirty="0"/>
              <a:t> і </a:t>
            </a:r>
            <a:r>
              <a:rPr lang="ru-RU" dirty="0" err="1"/>
              <a:t>діють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відтворити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модель у </a:t>
            </a:r>
            <a:r>
              <a:rPr lang="ru-RU" dirty="0" err="1"/>
              <a:t>власному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*упередження виживання/вцілілого</a:t>
            </a:r>
            <a:endParaRPr lang="uk-UA" dirty="0"/>
          </a:p>
          <a:p>
            <a:endParaRPr lang="ru-RU" dirty="0" smtClean="0"/>
          </a:p>
          <a:p>
            <a:r>
              <a:rPr lang="ru-RU" dirty="0" err="1"/>
              <a:t>Моделювання</a:t>
            </a:r>
            <a:r>
              <a:rPr lang="ru-RU" dirty="0"/>
              <a:t> в НЛП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припущенні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будь-яку </a:t>
            </a:r>
            <a:r>
              <a:rPr lang="ru-RU" dirty="0" err="1"/>
              <a:t>поведінку</a:t>
            </a:r>
            <a:r>
              <a:rPr lang="ru-RU" dirty="0"/>
              <a:t>, будь-яку </a:t>
            </a:r>
            <a:r>
              <a:rPr lang="ru-RU" dirty="0" err="1"/>
              <a:t>навичку</a:t>
            </a:r>
            <a:r>
              <a:rPr lang="ru-RU" dirty="0"/>
              <a:t>, будь-яку </a:t>
            </a:r>
            <a:r>
              <a:rPr lang="ru-RU" dirty="0" err="1"/>
              <a:t>майстерність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розкласти</a:t>
            </a:r>
            <a:r>
              <a:rPr lang="ru-RU" dirty="0"/>
              <a:t> на </a:t>
            </a:r>
            <a:r>
              <a:rPr lang="ru-RU" dirty="0" err="1"/>
              <a:t>дрібні</a:t>
            </a:r>
            <a:r>
              <a:rPr lang="ru-RU" dirty="0"/>
              <a:t> кроки,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відтворити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того, як люди,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досягли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в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, </a:t>
            </a:r>
            <a:r>
              <a:rPr lang="ru-RU" dirty="0" err="1"/>
              <a:t>думають</a:t>
            </a:r>
            <a:r>
              <a:rPr lang="ru-RU" dirty="0"/>
              <a:t>, </a:t>
            </a:r>
            <a:r>
              <a:rPr lang="ru-RU" dirty="0" err="1"/>
              <a:t>відчувають</a:t>
            </a:r>
            <a:r>
              <a:rPr lang="ru-RU" dirty="0"/>
              <a:t> і </a:t>
            </a:r>
            <a:r>
              <a:rPr lang="ru-RU" dirty="0" err="1"/>
              <a:t>діють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скопіювати</a:t>
            </a:r>
            <a:r>
              <a:rPr lang="ru-RU" dirty="0"/>
              <a:t> </a:t>
            </a:r>
            <a:r>
              <a:rPr lang="ru-RU" dirty="0" err="1"/>
              <a:t>їхню</a:t>
            </a:r>
            <a:r>
              <a:rPr lang="ru-RU" dirty="0"/>
              <a:t> модель у </a:t>
            </a:r>
            <a:r>
              <a:rPr lang="ru-RU" dirty="0" err="1"/>
              <a:t>власному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43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Моделювання в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НЛП </a:t>
            </a:r>
            <a:r>
              <a:rPr lang="ru-RU" dirty="0" err="1"/>
              <a:t>моделювання</a:t>
            </a:r>
            <a:r>
              <a:rPr lang="ru-RU" dirty="0"/>
              <a:t> не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сліпе</a:t>
            </a:r>
            <a:r>
              <a:rPr lang="ru-RU" dirty="0"/>
              <a:t> </a:t>
            </a:r>
            <a:r>
              <a:rPr lang="ru-RU" dirty="0" err="1"/>
              <a:t>копіювання</a:t>
            </a:r>
            <a:r>
              <a:rPr lang="ru-RU" dirty="0"/>
              <a:t>. Ви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адаптувати</a:t>
            </a:r>
            <a:r>
              <a:rPr lang="ru-RU" dirty="0"/>
              <a:t> модель до себе.</a:t>
            </a:r>
          </a:p>
          <a:p>
            <a:r>
              <a:rPr lang="ru-RU" dirty="0" err="1"/>
              <a:t>Також</a:t>
            </a:r>
            <a:r>
              <a:rPr lang="ru-RU" dirty="0"/>
              <a:t> не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якоїсь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універсальної</a:t>
            </a:r>
            <a:r>
              <a:rPr lang="ru-RU" dirty="0"/>
              <a:t> НЛП </a:t>
            </a:r>
            <a:r>
              <a:rPr lang="ru-RU" dirty="0" err="1"/>
              <a:t>моделі</a:t>
            </a:r>
            <a:r>
              <a:rPr lang="ru-RU" dirty="0"/>
              <a:t>.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для одного, </a:t>
            </a:r>
            <a:r>
              <a:rPr lang="ru-RU" dirty="0" err="1"/>
              <a:t>може</a:t>
            </a:r>
            <a:r>
              <a:rPr lang="ru-RU" dirty="0"/>
              <a:t> не </a:t>
            </a:r>
            <a:r>
              <a:rPr lang="ru-RU" dirty="0" err="1"/>
              <a:t>працювати</a:t>
            </a:r>
            <a:r>
              <a:rPr lang="ru-RU" dirty="0"/>
              <a:t> для </a:t>
            </a:r>
            <a:r>
              <a:rPr lang="ru-RU" dirty="0" err="1"/>
              <a:t>іншого</a:t>
            </a:r>
            <a:r>
              <a:rPr lang="ru-RU" dirty="0"/>
              <a:t>.</a:t>
            </a:r>
          </a:p>
          <a:p>
            <a:r>
              <a:rPr lang="ru-RU" dirty="0" err="1"/>
              <a:t>Моделювання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один з </a:t>
            </a:r>
            <a:r>
              <a:rPr lang="ru-RU" dirty="0" err="1"/>
              <a:t>інструментів</a:t>
            </a:r>
            <a:r>
              <a:rPr lang="ru-RU" dirty="0"/>
              <a:t> НЛП.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344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687" y="524895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BAGEL</a:t>
            </a:r>
            <a:r>
              <a:rPr lang="uk-UA" dirty="0" smtClean="0"/>
              <a:t> – для встановлення рапорту (Р. </a:t>
            </a:r>
            <a:r>
              <a:rPr lang="uk-UA" dirty="0" err="1"/>
              <a:t>Д</a:t>
            </a:r>
            <a:r>
              <a:rPr lang="uk-UA" dirty="0" err="1" smtClean="0"/>
              <a:t>ілтс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B (body posture)</a:t>
            </a:r>
            <a:r>
              <a:rPr lang="uk-UA" sz="2000" dirty="0" smtClean="0"/>
              <a:t> поза</a:t>
            </a:r>
            <a:endParaRPr lang="en-US" sz="2000" dirty="0" smtClean="0"/>
          </a:p>
          <a:p>
            <a:r>
              <a:rPr lang="en-US" sz="2000" dirty="0" smtClean="0"/>
              <a:t>A (accessing cues)</a:t>
            </a:r>
            <a:r>
              <a:rPr lang="uk-UA" sz="2000" dirty="0" smtClean="0"/>
              <a:t> ключі доступу</a:t>
            </a:r>
            <a:endParaRPr lang="en-US" sz="2000" dirty="0" smtClean="0"/>
          </a:p>
          <a:p>
            <a:r>
              <a:rPr lang="en-US" sz="2000" dirty="0" smtClean="0"/>
              <a:t>G (gestures)</a:t>
            </a:r>
            <a:r>
              <a:rPr lang="uk-UA" sz="2000" dirty="0" smtClean="0"/>
              <a:t> жести</a:t>
            </a:r>
            <a:endParaRPr lang="en-US" sz="2000" dirty="0" smtClean="0"/>
          </a:p>
          <a:p>
            <a:r>
              <a:rPr lang="en-US" sz="2000" dirty="0" smtClean="0"/>
              <a:t>E (eye movement)</a:t>
            </a:r>
            <a:r>
              <a:rPr lang="uk-UA" sz="2000" dirty="0" smtClean="0"/>
              <a:t> рухи очей</a:t>
            </a:r>
            <a:endParaRPr lang="en-US" sz="2000" dirty="0" smtClean="0"/>
          </a:p>
          <a:p>
            <a:r>
              <a:rPr lang="en-US" sz="2000" dirty="0" smtClean="0"/>
              <a:t>L (language patterns)</a:t>
            </a:r>
            <a:r>
              <a:rPr lang="uk-UA" sz="2000" dirty="0" smtClean="0"/>
              <a:t> мовні </a:t>
            </a:r>
            <a:r>
              <a:rPr lang="uk-UA" sz="2000" dirty="0" err="1" smtClean="0"/>
              <a:t>патерни</a:t>
            </a:r>
            <a:endParaRPr lang="ru-RU" sz="2000" dirty="0"/>
          </a:p>
        </p:txBody>
      </p:sp>
      <p:pic>
        <p:nvPicPr>
          <p:cNvPr id="1026" name="Picture 2" descr="C:\Users\Admin\Desktop\2023 07 ДЗВ НЛП\НЛП та переклад\NLP-Bagel-Mode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87" y="2420888"/>
            <a:ext cx="5228903" cy="2941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\Desktop\2023 07 ДЗВ НЛП\НЛП та переклад\real bage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688" y="3284984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10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ROLE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 (representational systems)</a:t>
            </a:r>
            <a:r>
              <a:rPr lang="uk-UA" dirty="0" smtClean="0"/>
              <a:t> репрезентативні системи</a:t>
            </a:r>
            <a:endParaRPr lang="en-US" dirty="0" smtClean="0"/>
          </a:p>
          <a:p>
            <a:r>
              <a:rPr lang="en-US" dirty="0" smtClean="0"/>
              <a:t>O (orientation)</a:t>
            </a:r>
            <a:r>
              <a:rPr lang="uk-UA" dirty="0" smtClean="0"/>
              <a:t> орієнтація</a:t>
            </a:r>
            <a:endParaRPr lang="en-US" dirty="0" smtClean="0"/>
          </a:p>
          <a:p>
            <a:r>
              <a:rPr lang="en-US" dirty="0" smtClean="0"/>
              <a:t>L (links)</a:t>
            </a:r>
            <a:r>
              <a:rPr lang="uk-UA" dirty="0" smtClean="0"/>
              <a:t> зв’язки</a:t>
            </a:r>
            <a:endParaRPr lang="en-US" dirty="0" smtClean="0"/>
          </a:p>
          <a:p>
            <a:r>
              <a:rPr lang="en-US" dirty="0" smtClean="0"/>
              <a:t>E (effect)</a:t>
            </a:r>
            <a:r>
              <a:rPr lang="uk-UA" dirty="0" smtClean="0"/>
              <a:t> ефект</a:t>
            </a:r>
          </a:p>
          <a:p>
            <a:endParaRPr lang="uk-UA" dirty="0"/>
          </a:p>
          <a:p>
            <a:r>
              <a:rPr lang="uk-UA" dirty="0" smtClean="0"/>
              <a:t>Завдання: ідентифікувати </a:t>
            </a:r>
            <a:r>
              <a:rPr lang="uk-UA" dirty="0"/>
              <a:t>істотні елементи мислення і поведінки, за допомогою яких можна домогтися певної реакції або </a:t>
            </a:r>
            <a:r>
              <a:rPr lang="uk-UA" dirty="0" smtClean="0"/>
              <a:t>результату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i="1" dirty="0" smtClean="0"/>
              <a:t>букв. Яку роль треба зіграти?</a:t>
            </a:r>
            <a:r>
              <a:rPr lang="uk-UA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382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– Operations – Test – Exit </a:t>
            </a:r>
            <a:endParaRPr lang="ru-RU" dirty="0"/>
          </a:p>
        </p:txBody>
      </p:sp>
      <p:pic>
        <p:nvPicPr>
          <p:cNvPr id="2050" name="Picture 2" descr="C:\Users\Admin\Desktop\2023 07 ДЗВ НЛП\НЛП та переклад\to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44824"/>
            <a:ext cx="7535440" cy="233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99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Метамодель</a:t>
            </a:r>
            <a:r>
              <a:rPr lang="uk-UA" dirty="0" smtClean="0"/>
              <a:t> мови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Метамодель</a:t>
            </a:r>
            <a:r>
              <a:rPr lang="uk-UA" dirty="0" smtClean="0"/>
              <a:t> (</a:t>
            </a:r>
            <a:r>
              <a:rPr lang="uk-UA" i="1" dirty="0" smtClean="0"/>
              <a:t>мета-</a:t>
            </a:r>
            <a:r>
              <a:rPr lang="uk-UA" dirty="0" smtClean="0"/>
              <a:t> гр. «поза-», «над-», «на іншому рівні») визначає, як ми можемо використовувати мову для пояснення мови. Вона робить це шляхом повторного поєднання мовлення та досвіду, на якому засноване це мовлення.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740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6005640"/>
              </p:ext>
            </p:extLst>
          </p:nvPr>
        </p:nvGraphicFramePr>
        <p:xfrm>
          <a:off x="503238" y="530225"/>
          <a:ext cx="818356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83562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Територія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Рівень нервової системи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Рівень нервової системи (усвідомлений</a:t>
                      </a:r>
                      <a:r>
                        <a:rPr lang="uk-UA" sz="2400" baseline="0" dirty="0" smtClean="0"/>
                        <a:t> досвід)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Рівень </a:t>
                      </a:r>
                      <a:r>
                        <a:rPr lang="uk-UA" sz="2400" dirty="0" err="1" smtClean="0"/>
                        <a:t>відчуттів</a:t>
                      </a:r>
                      <a:r>
                        <a:rPr lang="uk-UA" sz="2400" dirty="0" smtClean="0"/>
                        <a:t> (лінгвістичне сортування)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Оцінний рівень (</a:t>
                      </a:r>
                      <a:r>
                        <a:rPr lang="uk-UA" sz="2400" dirty="0" err="1" smtClean="0"/>
                        <a:t>металінгвістичний</a:t>
                      </a:r>
                      <a:r>
                        <a:rPr lang="uk-UA" sz="2400" dirty="0" smtClean="0"/>
                        <a:t>)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55576" y="3573016"/>
            <a:ext cx="770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dirty="0" smtClean="0"/>
              <a:t>Глибинна структура – повна внутрішня репрезентація (переживання) того, що ми намагаємось повідомити.</a:t>
            </a:r>
          </a:p>
          <a:p>
            <a:pPr algn="just"/>
            <a:r>
              <a:rPr lang="uk-UA" sz="2000" dirty="0" smtClean="0"/>
              <a:t>Поверхнева структура – слова та речення, які ми вимовляємо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028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Метамодель</a:t>
            </a:r>
            <a:r>
              <a:rPr lang="uk-UA" dirty="0" smtClean="0"/>
              <a:t> мови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u="sng" dirty="0" smtClean="0"/>
              <a:t>Питання </a:t>
            </a:r>
            <a:r>
              <a:rPr lang="uk-UA" i="1" u="sng" dirty="0" err="1" smtClean="0"/>
              <a:t>метамоделі</a:t>
            </a:r>
            <a:r>
              <a:rPr lang="uk-UA" i="1" u="sng" dirty="0" smtClean="0"/>
              <a:t> </a:t>
            </a:r>
            <a:r>
              <a:rPr lang="uk-UA" dirty="0" smtClean="0"/>
              <a:t>скеровують процес переходу від глибинної структури до поверхневої у зворотному напрямку. Таким чином </a:t>
            </a:r>
            <a:r>
              <a:rPr lang="uk-UA" dirty="0" err="1" smtClean="0"/>
              <a:t>метамодель</a:t>
            </a:r>
            <a:r>
              <a:rPr lang="uk-UA" dirty="0" smtClean="0"/>
              <a:t> відновлює інформацію, якої не вистачає у комунікації.</a:t>
            </a:r>
          </a:p>
          <a:p>
            <a:r>
              <a:rPr lang="uk-UA" i="1" u="sng" dirty="0" smtClean="0"/>
              <a:t>Питання</a:t>
            </a:r>
            <a:r>
              <a:rPr lang="uk-UA" dirty="0" smtClean="0"/>
              <a:t> </a:t>
            </a:r>
            <a:r>
              <a:rPr lang="uk-UA" i="1" u="sng" dirty="0" err="1" smtClean="0"/>
              <a:t>метамоделі</a:t>
            </a:r>
            <a:r>
              <a:rPr lang="uk-UA" dirty="0" smtClean="0"/>
              <a:t> відновлюють викривлення, узагальнення, опущення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560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546</TotalTime>
  <Words>714</Words>
  <Application>Microsoft Office PowerPoint</Application>
  <PresentationFormat>Экран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Базові моделі НЛП. Метамодель мови.</vt:lpstr>
      <vt:lpstr>Моделювання в НЛП</vt:lpstr>
      <vt:lpstr>Моделювання в НЛП</vt:lpstr>
      <vt:lpstr>BAGEL – для встановлення рапорту (Р. Ділтс)</vt:lpstr>
      <vt:lpstr>ROLE</vt:lpstr>
      <vt:lpstr>TOTE</vt:lpstr>
      <vt:lpstr>Метамодель мови</vt:lpstr>
      <vt:lpstr>Презентация PowerPoint</vt:lpstr>
      <vt:lpstr>Метамодель мови</vt:lpstr>
      <vt:lpstr>Метамодель мови: викривлення</vt:lpstr>
      <vt:lpstr>Метамодель мови: узагальнення</vt:lpstr>
      <vt:lpstr>Метамодель мови: опущення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Базові моделі НЛП. Метамодель мови.</dc:title>
  <dc:creator>Admin</dc:creator>
  <cp:lastModifiedBy>Admin</cp:lastModifiedBy>
  <cp:revision>27</cp:revision>
  <dcterms:created xsi:type="dcterms:W3CDTF">2024-10-01T23:01:00Z</dcterms:created>
  <dcterms:modified xsi:type="dcterms:W3CDTF">2024-10-22T23:08:51Z</dcterms:modified>
</cp:coreProperties>
</file>