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298" r:id="rId2"/>
    <p:sldId id="365" r:id="rId3"/>
    <p:sldId id="376" r:id="rId4"/>
    <p:sldId id="362" r:id="rId5"/>
    <p:sldId id="361" r:id="rId6"/>
    <p:sldId id="359" r:id="rId7"/>
    <p:sldId id="305" r:id="rId8"/>
    <p:sldId id="363" r:id="rId9"/>
    <p:sldId id="378" r:id="rId10"/>
    <p:sldId id="379" r:id="rId11"/>
    <p:sldId id="310" r:id="rId12"/>
    <p:sldId id="380" r:id="rId13"/>
  </p:sldIdLst>
  <p:sldSz cx="9144000" cy="6858000" type="screen4x3"/>
  <p:notesSz cx="6735763" cy="98663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40"/>
    <a:srgbClr val="678C94"/>
    <a:srgbClr val="000000"/>
    <a:srgbClr val="008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7364" autoAdjust="0"/>
  </p:normalViewPr>
  <p:slideViewPr>
    <p:cSldViewPr>
      <p:cViewPr varScale="1">
        <p:scale>
          <a:sx n="68" d="100"/>
          <a:sy n="68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1013F4-71CB-4068-9747-611D181887FC}" type="doc">
      <dgm:prSet loTypeId="urn:microsoft.com/office/officeart/2005/8/layout/radial6" loCatId="relationship" qsTypeId="urn:microsoft.com/office/officeart/2005/8/quickstyle/simple1#4" qsCatId="simple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862784D7-C428-47BF-B630-F7B73F2220AD}">
      <dgm:prSet phldrT="[Текст]" custT="1"/>
      <dgm:spPr/>
      <dgm:t>
        <a:bodyPr/>
        <a:lstStyle/>
        <a:p>
          <a:r>
            <a:rPr lang="uk-UA" sz="2000" b="1" dirty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Суб'єкти впливу</a:t>
          </a:r>
        </a:p>
      </dgm:t>
    </dgm:pt>
    <dgm:pt modelId="{9A760CC6-A351-4F45-A3C5-F29867F36FD5}" type="parTrans" cxnId="{74B58C85-051B-45FA-85A4-E0E9112E3AA7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9AB2485C-BD3A-4DC9-B03A-7CB5205B2E76}" type="sibTrans" cxnId="{74B58C85-051B-45FA-85A4-E0E9112E3AA7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E891A827-65ED-40B4-BFCE-FC8090E81421}">
      <dgm:prSet phldrT="[Текст]"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Держава </a:t>
          </a:r>
        </a:p>
      </dgm:t>
    </dgm:pt>
    <dgm:pt modelId="{51F5C1E9-C759-4AB3-A580-42784CE4E86F}" type="parTrans" cxnId="{D48641A4-63C4-47D4-A16C-9F0B21473E22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D9640311-30F1-4E04-9DAB-B30AE43F5F44}" type="sibTrans" cxnId="{D48641A4-63C4-47D4-A16C-9F0B21473E22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FA33377A-2ACD-4EFF-A06E-D57FD75BA965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Органи місцевого самоврядування </a:t>
          </a:r>
        </a:p>
      </dgm:t>
    </dgm:pt>
    <dgm:pt modelId="{E482E582-1EBC-4AF6-A9C3-13A11A703CD1}" type="parTrans" cxnId="{23D29098-4396-4D18-9AD7-B3CABA4AC8A7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2A4989CA-5914-4AEA-93DC-ED70F8C5648F}" type="sibTrans" cxnId="{23D29098-4396-4D18-9AD7-B3CABA4AC8A7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67487FDD-1F36-4090-9162-FB0B8810A865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Міський голова </a:t>
          </a:r>
        </a:p>
      </dgm:t>
    </dgm:pt>
    <dgm:pt modelId="{51F785C1-0FAF-4126-B274-586B92A1C9C1}" type="parTrans" cxnId="{487DDB7F-1EEE-45D0-9FD7-0B7950F24EF8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9FD23809-05BD-4B60-B0BE-6103FA3C0940}" type="sibTrans" cxnId="{487DDB7F-1EEE-45D0-9FD7-0B7950F24EF8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434585C1-7ED6-4332-9965-B586C19DC266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Депутати місцевих рад </a:t>
          </a:r>
        </a:p>
      </dgm:t>
    </dgm:pt>
    <dgm:pt modelId="{140CE5A8-6BE5-4FA9-A75F-6739A4BB9AF0}" type="parTrans" cxnId="{189F0208-6119-4C15-A2B9-80C6A02EA0F3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C1CAD6BC-A649-4AE6-9DC3-34675990C414}" type="sibTrans" cxnId="{189F0208-6119-4C15-A2B9-80C6A02EA0F3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AC359AF9-9508-4EAE-871E-658E868C16DB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Громадські організації</a:t>
          </a:r>
        </a:p>
      </dgm:t>
    </dgm:pt>
    <dgm:pt modelId="{AB9F4067-A5A5-427C-8B47-63ED6DFCE80E}" type="parTrans" cxnId="{B12F12CB-D19D-4058-B493-9FBA4F2F9838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F8765A21-B1BB-4E36-83F1-B9979F701B13}" type="sibTrans" cxnId="{B12F12CB-D19D-4058-B493-9FBA4F2F9838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F6641132-6294-453C-A05A-5D5C60B4A8CE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Міжнародні організації </a:t>
          </a:r>
        </a:p>
      </dgm:t>
    </dgm:pt>
    <dgm:pt modelId="{1A9823F9-46DF-47A2-98FC-DB38E371D33A}" type="parTrans" cxnId="{326BF1EB-1EF8-4B65-8F6C-B4AA6C5A8265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909BA018-41E6-4DBE-93DD-0A4601DBCCE9}" type="sibTrans" cxnId="{326BF1EB-1EF8-4B65-8F6C-B4AA6C5A8265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59D8D7DD-5DBA-4782-A8A7-B1FA15D69BE8}">
      <dgm:prSet custT="1"/>
      <dgm:spPr/>
      <dgm:t>
        <a:bodyPr/>
        <a:lstStyle/>
        <a:p>
          <a:r>
            <a:rPr lang="uk-UA" sz="2000" dirty="0">
              <a:latin typeface="Tahoma" pitchFamily="34" charset="0"/>
              <a:cs typeface="Tahoma" pitchFamily="34" charset="0"/>
            </a:rPr>
            <a:t>Професійні та бізнес-асоціації</a:t>
          </a:r>
        </a:p>
      </dgm:t>
    </dgm:pt>
    <dgm:pt modelId="{DA12EC81-FFD8-41C6-A719-2EC42DC031D7}" type="parTrans" cxnId="{047B0397-DFD9-4962-8AC1-C4A79568F4E2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628C440F-B672-48A5-AE8F-001628D16F0D}" type="sibTrans" cxnId="{047B0397-DFD9-4962-8AC1-C4A79568F4E2}">
      <dgm:prSet/>
      <dgm:spPr/>
      <dgm:t>
        <a:bodyPr/>
        <a:lstStyle/>
        <a:p>
          <a:endParaRPr lang="uk-UA">
            <a:latin typeface="Tahoma" pitchFamily="34" charset="0"/>
            <a:cs typeface="Tahoma" pitchFamily="34" charset="0"/>
          </a:endParaRPr>
        </a:p>
      </dgm:t>
    </dgm:pt>
    <dgm:pt modelId="{F896965A-6FAB-498B-AB38-C17970ED5E8E}" type="pres">
      <dgm:prSet presAssocID="{FE1013F4-71CB-4068-9747-611D181887F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8F5D5B-515A-426C-BE3E-5974F90B0E78}" type="pres">
      <dgm:prSet presAssocID="{862784D7-C428-47BF-B630-F7B73F2220AD}" presName="centerShape" presStyleLbl="node0" presStyleIdx="0" presStyleCnt="1" custScaleX="126965" custScaleY="103080"/>
      <dgm:spPr/>
      <dgm:t>
        <a:bodyPr/>
        <a:lstStyle/>
        <a:p>
          <a:endParaRPr lang="ru-RU"/>
        </a:p>
      </dgm:t>
    </dgm:pt>
    <dgm:pt modelId="{05A97168-78EA-4CBC-99D3-483EEE69B14D}" type="pres">
      <dgm:prSet presAssocID="{E891A827-65ED-40B4-BFCE-FC8090E81421}" presName="node" presStyleLbl="node1" presStyleIdx="0" presStyleCnt="7" custScaleX="265908" custRadScaleRad="111678" custRadScaleInc="9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17B76-BA6A-43F1-A8DB-14FE741B0B9E}" type="pres">
      <dgm:prSet presAssocID="{E891A827-65ED-40B4-BFCE-FC8090E81421}" presName="dummy" presStyleCnt="0"/>
      <dgm:spPr/>
    </dgm:pt>
    <dgm:pt modelId="{EEF6A47B-0E00-4C39-82D4-D78093A9B6A8}" type="pres">
      <dgm:prSet presAssocID="{D9640311-30F1-4E04-9DAB-B30AE43F5F44}" presName="sibTrans" presStyleLbl="sibTrans2D1" presStyleIdx="0" presStyleCnt="7"/>
      <dgm:spPr/>
      <dgm:t>
        <a:bodyPr/>
        <a:lstStyle/>
        <a:p>
          <a:endParaRPr lang="ru-RU"/>
        </a:p>
      </dgm:t>
    </dgm:pt>
    <dgm:pt modelId="{63041BB3-BA7B-4F61-82FD-31CCC06C2E38}" type="pres">
      <dgm:prSet presAssocID="{FA33377A-2ACD-4EFF-A06E-D57FD75BA965}" presName="node" presStyleLbl="node1" presStyleIdx="1" presStyleCnt="7" custScaleX="274705" custScaleY="129662" custRadScaleRad="149334" custRadScaleInc="1142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623365-8C55-44F1-BF0A-27F0BC069A71}" type="pres">
      <dgm:prSet presAssocID="{FA33377A-2ACD-4EFF-A06E-D57FD75BA965}" presName="dummy" presStyleCnt="0"/>
      <dgm:spPr/>
    </dgm:pt>
    <dgm:pt modelId="{60EFD17D-BCBC-41D3-8F7C-4DA51398585E}" type="pres">
      <dgm:prSet presAssocID="{2A4989CA-5914-4AEA-93DC-ED70F8C5648F}" presName="sibTrans" presStyleLbl="sibTrans2D1" presStyleIdx="1" presStyleCnt="7" custScaleX="99482" custLinFactNeighborX="4574" custLinFactNeighborY="58"/>
      <dgm:spPr/>
      <dgm:t>
        <a:bodyPr/>
        <a:lstStyle/>
        <a:p>
          <a:endParaRPr lang="ru-RU"/>
        </a:p>
      </dgm:t>
    </dgm:pt>
    <dgm:pt modelId="{59B4EDCA-AD29-48E2-B8AE-44D9571B7BDA}" type="pres">
      <dgm:prSet presAssocID="{67487FDD-1F36-4090-9162-FB0B8810A865}" presName="node" presStyleLbl="node1" presStyleIdx="2" presStyleCnt="7" custScaleX="265908" custRadScaleRad="149213" custRadScaleInc="-95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1504B-0ECC-45F6-B548-806412841EB0}" type="pres">
      <dgm:prSet presAssocID="{67487FDD-1F36-4090-9162-FB0B8810A865}" presName="dummy" presStyleCnt="0"/>
      <dgm:spPr/>
    </dgm:pt>
    <dgm:pt modelId="{43703AC1-A42C-40C0-9B9B-5FC91CA34DC5}" type="pres">
      <dgm:prSet presAssocID="{9FD23809-05BD-4B60-B0BE-6103FA3C0940}" presName="sibTrans" presStyleLbl="sibTrans2D1" presStyleIdx="2" presStyleCnt="7" custLinFactNeighborX="6307" custLinFactNeighborY="-227"/>
      <dgm:spPr/>
      <dgm:t>
        <a:bodyPr/>
        <a:lstStyle/>
        <a:p>
          <a:endParaRPr lang="ru-RU"/>
        </a:p>
      </dgm:t>
    </dgm:pt>
    <dgm:pt modelId="{5644F869-BC4C-4DB2-8CA6-46A086EE8F78}" type="pres">
      <dgm:prSet presAssocID="{434585C1-7ED6-4332-9965-B586C19DC266}" presName="node" presStyleLbl="node1" presStyleIdx="3" presStyleCnt="7" custScaleX="296434" custRadScaleRad="154355" custRadScaleInc="-142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064F7-9285-4550-927C-42C0513882AB}" type="pres">
      <dgm:prSet presAssocID="{434585C1-7ED6-4332-9965-B586C19DC266}" presName="dummy" presStyleCnt="0"/>
      <dgm:spPr/>
    </dgm:pt>
    <dgm:pt modelId="{209B374A-758F-4B05-AF73-85D39BF0085D}" type="pres">
      <dgm:prSet presAssocID="{C1CAD6BC-A649-4AE6-9DC3-34675990C414}" presName="sibTrans" presStyleLbl="sibTrans2D1" presStyleIdx="3" presStyleCnt="7" custScaleX="98791" custScaleY="28932" custLinFactNeighborX="-4995" custLinFactNeighborY="9631"/>
      <dgm:spPr/>
      <dgm:t>
        <a:bodyPr/>
        <a:lstStyle/>
        <a:p>
          <a:endParaRPr lang="ru-RU"/>
        </a:p>
      </dgm:t>
    </dgm:pt>
    <dgm:pt modelId="{C33D4B12-2C8D-44F1-8E4B-6968AC7F2304}" type="pres">
      <dgm:prSet presAssocID="{AC359AF9-9508-4EAE-871E-658E868C16DB}" presName="node" presStyleLbl="node1" presStyleIdx="4" presStyleCnt="7" custScaleX="265908" custRadScaleRad="139589" custRadScaleInc="108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D71A9C-AA74-4A06-BE37-78F345A491C4}" type="pres">
      <dgm:prSet presAssocID="{AC359AF9-9508-4EAE-871E-658E868C16DB}" presName="dummy" presStyleCnt="0"/>
      <dgm:spPr/>
    </dgm:pt>
    <dgm:pt modelId="{636FBCA1-0343-42A4-BCB0-83F82065E005}" type="pres">
      <dgm:prSet presAssocID="{F8765A21-B1BB-4E36-83F1-B9979F701B13}" presName="sibTrans" presStyleLbl="sibTrans2D1" presStyleIdx="4" presStyleCnt="7" custLinFactNeighborX="-15996" custLinFactNeighborY="3342"/>
      <dgm:spPr/>
      <dgm:t>
        <a:bodyPr/>
        <a:lstStyle/>
        <a:p>
          <a:endParaRPr lang="ru-RU"/>
        </a:p>
      </dgm:t>
    </dgm:pt>
    <dgm:pt modelId="{F3EB024D-F4E1-450F-8706-AD14F663680F}" type="pres">
      <dgm:prSet presAssocID="{F6641132-6294-453C-A05A-5D5C60B4A8CE}" presName="node" presStyleLbl="node1" presStyleIdx="5" presStyleCnt="7" custScaleX="265908" custRadScaleRad="144436" custRadScaleInc="3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89E0C-7020-464C-98A7-5B5215004CD2}" type="pres">
      <dgm:prSet presAssocID="{F6641132-6294-453C-A05A-5D5C60B4A8CE}" presName="dummy" presStyleCnt="0"/>
      <dgm:spPr/>
    </dgm:pt>
    <dgm:pt modelId="{84B8579F-6F04-4A19-9088-48A7C3C216D7}" type="pres">
      <dgm:prSet presAssocID="{909BA018-41E6-4DBE-93DD-0A4601DBCCE9}" presName="sibTrans" presStyleLbl="sibTrans2D1" presStyleIdx="5" presStyleCnt="7" custScaleX="134636" custScaleY="91573"/>
      <dgm:spPr/>
      <dgm:t>
        <a:bodyPr/>
        <a:lstStyle/>
        <a:p>
          <a:endParaRPr lang="ru-RU"/>
        </a:p>
      </dgm:t>
    </dgm:pt>
    <dgm:pt modelId="{2CDE8759-8B8E-4A60-90A6-966489C8D5A9}" type="pres">
      <dgm:prSet presAssocID="{59D8D7DD-5DBA-4782-A8A7-B1FA15D69BE8}" presName="node" presStyleLbl="node1" presStyleIdx="6" presStyleCnt="7" custScaleX="298161" custRadScaleRad="138990" custRadScaleInc="-94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99FC10-B074-4E25-A9E2-959B91A0B695}" type="pres">
      <dgm:prSet presAssocID="{59D8D7DD-5DBA-4782-A8A7-B1FA15D69BE8}" presName="dummy" presStyleCnt="0"/>
      <dgm:spPr/>
    </dgm:pt>
    <dgm:pt modelId="{69245B51-7A61-4725-94D8-6AE096E61DA0}" type="pres">
      <dgm:prSet presAssocID="{628C440F-B672-48A5-AE8F-001628D16F0D}" presName="sibTrans" presStyleLbl="sibTrans2D1" presStyleIdx="6" presStyleCnt="7" custScaleX="130563" custScaleY="99493"/>
      <dgm:spPr/>
      <dgm:t>
        <a:bodyPr/>
        <a:lstStyle/>
        <a:p>
          <a:endParaRPr lang="ru-RU"/>
        </a:p>
      </dgm:t>
    </dgm:pt>
  </dgm:ptLst>
  <dgm:cxnLst>
    <dgm:cxn modelId="{487DDB7F-1EEE-45D0-9FD7-0B7950F24EF8}" srcId="{862784D7-C428-47BF-B630-F7B73F2220AD}" destId="{67487FDD-1F36-4090-9162-FB0B8810A865}" srcOrd="2" destOrd="0" parTransId="{51F785C1-0FAF-4126-B274-586B92A1C9C1}" sibTransId="{9FD23809-05BD-4B60-B0BE-6103FA3C0940}"/>
    <dgm:cxn modelId="{4E2B362E-E6D0-4269-9DFF-794F2B2CB735}" type="presOf" srcId="{C1CAD6BC-A649-4AE6-9DC3-34675990C414}" destId="{209B374A-758F-4B05-AF73-85D39BF0085D}" srcOrd="0" destOrd="0" presId="urn:microsoft.com/office/officeart/2005/8/layout/radial6"/>
    <dgm:cxn modelId="{047B0397-DFD9-4962-8AC1-C4A79568F4E2}" srcId="{862784D7-C428-47BF-B630-F7B73F2220AD}" destId="{59D8D7DD-5DBA-4782-A8A7-B1FA15D69BE8}" srcOrd="6" destOrd="0" parTransId="{DA12EC81-FFD8-41C6-A719-2EC42DC031D7}" sibTransId="{628C440F-B672-48A5-AE8F-001628D16F0D}"/>
    <dgm:cxn modelId="{80CC045F-A25E-412A-BB62-3F85614F5023}" type="presOf" srcId="{9FD23809-05BD-4B60-B0BE-6103FA3C0940}" destId="{43703AC1-A42C-40C0-9B9B-5FC91CA34DC5}" srcOrd="0" destOrd="0" presId="urn:microsoft.com/office/officeart/2005/8/layout/radial6"/>
    <dgm:cxn modelId="{7650CA5F-D423-4120-88FD-6B791B1D990F}" type="presOf" srcId="{59D8D7DD-5DBA-4782-A8A7-B1FA15D69BE8}" destId="{2CDE8759-8B8E-4A60-90A6-966489C8D5A9}" srcOrd="0" destOrd="0" presId="urn:microsoft.com/office/officeart/2005/8/layout/radial6"/>
    <dgm:cxn modelId="{B12F12CB-D19D-4058-B493-9FBA4F2F9838}" srcId="{862784D7-C428-47BF-B630-F7B73F2220AD}" destId="{AC359AF9-9508-4EAE-871E-658E868C16DB}" srcOrd="4" destOrd="0" parTransId="{AB9F4067-A5A5-427C-8B47-63ED6DFCE80E}" sibTransId="{F8765A21-B1BB-4E36-83F1-B9979F701B13}"/>
    <dgm:cxn modelId="{4848CD9A-70C9-4872-8796-6E0494F980DC}" type="presOf" srcId="{D9640311-30F1-4E04-9DAB-B30AE43F5F44}" destId="{EEF6A47B-0E00-4C39-82D4-D78093A9B6A8}" srcOrd="0" destOrd="0" presId="urn:microsoft.com/office/officeart/2005/8/layout/radial6"/>
    <dgm:cxn modelId="{9DBA2F40-541C-44F0-9A4D-596D091C3AC3}" type="presOf" srcId="{2A4989CA-5914-4AEA-93DC-ED70F8C5648F}" destId="{60EFD17D-BCBC-41D3-8F7C-4DA51398585E}" srcOrd="0" destOrd="0" presId="urn:microsoft.com/office/officeart/2005/8/layout/radial6"/>
    <dgm:cxn modelId="{189F0208-6119-4C15-A2B9-80C6A02EA0F3}" srcId="{862784D7-C428-47BF-B630-F7B73F2220AD}" destId="{434585C1-7ED6-4332-9965-B586C19DC266}" srcOrd="3" destOrd="0" parTransId="{140CE5A8-6BE5-4FA9-A75F-6739A4BB9AF0}" sibTransId="{C1CAD6BC-A649-4AE6-9DC3-34675990C414}"/>
    <dgm:cxn modelId="{60DB1987-E339-4D9D-87A4-BF071B960AD3}" type="presOf" srcId="{F6641132-6294-453C-A05A-5D5C60B4A8CE}" destId="{F3EB024D-F4E1-450F-8706-AD14F663680F}" srcOrd="0" destOrd="0" presId="urn:microsoft.com/office/officeart/2005/8/layout/radial6"/>
    <dgm:cxn modelId="{30FDE775-B5FE-4566-AB60-776AD2DB097D}" type="presOf" srcId="{862784D7-C428-47BF-B630-F7B73F2220AD}" destId="{5F8F5D5B-515A-426C-BE3E-5974F90B0E78}" srcOrd="0" destOrd="0" presId="urn:microsoft.com/office/officeart/2005/8/layout/radial6"/>
    <dgm:cxn modelId="{5C0BB3AC-89FC-4A36-901D-8AC373F7A410}" type="presOf" srcId="{434585C1-7ED6-4332-9965-B586C19DC266}" destId="{5644F869-BC4C-4DB2-8CA6-46A086EE8F78}" srcOrd="0" destOrd="0" presId="urn:microsoft.com/office/officeart/2005/8/layout/radial6"/>
    <dgm:cxn modelId="{0B302425-F44C-4061-9FA7-0BD59BBF60B1}" type="presOf" srcId="{FE1013F4-71CB-4068-9747-611D181887FC}" destId="{F896965A-6FAB-498B-AB38-C17970ED5E8E}" srcOrd="0" destOrd="0" presId="urn:microsoft.com/office/officeart/2005/8/layout/radial6"/>
    <dgm:cxn modelId="{0761B595-C423-43B2-A48F-4F5BBA5DDCD3}" type="presOf" srcId="{67487FDD-1F36-4090-9162-FB0B8810A865}" destId="{59B4EDCA-AD29-48E2-B8AE-44D9571B7BDA}" srcOrd="0" destOrd="0" presId="urn:microsoft.com/office/officeart/2005/8/layout/radial6"/>
    <dgm:cxn modelId="{78B40CFE-991D-424C-B576-AAF806D852A3}" type="presOf" srcId="{628C440F-B672-48A5-AE8F-001628D16F0D}" destId="{69245B51-7A61-4725-94D8-6AE096E61DA0}" srcOrd="0" destOrd="0" presId="urn:microsoft.com/office/officeart/2005/8/layout/radial6"/>
    <dgm:cxn modelId="{7FFEC680-0DBA-4082-9222-B9624A041652}" type="presOf" srcId="{F8765A21-B1BB-4E36-83F1-B9979F701B13}" destId="{636FBCA1-0343-42A4-BCB0-83F82065E005}" srcOrd="0" destOrd="0" presId="urn:microsoft.com/office/officeart/2005/8/layout/radial6"/>
    <dgm:cxn modelId="{D48641A4-63C4-47D4-A16C-9F0B21473E22}" srcId="{862784D7-C428-47BF-B630-F7B73F2220AD}" destId="{E891A827-65ED-40B4-BFCE-FC8090E81421}" srcOrd="0" destOrd="0" parTransId="{51F5C1E9-C759-4AB3-A580-42784CE4E86F}" sibTransId="{D9640311-30F1-4E04-9DAB-B30AE43F5F44}"/>
    <dgm:cxn modelId="{6A5CEE59-66C4-4CF3-B2A3-65FBF49859C1}" type="presOf" srcId="{FA33377A-2ACD-4EFF-A06E-D57FD75BA965}" destId="{63041BB3-BA7B-4F61-82FD-31CCC06C2E38}" srcOrd="0" destOrd="0" presId="urn:microsoft.com/office/officeart/2005/8/layout/radial6"/>
    <dgm:cxn modelId="{74B58C85-051B-45FA-85A4-E0E9112E3AA7}" srcId="{FE1013F4-71CB-4068-9747-611D181887FC}" destId="{862784D7-C428-47BF-B630-F7B73F2220AD}" srcOrd="0" destOrd="0" parTransId="{9A760CC6-A351-4F45-A3C5-F29867F36FD5}" sibTransId="{9AB2485C-BD3A-4DC9-B03A-7CB5205B2E76}"/>
    <dgm:cxn modelId="{23D29098-4396-4D18-9AD7-B3CABA4AC8A7}" srcId="{862784D7-C428-47BF-B630-F7B73F2220AD}" destId="{FA33377A-2ACD-4EFF-A06E-D57FD75BA965}" srcOrd="1" destOrd="0" parTransId="{E482E582-1EBC-4AF6-A9C3-13A11A703CD1}" sibTransId="{2A4989CA-5914-4AEA-93DC-ED70F8C5648F}"/>
    <dgm:cxn modelId="{6DC72D77-EF70-49F0-94CE-B10FD074669D}" type="presOf" srcId="{AC359AF9-9508-4EAE-871E-658E868C16DB}" destId="{C33D4B12-2C8D-44F1-8E4B-6968AC7F2304}" srcOrd="0" destOrd="0" presId="urn:microsoft.com/office/officeart/2005/8/layout/radial6"/>
    <dgm:cxn modelId="{326BF1EB-1EF8-4B65-8F6C-B4AA6C5A8265}" srcId="{862784D7-C428-47BF-B630-F7B73F2220AD}" destId="{F6641132-6294-453C-A05A-5D5C60B4A8CE}" srcOrd="5" destOrd="0" parTransId="{1A9823F9-46DF-47A2-98FC-DB38E371D33A}" sibTransId="{909BA018-41E6-4DBE-93DD-0A4601DBCCE9}"/>
    <dgm:cxn modelId="{C40EC869-5592-4196-9003-2D8C266C3588}" type="presOf" srcId="{909BA018-41E6-4DBE-93DD-0A4601DBCCE9}" destId="{84B8579F-6F04-4A19-9088-48A7C3C216D7}" srcOrd="0" destOrd="0" presId="urn:microsoft.com/office/officeart/2005/8/layout/radial6"/>
    <dgm:cxn modelId="{2F2183F7-CC51-4C04-9FFE-EFF8B0261A71}" type="presOf" srcId="{E891A827-65ED-40B4-BFCE-FC8090E81421}" destId="{05A97168-78EA-4CBC-99D3-483EEE69B14D}" srcOrd="0" destOrd="0" presId="urn:microsoft.com/office/officeart/2005/8/layout/radial6"/>
    <dgm:cxn modelId="{56454996-ED24-4562-879C-95C16800605E}" type="presParOf" srcId="{F896965A-6FAB-498B-AB38-C17970ED5E8E}" destId="{5F8F5D5B-515A-426C-BE3E-5974F90B0E78}" srcOrd="0" destOrd="0" presId="urn:microsoft.com/office/officeart/2005/8/layout/radial6"/>
    <dgm:cxn modelId="{964B2017-0837-4F09-BCD0-B20575D05BCD}" type="presParOf" srcId="{F896965A-6FAB-498B-AB38-C17970ED5E8E}" destId="{05A97168-78EA-4CBC-99D3-483EEE69B14D}" srcOrd="1" destOrd="0" presId="urn:microsoft.com/office/officeart/2005/8/layout/radial6"/>
    <dgm:cxn modelId="{A9B03D82-52FB-4A0A-8DB8-123BEC2D045D}" type="presParOf" srcId="{F896965A-6FAB-498B-AB38-C17970ED5E8E}" destId="{60017B76-BA6A-43F1-A8DB-14FE741B0B9E}" srcOrd="2" destOrd="0" presId="urn:microsoft.com/office/officeart/2005/8/layout/radial6"/>
    <dgm:cxn modelId="{4BB6F70A-8D7F-4FD3-BD17-A986E9F7359F}" type="presParOf" srcId="{F896965A-6FAB-498B-AB38-C17970ED5E8E}" destId="{EEF6A47B-0E00-4C39-82D4-D78093A9B6A8}" srcOrd="3" destOrd="0" presId="urn:microsoft.com/office/officeart/2005/8/layout/radial6"/>
    <dgm:cxn modelId="{4267A6B3-3B5E-4D68-A0FB-FBD00A68A540}" type="presParOf" srcId="{F896965A-6FAB-498B-AB38-C17970ED5E8E}" destId="{63041BB3-BA7B-4F61-82FD-31CCC06C2E38}" srcOrd="4" destOrd="0" presId="urn:microsoft.com/office/officeart/2005/8/layout/radial6"/>
    <dgm:cxn modelId="{2A95D5B1-24B4-4C51-9082-931E7634B4A8}" type="presParOf" srcId="{F896965A-6FAB-498B-AB38-C17970ED5E8E}" destId="{D2623365-8C55-44F1-BF0A-27F0BC069A71}" srcOrd="5" destOrd="0" presId="urn:microsoft.com/office/officeart/2005/8/layout/radial6"/>
    <dgm:cxn modelId="{09B43D7E-8604-4C3D-90DD-8DC7B00BBD31}" type="presParOf" srcId="{F896965A-6FAB-498B-AB38-C17970ED5E8E}" destId="{60EFD17D-BCBC-41D3-8F7C-4DA51398585E}" srcOrd="6" destOrd="0" presId="urn:microsoft.com/office/officeart/2005/8/layout/radial6"/>
    <dgm:cxn modelId="{3CE6469E-2075-44E6-AA3F-937E8D764E04}" type="presParOf" srcId="{F896965A-6FAB-498B-AB38-C17970ED5E8E}" destId="{59B4EDCA-AD29-48E2-B8AE-44D9571B7BDA}" srcOrd="7" destOrd="0" presId="urn:microsoft.com/office/officeart/2005/8/layout/radial6"/>
    <dgm:cxn modelId="{EEE5615B-9501-41A1-9A3B-5AEAB1E7D442}" type="presParOf" srcId="{F896965A-6FAB-498B-AB38-C17970ED5E8E}" destId="{87C1504B-0ECC-45F6-B548-806412841EB0}" srcOrd="8" destOrd="0" presId="urn:microsoft.com/office/officeart/2005/8/layout/radial6"/>
    <dgm:cxn modelId="{68FA0E71-2C9E-408E-B24C-3F84E0BF9FF4}" type="presParOf" srcId="{F896965A-6FAB-498B-AB38-C17970ED5E8E}" destId="{43703AC1-A42C-40C0-9B9B-5FC91CA34DC5}" srcOrd="9" destOrd="0" presId="urn:microsoft.com/office/officeart/2005/8/layout/radial6"/>
    <dgm:cxn modelId="{C831182E-1EF9-429D-BEDC-F73D1295FD57}" type="presParOf" srcId="{F896965A-6FAB-498B-AB38-C17970ED5E8E}" destId="{5644F869-BC4C-4DB2-8CA6-46A086EE8F78}" srcOrd="10" destOrd="0" presId="urn:microsoft.com/office/officeart/2005/8/layout/radial6"/>
    <dgm:cxn modelId="{3467F2E3-AB0D-48E3-B292-7AB767BE6F28}" type="presParOf" srcId="{F896965A-6FAB-498B-AB38-C17970ED5E8E}" destId="{6BC064F7-9285-4550-927C-42C0513882AB}" srcOrd="11" destOrd="0" presId="urn:microsoft.com/office/officeart/2005/8/layout/radial6"/>
    <dgm:cxn modelId="{5803AE18-BFFA-4AD3-A5C4-BF512B6DFE0E}" type="presParOf" srcId="{F896965A-6FAB-498B-AB38-C17970ED5E8E}" destId="{209B374A-758F-4B05-AF73-85D39BF0085D}" srcOrd="12" destOrd="0" presId="urn:microsoft.com/office/officeart/2005/8/layout/radial6"/>
    <dgm:cxn modelId="{F3EBCF3F-F0E7-49F4-95FF-9A7D101B4111}" type="presParOf" srcId="{F896965A-6FAB-498B-AB38-C17970ED5E8E}" destId="{C33D4B12-2C8D-44F1-8E4B-6968AC7F2304}" srcOrd="13" destOrd="0" presId="urn:microsoft.com/office/officeart/2005/8/layout/radial6"/>
    <dgm:cxn modelId="{C3D1C0E3-E241-4FA8-AF2E-8C87318888A7}" type="presParOf" srcId="{F896965A-6FAB-498B-AB38-C17970ED5E8E}" destId="{EFD71A9C-AA74-4A06-BE37-78F345A491C4}" srcOrd="14" destOrd="0" presId="urn:microsoft.com/office/officeart/2005/8/layout/radial6"/>
    <dgm:cxn modelId="{7C4BA725-A543-49ED-B709-3BBE80D7F5F2}" type="presParOf" srcId="{F896965A-6FAB-498B-AB38-C17970ED5E8E}" destId="{636FBCA1-0343-42A4-BCB0-83F82065E005}" srcOrd="15" destOrd="0" presId="urn:microsoft.com/office/officeart/2005/8/layout/radial6"/>
    <dgm:cxn modelId="{7BBE39C5-BE2E-4FB1-85A8-3B77C73A12E3}" type="presParOf" srcId="{F896965A-6FAB-498B-AB38-C17970ED5E8E}" destId="{F3EB024D-F4E1-450F-8706-AD14F663680F}" srcOrd="16" destOrd="0" presId="urn:microsoft.com/office/officeart/2005/8/layout/radial6"/>
    <dgm:cxn modelId="{12603E63-ABC4-478A-8884-7DB386802D7D}" type="presParOf" srcId="{F896965A-6FAB-498B-AB38-C17970ED5E8E}" destId="{48189E0C-7020-464C-98A7-5B5215004CD2}" srcOrd="17" destOrd="0" presId="urn:microsoft.com/office/officeart/2005/8/layout/radial6"/>
    <dgm:cxn modelId="{9DE960CE-9B52-4F3A-81D3-8FB84EA3CC20}" type="presParOf" srcId="{F896965A-6FAB-498B-AB38-C17970ED5E8E}" destId="{84B8579F-6F04-4A19-9088-48A7C3C216D7}" srcOrd="18" destOrd="0" presId="urn:microsoft.com/office/officeart/2005/8/layout/radial6"/>
    <dgm:cxn modelId="{A9E89FCE-0BF7-4B92-8962-2043BA8DE0C8}" type="presParOf" srcId="{F896965A-6FAB-498B-AB38-C17970ED5E8E}" destId="{2CDE8759-8B8E-4A60-90A6-966489C8D5A9}" srcOrd="19" destOrd="0" presId="urn:microsoft.com/office/officeart/2005/8/layout/radial6"/>
    <dgm:cxn modelId="{6D0F82A0-CAAB-4F08-9720-2B622BCACF23}" type="presParOf" srcId="{F896965A-6FAB-498B-AB38-C17970ED5E8E}" destId="{7B99FC10-B074-4E25-A9E2-959B91A0B695}" srcOrd="20" destOrd="0" presId="urn:microsoft.com/office/officeart/2005/8/layout/radial6"/>
    <dgm:cxn modelId="{580CF898-8B4B-4A3F-B708-3B7F3B832D37}" type="presParOf" srcId="{F896965A-6FAB-498B-AB38-C17970ED5E8E}" destId="{69245B51-7A61-4725-94D8-6AE096E61DA0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45B51-7A61-4725-94D8-6AE096E61DA0}">
      <dsp:nvSpPr>
        <dsp:cNvPr id="0" name=""/>
        <dsp:cNvSpPr/>
      </dsp:nvSpPr>
      <dsp:spPr>
        <a:xfrm>
          <a:off x="765501" y="360043"/>
          <a:ext cx="5272664" cy="4017931"/>
        </a:xfrm>
        <a:prstGeom prst="blockArc">
          <a:avLst>
            <a:gd name="adj1" fmla="val 12394685"/>
            <a:gd name="adj2" fmla="val 17582297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8579F-6F04-4A19-9088-48A7C3C216D7}">
      <dsp:nvSpPr>
        <dsp:cNvPr id="0" name=""/>
        <dsp:cNvSpPr/>
      </dsp:nvSpPr>
      <dsp:spPr>
        <a:xfrm>
          <a:off x="610473" y="652542"/>
          <a:ext cx="5437148" cy="3698089"/>
        </a:xfrm>
        <a:prstGeom prst="blockArc">
          <a:avLst>
            <a:gd name="adj1" fmla="val 9672422"/>
            <a:gd name="adj2" fmla="val 12657369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FBCA1-0343-42A4-BCB0-83F82065E005}">
      <dsp:nvSpPr>
        <dsp:cNvPr id="0" name=""/>
        <dsp:cNvSpPr/>
      </dsp:nvSpPr>
      <dsp:spPr>
        <a:xfrm>
          <a:off x="730404" y="864100"/>
          <a:ext cx="4038406" cy="4038406"/>
        </a:xfrm>
        <a:prstGeom prst="blockArc">
          <a:avLst>
            <a:gd name="adj1" fmla="val 7661285"/>
            <a:gd name="adj2" fmla="val 10116499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B374A-758F-4B05-AF73-85D39BF0085D}">
      <dsp:nvSpPr>
        <dsp:cNvPr id="0" name=""/>
        <dsp:cNvSpPr/>
      </dsp:nvSpPr>
      <dsp:spPr>
        <a:xfrm>
          <a:off x="1954578" y="4104465"/>
          <a:ext cx="4303076" cy="1260201"/>
        </a:xfrm>
        <a:prstGeom prst="blockArc">
          <a:avLst>
            <a:gd name="adj1" fmla="val 0"/>
            <a:gd name="adj2" fmla="val 10800000"/>
            <a:gd name="adj3" fmla="val 361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03AC1-A42C-40C0-9B9B-5FC91CA34DC5}">
      <dsp:nvSpPr>
        <dsp:cNvPr id="0" name=""/>
        <dsp:cNvSpPr/>
      </dsp:nvSpPr>
      <dsp:spPr>
        <a:xfrm>
          <a:off x="3035207" y="1211566"/>
          <a:ext cx="4038406" cy="4038406"/>
        </a:xfrm>
        <a:prstGeom prst="blockArc">
          <a:avLst>
            <a:gd name="adj1" fmla="val 21363016"/>
            <a:gd name="adj2" fmla="val 1973473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FD17D-BCBC-41D3-8F7C-4DA51398585E}">
      <dsp:nvSpPr>
        <dsp:cNvPr id="0" name=""/>
        <dsp:cNvSpPr/>
      </dsp:nvSpPr>
      <dsp:spPr>
        <a:xfrm>
          <a:off x="3102976" y="375904"/>
          <a:ext cx="4017487" cy="4038406"/>
        </a:xfrm>
        <a:prstGeom prst="blockArc">
          <a:avLst>
            <a:gd name="adj1" fmla="val 20122206"/>
            <a:gd name="adj2" fmla="val 1262416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6A47B-0E00-4C39-82D4-D78093A9B6A8}">
      <dsp:nvSpPr>
        <dsp:cNvPr id="0" name=""/>
        <dsp:cNvSpPr/>
      </dsp:nvSpPr>
      <dsp:spPr>
        <a:xfrm>
          <a:off x="2902597" y="362118"/>
          <a:ext cx="4038406" cy="4038406"/>
        </a:xfrm>
        <a:prstGeom prst="blockArc">
          <a:avLst>
            <a:gd name="adj1" fmla="val 14873396"/>
            <a:gd name="adj2" fmla="val 20144034"/>
            <a:gd name="adj3" fmla="val 390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F5D5B-515A-426C-BE3E-5974F90B0E78}">
      <dsp:nvSpPr>
        <dsp:cNvPr id="0" name=""/>
        <dsp:cNvSpPr/>
      </dsp:nvSpPr>
      <dsp:spPr>
        <a:xfrm>
          <a:off x="3122478" y="1723470"/>
          <a:ext cx="1984642" cy="16112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rgbClr val="FFFF00"/>
              </a:solidFill>
              <a:latin typeface="Tahoma" pitchFamily="34" charset="0"/>
              <a:cs typeface="Tahoma" pitchFamily="34" charset="0"/>
            </a:rPr>
            <a:t>Суб'єкти впливу</a:t>
          </a:r>
        </a:p>
      </dsp:txBody>
      <dsp:txXfrm>
        <a:off x="3413122" y="1959437"/>
        <a:ext cx="1403354" cy="1139352"/>
      </dsp:txXfrm>
    </dsp:sp>
    <dsp:sp modelId="{05A97168-78EA-4CBC-99D3-483EEE69B14D}">
      <dsp:nvSpPr>
        <dsp:cNvPr id="0" name=""/>
        <dsp:cNvSpPr/>
      </dsp:nvSpPr>
      <dsp:spPr>
        <a:xfrm>
          <a:off x="2721843" y="0"/>
          <a:ext cx="2909563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Держава </a:t>
          </a:r>
        </a:p>
      </dsp:txBody>
      <dsp:txXfrm>
        <a:off x="3147939" y="160242"/>
        <a:ext cx="2057371" cy="773715"/>
      </dsp:txXfrm>
    </dsp:sp>
    <dsp:sp modelId="{63041BB3-BA7B-4F61-82FD-31CCC06C2E38}">
      <dsp:nvSpPr>
        <dsp:cNvPr id="0" name=""/>
        <dsp:cNvSpPr/>
      </dsp:nvSpPr>
      <dsp:spPr>
        <a:xfrm>
          <a:off x="5223779" y="858287"/>
          <a:ext cx="3005820" cy="14187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Органи місцевого самоврядування </a:t>
          </a:r>
        </a:p>
      </dsp:txBody>
      <dsp:txXfrm>
        <a:off x="5663971" y="1066060"/>
        <a:ext cx="2125436" cy="1003214"/>
      </dsp:txXfrm>
    </dsp:sp>
    <dsp:sp modelId="{59B4EDCA-AD29-48E2-B8AE-44D9571B7BDA}">
      <dsp:nvSpPr>
        <dsp:cNvPr id="0" name=""/>
        <dsp:cNvSpPr/>
      </dsp:nvSpPr>
      <dsp:spPr>
        <a:xfrm>
          <a:off x="5320036" y="2556465"/>
          <a:ext cx="2909563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Міський голова </a:t>
          </a:r>
        </a:p>
      </dsp:txBody>
      <dsp:txXfrm>
        <a:off x="5746132" y="2716707"/>
        <a:ext cx="2057371" cy="773715"/>
      </dsp:txXfrm>
    </dsp:sp>
    <dsp:sp modelId="{5644F869-BC4C-4DB2-8CA6-46A086EE8F78}">
      <dsp:nvSpPr>
        <dsp:cNvPr id="0" name=""/>
        <dsp:cNvSpPr/>
      </dsp:nvSpPr>
      <dsp:spPr>
        <a:xfrm>
          <a:off x="4840373" y="3767965"/>
          <a:ext cx="3243578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Депутати місцевих рад </a:t>
          </a:r>
        </a:p>
      </dsp:txBody>
      <dsp:txXfrm>
        <a:off x="5315384" y="3928207"/>
        <a:ext cx="2293556" cy="773715"/>
      </dsp:txXfrm>
    </dsp:sp>
    <dsp:sp modelId="{C33D4B12-2C8D-44F1-8E4B-6968AC7F2304}">
      <dsp:nvSpPr>
        <dsp:cNvPr id="0" name=""/>
        <dsp:cNvSpPr/>
      </dsp:nvSpPr>
      <dsp:spPr>
        <a:xfrm>
          <a:off x="730426" y="3767965"/>
          <a:ext cx="2909563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Громадські організації</a:t>
          </a:r>
        </a:p>
      </dsp:txBody>
      <dsp:txXfrm>
        <a:off x="1156522" y="3928207"/>
        <a:ext cx="2057371" cy="773715"/>
      </dsp:txXfrm>
    </dsp:sp>
    <dsp:sp modelId="{F3EB024D-F4E1-450F-8706-AD14F663680F}">
      <dsp:nvSpPr>
        <dsp:cNvPr id="0" name=""/>
        <dsp:cNvSpPr/>
      </dsp:nvSpPr>
      <dsp:spPr>
        <a:xfrm>
          <a:off x="0" y="2592282"/>
          <a:ext cx="2909563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Міжнародні організації </a:t>
          </a:r>
        </a:p>
      </dsp:txBody>
      <dsp:txXfrm>
        <a:off x="426096" y="2752524"/>
        <a:ext cx="2057371" cy="773715"/>
      </dsp:txXfrm>
    </dsp:sp>
    <dsp:sp modelId="{2CDE8759-8B8E-4A60-90A6-966489C8D5A9}">
      <dsp:nvSpPr>
        <dsp:cNvPr id="0" name=""/>
        <dsp:cNvSpPr/>
      </dsp:nvSpPr>
      <dsp:spPr>
        <a:xfrm>
          <a:off x="0" y="936107"/>
          <a:ext cx="3262475" cy="1094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latin typeface="Tahoma" pitchFamily="34" charset="0"/>
              <a:cs typeface="Tahoma" pitchFamily="34" charset="0"/>
            </a:rPr>
            <a:t>Професійні та бізнес-асоціації</a:t>
          </a:r>
        </a:p>
      </dsp:txBody>
      <dsp:txXfrm>
        <a:off x="477778" y="1096349"/>
        <a:ext cx="2306919" cy="773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B1DD0F-1430-401B-AC0F-FF3D7D1A8EA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4647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E263565-81CA-4847-A803-0F8CDCB7E31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00628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841C4B-D160-4F2E-9CEA-0E02375E2E81}" type="slidenum">
              <a:rPr lang="uk-UA" smtClean="0"/>
              <a:pPr/>
              <a:t>1</a:t>
            </a:fld>
            <a:endParaRPr lang="uk-UA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B0052-9C9A-467F-AED0-1AADF6F78461}" type="slidenum">
              <a:rPr lang="uk-UA" smtClean="0"/>
              <a:pPr/>
              <a:t>11</a:t>
            </a:fld>
            <a:endParaRPr lang="uk-UA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B286756-1DCC-4B0E-8DC5-D6DAC63B3AA4}" type="slidenum">
              <a:rPr lang="uk-UA" sz="1200"/>
              <a:pPr algn="r"/>
              <a:t>12</a:t>
            </a:fld>
            <a:endParaRPr lang="uk-UA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884A7-6B6A-4041-9399-C31992866763}" type="slidenum">
              <a:rPr lang="uk-UA" smtClean="0"/>
              <a:pPr/>
              <a:t>3</a:t>
            </a:fld>
            <a:endParaRPr lang="uk-UA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AC98FD-89DC-421B-A365-917003D52D72}" type="slidenum">
              <a:rPr lang="uk-UA" smtClean="0"/>
              <a:pPr/>
              <a:t>4</a:t>
            </a:fld>
            <a:endParaRPr lang="uk-UA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59C38-C878-4506-993C-4BFE63C1D9BF}" type="slidenum">
              <a:rPr lang="uk-UA" smtClean="0"/>
              <a:pPr/>
              <a:t>5</a:t>
            </a:fld>
            <a:endParaRPr lang="uk-UA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59C52-B80F-4990-ADFD-1825F598E6D2}" type="slidenum">
              <a:rPr lang="uk-UA" smtClean="0"/>
              <a:pPr/>
              <a:t>6</a:t>
            </a:fld>
            <a:endParaRPr lang="uk-UA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E69B0-9C28-4142-951E-4E4015D0A091}" type="slidenum">
              <a:rPr lang="uk-UA" smtClean="0"/>
              <a:pPr/>
              <a:t>7</a:t>
            </a:fld>
            <a:endParaRPr lang="uk-UA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DE7685-7E2B-4D3C-BE9C-014688AFAD42}" type="slidenum">
              <a:rPr lang="uk-UA" smtClean="0"/>
              <a:pPr/>
              <a:t>8</a:t>
            </a:fld>
            <a:endParaRPr lang="uk-UA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E115D6B-8BD3-4B98-AAF4-A93EA60D2F48}" type="slidenum">
              <a:rPr lang="uk-UA" sz="1200"/>
              <a:pPr algn="r"/>
              <a:t>9</a:t>
            </a:fld>
            <a:endParaRPr lang="uk-UA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9EF062C-B9C3-4AC7-B215-C1FEA697A52A}" type="slidenum">
              <a:rPr lang="uk-UA" sz="1200"/>
              <a:pPr algn="r"/>
              <a:t>10</a:t>
            </a:fld>
            <a:endParaRPr lang="uk-UA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4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 rtlCol="0" anchor="ctr">
            <a:normAutofit/>
          </a:bodyPr>
          <a:lstStyle>
            <a:lvl1pPr>
              <a:defRPr lang="uk-UA" altLang="en-US" sz="4400" kern="12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uk-UA" altLang="en-US" dirty="0" err="1"/>
              <a:t>Образец</a:t>
            </a:r>
            <a:r>
              <a:rPr lang="uk-UA" altLang="en-US" dirty="0"/>
              <a:t> 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28B6F-8BC5-4532-8A09-C2EA0F5FE3BB}" type="slidenum">
              <a:rPr lang="uk-UA" altLang="en-US"/>
              <a:pPr>
                <a:defRPr/>
              </a:pPr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69900" y="6237288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rtlCol="0" anchor="ctr"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>
            <a:lvl1pPr>
              <a:defRPr lang="ru-RU" sz="3200" kern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sz="2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ru-RU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ru-RU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ru-RU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678C94"/>
                </a:solidFill>
              </a:defRPr>
            </a:lvl1pPr>
          </a:lstStyle>
          <a:p>
            <a:pPr>
              <a:defRPr/>
            </a:pPr>
            <a:fld id="{815A6961-4FB0-46BA-B3EE-22B1F0480C35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  <p:cxnSp>
        <p:nvCxnSpPr>
          <p:cNvPr id="6" name="Пряма сполучна лінія 9"/>
          <p:cNvCxnSpPr/>
          <p:nvPr userDrawn="1"/>
        </p:nvCxnSpPr>
        <p:spPr>
          <a:xfrm>
            <a:off x="482600" y="1412776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algn="l">
              <a:defRPr/>
            </a:pP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algn="l">
              <a:defRPr/>
            </a:pPr>
            <a:endParaRPr lang="uk-UA" sz="32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  <a:extLst/>
        </p:spPr>
        <p:txBody>
          <a:bodyPr rtlCol="0" anchor="ctr"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smtClean="0">
                <a:solidFill>
                  <a:srgbClr val="3E3E40"/>
                </a:solidFill>
              </a:defRPr>
            </a:lvl1pPr>
            <a:lvl2pPr>
              <a:defRPr lang="ru-RU" sz="2000" kern="120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smtClean="0">
                <a:solidFill>
                  <a:srgbClr val="3E3E40"/>
                </a:solidFill>
                <a:ea typeface="+mn-ea"/>
              </a:defRPr>
            </a:lvl3pPr>
            <a:lvl4pPr>
              <a:defRPr lang="ru-RU" sz="2000" kern="1200" smtClean="0">
                <a:solidFill>
                  <a:srgbClr val="3E3E40"/>
                </a:solidFill>
                <a:ea typeface="+mn-ea"/>
              </a:defRPr>
            </a:lvl4pPr>
            <a:lvl5pPr>
              <a:defRPr lang="ru-RU" sz="2000" kern="120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dirty="0" smtClean="0">
                <a:solidFill>
                  <a:srgbClr val="3E3E40"/>
                </a:solidFill>
              </a:defRPr>
            </a:lvl1pPr>
            <a:lvl2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ru-RU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ru-RU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EADE-A290-4EBD-8D0C-BEE0E63A28F9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2670E-5AA1-45C1-A6A0-9D6A8EBF60AC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Образец текста</a:t>
            </a:r>
          </a:p>
          <a:p>
            <a:pPr lvl="1"/>
            <a:r>
              <a:rPr lang="uk-UA" altLang="en-US"/>
              <a:t>Второй уровень</a:t>
            </a:r>
          </a:p>
          <a:p>
            <a:pPr lvl="2"/>
            <a:r>
              <a:rPr lang="uk-UA" altLang="en-US"/>
              <a:t>Третий уровень</a:t>
            </a:r>
          </a:p>
          <a:p>
            <a:pPr lvl="3"/>
            <a:r>
              <a:rPr lang="uk-UA" altLang="en-US"/>
              <a:t>Четвертый уровень</a:t>
            </a:r>
          </a:p>
          <a:p>
            <a:pPr lvl="4"/>
            <a:r>
              <a:rPr lang="uk-UA" altLang="en-US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65D0BF8-3ED7-4709-8978-483AA1739B78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4" r:id="rId4"/>
    <p:sldLayoutId id="2147483663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0199" y="1268760"/>
            <a:ext cx="7056784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uk-UA" sz="28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Тема 2.4. </a:t>
            </a: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Роль різних суб’єктів у розвитку партисипативної демократії на місцевому рівні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6840537" cy="1139825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uk-UA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РОЛЬ БІЗНЕС АСОЦІАЦІЙ ТА НДО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Суспільний договір про взаємодію органів влади та НУО; 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500" dirty="0">
                <a:solidFill>
                  <a:schemeClr val="tx1"/>
                </a:solidFill>
                <a:latin typeface="+mn-lt"/>
              </a:rPr>
              <a:t>Формування Фондів розвитку громад;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500" dirty="0">
                <a:solidFill>
                  <a:schemeClr val="tx1"/>
                </a:solidFill>
                <a:latin typeface="+mn-lt"/>
              </a:rPr>
              <a:t>Розвиток соціального підприємництва;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Визначення потенційних нових кадрів для роботи в органах місцевого самоврядування; 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Залучення додаткових ресурсів для розв`язання проблем – спільні зусилля партнерів; 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Нові можливості для делегування повноважень;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 Сприяння позитивному іміджу, зростанню довіри – </a:t>
            </a:r>
            <a:r>
              <a:rPr lang="uk-UA" sz="2600" b="1" i="1" dirty="0">
                <a:latin typeface="+mn-lt"/>
              </a:rPr>
              <a:t>влада та бізнес</a:t>
            </a:r>
            <a:r>
              <a:rPr lang="uk-UA" sz="2600" dirty="0">
                <a:latin typeface="+mn-lt"/>
              </a:rPr>
              <a:t>  стає ближчою до людей; </a:t>
            </a:r>
          </a:p>
          <a:p>
            <a:pPr marL="355600" indent="-355600" eaLnBrk="1" hangingPunct="1">
              <a:lnSpc>
                <a:spcPct val="80000"/>
              </a:lnSpc>
              <a:buClr>
                <a:srgbClr val="678C94"/>
              </a:buClr>
            </a:pPr>
            <a:r>
              <a:rPr lang="uk-UA" sz="2600" dirty="0">
                <a:latin typeface="+mn-lt"/>
              </a:rPr>
              <a:t>Сприяння сталому розвитку громади.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uk-UA" sz="2600" b="1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80000"/>
              </a:lnSpc>
            </a:pPr>
            <a:endParaRPr lang="uk-UA" sz="2600" b="1" dirty="0">
              <a:solidFill>
                <a:schemeClr val="tx1"/>
              </a:solidFill>
            </a:endParaRPr>
          </a:p>
        </p:txBody>
      </p:sp>
      <p:sp>
        <p:nvSpPr>
          <p:cNvPr id="29699" name="Номер слайда 1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662C4A4-A691-4818-BDFD-D3E80CEE11F0}" type="slidenum">
              <a:rPr lang="uk-UA" altLang="en-US"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algn="r"/>
              <a:t>10</a:t>
            </a:fld>
            <a:endParaRPr lang="uk-UA" altLang="en-US" sz="100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6851650" cy="1301750"/>
          </a:xfrm>
        </p:spPr>
        <p:txBody>
          <a:bodyPr/>
          <a:lstStyle/>
          <a:p>
            <a:pPr eaLnBrk="1" hangingPunct="1"/>
            <a:r>
              <a:rPr lang="uk-UA" sz="25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ДЕМОКРАТІЯ УЧАСТІ:</a:t>
            </a:r>
            <a:br>
              <a:rPr lang="uk-UA" sz="25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5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ДЕЯКІ ВАЖЛИВІ РОЛІ ДЛЯ ФАХІВЦІВ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>
            <a:normAutofit/>
          </a:bodyPr>
          <a:lstStyle/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мають бути якнайактивнішими дійовими особами у процесах місцевої демократії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можуть і мають робити кожен процес якомога конструктивнішим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мають сприяти врегулюванню механізмів участі на місцевому рівні, спонукати ОМС до цього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повинні переконати інших членів громади щодо важливості й дієвості громадської участі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мають брати участь у вдосконаленні, розвитку інструментів демократії участі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фахівці можуть і повинні застосовувати механізми участі для просування власних проектів розвитку громад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06AC9D-357C-451A-A42D-6A3070799479}" type="slidenum">
              <a:rPr lang="uk-UA" altLang="en-US" smtClean="0"/>
              <a:pPr/>
              <a:t>11</a:t>
            </a:fld>
            <a:endParaRPr lang="uk-UA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135937" cy="1139825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uk-UA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РОЛЬ МІЖНАРОДНИХ ОРГАНІЗАЦІЙ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167730"/>
            <a:ext cx="8640960" cy="478155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uk-UA" sz="1600" b="1" dirty="0">
                <a:solidFill>
                  <a:schemeClr val="tx2"/>
                </a:solidFill>
                <a:latin typeface="+mn-lt"/>
              </a:rPr>
              <a:t>РАДА ЄВРОПИ ТА ІНСТИТУЦІЇ ЄВРОПЕЙСЬКОГО СОЮЗУ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1600" kern="1200" dirty="0">
                <a:solidFill>
                  <a:schemeClr val="tx1"/>
                </a:solidFill>
                <a:latin typeface="+mn-lt"/>
              </a:rPr>
              <a:t>ЄВРОПЕЙСЬКА СТРАТЕГІЯ ІННОВАЦІЙ ТА ДОБРОГО ВРЯДУВАННЯ НА МІСЦЕВОМУ РІВНІ ТА ЇЇ 12 ПРИНЦИПІВ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1600" kern="1200" dirty="0">
                <a:solidFill>
                  <a:schemeClr val="tx1"/>
                </a:solidFill>
                <a:latin typeface="+mn-lt"/>
              </a:rPr>
              <a:t>КОДЕКС КРАЩИХ ПРАКТИК УЧАСТІ ГРОМАДСЬКОСТІ У ПРОЦЕСІ ПРИЙНЯТТЯ РІШЕНЬ(ухвалений на Конференції міжнародних неурядових організацій Ради Європи 1 жовтня 2009 р.)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1600" kern="1200" dirty="0">
                <a:solidFill>
                  <a:schemeClr val="tx1"/>
                </a:solidFill>
                <a:latin typeface="+mn-lt"/>
              </a:rPr>
              <a:t>РЕКОМЕНДАЦІЯ 113 (2002) КОНГРЕСУ МІСЦЕВИХ I РЕГІОНАЛЬНИХ ВЛАД РАДИ ЄВРОПИ «ПРО ВІДНОСИНИ МІЖ ГРОМАДСЬКІСТЮ, МІСЦЕВОЮ РАДОЮ Й ВИКОНАВЧОЮ ВЛАДОЮ В МІСЦЕВІЙ ДЕМОКРАТІЇ (ІНСТИТУЦІЙНІ РАМКИ МІСЦЕВОЇ ДЕМОКРАТІЇ)»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1600" kern="1200" dirty="0">
                <a:solidFill>
                  <a:schemeClr val="tx1"/>
                </a:solidFill>
                <a:latin typeface="+mn-lt"/>
              </a:rPr>
              <a:t>РЕКОМЕНДАЦІЯ 19 (2001) КОМІТЕТУ МІНІСТРІВ РАДИ ЄВРОПИ «ПРО УЧАСТЬ ГРОМАДЯН У ПУБЛІЧНОМУ(ГРОМАДСЬКОМУ) ЖИТТІ НА МІСЦЕВОМУ РІВНІ»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1600" kern="1200" dirty="0">
                <a:solidFill>
                  <a:schemeClr val="tx1"/>
                </a:solidFill>
                <a:latin typeface="+mn-lt"/>
              </a:rPr>
              <a:t>РЕКОМЕНДАЦІЯ 139 (2003) КОНГРЕСУ МІСЦЕВИХ І РЕГІОНАЛЬНИХ ВЛАД РАДИ ЄВРОПИ «НЕУРЯДОВІ  ОРГАНІЗАЦІЇ ТА МІСЦЕВА І РЕГІОНАЛЬНА ДЕМОКРАТІЯ</a:t>
            </a:r>
            <a:endParaRPr lang="ru-RU" sz="1600" kern="1200" dirty="0">
              <a:solidFill>
                <a:schemeClr val="tx1"/>
              </a:solidFill>
              <a:latin typeface="+mn-lt"/>
            </a:endParaRP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kern="1200" dirty="0">
                <a:solidFill>
                  <a:schemeClr val="tx1"/>
                </a:solidFill>
                <a:latin typeface="+mn-lt"/>
              </a:rPr>
              <a:t>РЕКОМЕНДАЦІЯ 182 (2005) КОНГРЕСУ МІСЦЕВИХ I РЕГІОНАЛЬНИХ ВЛАД РАДИ ЄВРОПИ «ПРО УЧАСТЬ ГРОМАДСЬКОСТІ У СПРАВАХ МІСЦЕВОГО ЗНАЧЕННЯ І ВИБОРАХ»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kern="1200" dirty="0">
                <a:solidFill>
                  <a:schemeClr val="tx1"/>
                </a:solidFill>
                <a:latin typeface="+mn-lt"/>
              </a:rPr>
              <a:t>ЗАКЛЮЧНА ДЕКЛАРАЦІЯ «ДОБРЕ МІСЦЕВЕ ТА РЕГІОНАЛЬНЕ ВРЯДУВАННЯ У НЕСТАБІЛЬНИЙ ЧАС: ЗАПОРУКА ЗМІН», УХВАЛЕНА НА 16-й СЕСІЇ ЄВРОПЕЙСЬКОЇ КОНФЕРЕНЦІЇ МІНІСТРІВ ДЕРЖАВ-ЧЛЕНІВ РАДИ ЄВРОПИ, ВІДПОВІДАЛЬНИХ ЗА МІСЦЕВЕ ТА РЕГІОНАЛЬНЕ ВРЯДУВАННЯ (М. УТРЕХТ, НІДЕРЛАНДИ, 16-17.11.2009 р</a:t>
            </a:r>
            <a:endParaRPr lang="uk-UA" sz="1600" kern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795" name="Номер слайда 1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68B96D2-B874-4132-8393-B5416454A562}" type="slidenum">
              <a:rPr lang="uk-UA" altLang="en-US"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algn="r"/>
              <a:t>12</a:t>
            </a:fld>
            <a:endParaRPr lang="uk-UA" altLang="en-US" sz="100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РОЗВИТОК ПАРТИСИПАТИВНОЇ ДЕМОКРАТІЇ НА МІСЦЕВОМУ РІВНІ</a:t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uk-UA" sz="2800" cap="none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862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39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0951E0-60EF-4687-A4CB-50936F28F369}" type="slidenum">
              <a:rPr lang="uk-UA" altLang="en-US" smtClean="0"/>
              <a:pPr/>
              <a:t>2</a:t>
            </a:fld>
            <a:endParaRPr lang="uk-UA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218487" cy="630237"/>
          </a:xfrm>
        </p:spPr>
        <p:txBody>
          <a:bodyPr>
            <a:normAutofit/>
          </a:bodyPr>
          <a:lstStyle/>
          <a:p>
            <a:pPr eaLnBrk="1" hangingPunct="1"/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ЩО ЗМІНЮЄТЬСЯ ОСТАННІМ ЧАСОМ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3272"/>
            <a:ext cx="8569325" cy="4896048"/>
          </a:xfrm>
        </p:spPr>
        <p:txBody>
          <a:bodyPr/>
          <a:lstStyle/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Урядом ухвалена </a:t>
            </a:r>
            <a:r>
              <a:rPr lang="uk-UA" sz="2400" b="1" dirty="0">
                <a:latin typeface="+mn-lt"/>
                <a:cs typeface="Tahoma" pitchFamily="34" charset="0"/>
              </a:rPr>
              <a:t>Концепція реформування місцевого самоврядування та територіальної організації влади в Україні</a:t>
            </a:r>
          </a:p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Відбувся (і продовжується, набуваючи нових форм!) потужний сплеск громадянської активності</a:t>
            </a:r>
          </a:p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Формуються нові незалежні </a:t>
            </a:r>
            <a:r>
              <a:rPr lang="uk-UA" sz="2400" b="1" dirty="0">
                <a:latin typeface="+mn-lt"/>
                <a:cs typeface="Tahoma" pitchFamily="34" charset="0"/>
              </a:rPr>
              <a:t>громадські та експертні спільноти, мережі</a:t>
            </a:r>
            <a:r>
              <a:rPr lang="uk-UA" sz="2400" dirty="0">
                <a:latin typeface="+mn-lt"/>
                <a:cs typeface="Tahoma" pitchFamily="34" charset="0"/>
              </a:rPr>
              <a:t>, об’єднання</a:t>
            </a:r>
          </a:p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Під впливом жорстких зовнішніх та внутрішніх чинників відбувається формування політичної нації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uk-UA" sz="500" b="1" i="1" dirty="0">
              <a:latin typeface="+mn-lt"/>
              <a:cs typeface="Tahoma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2200" b="1" i="1" dirty="0">
                <a:latin typeface="+mn-lt"/>
                <a:cs typeface="Tahoma" pitchFamily="34" charset="0"/>
              </a:rPr>
              <a:t>Потрібна системна робота влади усіх рівнів з поширення практики та підвищення якісного рівня громадської участі, з подолання соціальної апатії</a:t>
            </a: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7A092E4-980F-4817-8CF8-2E2CE1B6A919}" type="slidenum">
              <a:rPr lang="uk-UA" altLang="en-US" smtClean="0"/>
              <a:pPr/>
              <a:t>3</a:t>
            </a:fld>
            <a:endParaRPr lang="uk-UA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1689"/>
            <a:ext cx="8785225" cy="1081087"/>
          </a:xfrm>
        </p:spPr>
        <p:txBody>
          <a:bodyPr/>
          <a:lstStyle/>
          <a:p>
            <a:pPr eaLnBrk="1" hangingPunct="1"/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КОНЦЕПЦІЯ РЕФОРМИ МС: ПРИНЦИПИ, ЦІЛІ (ЩОДО ГРОМАДСЬКОЇ УЧАСТІ)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30725"/>
          </a:xfrm>
        </p:spPr>
        <p:txBody>
          <a:bodyPr/>
          <a:lstStyle/>
          <a:p>
            <a:pPr eaLnBrk="1" hangingPunct="1">
              <a:buClr>
                <a:srgbClr val="678C94"/>
              </a:buClr>
              <a:defRPr/>
            </a:pPr>
            <a:r>
              <a:rPr lang="uk-UA" sz="2800" dirty="0">
                <a:latin typeface="+mn-lt"/>
                <a:cs typeface="Tahoma" pitchFamily="34" charset="0"/>
              </a:rPr>
              <a:t>одним з </a:t>
            </a:r>
            <a:r>
              <a:rPr lang="uk-UA" sz="2800" u="sng" dirty="0">
                <a:latin typeface="+mn-lt"/>
                <a:cs typeface="Tahoma" pitchFamily="34" charset="0"/>
              </a:rPr>
              <a:t>принципів</a:t>
            </a:r>
            <a:r>
              <a:rPr lang="uk-UA" sz="2800" dirty="0">
                <a:latin typeface="+mn-lt"/>
                <a:cs typeface="Tahoma" pitchFamily="34" charset="0"/>
              </a:rPr>
              <a:t> є </a:t>
            </a:r>
            <a:r>
              <a:rPr lang="uk-UA" sz="2800" b="1" dirty="0">
                <a:latin typeface="+mn-lt"/>
                <a:cs typeface="Tahoma" pitchFamily="34" charset="0"/>
              </a:rPr>
              <a:t>принцип «</a:t>
            </a:r>
            <a:r>
              <a:rPr lang="uk-UA" altLang="ko-KR" sz="2800" b="1" dirty="0">
                <a:latin typeface="+mn-lt"/>
                <a:cs typeface="Tahoma" pitchFamily="34" charset="0"/>
              </a:rPr>
              <a:t>відкритості, прозорості та громадської участі»</a:t>
            </a:r>
          </a:p>
          <a:p>
            <a:pPr eaLnBrk="1" hangingPunct="1">
              <a:buClr>
                <a:srgbClr val="678C94"/>
              </a:buClr>
              <a:defRPr/>
            </a:pPr>
            <a:endParaRPr lang="uk-UA" altLang="ko-KR" sz="2800" b="1" dirty="0">
              <a:latin typeface="+mn-lt"/>
              <a:cs typeface="Tahoma" pitchFamily="34" charset="0"/>
            </a:endParaRPr>
          </a:p>
          <a:p>
            <a:pPr eaLnBrk="1" hangingPunct="1">
              <a:buClr>
                <a:srgbClr val="678C94"/>
              </a:buClr>
              <a:defRPr/>
            </a:pPr>
            <a:r>
              <a:rPr lang="uk-UA" altLang="ko-KR" sz="2800" dirty="0">
                <a:latin typeface="+mn-lt"/>
                <a:cs typeface="Tahoma" pitchFamily="34" charset="0"/>
              </a:rPr>
              <a:t>серед очікуваних </a:t>
            </a:r>
            <a:r>
              <a:rPr lang="uk-UA" altLang="ko-KR" sz="2800" u="sng" dirty="0">
                <a:latin typeface="+mn-lt"/>
                <a:cs typeface="Tahoma" pitchFamily="34" charset="0"/>
              </a:rPr>
              <a:t>результатів</a:t>
            </a:r>
            <a:r>
              <a:rPr lang="uk-UA" altLang="ko-KR" sz="2800" dirty="0">
                <a:latin typeface="+mn-lt"/>
                <a:cs typeface="Tahoma" pitchFamily="34" charset="0"/>
              </a:rPr>
              <a:t>: реформа сприятиме </a:t>
            </a:r>
            <a:r>
              <a:rPr lang="uk-UA" altLang="ko-KR" sz="2800" b="1" dirty="0">
                <a:latin typeface="+mn-lt"/>
                <a:cs typeface="Tahoma" pitchFamily="34" charset="0"/>
              </a:rPr>
              <a:t>«створенню сприятливих правових умов для максимально широкого залучення населення до прийняття управлінських рішень, а також розвитку форм прямого народовладдя»</a:t>
            </a:r>
            <a:endParaRPr lang="uk-UA" sz="2800" b="1" dirty="0">
              <a:latin typeface="+mn-lt"/>
              <a:cs typeface="Tahoma" pitchFamily="34" charset="0"/>
            </a:endParaRPr>
          </a:p>
        </p:txBody>
      </p:sp>
      <p:sp>
        <p:nvSpPr>
          <p:cNvPr id="17411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EABB925-CFAB-4836-848A-F0CA18AB81BB}" type="slidenum">
              <a:rPr lang="uk-UA" altLang="en-US" smtClean="0"/>
              <a:pPr/>
              <a:t>4</a:t>
            </a:fld>
            <a:endParaRPr lang="uk-UA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569325" cy="1301750"/>
          </a:xfrm>
        </p:spPr>
        <p:txBody>
          <a:bodyPr/>
          <a:lstStyle/>
          <a:p>
            <a:pPr eaLnBrk="1" hangingPunct="1"/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КОНЦЕПЦІЯ РЕФОРМИ МС: ЗАВДАННЯ (ЩОДО ГРОМАДСЬКОЇ УЧАСТІ)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altLang="ko-KR" sz="2600" dirty="0">
                <a:latin typeface="+mn-lt"/>
                <a:cs typeface="Tahoma" pitchFamily="34" charset="0"/>
              </a:rPr>
              <a:t>серед завдань реформи: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максимальне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залучення населення</a:t>
            </a:r>
            <a:r>
              <a:rPr lang="uk-UA" altLang="ko-KR" sz="2400" dirty="0">
                <a:latin typeface="+mn-lt"/>
                <a:cs typeface="Tahoma" pitchFamily="34" charset="0"/>
              </a:rPr>
              <a:t> … сприяння розвитку форм прямого народовладдя;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запровадження ефективних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механізмів участі</a:t>
            </a:r>
            <a:r>
              <a:rPr lang="uk-UA" altLang="ko-KR" sz="2400" dirty="0">
                <a:latin typeface="+mn-lt"/>
                <a:cs typeface="Tahoma" pitchFamily="34" charset="0"/>
              </a:rPr>
              <a:t> …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надання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загальним зборам</a:t>
            </a:r>
            <a:r>
              <a:rPr lang="uk-UA" altLang="ko-KR" sz="2400" dirty="0">
                <a:latin typeface="+mn-lt"/>
                <a:cs typeface="Tahoma" pitchFamily="34" charset="0"/>
              </a:rPr>
              <a:t> громадян за місцем проживання … права ініціювати позачергове звітування посадових осіб МС ...;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утворення при ОМС умов для проведення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консультацій з громадськістю</a:t>
            </a:r>
            <a:r>
              <a:rPr lang="uk-UA" altLang="ko-KR" sz="2400" dirty="0">
                <a:latin typeface="+mn-lt"/>
                <a:cs typeface="Tahoma" pitchFamily="34" charset="0"/>
              </a:rPr>
              <a:t>, сприяння проведенню громадської експертизи …;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забезпечення права ... на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місцевий референдум</a:t>
            </a:r>
            <a:r>
              <a:rPr lang="uk-UA" altLang="ko-KR" sz="2400" dirty="0">
                <a:latin typeface="+mn-lt"/>
                <a:cs typeface="Tahoma" pitchFamily="34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altLang="ko-KR" sz="2400" dirty="0">
                <a:latin typeface="+mn-lt"/>
                <a:cs typeface="Tahoma" pitchFamily="34" charset="0"/>
              </a:rPr>
              <a:t>удосконалення процедури утворення </a:t>
            </a:r>
            <a:r>
              <a:rPr lang="uk-UA" altLang="ko-KR" sz="2400" b="1" dirty="0">
                <a:latin typeface="+mn-lt"/>
                <a:cs typeface="Tahoma" pitchFamily="34" charset="0"/>
              </a:rPr>
              <a:t>органів самоорганізації</a:t>
            </a:r>
            <a:r>
              <a:rPr lang="uk-UA" altLang="ko-KR" sz="2400" dirty="0">
                <a:latin typeface="+mn-lt"/>
                <a:cs typeface="Tahoma" pitchFamily="34" charset="0"/>
              </a:rPr>
              <a:t> населення…;</a:t>
            </a:r>
          </a:p>
        </p:txBody>
      </p:sp>
      <p:sp>
        <p:nvSpPr>
          <p:cNvPr id="19459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F2FA0FA-A832-4F6D-9C71-AB745A4A8EEA}" type="slidenum">
              <a:rPr lang="uk-UA" altLang="en-US" smtClean="0"/>
              <a:pPr/>
              <a:t>5</a:t>
            </a:fld>
            <a:endParaRPr lang="uk-UA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6840537" cy="1301750"/>
          </a:xfrm>
        </p:spPr>
        <p:txBody>
          <a:bodyPr/>
          <a:lstStyle/>
          <a:p>
            <a:pPr eaLnBrk="1" hangingPunct="1"/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ЗАКОНОДАВЧЕ РЕГУЛЮВАННЯ: </a:t>
            </a:r>
            <a:b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ДЕЯКІ ЗМІНИ, ЩО ОЧІКУЮТЬСЯ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На розгляді у ВРУ та у різноманітних планах наразі є ціла низка законопроектів щодо механізмів участі, наприклад:</a:t>
            </a:r>
          </a:p>
          <a:p>
            <a:pPr marL="355600" indent="-355600"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про </a:t>
            </a:r>
            <a:r>
              <a:rPr lang="uk-UA" sz="2000" b="1" dirty="0">
                <a:latin typeface="+mn-lt"/>
                <a:cs typeface="Tahoma" pitchFamily="34" charset="0"/>
              </a:rPr>
              <a:t>загальні збори</a:t>
            </a:r>
            <a:r>
              <a:rPr lang="uk-UA" sz="2000" dirty="0">
                <a:latin typeface="+mn-lt"/>
                <a:cs typeface="Tahoma" pitchFamily="34" charset="0"/>
              </a:rPr>
              <a:t> (конференції) членів територіальної громади (3747)</a:t>
            </a:r>
          </a:p>
          <a:p>
            <a:pPr marL="355600" indent="-355600"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про </a:t>
            </a:r>
            <a:r>
              <a:rPr lang="uk-UA" sz="2000" b="1" dirty="0">
                <a:latin typeface="+mn-lt"/>
                <a:cs typeface="Tahoma" pitchFamily="34" charset="0"/>
              </a:rPr>
              <a:t>місцеві ініціативи</a:t>
            </a:r>
            <a:r>
              <a:rPr lang="uk-UA" sz="2000" dirty="0">
                <a:latin typeface="+mn-lt"/>
                <a:cs typeface="Tahoma" pitchFamily="34" charset="0"/>
              </a:rPr>
              <a:t> (3740)</a:t>
            </a:r>
          </a:p>
          <a:p>
            <a:pPr marL="355600" indent="-355600"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про внесення змін до Закону України «Про </a:t>
            </a:r>
            <a:r>
              <a:rPr lang="uk-UA" sz="2000" b="1" dirty="0">
                <a:latin typeface="+mn-lt"/>
                <a:cs typeface="Tahoma" pitchFamily="34" charset="0"/>
              </a:rPr>
              <a:t>органи самоорганізації</a:t>
            </a:r>
            <a:r>
              <a:rPr lang="uk-UA" sz="2000" dirty="0">
                <a:latin typeface="+mn-lt"/>
                <a:cs typeface="Tahoma" pitchFamily="34" charset="0"/>
              </a:rPr>
              <a:t> населення» (3704-1)</a:t>
            </a:r>
          </a:p>
          <a:p>
            <a:pPr marL="355600" indent="-355600"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щодо </a:t>
            </a:r>
            <a:r>
              <a:rPr lang="uk-UA" sz="2000" b="1" dirty="0">
                <a:latin typeface="+mn-lt"/>
                <a:cs typeface="Tahoma" pitchFamily="34" charset="0"/>
              </a:rPr>
              <a:t>громадських слухань</a:t>
            </a:r>
            <a:r>
              <a:rPr lang="uk-UA" sz="2000" dirty="0">
                <a:latin typeface="+mn-lt"/>
                <a:cs typeface="Tahoma" pitchFamily="34" charset="0"/>
              </a:rPr>
              <a:t> (4330а)</a:t>
            </a:r>
          </a:p>
          <a:p>
            <a:pPr marL="355600" indent="-355600"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про </a:t>
            </a:r>
            <a:r>
              <a:rPr lang="uk-UA" sz="2000" b="1" dirty="0">
                <a:latin typeface="+mn-lt"/>
                <a:cs typeface="Tahoma" pitchFamily="34" charset="0"/>
              </a:rPr>
              <a:t>участь громадськості у формуванні та реалізації державної політики</a:t>
            </a:r>
            <a:r>
              <a:rPr lang="uk-UA" sz="2000" dirty="0">
                <a:latin typeface="+mn-lt"/>
                <a:cs typeface="Tahoma" pitchFamily="34" charset="0"/>
              </a:rPr>
              <a:t> (заплановано у 2015 році, План з реалізації Партнерства «Відкритий Уряд»)</a:t>
            </a:r>
          </a:p>
          <a:p>
            <a:pPr marL="0" indent="0" eaLnBrk="1" hangingPunct="1"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uk-UA" sz="2000" dirty="0">
                <a:latin typeface="+mn-lt"/>
                <a:cs typeface="Tahoma" pitchFamily="34" charset="0"/>
              </a:rPr>
              <a:t>Прийнято Закон про запровадження «</a:t>
            </a:r>
            <a:r>
              <a:rPr lang="uk-UA" sz="2000" b="1" dirty="0">
                <a:latin typeface="+mn-lt"/>
                <a:cs typeface="Tahoma" pitchFamily="34" charset="0"/>
              </a:rPr>
              <a:t>колективних</a:t>
            </a:r>
            <a:r>
              <a:rPr lang="uk-UA" sz="2000" dirty="0">
                <a:latin typeface="+mn-lt"/>
                <a:cs typeface="Tahoma" pitchFamily="34" charset="0"/>
              </a:rPr>
              <a:t> </a:t>
            </a:r>
            <a:r>
              <a:rPr lang="uk-UA" sz="2000" b="1" dirty="0">
                <a:latin typeface="+mn-lt"/>
                <a:cs typeface="Tahoma" pitchFamily="34" charset="0"/>
              </a:rPr>
              <a:t>петицій</a:t>
            </a:r>
            <a:r>
              <a:rPr lang="uk-UA" sz="2000" dirty="0">
                <a:latin typeface="+mn-lt"/>
                <a:cs typeface="Tahoma" pitchFamily="34" charset="0"/>
              </a:rPr>
              <a:t>»</a:t>
            </a:r>
          </a:p>
        </p:txBody>
      </p:sp>
      <p:sp>
        <p:nvSpPr>
          <p:cNvPr id="21507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A35C880-B99B-4561-A782-7DEE705C2E06}" type="slidenum">
              <a:rPr lang="uk-UA" altLang="en-US" smtClean="0"/>
              <a:pPr/>
              <a:t>6</a:t>
            </a:fld>
            <a:endParaRPr lang="uk-UA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6840537" cy="1139825"/>
          </a:xfrm>
        </p:spPr>
        <p:txBody>
          <a:bodyPr/>
          <a:lstStyle/>
          <a:p>
            <a:pPr eaLnBrk="1" hangingPunct="1"/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РОЛЬ КЕРІВНИКІВ ОМС: </a:t>
            </a:r>
            <a:b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ФУНКЦІЇ ТА ЗАВДАННЯ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800" dirty="0">
                <a:latin typeface="+mn-lt"/>
                <a:cs typeface="Tahoma" pitchFamily="34" charset="0"/>
              </a:rPr>
              <a:t>Забезпечити нормативне регулювання</a:t>
            </a:r>
            <a:br>
              <a:rPr lang="uk-UA" sz="2800" dirty="0">
                <a:latin typeface="+mn-lt"/>
                <a:cs typeface="Tahoma" pitchFamily="34" charset="0"/>
              </a:rPr>
            </a:br>
            <a:r>
              <a:rPr lang="uk-UA" sz="2800" dirty="0">
                <a:latin typeface="+mn-lt"/>
                <a:cs typeface="Tahoma" pitchFamily="34" charset="0"/>
              </a:rPr>
              <a:t>механізмів участі (Статут та/чи положення)</a:t>
            </a:r>
          </a:p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800" dirty="0">
                <a:latin typeface="+mn-lt"/>
                <a:cs typeface="Tahoma" pitchFamily="34" charset="0"/>
              </a:rPr>
              <a:t>Довести до відома громадян їхні права та можливості щодо участі у місцевих справах</a:t>
            </a:r>
          </a:p>
          <a:p>
            <a:pPr eaLnBrk="1" hangingPunct="1"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800" dirty="0">
                <a:latin typeface="+mn-lt"/>
                <a:cs typeface="Tahoma" pitchFamily="34" charset="0"/>
              </a:rPr>
              <a:t>Забезпечити практичну реалізацію громадянами права на участь (організаційно, технічно тощо)</a:t>
            </a:r>
          </a:p>
          <a:p>
            <a:pPr marL="0" indent="0" eaLnBrk="1" hangingPunct="1">
              <a:defRPr/>
            </a:pPr>
            <a:endParaRPr lang="uk-UA" sz="2600" dirty="0">
              <a:latin typeface="+mn-lt"/>
              <a:cs typeface="Tahoma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2600" b="1" dirty="0">
                <a:latin typeface="+mn-lt"/>
                <a:cs typeface="Tahoma" pitchFamily="34" charset="0"/>
              </a:rPr>
              <a:t>Слід переходити на вищі рівні залучення: </a:t>
            </a:r>
            <a:br>
              <a:rPr lang="uk-UA" sz="2600" b="1" dirty="0">
                <a:latin typeface="+mn-lt"/>
                <a:cs typeface="Tahoma" pitchFamily="34" charset="0"/>
              </a:rPr>
            </a:br>
            <a:r>
              <a:rPr lang="uk-UA" sz="2600" b="1" dirty="0">
                <a:latin typeface="+mn-lt"/>
                <a:cs typeface="Tahoma" pitchFamily="34" charset="0"/>
              </a:rPr>
              <a:t>від інформування та консультацій – </a:t>
            </a:r>
            <a:br>
              <a:rPr lang="uk-UA" sz="2600" b="1" dirty="0">
                <a:latin typeface="+mn-lt"/>
                <a:cs typeface="Tahoma" pitchFamily="34" charset="0"/>
              </a:rPr>
            </a:br>
            <a:r>
              <a:rPr lang="uk-UA" sz="2600" b="1" dirty="0">
                <a:latin typeface="+mn-lt"/>
                <a:cs typeface="Tahoma" pitchFamily="34" charset="0"/>
              </a:rPr>
              <a:t>до діалогу й партнерства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uk-UA" sz="2600" b="1" dirty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defRPr/>
            </a:pPr>
            <a:endParaRPr lang="uk-UA" sz="26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3555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9DAC72C-C223-4D28-A560-0012A88AC31F}" type="slidenum">
              <a:rPr lang="uk-UA" altLang="en-US" smtClean="0"/>
              <a:pPr/>
              <a:t>7</a:t>
            </a:fld>
            <a:endParaRPr lang="uk-UA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6778625" cy="1081087"/>
          </a:xfrm>
        </p:spPr>
        <p:txBody>
          <a:bodyPr/>
          <a:lstStyle/>
          <a:p>
            <a:pPr eaLnBrk="1" hangingPunct="1"/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РОЛЬ ОМС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91258"/>
            <a:ext cx="8229600" cy="4818062"/>
          </a:xfrm>
        </p:spPr>
        <p:txBody>
          <a:bodyPr>
            <a:normAutofit/>
          </a:bodyPr>
          <a:lstStyle/>
          <a:p>
            <a:pPr marL="0" indent="0" defTabSz="5397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Безпосередньо реалізувати визначені законом права на громадську участь практично неможливо.</a:t>
            </a:r>
          </a:p>
          <a:p>
            <a:pPr marL="0" indent="0" defTabSz="5397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Механізми участі слід урегулювати місцевим нормативним актом – Статутом громади або окремими положеннями.</a:t>
            </a:r>
            <a:r>
              <a:rPr lang="uk-UA" sz="2200" dirty="0">
                <a:latin typeface="+mn-lt"/>
                <a:cs typeface="Tahoma" pitchFamily="34" charset="0"/>
              </a:rPr>
              <a:t> Результат: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Забезпечення нормативного регулювання процесу реалізації механізму участі – як задля того, аби захистити саме право на участь, так і задля недопущення зловживання ним на шкоду громади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Встановлення послідовної й чіткої процедури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Визначення дійових осіб процесу та їхніх ролей</a:t>
            </a:r>
          </a:p>
          <a:p>
            <a:pPr defTabSz="539750"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200" dirty="0">
                <a:latin typeface="+mn-lt"/>
                <a:cs typeface="Tahoma" pitchFamily="34" charset="0"/>
              </a:rPr>
              <a:t>Захист дійових осіб від взаємного диктату – через процедурні приписи та поетапність процесу в часі</a:t>
            </a:r>
          </a:p>
        </p:txBody>
      </p:sp>
      <p:sp>
        <p:nvSpPr>
          <p:cNvPr id="25603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B293AE5-9CDB-4784-BEF2-6D74FB1091F5}" type="slidenum">
              <a:rPr lang="uk-UA" altLang="en-US" smtClean="0"/>
              <a:pPr/>
              <a:t>8</a:t>
            </a:fld>
            <a:endParaRPr lang="uk-UA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6840537" cy="1139825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uk-UA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РОЛЬ КЕРІВНИКІВ та ОРГАНІВ МС: </a:t>
            </a:r>
            <a:br>
              <a:rPr lang="uk-UA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ЗАВДАННЯ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Встановлення суспільного діалогу з громадськістю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Розробка стратегічного плану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Прозорість витрат бюджету та закупівель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Громадська експертиза важливих рішень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Залучення НДО до надання місцевих послуг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Участь у толоках та акціях ОСНів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Відкритість проведення сесій Ради</a:t>
            </a:r>
          </a:p>
          <a:p>
            <a:pPr eaLnBrk="1" hangingPunct="1">
              <a:lnSpc>
                <a:spcPct val="9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uk-UA" sz="2600" kern="1200" dirty="0">
                <a:solidFill>
                  <a:schemeClr val="tx1"/>
                </a:solidFill>
                <a:latin typeface="+mn-lt"/>
              </a:rPr>
              <a:t>Широке інформування населення про майбутні плани місцевої влади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600" dirty="0">
              <a:solidFill>
                <a:schemeClr val="tx1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600" b="1" dirty="0">
              <a:solidFill>
                <a:schemeClr val="tx1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600" b="1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endParaRPr lang="uk-UA" sz="2600" b="1" dirty="0">
              <a:solidFill>
                <a:schemeClr val="tx1"/>
              </a:solidFill>
            </a:endParaRPr>
          </a:p>
        </p:txBody>
      </p:sp>
      <p:sp>
        <p:nvSpPr>
          <p:cNvPr id="27651" name="Номер слайда 1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2643FCE-B15C-4251-A712-01D3371E1570}" type="slidenum">
              <a:rPr lang="uk-UA" altLang="en-US"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algn="r"/>
              <a:t>9</a:t>
            </a:fld>
            <a:endParaRPr lang="uk-UA" altLang="en-US" sz="100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3092</TotalTime>
  <Words>798</Words>
  <Application>Microsoft Office PowerPoint</Application>
  <PresentationFormat>Экран (4:3)</PresentationFormat>
  <Paragraphs>108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Край</vt:lpstr>
      <vt:lpstr>Презентация PowerPoint</vt:lpstr>
      <vt:lpstr>РОЗВИТОК ПАРТИСИПАТИВНОЇ ДЕМОКРАТІЇ НА МІСЦЕВОМУ РІВНІ </vt:lpstr>
      <vt:lpstr>ЩО ЗМІНЮЄТЬСЯ ОСТАННІМ ЧАСОМ</vt:lpstr>
      <vt:lpstr>КОНЦЕПЦІЯ РЕФОРМИ МС: ПРИНЦИПИ, ЦІЛІ (ЩОДО ГРОМАДСЬКОЇ УЧАСТІ)</vt:lpstr>
      <vt:lpstr>КОНЦЕПЦІЯ РЕФОРМИ МС: ЗАВДАННЯ (ЩОДО ГРОМАДСЬКОЇ УЧАСТІ)</vt:lpstr>
      <vt:lpstr>ЗАКОНОДАВЧЕ РЕГУЛЮВАННЯ:  ДЕЯКІ ЗМІНИ, ЩО ОЧІКУЮТЬСЯ</vt:lpstr>
      <vt:lpstr>РОЛЬ КЕРІВНИКІВ ОМС:  ФУНКЦІЇ ТА ЗАВДАННЯ</vt:lpstr>
      <vt:lpstr>РОЛЬ ОМС</vt:lpstr>
      <vt:lpstr>РОЛЬ КЕРІВНИКІВ та ОРГАНІВ МС:  ЗАВДАННЯ</vt:lpstr>
      <vt:lpstr>РОЛЬ БІЗНЕС АСОЦІАЦІЙ ТА НДО</vt:lpstr>
      <vt:lpstr>ДЕМОКРАТІЯ УЧАСТІ: ДЕЯКІ ВАЖЛИВІ РОЛІ ДЛЯ ФАХІВЦІВ</vt:lpstr>
      <vt:lpstr>РОЛЬ МІЖНАРОДНИХ ОРГАНІЗАЦІЙ</vt:lpstr>
    </vt:vector>
  </TitlesOfParts>
  <Company>CSI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Реальна участь громадян в управлінні територіями та громадами.  Роль і завдання медіа  у процесах демократії участі</dc:title>
  <dc:creator>Ihor_A</dc:creator>
  <cp:lastModifiedBy>Владелец</cp:lastModifiedBy>
  <cp:revision>114</cp:revision>
  <dcterms:created xsi:type="dcterms:W3CDTF">2014-04-21T15:21:47Z</dcterms:created>
  <dcterms:modified xsi:type="dcterms:W3CDTF">2022-01-25T16:30:21Z</dcterms:modified>
</cp:coreProperties>
</file>