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406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407" r:id="rId23"/>
    <p:sldId id="349" r:id="rId24"/>
    <p:sldId id="409" r:id="rId25"/>
    <p:sldId id="408" r:id="rId26"/>
    <p:sldId id="350" r:id="rId27"/>
    <p:sldId id="351" r:id="rId28"/>
    <p:sldId id="352" r:id="rId29"/>
    <p:sldId id="410" r:id="rId30"/>
    <p:sldId id="353" r:id="rId31"/>
    <p:sldId id="354" r:id="rId32"/>
    <p:sldId id="355" r:id="rId33"/>
    <p:sldId id="356" r:id="rId34"/>
    <p:sldId id="411" r:id="rId35"/>
    <p:sldId id="357" r:id="rId36"/>
    <p:sldId id="358" r:id="rId37"/>
    <p:sldId id="412" r:id="rId38"/>
    <p:sldId id="359" r:id="rId39"/>
    <p:sldId id="414" r:id="rId40"/>
    <p:sldId id="413" r:id="rId41"/>
    <p:sldId id="360" r:id="rId42"/>
    <p:sldId id="416" r:id="rId43"/>
    <p:sldId id="415" r:id="rId44"/>
    <p:sldId id="417" r:id="rId45"/>
    <p:sldId id="418" r:id="rId46"/>
    <p:sldId id="420" r:id="rId47"/>
    <p:sldId id="361" r:id="rId48"/>
    <p:sldId id="419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83" r:id="rId57"/>
    <p:sldId id="384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421" r:id="rId66"/>
    <p:sldId id="392" r:id="rId67"/>
    <p:sldId id="393" r:id="rId68"/>
    <p:sldId id="394" r:id="rId69"/>
    <p:sldId id="395" r:id="rId70"/>
    <p:sldId id="396" r:id="rId71"/>
    <p:sldId id="397" r:id="rId72"/>
    <p:sldId id="398" r:id="rId73"/>
    <p:sldId id="422" r:id="rId74"/>
    <p:sldId id="399" r:id="rId75"/>
    <p:sldId id="423" r:id="rId76"/>
    <p:sldId id="400" r:id="rId77"/>
    <p:sldId id="424" r:id="rId78"/>
    <p:sldId id="401" r:id="rId79"/>
    <p:sldId id="425" r:id="rId80"/>
    <p:sldId id="402" r:id="rId81"/>
    <p:sldId id="369" r:id="rId82"/>
    <p:sldId id="426" r:id="rId83"/>
    <p:sldId id="370" r:id="rId84"/>
    <p:sldId id="427" r:id="rId85"/>
    <p:sldId id="371" r:id="rId86"/>
    <p:sldId id="372" r:id="rId87"/>
    <p:sldId id="428" r:id="rId88"/>
    <p:sldId id="373" r:id="rId89"/>
    <p:sldId id="429" r:id="rId90"/>
    <p:sldId id="432" r:id="rId91"/>
    <p:sldId id="374" r:id="rId92"/>
    <p:sldId id="430" r:id="rId93"/>
    <p:sldId id="375" r:id="rId94"/>
    <p:sldId id="431" r:id="rId95"/>
    <p:sldId id="376" r:id="rId96"/>
    <p:sldId id="434" r:id="rId97"/>
    <p:sldId id="377" r:id="rId98"/>
    <p:sldId id="435" r:id="rId99"/>
    <p:sldId id="378" r:id="rId100"/>
    <p:sldId id="436" r:id="rId101"/>
    <p:sldId id="379" r:id="rId102"/>
    <p:sldId id="437" r:id="rId103"/>
    <p:sldId id="380" r:id="rId104"/>
    <p:sldId id="438" r:id="rId105"/>
    <p:sldId id="381" r:id="rId106"/>
    <p:sldId id="439" r:id="rId107"/>
    <p:sldId id="382" r:id="rId108"/>
    <p:sldId id="433" r:id="rId109"/>
    <p:sldId id="403" r:id="rId110"/>
    <p:sldId id="404" r:id="rId111"/>
    <p:sldId id="405" r:id="rId112"/>
    <p:sldId id="296" r:id="rId11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7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4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1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8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2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4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7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4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4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0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5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rybcmLkBYw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5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hyperlink" Target="https://www.youtube.com/watch?v=ctZMmzRvqe0" TargetMode="External"/><Relationship Id="rId5" Type="http://schemas.openxmlformats.org/officeDocument/2006/relationships/image" Target="../media/image33.svg"/><Relationship Id="rId10" Type="http://schemas.openxmlformats.org/officeDocument/2006/relationships/hyperlink" Target="https://www.youtube.com/watch?v=KkYDG7Kx3vg" TargetMode="External"/><Relationship Id="rId4" Type="http://schemas.openxmlformats.org/officeDocument/2006/relationships/image" Target="../media/image32.png"/><Relationship Id="rId9" Type="http://schemas.openxmlformats.org/officeDocument/2006/relationships/hyperlink" Target="https://www.youtube.com/watch?v=MeD7n6fnLMA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.jpeg"/><Relationship Id="rId7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dFcz6LxUj30" TargetMode="External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5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F57B0F3-A8E0-41BC-8EE0-80EDA7439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3C74F552-9B88-AA3C-072F-B54938020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42BD0CA-AB68-4EF2-9E2A-C4E24BD45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00" y="2057400"/>
            <a:ext cx="6781800" cy="27432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CDDD2-AA22-4828-D52E-A99CF12AF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0900" y="2516094"/>
            <a:ext cx="5448300" cy="1057099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2"/>
                </a:solidFill>
              </a:rPr>
              <a:t>Фізіологія рослин</a:t>
            </a:r>
            <a:endParaRPr lang="ru-UA" sz="32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CD8D67-D42A-2F9C-84CB-E3E35BF2F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900" y="3713871"/>
            <a:ext cx="5448300" cy="750554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Лекція 2. Фізіологія фотосинтезу та дихання рослин</a:t>
            </a:r>
            <a:endParaRPr lang="ru-UA" sz="2000" dirty="0">
              <a:solidFill>
                <a:schemeClr val="bg1"/>
              </a:solidFill>
            </a:endParaRPr>
          </a:p>
        </p:txBody>
      </p:sp>
      <p:pic>
        <p:nvPicPr>
          <p:cNvPr id="5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7242804-30DF-612B-3768-21C2F763F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90" y="5984621"/>
            <a:ext cx="1802190" cy="87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0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3794" name="Picture 2" descr="Фотосинтез.Хемосинтез.">
            <a:extLst>
              <a:ext uri="{FF2B5EF4-FFF2-40B4-BE49-F238E27FC236}">
                <a16:creationId xmlns:a16="http://schemas.microsoft.com/office/drawing/2014/main" id="{4A74C159-54CE-96BD-2BC8-602B5B9C8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7"/>
          <a:stretch/>
        </p:blipFill>
        <p:spPr bwMode="auto">
          <a:xfrm>
            <a:off x="441615" y="994411"/>
            <a:ext cx="11103030" cy="467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618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4754" name="Picture 2" descr="ATP synthesis - Encyclopedia of the Environment">
            <a:extLst>
              <a:ext uri="{FF2B5EF4-FFF2-40B4-BE49-F238E27FC236}">
                <a16:creationId xmlns:a16="http://schemas.microsoft.com/office/drawing/2014/main" id="{F05EC687-6A39-2884-D812-C7FDCAC87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64" y="525780"/>
            <a:ext cx="74898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8169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-92328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8F9F36-0B44-385D-674F-5445A9C27BF3}"/>
              </a:ext>
            </a:extLst>
          </p:cNvPr>
          <p:cNvSpPr txBox="1"/>
          <p:nvPr/>
        </p:nvSpPr>
        <p:spPr>
          <a:xfrm>
            <a:off x="227045" y="1639783"/>
            <a:ext cx="117379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Окиснені молекули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убихінону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знову дифундують до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компексу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готові приймати від нього (чи від комп. ІІ)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Водорозчинний 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с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 зовнішній стороні мембрани, отримавши 2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FeSR-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с1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передає їх на 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СuА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комп. IV. 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а3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-СuB, зв’язуючи кисень,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переносить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 нього ці 2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 результаті чого з участю двох 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утворюється вода.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Таким чином, із матриксу мітохондрій при транспорті кожної пари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 НАДН до 1/2 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 трьох ділянках ЕТЛ через мембрану переносяться щонайменше 6Н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при цьому синтезується 3 молекули АТФ.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951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5778" name="Picture 2" descr="7.12: Oxidative Phosphorylation - Chemiosmosis and Oxidative  Phosphorylation - Biology LibreTexts">
            <a:extLst>
              <a:ext uri="{FF2B5EF4-FFF2-40B4-BE49-F238E27FC236}">
                <a16:creationId xmlns:a16="http://schemas.microsoft.com/office/drawing/2014/main" id="{4A1D9872-4B64-4B7F-F16D-B1E7755A7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0"/>
            <a:ext cx="9334480" cy="649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643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BA494D-7B47-FB4E-302A-FFA39F42C810}"/>
              </a:ext>
            </a:extLst>
          </p:cNvPr>
          <p:cNvSpPr txBox="1"/>
          <p:nvPr/>
        </p:nvSpPr>
        <p:spPr>
          <a:xfrm>
            <a:off x="166396" y="517879"/>
            <a:ext cx="11859208" cy="562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Передача 2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сукцинату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убихінон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у комплексі II не супроводжується трансмембранним переносом протонів.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Відмінністю рослинних мітохондрій від тваринних є здатність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окиснювати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екзогенний НАДН. Вони містять спеціальні НАДН-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дегідрогенази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локалізовані на зовнішніх частинах обох мембран.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Друга відмінність полягає у тому, що на внутрішній мембрані крім основного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цитохромного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шляху переносу е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є альтернативний, стійкий до дії ціаніду.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Перенос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 НАДН до молекулярного кисню через ЕТЛ мітохондрій супроводжується втратою вільної енергії. При цьому утворюється АТФ. Це було встановлено працями В. Енгельгарда, В.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Беліцера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Г.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Калькара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Процес фосфорилювання АДФ з утворенням АТФ, спряжений з переносом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 ЕТЛ мітохондрій, отримав назву окиснювального фосфорилювання.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5148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6802" name="Picture 2" descr="Chemiosmosis - wikidoc">
            <a:extLst>
              <a:ext uri="{FF2B5EF4-FFF2-40B4-BE49-F238E27FC236}">
                <a16:creationId xmlns:a16="http://schemas.microsoft.com/office/drawing/2014/main" id="{97DB5362-563D-8A44-893C-E93C98F7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4" y="178696"/>
            <a:ext cx="9405134" cy="650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34023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639821-316F-2076-8B78-FF6B6FF6FF32}"/>
              </a:ext>
            </a:extLst>
          </p:cNvPr>
          <p:cNvSpPr txBox="1"/>
          <p:nvPr/>
        </p:nvSpPr>
        <p:spPr>
          <a:xfrm>
            <a:off x="233265" y="474345"/>
            <a:ext cx="1173791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Потік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через систему молекул-переносників супроводжується транспортом іонів 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через внутрішні мембрани мітохондрій. В результаті на мембрані створюється електрохімічний потенціал іонів 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який включає хімічний і електричний градієнти (електрохімічний потенціал). Електрохімічний трансмембранний потенціал іонів 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виступає</a:t>
            </a:r>
            <a:r>
              <a:rPr lang="uk-UA" sz="2400" b="1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джерелом енергії для синтезу АТФ за рахунок зворотного транспорту іонів 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через протонний канал мембранної 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АТФази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Переносники перешнуровують мембрану, чергуючись таким чином, що в одну сторону можливий перенос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у зворотну – лише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В результаті іони 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накопичуються на одній стороні мембрани. Створений таким чином запас енергії використовується для синтезу АТФ, як результат розрядки мембрани при зворотному (по градієнту концентрації) транспорті протонів через АТФ-азу, яка працює в даному випадку як АТФ-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синтетаза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3669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7828" name="Picture 4" descr="ATP Synthesis in Mitochondria - GeeksforGeeks">
            <a:extLst>
              <a:ext uri="{FF2B5EF4-FFF2-40B4-BE49-F238E27FC236}">
                <a16:creationId xmlns:a16="http://schemas.microsoft.com/office/drawing/2014/main" id="{62CAE887-880B-2363-FC2D-BCB5632B6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419442"/>
            <a:ext cx="10192068" cy="600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855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777AE6-7DA3-9921-CE98-7A25E415C0B7}"/>
              </a:ext>
            </a:extLst>
          </p:cNvPr>
          <p:cNvSpPr txBox="1"/>
          <p:nvPr/>
        </p:nvSpPr>
        <p:spPr>
          <a:xfrm>
            <a:off x="110412" y="181289"/>
            <a:ext cx="119711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Синтез АТФ при фосфорилюванні здійснюється АТФ-синтазою (АТФ-аза). Цей фермент складається з двох частин: гідрофобної, розміщеної в мембрані (СF0), і гідрофільної, яка знаходиться в матриксі мітохондрії (СF1). Протони проходять через канал в СF0, потрапляють в комплекс СF1, де процес транспорту іонів 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спряжується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процесом фосфорилювання АДФ і утворення АТФ.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Вважається, що синтез АТФ відбувається згідно теорії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Мітчела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згідно з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обмінно-зв’язуючим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механізмом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Бойера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194870-77AB-1FC7-36DA-CB5F819FA4BC}"/>
              </a:ext>
            </a:extLst>
          </p:cNvPr>
          <p:cNvSpPr txBox="1"/>
          <p:nvPr/>
        </p:nvSpPr>
        <p:spPr>
          <a:xfrm>
            <a:off x="279918" y="3297312"/>
            <a:ext cx="11457992" cy="3124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400" b="1" kern="1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Хеміосмотична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теорія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Мітчела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Згідно теорії, синтез АТФ відбувається таким чином. Спочатку АДФ 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зв’язуються з комплексом СF1 ферменту АТФ-ази. Потім протони, переміщуючись по протонному каналі, взаємодіють з одним з атомів кисню фосфорної кислоти, який виділяється у вигляді води.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Після цього АДФ через атом кисню з’єднується з фосфатом, утворюючи АТФ.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8864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1682" name="Picture 2" descr="Chemiosmotic Theory">
            <a:extLst>
              <a:ext uri="{FF2B5EF4-FFF2-40B4-BE49-F238E27FC236}">
                <a16:creationId xmlns:a16="http://schemas.microsoft.com/office/drawing/2014/main" id="{173BB40B-D2A6-3296-A4B7-CF6F6AA02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56244"/>
            <a:ext cx="6623766" cy="381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ATP synthesis - Encyclopedia of the Environment">
            <a:extLst>
              <a:ext uri="{FF2B5EF4-FFF2-40B4-BE49-F238E27FC236}">
                <a16:creationId xmlns:a16="http://schemas.microsoft.com/office/drawing/2014/main" id="{2174E5BC-5754-4D9F-20F3-7F11AB75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01" y="1756244"/>
            <a:ext cx="4881889" cy="381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9447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4CADCB-C8C2-57C8-1078-0831C18078FC}"/>
              </a:ext>
            </a:extLst>
          </p:cNvPr>
          <p:cNvSpPr txBox="1"/>
          <p:nvPr/>
        </p:nvSpPr>
        <p:spPr>
          <a:xfrm>
            <a:off x="199053" y="315370"/>
            <a:ext cx="11793894" cy="386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400" b="1" kern="1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Обмінно-зв’язуючий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механізм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Бойера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Цей механізм передбачає, що на першому етапі відбувається приєднання АДФ 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активного центру ферменту і синтез АТФ без надходження енергії. На другому етапі іони Н, переміщуючись по каналу АТФ-ази СF0 викликають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конформаційні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зміни в каталітичному центрі F1, в результаті чого відбувається звільнення АТФ.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Дослідження, пов’язані з аналізом кінетики процесу синтезу АТФ, призвели до висновку, що синтез АТФ відбувається згідно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обмінно-зв’язуючого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механізму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Бойера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8850" name="Picture 2" descr="ATP Synthesis in Mitochondria - GeeksforGeeks">
            <a:extLst>
              <a:ext uri="{FF2B5EF4-FFF2-40B4-BE49-F238E27FC236}">
                <a16:creationId xmlns:a16="http://schemas.microsoft.com/office/drawing/2014/main" id="{AFA6ED1D-DCC9-86CB-D287-AC95C844C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086719"/>
            <a:ext cx="4352924" cy="265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2" name="Picture 4" descr="ATP Synthase1">
            <a:extLst>
              <a:ext uri="{FF2B5EF4-FFF2-40B4-BE49-F238E27FC236}">
                <a16:creationId xmlns:a16="http://schemas.microsoft.com/office/drawing/2014/main" id="{3D1EF7D6-F99F-DF28-BFAC-59FDC8206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92" y="4161508"/>
            <a:ext cx="4363443" cy="266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0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7661C-2962-6153-4A5C-236B2DAAE06C}"/>
              </a:ext>
            </a:extLst>
          </p:cNvPr>
          <p:cNvSpPr txBox="1"/>
          <p:nvPr/>
        </p:nvSpPr>
        <p:spPr>
          <a:xfrm>
            <a:off x="74655" y="255967"/>
            <a:ext cx="12042690" cy="6165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це основні пігменти фотосинтезу. Саме вони надають</a:t>
            </a:r>
            <a:r>
              <a:rPr lang="uk-UA" sz="2400" b="1" spc="39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рослині</a:t>
            </a:r>
            <a:r>
              <a:rPr lang="uk-UA" sz="2400" b="1" spc="27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зеленого</a:t>
            </a:r>
            <a:r>
              <a:rPr lang="uk-UA" sz="2400" b="1" spc="28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кольору</a:t>
            </a:r>
            <a:r>
              <a:rPr lang="uk-UA" sz="2400" b="1" spc="2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(забарвлення</a:t>
            </a:r>
            <a:r>
              <a:rPr lang="uk-UA" sz="2400" b="1" spc="2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зумовлюється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променями,</a:t>
            </a:r>
            <a:r>
              <a:rPr lang="uk-UA" sz="2400" b="1" spc="37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які</a:t>
            </a:r>
            <a:r>
              <a:rPr lang="uk-UA" sz="2400" b="1" spc="3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відбиваються:</a:t>
            </a:r>
            <a:r>
              <a:rPr lang="uk-UA" sz="2400" b="1" spc="36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</a:t>
            </a:r>
            <a:r>
              <a:rPr lang="uk-UA" sz="2400" b="1" spc="36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поглинає</a:t>
            </a:r>
            <a:r>
              <a:rPr lang="uk-UA" sz="2400" b="1" spc="36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червоні</a:t>
            </a:r>
            <a:r>
              <a:rPr lang="uk-UA" sz="2400" b="1" spc="3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2400" b="1" spc="3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сині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промені,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відбиває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зелені).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такі</a:t>
            </a:r>
            <a:r>
              <a:rPr lang="uk-UA" sz="24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хлорофіли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: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 «а»,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 має синьо-зеленувате забарвлення і є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основним пігментом хлоропластів.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 «b»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жовто-зеленуватого забарвлення., який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переносить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поглинуту ним енергію на хлорофіл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«а».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Співвідношення хлорофілу «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» і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«b»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хлоропластах більшості рослин 3:1. Це співвідношення може охарактеризувати умови зростання рослини та дати уявлення про деякі її властивості та потенційну продуктивність. 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 «с»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 входить до складу хлоропластів бурих, діатомових і золотистих водоростей.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Хлорофіл</a:t>
            </a:r>
            <a:r>
              <a:rPr lang="uk-UA" sz="2400" b="1" kern="100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«d»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uk-UA" sz="2400" b="1" i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знайдений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</a:t>
            </a:r>
            <a:r>
              <a:rPr lang="uk-UA" sz="2400" b="1" kern="100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червоних</a:t>
            </a:r>
            <a:r>
              <a:rPr lang="uk-UA" sz="2400" b="1" kern="100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водоростях.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Бактеріохлорофіли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що є пігментами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фотосинтезуючих</a:t>
            </a:r>
            <a:r>
              <a:rPr lang="uk-UA" sz="2400" b="1" kern="100" spc="2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бактерій. Їх відомо принаймні чотири види.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70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437580-9DCF-23BE-4A45-0D534B4190AB}"/>
              </a:ext>
            </a:extLst>
          </p:cNvPr>
          <p:cNvSpPr txBox="1"/>
          <p:nvPr/>
        </p:nvSpPr>
        <p:spPr>
          <a:xfrm>
            <a:off x="208383" y="590402"/>
            <a:ext cx="11775233" cy="5677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Залежність дихання від чинників зовнішнього середовища.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Концентрація 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 зниженні концентрації кисню від 21 до 9% інтенсивність дихання тканин  змінюється лише трохи. Це пояснюється високою спорідненістю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цитохромоксидази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до кисню. А при тривалій дії високих концентрацій кисню рослина може загинути, оскільки в клітинах збільшуються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вільнорадикальні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реакції,  які пошкоджують мембрани.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Концентрація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Підвищення концентрації вуглекислого газу як кінцевого продукту дихання призводить до зниження інтенсивності дихання і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закислення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тканин – ацидозу. Крім того, в цих умовах зачиняються продихи.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Температура.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Температурний оптимум дихання у більшості рослин помірних широт лежить в межах 35-40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С, а при 45-55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 відбувається денатурація ферментів. В інтервалі температур від 0 до 20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 температурний коефіцієнт дихання Q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=2-3, а при температурах вище за 20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 його величина може знижуватися через зменшення розчинності кисню при підвищенні температури.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7312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0CCCEE-3C28-0C65-8BA8-7235999C6D3D}"/>
              </a:ext>
            </a:extLst>
          </p:cNvPr>
          <p:cNvSpPr txBox="1"/>
          <p:nvPr/>
        </p:nvSpPr>
        <p:spPr>
          <a:xfrm>
            <a:off x="251927" y="505122"/>
            <a:ext cx="11859208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Водний режим.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 листі проростків при швидкій втраті води спочатку спостерігається посилення дихання – короткочасна реакція на стрес. Водний дефіцит, який триває, спричиняє поступове зниження інтенсивності дихання.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Дихання повітряно-сухого насіння (вміст води в яких 10-11%) вкрай мале. При підвищенні вологості насіння до 14-15% дихання зростає в 4-5 разів, а до 30-35% - в тисячі разів. Різкий підйом дихання набубнявілого насіння супроводжується значним виділенням тепла, що може привести до їх перегріву («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самозагоранню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») при зберіганні.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Зміна інтенсивності дихання в онтогенезі.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Найбільш високу інтенсивність дихання мають молоді органи і тканини рослин, які знаходяться в стані активного росту. Потім дихання знижується до рівня, приблизно рівного половині максимального і досить довго залишається без змін. Цвітіння і плодоносіння супроводжуються посиленням дихання квіток і плодів. У період, передуючий повному дозріванню соковитих плодів (розм'якшенню), спостерігається значне короткочасне (на 2-3 дні) посилення дихання – клімактеричний підйом дихання, після чого триває неухильне падіння поглинання О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000" b="1" dirty="0"/>
          </a:p>
        </p:txBody>
      </p:sp>
    </p:spTree>
    <p:extLst>
      <p:ext uri="{BB962C8B-B14F-4D97-AF65-F5344CB8AC3E}">
        <p14:creationId xmlns:p14="http://schemas.microsoft.com/office/powerpoint/2010/main" val="35118071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30907-E8A7-5603-5A87-11F8670C6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90" y="5984621"/>
            <a:ext cx="1802190" cy="87336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97D86C6-9AE7-129A-2D45-0F09515C624D}"/>
              </a:ext>
            </a:extLst>
          </p:cNvPr>
          <p:cNvSpPr/>
          <p:nvPr/>
        </p:nvSpPr>
        <p:spPr>
          <a:xfrm>
            <a:off x="1729421" y="1903149"/>
            <a:ext cx="611935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Дякую за увагу</a:t>
            </a:r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FF1189-6786-C249-5EE1-1888329515A2}"/>
              </a:ext>
            </a:extLst>
          </p:cNvPr>
          <p:cNvSpPr/>
          <p:nvPr/>
        </p:nvSpPr>
        <p:spPr>
          <a:xfrm>
            <a:off x="2207722" y="5934660"/>
            <a:ext cx="8182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Очікую на Ваші запитання</a:t>
            </a:r>
          </a:p>
        </p:txBody>
      </p:sp>
      <p:pic>
        <p:nvPicPr>
          <p:cNvPr id="8" name="Рисунок 7" descr="Изображение выглядит как Человеческое лицо, человек, улыбк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396D0AE-0B24-ECDE-292F-4D6EF220B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30" y="342752"/>
            <a:ext cx="4453541" cy="556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7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98473E-1FF0-9FB0-12E8-DD8129427EFA}"/>
              </a:ext>
            </a:extLst>
          </p:cNvPr>
          <p:cNvSpPr txBox="1"/>
          <p:nvPr/>
        </p:nvSpPr>
        <p:spPr>
          <a:xfrm>
            <a:off x="3489088" y="760258"/>
            <a:ext cx="870291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 «а»</a:t>
            </a:r>
            <a:r>
              <a:rPr lang="uk-UA" sz="20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 хімічного погляду є складним ефіром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дикарбонової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кислоти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хлорофіліну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 якої одна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карбоксильна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група заміщена на залишок метилового спирту (СН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3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ОН), а інша – на</a:t>
            </a:r>
            <a:r>
              <a:rPr lang="uk-UA" sz="20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залишок спирту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фітолу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(С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20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39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ОН). Залишки спиртів називаються спиртовими хвостами.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Елементарний</a:t>
            </a:r>
            <a:r>
              <a:rPr lang="uk-UA" sz="2000" b="1" spc="6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склад</a:t>
            </a:r>
            <a:r>
              <a:rPr lang="uk-UA" sz="2000" b="1" spc="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хлорофілу</a:t>
            </a:r>
            <a:r>
              <a:rPr lang="uk-UA" sz="2000" b="1" spc="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«а»</a:t>
            </a:r>
            <a:r>
              <a:rPr lang="uk-UA" sz="2000" b="1" spc="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(С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55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72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5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N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Mg)</a:t>
            </a:r>
            <a:r>
              <a:rPr lang="uk-UA" sz="2000" b="1" spc="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2000" b="1" spc="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хлорофілу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«b» (С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55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70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6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N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Mg) було визначено в 1914р. німецьким вченим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Ріхардом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Вільштеттером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Основу</a:t>
            </a:r>
            <a:r>
              <a:rPr lang="uk-UA" sz="20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молекули становить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порфіринове</a:t>
            </a:r>
            <a:r>
              <a:rPr lang="uk-UA" sz="20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ядро, що складається з чотирьох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пірольних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кілець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У центрі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порфіринового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ядра знаходиться атом магнію, який з’єднаний з 4-ма атомами азоту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пірольних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кілець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Між собою порфіринові кільця з’єднані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метиновими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містками. Крім того, є додаткове п’яте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циклопентанове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кільце, яке містить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кетогрупу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диаграмма, карт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EDD04350-7142-E267-6846-91E41413C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7" y="102870"/>
            <a:ext cx="3198400" cy="6547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84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19E9B9-1193-4026-98F3-F4B4940284F9}"/>
              </a:ext>
            </a:extLst>
          </p:cNvPr>
          <p:cNvSpPr txBox="1"/>
          <p:nvPr/>
        </p:nvSpPr>
        <p:spPr>
          <a:xfrm>
            <a:off x="110412" y="222991"/>
            <a:ext cx="1197117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«b»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відрізняється від хлорофілу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«а»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тим, що в нього у другому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пірольному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кільці одна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метильна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група замінена</a:t>
            </a:r>
            <a:r>
              <a:rPr lang="uk-UA" sz="2400" b="1" spc="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альдегідною.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Молекула хлорофілу є полярною (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порфіринове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ядро є гідрофільним, а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фітольний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«хвіст» – гідрофобним), що зумовлює розміщення її в мембранах хлоропласту: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фітольний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«хвіст» розміщується в гідрофобній ділянці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тилакоїда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(відіграє роль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якора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порфіринове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ядро – в гідрофільній. Молекула хлорофілу є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електричнонейтральною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2400" b="1" spc="2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оскільки</a:t>
            </a:r>
            <a:r>
              <a:rPr lang="uk-UA" sz="2400" b="1" spc="28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подвійний</a:t>
            </a:r>
            <a:r>
              <a:rPr lang="uk-UA" sz="2400" b="1" spc="27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заряд</a:t>
            </a:r>
            <a:r>
              <a:rPr lang="uk-UA" sz="2400" b="1" spc="2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магнію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компенсується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двома надлишковими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електронами,</a:t>
            </a:r>
            <a:r>
              <a:rPr lang="uk-UA" sz="2400" b="1" spc="-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які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розподілені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між чотирма атомами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пірольних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кілець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866" name="Picture 2" descr="Біохімічні ознаки відділів водоростей - Альгологія - Костіков І.Ю. -  2009-2013">
            <a:extLst>
              <a:ext uri="{FF2B5EF4-FFF2-40B4-BE49-F238E27FC236}">
                <a16:creationId xmlns:a16="http://schemas.microsoft.com/office/drawing/2014/main" id="{533DF61F-E266-0ABB-E887-9EB8938A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47" y="4109882"/>
            <a:ext cx="3590925" cy="265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Хлорофіл — Вікіпедія">
            <a:extLst>
              <a:ext uri="{FF2B5EF4-FFF2-40B4-BE49-F238E27FC236}">
                <a16:creationId xmlns:a16="http://schemas.microsoft.com/office/drawing/2014/main" id="{0234966A-6441-4954-E036-64E6570A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2" y="4431838"/>
            <a:ext cx="3758098" cy="237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Фотосинтез — утворення органічних сполук за допомогою енергії сонячного  світла - Підручник з Біології. 9 клас. Межжерін - Нова програма">
            <a:extLst>
              <a:ext uri="{FF2B5EF4-FFF2-40B4-BE49-F238E27FC236}">
                <a16:creationId xmlns:a16="http://schemas.microsoft.com/office/drawing/2014/main" id="{05258658-6458-0DC4-E617-344BCC68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22" y="4436405"/>
            <a:ext cx="2616348" cy="236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89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9546C-344D-535B-5C3C-D00D301CE43C}"/>
              </a:ext>
            </a:extLst>
          </p:cNvPr>
          <p:cNvSpPr txBox="1"/>
          <p:nvPr/>
        </p:nvSpPr>
        <p:spPr>
          <a:xfrm>
            <a:off x="0" y="134636"/>
            <a:ext cx="1209869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Якщо з молекули хлорофілу видалити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фітол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одержимо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хлорофілід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У разі заміщення атома Mg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воднем утворюється феофітин бурого кольору.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 вибірково поглинає світло. Розрізняють два максимуми поглинання: в області коротких хвиль та відповідно в довгохвильовій.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поглинають максимально червоні (довгі хвилі) і синьо-фіолетові (короткі хвилі) промені. Спектри поглинання хлорофілу «а» – 420, 660 нм, а хлорофілу «b» – 455 і 644 нм.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18" name="Picture 2" descr="Розділ 3. Фотосинтетичні пігменти листка">
            <a:extLst>
              <a:ext uri="{FF2B5EF4-FFF2-40B4-BE49-F238E27FC236}">
                <a16:creationId xmlns:a16="http://schemas.microsoft.com/office/drawing/2014/main" id="{15349659-20D2-BCC0-AAB9-913221E4B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" y="3316250"/>
            <a:ext cx="5593080" cy="350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Фотосинтез - визначення, етапи, рівняння, процес, діаграма, приклади">
            <a:extLst>
              <a:ext uri="{FF2B5EF4-FFF2-40B4-BE49-F238E27FC236}">
                <a16:creationId xmlns:a16="http://schemas.microsoft.com/office/drawing/2014/main" id="{094D2E76-3F72-A980-88A1-CC069373A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70" y="3544751"/>
            <a:ext cx="60007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6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517885-7C26-F7D9-E4A8-8653259252DE}"/>
              </a:ext>
            </a:extLst>
          </p:cNvPr>
          <p:cNvSpPr txBox="1"/>
          <p:nvPr/>
        </p:nvSpPr>
        <p:spPr>
          <a:xfrm>
            <a:off x="138404" y="271104"/>
            <a:ext cx="119151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Каротиноїди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це жиророзчинні жовті, червоні, оранжеві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пігменти.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Каротиноїди в хімічному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плані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похідними ізопрену, містять 40 атомів вуглецю і, будучи ненасиченими вуглеводнями, містять значну кількість подвійних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зв’язків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чим зумовлена їх оптична активність.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Каротиноїди поділяються на 2 групи: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каротини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мають оранжеве чи червоне забарвлення (С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56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β-каротин, α-каротин) 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ксантофіли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жовтого забарвлення, які містять кисень (С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56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лютеїн, С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56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віолоксантин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ще у вищих рослин виділяють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зеаксантин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антероксантин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тощо). Цікаво відмітити, що вітамін А є частиною молекули каротину.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AF8D844-B984-8AB8-3EE2-1C8979E6D96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8497" y="5667251"/>
            <a:ext cx="195243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1A04F6C-B8CD-90BC-5986-C1286A7D75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541490"/>
              </p:ext>
            </p:extLst>
          </p:nvPr>
        </p:nvGraphicFramePr>
        <p:xfrm>
          <a:off x="578497" y="5186067"/>
          <a:ext cx="9563878" cy="128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57520" imgH="909320" progId="ChemDraw.Document.6.0">
                  <p:embed/>
                </p:oleObj>
              </mc:Choice>
              <mc:Fallback>
                <p:oleObj name="CS ChemDraw Drawing" r:id="rId4" imgW="5557520" imgH="90932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97" y="5186067"/>
                        <a:ext cx="9563878" cy="1281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73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2CA27-0FE3-6B89-696D-CF7C931D5C80}"/>
              </a:ext>
            </a:extLst>
          </p:cNvPr>
          <p:cNvSpPr txBox="1"/>
          <p:nvPr/>
        </p:nvSpPr>
        <p:spPr>
          <a:xfrm>
            <a:off x="175726" y="161483"/>
            <a:ext cx="1184054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Каротиноїди поглинають промені синьої і зеленої частин спектра, і в області спектра від 400 до 550 нм мають три основні смуги поглинання. Отже, каротиноїди відіграють роль додаткових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світлозбираючих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пігментів в тій частині спектру, де слабко поглинає хлорофіл. Від них енергія збудження передається на хлорофіл «а». Це особливо важливо для водних екосистем, куди проникають кванти синього і зеленого світла і відмічається дефіцит квантів червоного світла, необхідних для збудження молекули хлорофілу. Каротиноїди також відіграють роль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фотопротекторів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захищають хлорофіл від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фотоокислення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 надто яскравому освітленні. Їх захисний ефект пояснюється здатністю каротиноїдів взаємодіяти зі збудженими молекулами кисню і хлорофілу. В цьому випадку енергія збудження хлорофілу передається на каротиноїди, а потім розсіюється у вигляді тепла. Каротиноїдам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належить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певна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роль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статевому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процесі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рослин: вони надають забарвлення пелюсткам, плодам, коренеплодам, приваблюючи цим самим комах для перехресного запилення.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518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6FAFE1-AAE2-3C96-38A8-4269287BEEA7}"/>
              </a:ext>
            </a:extLst>
          </p:cNvPr>
          <p:cNvSpPr txBox="1"/>
          <p:nvPr/>
        </p:nvSpPr>
        <p:spPr>
          <a:xfrm>
            <a:off x="0" y="159136"/>
            <a:ext cx="11887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Фікобіліни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ще одна група пігментів, які містяться у синьо- зелених та червоних водоростях. Фікобіліни являють собою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тетрапірольні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структури з відкритим ланцюгом, які мають систему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кон’югованих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подвійних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зв’язків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У хімічному відношенні фікобіліни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 речовинами білкової природи.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Фікобіліни є хромофорною частиною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фікобіліпротеїну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глобулінподібного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білка.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Виділяють такі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фікобіліпротеїни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: 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фікоеритрини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пігменти червоного кольору з максимумом поглинання 498-598 нм, 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фікоціаніни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синьо-голубі пігменти з максимумом поглинання 585-630 нм і 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алофікоціаніни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сині, з максимумом поглинання 585-650 нм.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диаграмма, План, Технический чертеж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F477025-2954-0AA3-0526-5EFAE007C6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66" y="4345422"/>
            <a:ext cx="4192122" cy="25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2" name="Picture 2" descr="3.3 Фікобіліни">
            <a:extLst>
              <a:ext uri="{FF2B5EF4-FFF2-40B4-BE49-F238E27FC236}">
                <a16:creationId xmlns:a16="http://schemas.microsoft.com/office/drawing/2014/main" id="{4478CFDB-9001-82DC-ACD0-79828CCCD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32" y="4376250"/>
            <a:ext cx="4370620" cy="24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61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1093F0-82FC-EBCF-3389-FED074943B32}"/>
              </a:ext>
            </a:extLst>
          </p:cNvPr>
          <p:cNvSpPr txBox="1"/>
          <p:nvPr/>
        </p:nvSpPr>
        <p:spPr>
          <a:xfrm>
            <a:off x="129073" y="391794"/>
            <a:ext cx="11933853" cy="5504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Отже,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фікобіліпротеїни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поглинають промені зеленої і жовтої частин спектра в зоні 500-650 нм.</a:t>
            </a:r>
            <a:endParaRPr lang="ru-UA" sz="24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Фікобіліпротеїни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агрегують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один з одним, утворюючи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спеціальні гранули – 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фікобілісоми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розміщуються або в стромі хлоропласта, або на поверхні мембран.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Фікобіліни, як і каротиноїди, є додатковими фотосинтетичними пігментами,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оскільки поглинута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ними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енергія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світла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потім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передається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хлорофілу.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Фікобіліни зумовлюють явище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хроматичної адаптації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водоростей в їх вертикальній зональності. Як відомо, червоні</a:t>
            </a:r>
            <a:r>
              <a:rPr lang="uk-UA" sz="2400" b="1" kern="100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промені, як правило, не проходять глибше 34м. На глибині 177м затримуються жовті промені, 322м – зелені, 500 – сині та фіолетові. Тому біля поверхні води зростають зелені водорості, глибше синьо-зелені, ще глибше – червоні водорості.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73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A4E7B-826B-7979-52E5-191A0BB1C7E4}"/>
              </a:ext>
            </a:extLst>
          </p:cNvPr>
          <p:cNvSpPr txBox="1"/>
          <p:nvPr/>
        </p:nvSpPr>
        <p:spPr>
          <a:xfrm>
            <a:off x="205274" y="243291"/>
            <a:ext cx="11420669" cy="410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Ще в 1905 р. англійський учений Ф.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Блекмен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встановив, що фотосинтез відбувається в два етапи: один з них відбувається лише на світлі – світлова фаза, інший –в темряві –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темнова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фаза. Світлова фаза, своєю чергою, поділяється на два етапи: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фотофізичний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фотохімічний.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Самостійний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характер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світлових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реакцій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був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встановлений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у 1937 р. Р.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Хіллом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і тому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їх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часто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називають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реакціями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Хілла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Світлові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реакції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можуть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бути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виражені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такою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загальною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схемою: </a:t>
            </a:r>
            <a:r>
              <a:rPr lang="ru-UA" sz="2400" b="1" kern="100" spc="-1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світло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12Н</a:t>
            </a:r>
            <a:r>
              <a:rPr lang="ru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ru-UA" sz="2400" b="1" kern="100" spc="1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→</a:t>
            </a:r>
            <a:r>
              <a:rPr lang="ru-UA" sz="2400" b="1" kern="100" spc="1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12Н</a:t>
            </a:r>
            <a:r>
              <a:rPr lang="ru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ru-UA" sz="2400" b="1" kern="100" spc="1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ru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6О</a:t>
            </a:r>
            <a:r>
              <a:rPr lang="ru-UA" sz="2400" b="1" kern="100" spc="-25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Темнові</a:t>
            </a:r>
            <a:r>
              <a:rPr lang="ru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реакції</a:t>
            </a:r>
            <a:r>
              <a:rPr lang="ru-UA" sz="2400" b="1" kern="100" spc="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ru-UA" sz="2400" b="1" kern="100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схемою: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6СО</a:t>
            </a:r>
            <a:r>
              <a:rPr lang="ru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ru-UA" sz="2400" b="1" kern="100" spc="1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ru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12Н</a:t>
            </a:r>
            <a:r>
              <a:rPr lang="ru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ru-UA" sz="2400" b="1" kern="100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→ С</a:t>
            </a:r>
            <a:r>
              <a:rPr lang="ru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ru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ru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ru-UA" sz="2400" b="1" kern="100" spc="9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ru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6Н</a:t>
            </a:r>
            <a:r>
              <a:rPr lang="ru-UA" sz="2400" b="1" kern="100" spc="-2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ru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Презентація з теми: &quot;Фотосинтез: світлова та темнова фаза&quot;">
            <a:extLst>
              <a:ext uri="{FF2B5EF4-FFF2-40B4-BE49-F238E27FC236}">
                <a16:creationId xmlns:a16="http://schemas.microsoft.com/office/drawing/2014/main" id="{93639DC8-EC4E-B34C-956B-5BB66CB55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8" y="4256695"/>
            <a:ext cx="4421922" cy="248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Презентація з теми: &quot;Фотосинтез: світлова та темнова фаза&quot;">
            <a:extLst>
              <a:ext uri="{FF2B5EF4-FFF2-40B4-BE49-F238E27FC236}">
                <a16:creationId xmlns:a16="http://schemas.microsoft.com/office/drawing/2014/main" id="{0F26AF57-0BDA-8B23-A221-E050E996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88" y="4301869"/>
            <a:ext cx="4421922" cy="248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6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847EB1-7382-B804-CE7A-E2FEFA6D17D8}"/>
              </a:ext>
            </a:extLst>
          </p:cNvPr>
          <p:cNvSpPr txBox="1"/>
          <p:nvPr/>
        </p:nvSpPr>
        <p:spPr>
          <a:xfrm>
            <a:off x="0" y="253902"/>
            <a:ext cx="121919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Єдиним невичерпним на цей час джерелом енергії є сонячне світло. Наша зірка ще кілька мільярдів років буде здатна забезпечувати свою систему неспинним потоком енергії.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 нашій планеті (єдиній де підтверджено існує життя) всі живі організми поділяються на гетеротрофні і автотрофні в залежності від типу їх живлення і джерела енергії.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Гетеротрофи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організми, які використовують готові органічні речовини, в яких накопичена потенційна хімічна енергія (тварини, люди, гриби, рослини-паразити, деякі органи рослин, наприклад корені).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Автотрофи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організми, які здатні синтезувати органічні речовини, використовуючи при цьому сонячну або хімічну енергію.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6" name="Picture 2" descr="Презентація на тему &quot;Особливості обміну речовин в автотрофних та  гетеротрофних організмів&quot;">
            <a:extLst>
              <a:ext uri="{FF2B5EF4-FFF2-40B4-BE49-F238E27FC236}">
                <a16:creationId xmlns:a16="http://schemas.microsoft.com/office/drawing/2014/main" id="{D253ABF1-61B1-B69D-BF6B-093A29078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6" b="26548"/>
          <a:stretch/>
        </p:blipFill>
        <p:spPr bwMode="auto">
          <a:xfrm>
            <a:off x="388928" y="4835128"/>
            <a:ext cx="6667500" cy="19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Найепічніша подія. Вчені з'ясували, як і коли помре Сонце">
            <a:extLst>
              <a:ext uri="{FF2B5EF4-FFF2-40B4-BE49-F238E27FC236}">
                <a16:creationId xmlns:a16="http://schemas.microsoft.com/office/drawing/2014/main" id="{84F4C802-5105-AC92-E435-1FCA2CFE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84" y="4835128"/>
            <a:ext cx="3237904" cy="163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015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31C5C-1F05-5987-A3A3-8D03232B8DBA}"/>
              </a:ext>
            </a:extLst>
          </p:cNvPr>
          <p:cNvSpPr txBox="1"/>
          <p:nvPr/>
        </p:nvSpPr>
        <p:spPr>
          <a:xfrm>
            <a:off x="0" y="219069"/>
            <a:ext cx="11859208" cy="4181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Вперше ідею про те, що в хлоропластах існує як мінімум дві пігментні системи  виказав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Р.Емерсон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1957. Виявилося, що сумарний ефект (квантовий вихід) фотосинтезу був вищим при освітленні хлорели одночасно короткохвильовим (650 нм) і довгохвильовим (700 нм) світлом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ефект посилення Емерсона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Пізніше вдалося виділити і вивчити комплекси </a:t>
            </a:r>
            <a:r>
              <a:rPr lang="uk-UA" sz="2400" b="1" i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фотосистеми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і </a:t>
            </a:r>
            <a:r>
              <a:rPr lang="uk-UA" sz="2400" b="1" i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фотосистеми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II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(ФС I, ФС II).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Кожна ФС складається з антенного або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світолозбираючого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комплексу (СЗК) з 200-400 молекул пігментів  і реакційного центру.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8916" name="Picture 4" descr="Фотосистема I — Википедия">
            <a:extLst>
              <a:ext uri="{FF2B5EF4-FFF2-40B4-BE49-F238E27FC236}">
                <a16:creationId xmlns:a16="http://schemas.microsoft.com/office/drawing/2014/main" id="{C4217284-6580-0103-CF61-1F1BD3635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10" y="3950417"/>
            <a:ext cx="4914900" cy="27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Фотосинтез.Хемосинтез.">
            <a:extLst>
              <a:ext uri="{FF2B5EF4-FFF2-40B4-BE49-F238E27FC236}">
                <a16:creationId xmlns:a16="http://schemas.microsoft.com/office/drawing/2014/main" id="{3B183128-03F3-BE51-B59E-E867A3428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0" b="32030"/>
          <a:stretch/>
        </p:blipFill>
        <p:spPr bwMode="auto">
          <a:xfrm>
            <a:off x="224790" y="4619786"/>
            <a:ext cx="66675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57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BCF013-85E8-6A2F-9F99-E7A7D296F563}"/>
              </a:ext>
            </a:extLst>
          </p:cNvPr>
          <p:cNvSpPr txBox="1"/>
          <p:nvPr/>
        </p:nvSpPr>
        <p:spPr>
          <a:xfrm>
            <a:off x="115077" y="494089"/>
            <a:ext cx="11961845" cy="5367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 складу ФС I як реакційний центр входить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дімер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хлорофілу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700.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а антенний комплекс – це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хромопротеїни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що містять 110 молекул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хлорофілів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 максимумами поглинання 680-695 нм, 80-100 молекул хлорофілу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-каротин.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 складу ФС II як реакційний центр входить  хлорофіл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680.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а антенний комплекс – це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хромопротеїни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що містять 40 молекул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хлорофілів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 максимумами поглинання 670-683 нм, 30 молекул хлорофілу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-каротин.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 світловій фазі фотосинтезу відбувається поглинання світла молекулами пігментів і трансформація цієї енергії в хімічну енергію АТР і відновленої NADPH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Всі ці процеси здійснюються у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фотохімічно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активних мембранах хлоропластів і є складною системою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фотофізичних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фотохімічних реакцій.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95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9938" name="Picture 2" descr="Фотосистема I — Википедия">
            <a:extLst>
              <a:ext uri="{FF2B5EF4-FFF2-40B4-BE49-F238E27FC236}">
                <a16:creationId xmlns:a16="http://schemas.microsoft.com/office/drawing/2014/main" id="{727F5CE3-B8AB-36DF-A101-A213E2B95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" y="2231279"/>
            <a:ext cx="7920990" cy="45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Фотосистема II — Вікіпедія">
            <a:extLst>
              <a:ext uri="{FF2B5EF4-FFF2-40B4-BE49-F238E27FC236}">
                <a16:creationId xmlns:a16="http://schemas.microsoft.com/office/drawing/2014/main" id="{B3CB207A-3BE1-5597-CB68-F3994C43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62" y="0"/>
            <a:ext cx="4406118" cy="405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3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205484-9C61-A72D-2D39-BA6CC1728981}"/>
              </a:ext>
            </a:extLst>
          </p:cNvPr>
          <p:cNvSpPr txBox="1"/>
          <p:nvPr/>
        </p:nvSpPr>
        <p:spPr>
          <a:xfrm>
            <a:off x="0" y="393697"/>
            <a:ext cx="11989836" cy="6027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Фотофізичний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етап. Роль пігментних антенних комплексів полягає в тому, щоб збирати і передавати енергію квантів світла, яку кожна молекула пігменту поглинає не частіше одного разу за 0,1с, на молекули реакційних центрів, підтримуючи його таким чином весь час у збудженому стані, «без простою». Передача енергії відбувається за принципом індуктивного резонансу, коли  електричне поле навколо збудженої молекули з певною частотою коливань індукує осциляцію диполя (електрон – ядро) сусідньої (відстань не більше 10 нм) молекули і перехід її електрону в збуджений стан.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Таким чином, в антенних комплексах перенесення енергії здійснюється в ряду: каротин (400-550 нм) - хлорофіл  </a:t>
            </a:r>
            <a:r>
              <a:rPr lang="uk-UA" sz="22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(650нм) -     хлорофіл  </a:t>
            </a:r>
            <a:r>
              <a:rPr lang="uk-UA" sz="22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(660-675 нм)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- 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П680. Швидкість резонансного перенесення енергії від молекули до молекули 10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-10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-9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с.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Міграція енергії  до реакційного центру завершує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фотофізичний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етап фотосинтезу, в результаті якого енергія квантів світла трансформується в енергію збудженого стану електронів молекул реакційних центрів.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44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1986" name="Picture 2" descr="Photosynthesis - Electron Pathway, Chloroplasts, Light Reactions |  Britannica">
            <a:extLst>
              <a:ext uri="{FF2B5EF4-FFF2-40B4-BE49-F238E27FC236}">
                <a16:creationId xmlns:a16="http://schemas.microsoft.com/office/drawing/2014/main" id="{9D1CFA54-352A-AA89-9865-5B82EE22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0" y="173082"/>
            <a:ext cx="9454220" cy="65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830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0962" name="Picture 2" descr="2. Scheme of light reactions in oxygenic photosynthesis. Photosystem... |  Download Scientific Diagram">
            <a:extLst>
              <a:ext uri="{FF2B5EF4-FFF2-40B4-BE49-F238E27FC236}">
                <a16:creationId xmlns:a16="http://schemas.microsoft.com/office/drawing/2014/main" id="{FB08226B-F190-5E8E-4A6E-1F992936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9" y="479943"/>
            <a:ext cx="10856595" cy="550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67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8DF237-1469-6C39-62C9-A52509A8CFD8}"/>
              </a:ext>
            </a:extLst>
          </p:cNvPr>
          <p:cNvSpPr txBox="1"/>
          <p:nvPr/>
        </p:nvSpPr>
        <p:spPr>
          <a:xfrm>
            <a:off x="0" y="146682"/>
            <a:ext cx="11971175" cy="4104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Фотохімічний етап.  Молекули  пігментів реакційних центрів здатні до первинного фотохімічного  розділення зарядів і  це пов'язано з транспортом електронів по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електронтранспорному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ланцюгу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тілакоїдної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мембрани.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реакційному центрі ФС</a:t>
            </a:r>
            <a:r>
              <a:rPr lang="en-US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II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первинним донором електронів служить П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680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а первинним акцептором – білок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феофетін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Фф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 В реакційному центрі ФС</a:t>
            </a:r>
            <a:r>
              <a:rPr lang="en-US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донор – П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700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акцептор –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мономірна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форма хлорофілу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695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(А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 Вторинними акцепторами є:- в ФС I –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залізосіркові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білки А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</a:t>
            </a:r>
            <a:r>
              <a:rPr lang="uk-UA" sz="2400" b="1" kern="100" baseline="-250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та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фередоксин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Фд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); в ФС I</a:t>
            </a:r>
            <a:r>
              <a:rPr lang="en-US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пластохінони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(Q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Q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PQ 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Глаз со сплошной заливкой">
            <a:extLst>
              <a:ext uri="{FF2B5EF4-FFF2-40B4-BE49-F238E27FC236}">
                <a16:creationId xmlns:a16="http://schemas.microsoft.com/office/drawing/2014/main" id="{9085E4D9-8DB1-ED3C-35A7-0DC1CDE9F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642" y="3867150"/>
            <a:ext cx="2990850" cy="29908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AB3CFE-3A26-C17E-9CA9-86D188BBAE37}"/>
              </a:ext>
            </a:extLst>
          </p:cNvPr>
          <p:cNvSpPr/>
          <p:nvPr/>
        </p:nvSpPr>
        <p:spPr>
          <a:xfrm>
            <a:off x="5437026" y="4436278"/>
            <a:ext cx="39284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Подивитесь </a:t>
            </a:r>
          </a:p>
          <a:p>
            <a:pPr algn="ctr"/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самостійно</a:t>
            </a:r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C2A9E-32B0-7E56-CE0B-236B7D9AEF4A}"/>
              </a:ext>
            </a:extLst>
          </p:cNvPr>
          <p:cNvSpPr txBox="1"/>
          <p:nvPr/>
        </p:nvSpPr>
        <p:spPr>
          <a:xfrm>
            <a:off x="2826525" y="6190604"/>
            <a:ext cx="65389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400" dirty="0"/>
              <a:t>https://www.youtube.com/watch?v=SnnmmKApT-c</a:t>
            </a:r>
          </a:p>
        </p:txBody>
      </p:sp>
      <p:pic>
        <p:nvPicPr>
          <p:cNvPr id="10" name="Рисунок 9" descr="Назад со сплошной заливкой">
            <a:extLst>
              <a:ext uri="{FF2B5EF4-FFF2-40B4-BE49-F238E27FC236}">
                <a16:creationId xmlns:a16="http://schemas.microsoft.com/office/drawing/2014/main" id="{68CE830E-E005-8676-BE82-F0F7A1E62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308967">
            <a:off x="3892191" y="4786819"/>
            <a:ext cx="1273128" cy="12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97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D41FDD-9A8A-C950-E80F-E628CBB5F1BC}"/>
              </a:ext>
            </a:extLst>
          </p:cNvPr>
          <p:cNvSpPr txBox="1"/>
          <p:nvPr/>
        </p:nvSpPr>
        <p:spPr>
          <a:xfrm>
            <a:off x="74644" y="195518"/>
            <a:ext cx="11896531" cy="6466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Нециклічний і циклічний транспорт електронів (Z-схема).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Вперше принцип Z- схеми послідовних реакцій транспорту електронів був розроблений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Р.Хілом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Ф.Бендалом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1960 році і є загальновизнаним.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 ФС II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дімер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680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поглинувши енергію 2 квантів переходить в збуджений стан і віддає 2 електрони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Фф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Від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Фф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електрони передаються на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пластохінони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Q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потім на пул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ліпідорозчинних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молекул  PQ, які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переносять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електрони і протони крізь ліпідну фазу мембрани на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залізосірковий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білок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Ріске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FeS</a:t>
            </a:r>
            <a:r>
              <a:rPr lang="uk-UA" sz="2200" b="1" kern="100" baseline="-250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цитохром </a:t>
            </a:r>
            <a:r>
              <a:rPr lang="uk-UA" sz="22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 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гемопротеїн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цитохромного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комплексу   </a:t>
            </a:r>
            <a:r>
              <a:rPr lang="uk-UA" sz="22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uk-UA" sz="2200" b="1" i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uk-UA" sz="22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-f, 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відновлюючи білок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пластоцианін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який містить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Сu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Пц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Вакантні місця («дірки») в П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680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заповнюються двома електронами з переносника електронів Z, що містить марганець, який у свою чергу відновлюється за участю системи S. Окислений білковий комплекс S зв'язує  воду (фотоліз) і відновлюється за рахунок електронів води. Для здійснення цих реакцій в білковому комплексі S необхідні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Mn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і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Cl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Крім електронів при фотолізі води утворюються протони Н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які накопичуються у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тілакоїдному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просторі і вивільняється молекулярний кисень, який виділяється в атмосферу, збагачуючи її на цей газ.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34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B76723-25FB-462A-41C0-C9D86FA7BEF1}"/>
              </a:ext>
            </a:extLst>
          </p:cNvPr>
          <p:cNvSpPr txBox="1"/>
          <p:nvPr/>
        </p:nvSpPr>
        <p:spPr>
          <a:xfrm>
            <a:off x="91751" y="866372"/>
            <a:ext cx="12008498" cy="5392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 збудженні П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700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реакційному центрі ФС</a:t>
            </a:r>
            <a:r>
              <a:rPr lang="en-US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 електрона захоплюються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мономірною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формою хлорофілу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(А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і передаються послідовно на А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Фд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з якого електрони за допомогою NADP-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оксидоредуктази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(з FAD у якості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кофактору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йдуть на відновлення NADP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 вакантні місця в П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700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переходять електрони з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Пц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нециклічний ланцюг перенесення електронів таким чином замикається.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Разом з нециклічним в мембранах хлоропластів функціонує циклічний транспорт електронів, який включає тільки ФС</a:t>
            </a:r>
            <a:r>
              <a:rPr lang="en-US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комплекс цитохромів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uk-UA" sz="2400" b="1" i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-f.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цьому випадку NADP+ не відновлюється і енергія, що вивільняється, використовується  лише для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фосфорилування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АDP.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6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3010" name="Picture 2" descr="Нециклический и циклический транспорт электронов">
            <a:extLst>
              <a:ext uri="{FF2B5EF4-FFF2-40B4-BE49-F238E27FC236}">
                <a16:creationId xmlns:a16="http://schemas.microsoft.com/office/drawing/2014/main" id="{1E9C143E-52FC-F42D-7C8A-BDACA4A67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" y="548748"/>
            <a:ext cx="10328910" cy="54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71D85A-0A90-0B37-2199-5FE1D3A36A54}"/>
              </a:ext>
            </a:extLst>
          </p:cNvPr>
          <p:cNvSpPr txBox="1"/>
          <p:nvPr/>
        </p:nvSpPr>
        <p:spPr>
          <a:xfrm>
            <a:off x="0" y="215256"/>
            <a:ext cx="12191979" cy="4781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Фотосинтез – це процес синтезу рослинами органічних речовин з неорганічних (вуглекислого газу і води) під дією електромагнітної сонячної енергії. Процес перетворення сонячної енергії в енергію хімічних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зв’язків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органічних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сполук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наш час  найбільш уживаним є таке розгорнуте сумарне рівняння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фотосинтезу: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spc="1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12Н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400" b="1" kern="100" spc="-1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=</a:t>
            </a:r>
            <a:r>
              <a:rPr lang="uk-UA" sz="2400" b="1" kern="100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spc="1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6Н</a:t>
            </a:r>
            <a:r>
              <a:rPr lang="uk-UA" sz="2400" b="1" kern="100" spc="-2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Джерелом вуглецю при фотосинтезі є СО2, джерелом водню і кисню –</a:t>
            </a:r>
            <a:r>
              <a:rPr lang="uk-UA" sz="2400" b="1" kern="100" spc="2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вода.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Датою відкриття фотосинтезу</a:t>
            </a: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є 1771 рік.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Фотосинтез, як характерна особливість рослин – &quot;Візуалізація навчання&quot;">
            <a:extLst>
              <a:ext uri="{FF2B5EF4-FFF2-40B4-BE49-F238E27FC236}">
                <a16:creationId xmlns:a16="http://schemas.microsoft.com/office/drawing/2014/main" id="{776CA9F8-E2F3-37E6-41FC-9358CB212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10" y="4635215"/>
            <a:ext cx="3772218" cy="21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Более 46 000 работ на тему «фотосинтез»: стоковые фото, картинки и  изображения royalty-free - iStock">
            <a:extLst>
              <a:ext uri="{FF2B5EF4-FFF2-40B4-BE49-F238E27FC236}">
                <a16:creationId xmlns:a16="http://schemas.microsoft.com/office/drawing/2014/main" id="{DED0C2DC-D1BB-F6C0-C099-97569AA36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17" y="3667177"/>
            <a:ext cx="3089910" cy="30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265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16C628-366E-5BC5-1CEE-B7EAF1ABD510}"/>
              </a:ext>
            </a:extLst>
          </p:cNvPr>
          <p:cNvSpPr txBox="1"/>
          <p:nvPr/>
        </p:nvSpPr>
        <p:spPr>
          <a:xfrm>
            <a:off x="267459" y="68434"/>
            <a:ext cx="119245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Фотофосфорилування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Енергія, що вивільняється при транспорті електронів від П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680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(Е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=-0,8В) до П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700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(Е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=+0,4В), складає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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50 кДж та використовується для синтезу АТР з АDP і фосфору неорганічного.</a:t>
            </a:r>
            <a:endParaRPr lang="ru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76526-85B3-3F71-2085-46D530A439E9}"/>
              </a:ext>
            </a:extLst>
          </p:cNvPr>
          <p:cNvSpPr txBox="1"/>
          <p:nvPr/>
        </p:nvSpPr>
        <p:spPr>
          <a:xfrm>
            <a:off x="0" y="1337187"/>
            <a:ext cx="11924520" cy="5095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Механізм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фотофосфорилування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пов'язаного з діяльністю електротранспортного ланцюга, пояснює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хеміосмотична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теорія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П.Мітчелла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Сутність теорії полягає в наступному. Ланцюг переносників електронів і протонів, працюючий відповідно до окислювально-відновного градієнта, перешнуровує мембрану таким чином, що трансмембранне перенесення електронів і  протонів 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одну сторону сполучається з перенесенням у зворотний бік тільки електронів. В результаті функціонування такого механізму (Н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-помпи) по одну сторону мембрани накопичується надлишок 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виникає електрохімічний (тобто електричний і концентраційний) градієнт іонів 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який служить формою запасання енергії. Зворотний пасивний виток протонів 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крізь протонний канал 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-АТР-ази супроводжується утворенням високоенергетичного зв'язку АТР.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результаті фотохімічних реакцій в хлоропластах створюється необхідний рівень АТР і NADPH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які необхідні для функціонування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темнової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стадії фотосинтезу, де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відновлюється до вуглеводу.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34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Рисунок 1" descr="Изображение выглядит как текст, диаграмма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9E896185-BCE0-A348-8EB9-BEC456C00CE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4" y="441325"/>
            <a:ext cx="10480676" cy="554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065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86F193-50E8-362D-F1FA-B4D739C49818}"/>
              </a:ext>
            </a:extLst>
          </p:cNvPr>
          <p:cNvSpPr txBox="1"/>
          <p:nvPr/>
        </p:nvSpPr>
        <p:spPr>
          <a:xfrm>
            <a:off x="6995160" y="208630"/>
            <a:ext cx="5125305" cy="648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Існують різні шляхи відновлення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  <a:tabLst>
                <a:tab pos="685800" algn="l"/>
              </a:tabLs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-фотосинтез або цикл Кальвіна.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Цей спосіб асиміляції властивий всім рослинам і був вперше описаний американським біохіміком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М.Кальвіном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1956 р. За допомогою міченого 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14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вдалося знайти, що первинним стійким продуктом фіксації вуглекислого газу є С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сполука -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фосфогліцеринова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кислота (ФГК). Це й  дало  назву шляху. Первинним акцептором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є  рибулозо-1,5-біфосфат (РБФ). Весь процес складається з трьох етапів: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034" name="Picture 2" descr="Calvin Cycle: Definition, Steps, &amp; Purpose with Diagram">
            <a:extLst>
              <a:ext uri="{FF2B5EF4-FFF2-40B4-BE49-F238E27FC236}">
                <a16:creationId xmlns:a16="http://schemas.microsoft.com/office/drawing/2014/main" id="{C771F67F-6DEA-C46E-4782-841AAD38F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0" y="152654"/>
            <a:ext cx="6414660" cy="65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98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F9F87D-B0B1-E2FD-459B-40D8BCC38EB8}"/>
              </a:ext>
            </a:extLst>
          </p:cNvPr>
          <p:cNvSpPr txBox="1"/>
          <p:nvPr/>
        </p:nvSpPr>
        <p:spPr>
          <a:xfrm>
            <a:off x="87086" y="639646"/>
            <a:ext cx="12017828" cy="5578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Карбоксилювання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Молекула рибулозо-5-фосфата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фосфорилюється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за участю АТР, а до утвореного РДФ за допомогою РДФ-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карбоксилази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приєднується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що поступив в мезофіл крізь продихи. Одержаний продукт тут же розпадається на дві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тріози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: дві молекули 3-ФГК.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Фаза відновлення.</a:t>
            </a:r>
            <a:r>
              <a:rPr lang="uk-UA" sz="20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3-ФГК</a:t>
            </a:r>
            <a:r>
              <a:rPr lang="uk-UA" sz="20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відновлюється до 3-ФГА (альдегіду) в два етапи: спочатку відбувається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фосфорилування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3-ФГК за допомогою АТР до 1,3-ФГК, а потім її відновлення до 1,3-ФГА за допомогою NADPH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дегідрогенази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фосфоглицеринового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альдегіду.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Фаза регенерації</a:t>
            </a:r>
            <a:r>
              <a:rPr lang="uk-UA" sz="20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первинного акцептора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синтезу кінцевого продукту фотосинтезу. При фіксації 3 молекул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 тих, шести 3-ФГА, що утворилися, п'ять використовуються для  регенерації рибулозо-5-фосфата, а один йде на синтез глюкози. Регенерація здійснюється за допомогою ферментів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ізомераз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транскетолаз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альдолаз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крізь  проміжні С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С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С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-сполуки. 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 невикористаної шостої молекули 3-ФГА, що залишилася, при повторенні циклу синтезується фруктозо-1,6-діфосфат, з якого можуть утворюватися глюкоза, сахароза і крохмаль.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947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5058" name="Picture 2" descr="Calvin cycle made super easy - YouTube">
            <a:extLst>
              <a:ext uri="{FF2B5EF4-FFF2-40B4-BE49-F238E27FC236}">
                <a16:creationId xmlns:a16="http://schemas.microsoft.com/office/drawing/2014/main" id="{947E37B5-CECF-6C86-9F8E-CCE52A7D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4" y="60301"/>
            <a:ext cx="10532576" cy="59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91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2EE80C-F180-CF82-2CC3-8372B1EBCDBA}"/>
              </a:ext>
            </a:extLst>
          </p:cNvPr>
          <p:cNvSpPr txBox="1"/>
          <p:nvPr/>
        </p:nvSpPr>
        <p:spPr>
          <a:xfrm>
            <a:off x="251927" y="277307"/>
            <a:ext cx="11831216" cy="655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  <a:tabLst>
                <a:tab pos="685800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С4-шлях фотосинтезу (Цикл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Хетча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Слека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 групи рослин з С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-шляхом фотосинтезу відносяться цукровий очерет, кукурудза, сорго і ін. Листя цих рослин містить два різні типи хлоропластів: хлоропласти звичайного вигляду – в клітинах мезофілу і велику кількість крупних хлоропластів в клітинах, оточуючих провідні пучки (обкладка).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потрапляє в цитоплазму клітин мезофілу, де за участю ФЕП-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карбоксилази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вступає в реакцію з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фосфоенолпіруватом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(ФЕП), утворюючи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щавелевооцтову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кислоту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оксалоацетат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 Потім вже в хлоропластах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оксалоацетат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відновлюється до яблучної кислоти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малата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за рахунок NADPH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що утворюється в ході світлової стадії фотосинтезу. Потім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переноситься в хлоропласти клітин обкладки судинного пучка, де він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декарбоксилюється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малатдегідрогеназоб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декарбоксилюючою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до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пірувата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та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вступає в цикл Кальвіна, а піруват повертається в хлоропласти клітин мезофілу.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77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5334D-FBB7-C4AE-BF81-25217E2D10FD}"/>
              </a:ext>
            </a:extLst>
          </p:cNvPr>
          <p:cNvSpPr txBox="1"/>
          <p:nvPr/>
        </p:nvSpPr>
        <p:spPr>
          <a:xfrm>
            <a:off x="6124996" y="376417"/>
            <a:ext cx="5852626" cy="5608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Така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компартменталізація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процесу фіксації і використання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дозволяє рослинам з С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-метаболізмом здійснювати фотосинтез навіть при закритих продихах (в посушливі або засолених умовах), оскільки хлоропласти клітин обкладки  використовують як донор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що утворився раніше. С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-рослини можуть також використовувати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 що виникає при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фотодиханні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0219">
            <a:extLst>
              <a:ext uri="{FF2B5EF4-FFF2-40B4-BE49-F238E27FC236}">
                <a16:creationId xmlns:a16="http://schemas.microsoft.com/office/drawing/2014/main" id="{26CDAC9C-004D-24D8-A720-2ACE91C3A2F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9" y="548640"/>
            <a:ext cx="5631386" cy="5436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635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6082" name="Picture 2" descr="C4 photosynthesis - ScienceDirect">
            <a:extLst>
              <a:ext uri="{FF2B5EF4-FFF2-40B4-BE49-F238E27FC236}">
                <a16:creationId xmlns:a16="http://schemas.microsoft.com/office/drawing/2014/main" id="{336EF65F-2CB3-89D5-37DB-D9EA9174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8" y="1165860"/>
            <a:ext cx="6923461" cy="493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C4 Cycle of Photosynthesis - GeeksforGeeks">
            <a:extLst>
              <a:ext uri="{FF2B5EF4-FFF2-40B4-BE49-F238E27FC236}">
                <a16:creationId xmlns:a16="http://schemas.microsoft.com/office/drawing/2014/main" id="{A739E122-B3F3-52C4-CF8E-2B861521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570" y="379413"/>
            <a:ext cx="4257389" cy="48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65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DA6A6B-0373-5F87-BCD3-663AC6B75DAF}"/>
              </a:ext>
            </a:extLst>
          </p:cNvPr>
          <p:cNvSpPr txBox="1"/>
          <p:nvPr/>
        </p:nvSpPr>
        <p:spPr>
          <a:xfrm>
            <a:off x="3114267" y="58804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Порівняння</a:t>
            </a:r>
            <a:r>
              <a:rPr lang="ru-UA" sz="2400" b="1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С3-рослин</a:t>
            </a:r>
            <a:r>
              <a:rPr lang="ru-UA" sz="2400" b="1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</a:t>
            </a:r>
            <a:r>
              <a:rPr lang="ru-UA" sz="2400" b="1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С4-</a:t>
            </a:r>
            <a:r>
              <a:rPr lang="ru-UA" sz="2400" b="1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рослин</a:t>
            </a:r>
            <a:endParaRPr lang="ru-UA" sz="2400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7AEFE5E-9BC7-3AB4-A080-3161E164E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72552"/>
              </p:ext>
            </p:extLst>
          </p:nvPr>
        </p:nvGraphicFramePr>
        <p:xfrm>
          <a:off x="273698" y="672569"/>
          <a:ext cx="11252718" cy="589718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77199">
                  <a:extLst>
                    <a:ext uri="{9D8B030D-6E8A-4147-A177-3AD203B41FA5}">
                      <a16:colId xmlns:a16="http://schemas.microsoft.com/office/drawing/2014/main" val="1910171797"/>
                    </a:ext>
                  </a:extLst>
                </a:gridCol>
                <a:gridCol w="4152993">
                  <a:extLst>
                    <a:ext uri="{9D8B030D-6E8A-4147-A177-3AD203B41FA5}">
                      <a16:colId xmlns:a16="http://schemas.microsoft.com/office/drawing/2014/main" val="375304829"/>
                    </a:ext>
                  </a:extLst>
                </a:gridCol>
                <a:gridCol w="4322526">
                  <a:extLst>
                    <a:ext uri="{9D8B030D-6E8A-4147-A177-3AD203B41FA5}">
                      <a16:colId xmlns:a16="http://schemas.microsoft.com/office/drawing/2014/main" val="421217720"/>
                    </a:ext>
                  </a:extLst>
                </a:gridCol>
              </a:tblGrid>
              <a:tr h="185694"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С3-рослини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С4-рослини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957381"/>
                  </a:ext>
                </a:extLst>
              </a:tr>
              <a:tr h="557083"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Фіксація</a:t>
                      </a:r>
                      <a:r>
                        <a:rPr lang="uk-UA" sz="1600" b="1" spc="-4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2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СО2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Один </a:t>
                      </a:r>
                      <a:r>
                        <a:rPr lang="uk-UA" sz="1600" b="1" spc="-2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раз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Двічі: у клітинах мезофілу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клітинах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обкладки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551827"/>
                  </a:ext>
                </a:extLst>
              </a:tr>
              <a:tr h="742777"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Акцептор</a:t>
                      </a:r>
                      <a:r>
                        <a:rPr lang="uk-UA" sz="1600" b="1" spc="-35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25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СО2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РуБФ</a:t>
                      </a:r>
                      <a:r>
                        <a:rPr lang="uk-UA" sz="1600" b="1" spc="-6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(С5-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сполука)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buSzPts val="1400"/>
                        <a:buFont typeface="Bookman Old Style" panose="02050604050505020204" pitchFamily="18" charset="0"/>
                        <a:buAutoNum type="arabicPeriod"/>
                        <a:tabLst>
                          <a:tab pos="260985" algn="l"/>
                        </a:tabLst>
                      </a:pP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r>
                        <a:rPr lang="uk-UA" sz="1600" b="1" spc="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uk-UA" sz="1600" b="1" spc="-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ФЕП</a:t>
                      </a:r>
                      <a:r>
                        <a:rPr lang="uk-UA" sz="1600" b="1" spc="-3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(С3-сполука)</a:t>
                      </a:r>
                      <a:endParaRPr lang="ru-UA" sz="1600" b="1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buSzPts val="1400"/>
                        <a:buFont typeface="Bookman Old Style" panose="02050604050505020204" pitchFamily="18" charset="0"/>
                        <a:buAutoNum type="arabicPeriod"/>
                        <a:tabLst>
                          <a:tab pos="240030" algn="l"/>
                        </a:tabLst>
                      </a:pP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 –</a:t>
                      </a:r>
                      <a:r>
                        <a:rPr lang="uk-UA" sz="1600" b="1" spc="-3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РуБФ</a:t>
                      </a:r>
                      <a:r>
                        <a:rPr lang="uk-UA" sz="1600" b="1" spc="-2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(С5-сполука)</a:t>
                      </a:r>
                      <a:endParaRPr lang="ru-UA" sz="1600" b="1" spc="-1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02536"/>
                  </a:ext>
                </a:extLst>
              </a:tr>
              <a:tr h="1299860"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Фермент,</a:t>
                      </a:r>
                      <a:r>
                        <a:rPr lang="uk-UA" sz="1600" b="1" spc="-7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що фіксує СО2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РуБФ-карбоксилаза </a:t>
                      </a:r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– недостатньо </a:t>
                      </a:r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активний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клітинах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мезофілу: ФЕП-</a:t>
                      </a:r>
                      <a:r>
                        <a:rPr lang="uk-UA" sz="1600" b="1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карбоксилаза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активний;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uk-UA" sz="1600" b="1" spc="-3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клітинах</a:t>
                      </a:r>
                      <a:r>
                        <a:rPr lang="uk-UA" sz="1600" b="1" spc="-1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обкладки: </a:t>
                      </a:r>
                      <a:r>
                        <a:rPr lang="uk-UA" sz="1600" b="1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РуБФ-карбоксилаза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– достатньо активний,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оскільки</a:t>
                      </a:r>
                      <a:r>
                        <a:rPr lang="uk-UA" sz="1600" b="1" spc="-2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багато</a:t>
                      </a:r>
                      <a:r>
                        <a:rPr lang="uk-UA" sz="1600" b="1" spc="-3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2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СО2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193083"/>
                  </a:ext>
                </a:extLst>
              </a:tr>
              <a:tr h="371389"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1-й</a:t>
                      </a:r>
                      <a:r>
                        <a:rPr lang="uk-UA" sz="1600" b="1" spc="5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продукт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фотосинтезу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С3-сполука</a:t>
                      </a:r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uk-UA" sz="1600" b="1" spc="-2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25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ФГК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С4-сполука</a:t>
                      </a:r>
                      <a:r>
                        <a:rPr lang="uk-UA" sz="1600" b="1" spc="-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–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2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ЩОК, </a:t>
                      </a:r>
                      <a:r>
                        <a:rPr lang="uk-UA" sz="1600" b="1" spc="-1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малат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074478"/>
                  </a:ext>
                </a:extLst>
              </a:tr>
              <a:tr h="1671249"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Анатомічні </a:t>
                      </a:r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особливості</a:t>
                      </a:r>
                      <a:r>
                        <a:rPr lang="uk-UA" sz="1600" b="1" spc="-7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листка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Хлоропласти </a:t>
                      </a:r>
                      <a:r>
                        <a:rPr lang="uk-UA" sz="16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одного типу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Кранц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-анатомія: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клітини 2-х типів з різними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хлоропластами.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У клітинах обкладки хлоропласти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великі,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без гран, з крохмальними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зернами;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uk-UA" sz="1600" b="1" spc="-7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клітинах</a:t>
                      </a:r>
                      <a:r>
                        <a:rPr lang="uk-UA" sz="1600" b="1" spc="-5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мезофілу</a:t>
                      </a:r>
                      <a:r>
                        <a:rPr lang="uk-UA" sz="1600" b="1" spc="-6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– дрібні, з гранами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548018"/>
                  </a:ext>
                </a:extLst>
              </a:tr>
              <a:tr h="371389">
                <a:tc>
                  <a:txBody>
                    <a:bodyPr/>
                    <a:lstStyle/>
                    <a:p>
                      <a:pPr algn="just"/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Фотодихання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spc="-1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Присутнє</a:t>
                      </a:r>
                      <a:endParaRPr lang="ru-UA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Пригнічене</a:t>
                      </a:r>
                      <a:r>
                        <a:rPr lang="uk-UA" sz="1600" b="1" spc="-6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через</a:t>
                      </a:r>
                      <a:r>
                        <a:rPr lang="uk-UA" sz="1600" b="1" spc="-3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велику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кількість</a:t>
                      </a:r>
                      <a:r>
                        <a:rPr lang="uk-UA" sz="1600" b="1" spc="-4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2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СО2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596985"/>
                  </a:ext>
                </a:extLst>
              </a:tr>
              <a:tr h="371389">
                <a:tc>
                  <a:txBody>
                    <a:bodyPr/>
                    <a:lstStyle/>
                    <a:p>
                      <a:pPr algn="just"/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Продуктивність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Врожай</a:t>
                      </a:r>
                      <a:r>
                        <a:rPr lang="uk-UA" sz="1600" b="1" spc="-2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нижчий,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ніж</a:t>
                      </a:r>
                      <a:r>
                        <a:rPr lang="uk-UA" sz="1600" b="1" spc="-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uk-UA" sz="1600" b="1" spc="-3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С4-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рослин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Врожай</a:t>
                      </a:r>
                      <a:r>
                        <a:rPr lang="uk-UA" sz="1600" b="1" spc="-3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вищий,</a:t>
                      </a:r>
                      <a:r>
                        <a:rPr lang="uk-UA" sz="1600" b="1" spc="-5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ніж</a:t>
                      </a:r>
                      <a:r>
                        <a:rPr lang="uk-UA" sz="1600" b="1" spc="-35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uk-UA" sz="1600" b="1" spc="-6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С3- </a:t>
                      </a:r>
                      <a:r>
                        <a:rPr lang="uk-UA" sz="1600" b="1" spc="-1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рослин</a:t>
                      </a:r>
                      <a:endParaRPr lang="ru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771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91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8130" name="Picture 2" descr="A schematic diagram of C3 and C4 photosynthesis. | Download Scientific  Diagram">
            <a:extLst>
              <a:ext uri="{FF2B5EF4-FFF2-40B4-BE49-F238E27FC236}">
                <a16:creationId xmlns:a16="http://schemas.microsoft.com/office/drawing/2014/main" id="{36DADAEE-2729-77B4-D540-DB2027DB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" y="284657"/>
            <a:ext cx="10719436" cy="570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58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9630AB-472F-D55F-18FE-467A8A2E34A6}"/>
              </a:ext>
            </a:extLst>
          </p:cNvPr>
          <p:cNvSpPr txBox="1"/>
          <p:nvPr/>
        </p:nvSpPr>
        <p:spPr>
          <a:xfrm>
            <a:off x="130638" y="116181"/>
            <a:ext cx="11930723" cy="6439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uk-UA" sz="2400" b="1" kern="1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фотосинтезу:</a:t>
            </a:r>
            <a:endParaRPr lang="ru-UA" sz="24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400"/>
              <a:buFont typeface="Bookman Old Style" panose="02050604050505020204" pitchFamily="18" charset="0"/>
              <a:buAutoNum type="arabicPeriod"/>
              <a:tabLst>
                <a:tab pos="68707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Зміна складу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атмосфери: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400"/>
              <a:buFont typeface="Bookman Old Style" panose="02050604050505020204" pitchFamily="18" charset="0"/>
              <a:buAutoNum type="arabicPeriod"/>
              <a:tabLst>
                <a:tab pos="68707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</a:t>
            </a:r>
            <a:r>
              <a:rPr lang="uk-UA" sz="2400" b="1" kern="100" spc="-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органічної</a:t>
            </a:r>
            <a:r>
              <a:rPr lang="uk-UA" sz="2400" b="1" kern="100" spc="-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речовини.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Bookman Old Style" panose="02050604050505020204" pitchFamily="18" charset="0"/>
              <a:buAutoNum type="arabicPeriod"/>
              <a:tabLst>
                <a:tab pos="68707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uk-UA" sz="2400" b="1" kern="100" spc="-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потенційної</a:t>
            </a:r>
            <a:r>
              <a:rPr lang="uk-UA" sz="2400" b="1" kern="100" spc="-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енергії.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Bookman Old Style" panose="02050604050505020204" pitchFamily="18" charset="0"/>
              <a:buAutoNum type="arabicPeriod"/>
              <a:tabLst>
                <a:tab pos="687070" algn="l"/>
              </a:tabLst>
            </a:pP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Виділяють п'ять основних аспектів планетарної ролі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фотосинтезуючих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організмів.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Накопичення органічної маси. В процесі фотосинтезу наземні рослини утворюють до 170 млрд.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тонн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а рослини світового океану – до 70 млрд. тон біомаси на рік в перерахунку на суху речовину, що використовується гетеротрофними організмами.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Забезпечення постійного вмісту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повітрі. Зв</a:t>
            </a:r>
            <a:r>
              <a:rPr lang="en-US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язування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ході фотосинтезу значною мірою компенсує його виділення в результаті інших процесів (дихання, бродіння, діяльність вулканів, виробнича діяльність людства).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Фотосинтез – Бесплатные иконки: экология и окружающая среда">
            <a:extLst>
              <a:ext uri="{FF2B5EF4-FFF2-40B4-BE49-F238E27FC236}">
                <a16:creationId xmlns:a16="http://schemas.microsoft.com/office/drawing/2014/main" id="{7392C652-8D6B-B8F7-ACCD-65BA584FF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030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70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7106" name="Picture 2" descr="The difference between C3 and C4 plants | RIPE">
            <a:extLst>
              <a:ext uri="{FF2B5EF4-FFF2-40B4-BE49-F238E27FC236}">
                <a16:creationId xmlns:a16="http://schemas.microsoft.com/office/drawing/2014/main" id="{19E5DBAD-ADCC-2168-AA9D-12D64535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" y="81648"/>
            <a:ext cx="8694420" cy="669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47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A6D059-78B6-2487-1836-D010BD96FC44}"/>
              </a:ext>
            </a:extLst>
          </p:cNvPr>
          <p:cNvSpPr txBox="1"/>
          <p:nvPr/>
        </p:nvSpPr>
        <p:spPr>
          <a:xfrm>
            <a:off x="0" y="199943"/>
            <a:ext cx="12045820" cy="655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  <a:tabLst>
                <a:tab pos="685800" algn="l"/>
              </a:tabLst>
            </a:pPr>
            <a:r>
              <a:rPr lang="uk-UA" sz="18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САМ-метаболізм (за типом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толстянкових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 сукулентів спостерігається добовий цикл метаболізму С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-кислот з утворенням яблучної кислоти вночі. Цей тип фотосинтезу називають САМ-метаболізм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crassulacean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асid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metabolism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 Продихи цих рослин вдень за звичай закриті, що запобігає втраті води, і відкриваються вночі.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поступає в листя, де взаємодіє з ФЕП, утворюючи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щавелевооцтову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кислоту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оксалоацетат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), яка відновлюється до яблучної кислоти. Вона накопичується у вакуолях клітин листка, що призводить до підкислення клітинного соку в нічний час.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Вдень  в умовах високої температури, коли продихи закриті,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транспортується з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вакуолей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цитоплазму і там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декарбоксилюється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за участю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малатдегідрогенази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декарбоксилюючої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малік-ензима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з утворенням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пірувату.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поступає в хлоропласти і включається в них в цикл Кальвіна, беручи участь в синтезі вуглеводів.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1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1202" name="Picture 2" descr="CAM Plants - Definition, Evolution, Photosynthesis, Examples, and FAQs">
            <a:extLst>
              <a:ext uri="{FF2B5EF4-FFF2-40B4-BE49-F238E27FC236}">
                <a16:creationId xmlns:a16="http://schemas.microsoft.com/office/drawing/2014/main" id="{A3AA682A-6500-6F78-8C53-2F45C8C09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5715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480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0178" name="Picture 2">
            <a:extLst>
              <a:ext uri="{FF2B5EF4-FFF2-40B4-BE49-F238E27FC236}">
                <a16:creationId xmlns:a16="http://schemas.microsoft.com/office/drawing/2014/main" id="{F549495C-8A1D-72C2-1F00-F1864D9A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" y="524891"/>
            <a:ext cx="10237470" cy="54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444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2226" name="Picture 2" descr="Types of Photosynthesis in Plants: C3, C4, and CAM - YouTube">
            <a:extLst>
              <a:ext uri="{FF2B5EF4-FFF2-40B4-BE49-F238E27FC236}">
                <a16:creationId xmlns:a16="http://schemas.microsoft.com/office/drawing/2014/main" id="{BDCAF83F-40A8-A0FE-6FB0-0107AE1DB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4" y="233265"/>
            <a:ext cx="10439229" cy="58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86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3250" name="Picture 2" descr="IJMS | Free Full-Text | Defining Mechanisms of C3 to CAM Photosynthesis  Transition toward Enhancing Crop Stress Resilience">
            <a:extLst>
              <a:ext uri="{FF2B5EF4-FFF2-40B4-BE49-F238E27FC236}">
                <a16:creationId xmlns:a16="http://schemas.microsoft.com/office/drawing/2014/main" id="{61CC067A-B1BF-6DB0-6697-ECBFACECD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6" y="326559"/>
            <a:ext cx="9088276" cy="59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03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Рисунок 1" descr="Глаз со сплошной заливкой">
            <a:extLst>
              <a:ext uri="{FF2B5EF4-FFF2-40B4-BE49-F238E27FC236}">
                <a16:creationId xmlns:a16="http://schemas.microsoft.com/office/drawing/2014/main" id="{662C662F-60CB-3C57-02DA-5409CA631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399614"/>
            <a:ext cx="2990850" cy="29908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932711-0462-35B0-321E-766EAAAC4786}"/>
              </a:ext>
            </a:extLst>
          </p:cNvPr>
          <p:cNvSpPr/>
          <p:nvPr/>
        </p:nvSpPr>
        <p:spPr>
          <a:xfrm>
            <a:off x="6096000" y="257129"/>
            <a:ext cx="39284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Подивитесь </a:t>
            </a:r>
          </a:p>
          <a:p>
            <a:pPr algn="ctr"/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самостійно</a:t>
            </a:r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Рисунок 4" descr="Назад со сплошной заливкой">
            <a:extLst>
              <a:ext uri="{FF2B5EF4-FFF2-40B4-BE49-F238E27FC236}">
                <a16:creationId xmlns:a16="http://schemas.microsoft.com/office/drawing/2014/main" id="{9C311982-E2C9-66A1-836E-A0D3477A29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437265">
            <a:off x="4639457" y="812042"/>
            <a:ext cx="1273128" cy="1273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C0B3A-CBC0-B4F0-B6FD-4010C9B36968}"/>
              </a:ext>
            </a:extLst>
          </p:cNvPr>
          <p:cNvSpPr txBox="1"/>
          <p:nvPr/>
        </p:nvSpPr>
        <p:spPr>
          <a:xfrm>
            <a:off x="293739" y="2268739"/>
            <a:ext cx="9064865" cy="1826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Фотосинтез. Хемосинтез</a:t>
            </a:r>
            <a:endParaRPr lang="ru-U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u="sng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https://www.youtube.com/watch?v=xrybcmLkBYw</a:t>
            </a:r>
            <a:endParaRPr lang="ru-U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Фотосинтез: </a:t>
            </a:r>
            <a:r>
              <a:rPr lang="ru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світлова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</a:t>
            </a:r>
            <a:r>
              <a:rPr lang="ru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темнова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фаза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UA" sz="2400" b="1" u="sng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https://www.youtube.com/watch?v=MeD7n6fnLMA</a:t>
            </a:r>
            <a:endParaRPr lang="ru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662C38-86E8-5FC2-3B74-82020C04194E}"/>
              </a:ext>
            </a:extLst>
          </p:cNvPr>
          <p:cNvSpPr txBox="1"/>
          <p:nvPr/>
        </p:nvSpPr>
        <p:spPr>
          <a:xfrm>
            <a:off x="293739" y="4304741"/>
            <a:ext cx="11882533" cy="196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Фотосинтез. </a:t>
            </a:r>
            <a:r>
              <a:rPr lang="ru-UA" sz="2400" b="1" kern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Світлова</a:t>
            </a: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UA" sz="2400" b="1" kern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темнова</a:t>
            </a: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фаза</a:t>
            </a:r>
            <a:endParaRPr lang="ru-U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u="sng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https://www.youtube.com/watch?v=KkYDG7Kx3vg</a:t>
            </a:r>
            <a:endParaRPr lang="ru-U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Фотосинтез в </a:t>
            </a:r>
            <a:r>
              <a:rPr lang="ru-UA" sz="2400" b="1" kern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дослідах</a:t>
            </a: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UA" sz="2400" b="1" kern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</a:t>
            </a: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Сакса та </a:t>
            </a:r>
            <a:r>
              <a:rPr lang="ru-UA" sz="2400" b="1" kern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</a:t>
            </a: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UA" sz="2400" b="1" kern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вуглекислим</a:t>
            </a: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газом</a:t>
            </a:r>
            <a:endParaRPr lang="ru-U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u="sng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https://www.youtube.com/watch?v=ctZMmzRvqe0</a:t>
            </a:r>
            <a:endParaRPr lang="ru-U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4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011D63-664C-B829-016E-AFCB4368D28F}"/>
              </a:ext>
            </a:extLst>
          </p:cNvPr>
          <p:cNvSpPr txBox="1"/>
          <p:nvPr/>
        </p:nvSpPr>
        <p:spPr>
          <a:xfrm>
            <a:off x="0" y="360711"/>
            <a:ext cx="11989836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Фотодихання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це процес вивільнення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поглинання 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що активується світлом, тобто процес, зворотній фотосинтезу. Цей процес посилюється при низькому вмісті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високих концентраціях 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або при підвищенні температури. В цих умовах РДФ-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карбоксилаза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хлоропластах може функціонувати як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оксигеназа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яка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каталізує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окислювальне розщеплення рибулозо-1,5-діфосфата на 3-ФГК і 2-фосфогліколеву кислоту, яка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дефосфорилюється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гліколеву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кислоту.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Гліколат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 хлоропластів поступає в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пероксисому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там окислюється до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гліоксилата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Перекис водню, що при цьому утворюється, усувається каталазою.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Гліоксилат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амінується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перетворюючись на гліцин і транспортується в мітохондрію.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мітохондрії з двох молекул гліцину утворюється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серін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вивільняється СО</a:t>
            </a:r>
            <a:r>
              <a:rPr lang="uk-UA" sz="20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Серін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може знову поступати в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пероксисому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де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трансамінується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 піруватом.  Утворений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гідроксіпіруват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відновлюється до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гліцерата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який може знову поступати в хлоропласти і включатися в цикл Кальвіна.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У С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-рослин  СО</a:t>
            </a:r>
            <a:r>
              <a:rPr lang="uk-UA" sz="20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2,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що вивільняється при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фотодиханні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перехоплюється в клітинах мезофілу, де з нього утворюються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оксалоацетат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</a:t>
            </a:r>
            <a:r>
              <a:rPr lang="uk-UA" sz="20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малат</a:t>
            </a:r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3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4274" name="Picture 2" descr="Фотодихання — Вікіпедія">
            <a:extLst>
              <a:ext uri="{FF2B5EF4-FFF2-40B4-BE49-F238E27FC236}">
                <a16:creationId xmlns:a16="http://schemas.microsoft.com/office/drawing/2014/main" id="{C0880C88-211D-58FD-21EA-141750EC8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52485"/>
            <a:ext cx="8618220" cy="649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97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AA8B9B-93F8-998E-9FAE-5190C631226D}"/>
              </a:ext>
            </a:extLst>
          </p:cNvPr>
          <p:cNvSpPr txBox="1"/>
          <p:nvPr/>
        </p:nvSpPr>
        <p:spPr>
          <a:xfrm>
            <a:off x="220805" y="489460"/>
            <a:ext cx="11971175" cy="5495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Екологія фотосинтезу.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9705" indent="457200" algn="just">
              <a:lnSpc>
                <a:spcPct val="107000"/>
              </a:lnSpc>
              <a:spcAft>
                <a:spcPts val="6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Фотосинтез здійснюється в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напівавтономних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органелах – хлоропластах. Проте він значною мірою контролюється іншими процесами, що відбуваються в рослині, і факторами зовнішнього середовища. 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Відтік </a:t>
            </a:r>
            <a:r>
              <a:rPr lang="uk-UA" sz="2400" b="1" u="sng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асимілянтів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Накопичення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фотоасимілянтів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хлоропластах і в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навколопластидному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просторі призводить до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інгібірування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ферментів, що беруть участь у фотосинтезі.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Вік листа і рослини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В ході росту листа інтенсивність фотосинтезу збільшується. Після закінчення росту листа вона поступово знижується. У багатьох однорічних рослин інтенсивність фотосинтезу сягає максимуму у фазі бутонізації і цвітіння, а потім знижується.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85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0004ED-4196-15C7-A975-E5BEF2799836}"/>
              </a:ext>
            </a:extLst>
          </p:cNvPr>
          <p:cNvSpPr txBox="1"/>
          <p:nvPr/>
        </p:nvSpPr>
        <p:spPr>
          <a:xfrm>
            <a:off x="230135" y="103439"/>
            <a:ext cx="11961845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3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Перешкода розвитку парникового ефекту. Частина сонячного світу відбивається від поверхні Землі у вигляді теплового інфрачервоного випромінювання. СО</a:t>
            </a:r>
            <a:r>
              <a:rPr lang="uk-UA" sz="23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3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поглинає інфрачервоне випромінювання і тим самим зберігає тепло на Землі. Підвищення вмісту СО</a:t>
            </a:r>
            <a:r>
              <a:rPr lang="uk-UA" sz="23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3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атмосфері сприяє збільшенню температури, тобто створює парниковий ефект. Це призводить до затоплення прибережних зон через підняття рівня світового океану в результаті танення льодовиків в горах і на полюсах. Проте високий вміст СО</a:t>
            </a:r>
            <a:r>
              <a:rPr lang="uk-UA" sz="23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3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повітрі активує фотосинтез і, отже, концентрація  СО</a:t>
            </a:r>
            <a:r>
              <a:rPr lang="uk-UA" sz="23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3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повітрі знову зменшується.</a:t>
            </a:r>
            <a:endParaRPr lang="ru-UA" sz="23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242C8B-C66C-49D5-7C71-6CE96804854C}"/>
              </a:ext>
            </a:extLst>
          </p:cNvPr>
          <p:cNvSpPr txBox="1"/>
          <p:nvPr/>
        </p:nvSpPr>
        <p:spPr>
          <a:xfrm>
            <a:off x="230115" y="3381259"/>
            <a:ext cx="1196184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3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Накопичення кисню в атмосфері. Спочатку в атмосфері Землі кисню було дуже мало. Зараз його вміст складає 21 % за об'ємом повітря. В основному, цей кисень є продуктом фотосинтезу. Щорічно рослини і інші </a:t>
            </a:r>
            <a:r>
              <a:rPr lang="uk-UA" sz="23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фотосинтезуючі</a:t>
            </a:r>
            <a:r>
              <a:rPr lang="uk-UA" sz="23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організми поставляють в атмосферу приблизно 120 млрд. тон кисню.</a:t>
            </a:r>
            <a:endParaRPr lang="ru-UA" sz="2300" b="1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AAE14693-45B8-BA63-2A6F-1022A98E5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35" y="5190071"/>
            <a:ext cx="1143935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Озоновий екран. Озон (О</a:t>
            </a:r>
            <a:r>
              <a:rPr kumimoji="0" lang="uk-UA" altLang="ru-UA" sz="23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kumimoji="0" lang="uk-UA" altLang="ru-UA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утворюється в результаті </a:t>
            </a:r>
            <a:r>
              <a:rPr kumimoji="0" lang="uk-UA" altLang="ru-UA" sz="23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фотодисоціації</a:t>
            </a:r>
            <a:r>
              <a:rPr kumimoji="0" lang="uk-UA" altLang="ru-UA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молекул кисню під дією сонячної радіації на висоті близько 25 км.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Озон затримує значну частину ультрафіолетового світла,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згубного для всього живого.</a:t>
            </a:r>
            <a:r>
              <a:rPr kumimoji="0" lang="uk-UA" altLang="ru-UA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uk-UA" altLang="ru-UA" sz="2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65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7E7B91-0ABB-3353-24E8-C3BA6596FCF1}"/>
              </a:ext>
            </a:extLst>
          </p:cNvPr>
          <p:cNvSpPr txBox="1"/>
          <p:nvPr/>
        </p:nvSpPr>
        <p:spPr>
          <a:xfrm>
            <a:off x="195943" y="818317"/>
            <a:ext cx="11812555" cy="5315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Світло.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Є нижній поріг освітленості, при якому рослини починають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фотосинтезувати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Потім залежність інтенсивності фотосинтезу від освітленості має логарифмічний характер з подальшим виходом на плато. Кут нахилу кривої залежності інтенсивності фотосинтезу від освітленості залежить від впливу інших чинників. Так, у світлолюбних рослин вона виходить на плато при значно більш високій освітленості, ніж у тіньовитривалих рослин. Рівень освітлення, при якому поглинання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ході фотосинтезу дорівнює виділенню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процесі дихання, називається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компенсаційним пунктом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Важливим є і спектральний склад світла. При освітленні червоним світлом утворюються переважно вуглеводи, синім -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аміно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і органічні кислоти.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204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D51CAF-EDF4-8214-E5FE-DD966BE6F710}"/>
              </a:ext>
            </a:extLst>
          </p:cNvPr>
          <p:cNvSpPr txBox="1"/>
          <p:nvPr/>
        </p:nvSpPr>
        <p:spPr>
          <a:xfrm>
            <a:off x="194388" y="183474"/>
            <a:ext cx="11803224" cy="333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2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Температура. 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 низькій освітленості фотосинтез йде з однаковою швидкістю при 15 і 25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С. Це пояснюється тим, що при низькій освітленості інтенсивність фотосинтезу залежить від швидкості світлових реакцій. При високій освітленості інтенсивність фотосинтезу лімітується швидкістю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темнових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реакцій і Q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приблизно дорівнює 2. Для більшості рослини С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-типу оптимальна температура 20-25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С, для рослин С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-типу  - 25-40</a:t>
            </a:r>
            <a:r>
              <a:rPr lang="uk-UA" sz="22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С. При температурі вище за оптимальну інтенсивність фотосинтезу знижується через інактивацію ферментів хлоропластів і закриття продихових щілин 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73C6A-9433-B29E-E5C8-ECD5D41F72A8}"/>
              </a:ext>
            </a:extLst>
          </p:cNvPr>
          <p:cNvSpPr txBox="1"/>
          <p:nvPr/>
        </p:nvSpPr>
        <p:spPr>
          <a:xfrm>
            <a:off x="110412" y="3620575"/>
            <a:ext cx="11971175" cy="2613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2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Вміст СО</a:t>
            </a:r>
            <a:r>
              <a:rPr lang="uk-UA" sz="2200" b="1" u="sng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2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повітрі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Підвищення вмісту СО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 0,03 % до 0,3 % викликає збільшення інтенсивності фотосинтезу. Подальше зростання концентрації СО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до 1 % не позначається на фотосинтезі, але більш високий рівень СО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повітрі призводить до депресії фотосинтезу. Високі концентрації СО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особливо несприятливі при високому рівні освітленості, оскільки відбувається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інгібірування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темнових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реакцій. Вплив вмісту вуглекислого газу на фотосинтез залежить від виду рослини.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9428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5066C-FF1B-10A3-F22A-3B041DA348AD}"/>
              </a:ext>
            </a:extLst>
          </p:cNvPr>
          <p:cNvSpPr txBox="1"/>
          <p:nvPr/>
        </p:nvSpPr>
        <p:spPr>
          <a:xfrm>
            <a:off x="0" y="122311"/>
            <a:ext cx="12117335" cy="307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2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Водозабезпечення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При значному водному дефіциті інтенсивність фотосинтезу знижується через закриття продихів, що зменшує надходження СО</a:t>
            </a:r>
            <a:r>
              <a:rPr lang="uk-UA" sz="22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листя, знижує транспірацію і призводить до підвищення температури листка. Крім того, зневоднення змінює  конформацію і, отже, активність ферментів.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2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Вміст кисню в повітрі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в середньому,  дорівнює 21 %. Підвищення концентрації або відсутність кисню для фотосинтезу є несприятливим. Кисень знижує активність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рибулозодіфосфаткарбоксилази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A71180-B6E5-8E5A-E4FA-10044CB7C403}"/>
              </a:ext>
            </a:extLst>
          </p:cNvPr>
          <p:cNvSpPr txBox="1"/>
          <p:nvPr/>
        </p:nvSpPr>
        <p:spPr>
          <a:xfrm>
            <a:off x="74665" y="3200526"/>
            <a:ext cx="11940053" cy="333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2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Мінеральне живлення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Виключення будь-якого елемента мінерального живлення негативно позначається на фотосинтезі. Особливо важливі такі елементи як фосфор, магній, залізо, марганець, мідь, калій і азот. На всіх етапах фотосинтезу беруть участь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фосфорильовані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сполуки. Калій активує процеси фосфорилювання і бере участь у відкритті продихів. Магній входить до складу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хлорофілів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активує реакції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карбоксилювання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відновлення </a:t>
            </a:r>
            <a:r>
              <a:rPr lang="en-US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АДР. Залізо необхідне для синтезу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хлорофілів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Марганець бере участь у фотолізі води. Мідь входить до складу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пластоцианіну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Азот необхідний для формування хлоропластів і утворення пігментів.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68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81CFA1-D495-885A-DDD3-5BD42CA52C8A}"/>
              </a:ext>
            </a:extLst>
          </p:cNvPr>
          <p:cNvSpPr txBox="1"/>
          <p:nvPr/>
        </p:nvSpPr>
        <p:spPr>
          <a:xfrm>
            <a:off x="0" y="198425"/>
            <a:ext cx="12111135" cy="337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Утворені в результаті фотосинтезу вуглеводи та інші органічні речовини використовуються клітинами рослинного організму (і тваринними організмами також) як поживні речовини. Найважливішим етапом живлення органічними речовинами на клітинному рівні виступає процес дихання.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>
              <a:lnSpc>
                <a:spcPct val="97000"/>
              </a:lnSpc>
            </a:pP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Дихання – це складний, багатоступінчастий процес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біологічного окиснення органічних речовин з використанням 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простих неорганічних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сполук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 Н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 з вивільненням енергії, яка використовується на життєдіяльність організму.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Глаз со сплошной заливкой">
            <a:extLst>
              <a:ext uri="{FF2B5EF4-FFF2-40B4-BE49-F238E27FC236}">
                <a16:creationId xmlns:a16="http://schemas.microsoft.com/office/drawing/2014/main" id="{32FCE749-A3CE-CB4F-29DC-B9C7B4F26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0924" y="2885942"/>
            <a:ext cx="2990850" cy="29908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0A9CEE-177D-D798-4516-2B41A47036B4}"/>
              </a:ext>
            </a:extLst>
          </p:cNvPr>
          <p:cNvSpPr/>
          <p:nvPr/>
        </p:nvSpPr>
        <p:spPr>
          <a:xfrm>
            <a:off x="5392289" y="3459861"/>
            <a:ext cx="39284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Подивитесь </a:t>
            </a:r>
          </a:p>
          <a:p>
            <a:pPr algn="ctr"/>
            <a:r>
              <a:rPr lang="uk-UA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самостійно</a:t>
            </a:r>
            <a:endParaRPr lang="uk-UA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639A7-7DC3-778E-12E3-F3E34A67E4B1}"/>
              </a:ext>
            </a:extLst>
          </p:cNvPr>
          <p:cNvSpPr txBox="1"/>
          <p:nvPr/>
        </p:nvSpPr>
        <p:spPr>
          <a:xfrm>
            <a:off x="6088360" y="5039609"/>
            <a:ext cx="6103620" cy="1361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UA" sz="2400" b="1" kern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КЛІТИННЕ ДИХАННЯ</a:t>
            </a:r>
            <a:endParaRPr lang="ru-U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UA" sz="2400" b="1" u="sng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https://www.youtube.com/watch?v=dFcz6LxUj30</a:t>
            </a:r>
            <a:endParaRPr lang="ru-UA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Назад со сплошной заливкой">
            <a:extLst>
              <a:ext uri="{FF2B5EF4-FFF2-40B4-BE49-F238E27FC236}">
                <a16:creationId xmlns:a16="http://schemas.microsoft.com/office/drawing/2014/main" id="{A12D5461-23AB-A0EA-CEFF-EB41606DCA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563997">
            <a:off x="5033550" y="4644885"/>
            <a:ext cx="1273128" cy="1273128"/>
          </a:xfrm>
          <a:prstGeom prst="rect">
            <a:avLst/>
          </a:prstGeom>
        </p:spPr>
      </p:pic>
      <p:pic>
        <p:nvPicPr>
          <p:cNvPr id="55298" name="Picture 2" descr="Дихання рослин - Пізнаємо природу. 6 клас. Мідак">
            <a:extLst>
              <a:ext uri="{FF2B5EF4-FFF2-40B4-BE49-F238E27FC236}">
                <a16:creationId xmlns:a16="http://schemas.microsoft.com/office/drawing/2014/main" id="{0685BBC5-2FD4-C893-9100-B8C3F89A5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6" y="3728354"/>
            <a:ext cx="4966683" cy="21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739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D279DE-0F27-3E21-183C-68608F48F7EB}"/>
              </a:ext>
            </a:extLst>
          </p:cNvPr>
          <p:cNvSpPr txBox="1"/>
          <p:nvPr/>
        </p:nvSpPr>
        <p:spPr>
          <a:xfrm>
            <a:off x="146180" y="0"/>
            <a:ext cx="12045820" cy="356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 дихання:</a:t>
            </a:r>
            <a:endParaRPr lang="ru-UA" sz="22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Bookman Old Style" panose="02050604050505020204" pitchFamily="18" charset="0"/>
              <a:buAutoNum type="arabicPeriod"/>
              <a:tabLst>
                <a:tab pos="687705" algn="l"/>
              </a:tabLst>
            </a:pPr>
            <a:r>
              <a:rPr lang="uk-UA" sz="22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процесі дихання відбувається дисиміляція органічних речовин з вивільненням енергії, яка запасається у вигляді </a:t>
            </a:r>
            <a:r>
              <a:rPr lang="uk-UA" sz="22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макроергічної</a:t>
            </a:r>
            <a:r>
              <a:rPr lang="uk-UA" sz="22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сполуки АТФ.</a:t>
            </a:r>
            <a:endParaRPr lang="ru-UA" sz="22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Bookman Old Style" panose="02050604050505020204" pitchFamily="18" charset="0"/>
              <a:buAutoNum type="arabicPeriod"/>
              <a:tabLst>
                <a:tab pos="687705" algn="l"/>
              </a:tabLst>
            </a:pPr>
            <a:r>
              <a:rPr lang="uk-UA" sz="22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процесі дихання утворюються проміжні продукти, що використовуються для синтезу інших </a:t>
            </a:r>
            <a:r>
              <a:rPr lang="uk-UA" sz="22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22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(амінокислоти, білки, пігменти (</a:t>
            </a:r>
            <a:r>
              <a:rPr lang="uk-UA" sz="22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хлорофіли</a:t>
            </a:r>
            <a:r>
              <a:rPr lang="uk-UA" sz="22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каротиноїди), нуклеїнові кислоти, алкалоїди тощо ).</a:t>
            </a:r>
            <a:endParaRPr lang="ru-UA" sz="22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Вода, яка утворюється в процесі дихання використовується рослиною при дефіциті води.</a:t>
            </a:r>
            <a:endParaRPr lang="ru-UA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0677E-5021-7B7C-5ACE-A53D8A8A589D}"/>
              </a:ext>
            </a:extLst>
          </p:cNvPr>
          <p:cNvSpPr txBox="1"/>
          <p:nvPr/>
        </p:nvSpPr>
        <p:spPr>
          <a:xfrm>
            <a:off x="300135" y="3713466"/>
            <a:ext cx="11737910" cy="2613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Значення дихання не обмежується тим, що цей процес поставляє енергію. Дихання, подібно до фотосинтезу, складний окислювально-відновний процес, що йде через низку етапів. На його проміжних стадіях утворюються органічні сполуки (органічні кислоти і пентози), які потім використовуються в різних метаболічних реакціях. Крім того, вода, що утворюється при диханні, в крайніх умовах зневоднення може бути використана рослиною і захистити організм від загибелі. 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09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B1327E-440F-6B4D-166E-DA30F76ECE94}"/>
              </a:ext>
            </a:extLst>
          </p:cNvPr>
          <p:cNvSpPr txBox="1"/>
          <p:nvPr/>
        </p:nvSpPr>
        <p:spPr>
          <a:xfrm>
            <a:off x="-139960" y="320673"/>
            <a:ext cx="12055151" cy="5880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Таким чином, дихання – центральний метаболічний процес, що переплітається багаточисельними зв'язками із іншими процесами обміну.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положення теорії біологічного окиснення такі:</a:t>
            </a:r>
            <a:endParaRPr lang="ru-UA" sz="24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100"/>
              <a:buFont typeface="Wingdings" panose="05000000000000000000" pitchFamily="2" charset="2"/>
              <a:buChar char=""/>
              <a:tabLst>
                <a:tab pos="72390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обов’язковим учасником дихання є вода;</a:t>
            </a:r>
            <a:endParaRPr lang="ru-UA" sz="2400" b="1" kern="100" spc="0" dirty="0">
              <a:effectLst/>
              <a:latin typeface="Aptos" panose="020B00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100"/>
              <a:buFont typeface="Wingdings" panose="05000000000000000000" pitchFamily="2" charset="2"/>
              <a:buChar char=""/>
              <a:tabLst>
                <a:tab pos="723265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вода, поряд із субстратом, який </a:t>
            </a:r>
            <a:r>
              <a:rPr lang="uk-UA" sz="2400" b="1" kern="100" spc="0" dirty="0" err="1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окиснюється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, виконує функцію донора водню;</a:t>
            </a:r>
            <a:endParaRPr lang="ru-UA" sz="2400" b="1" kern="100" spc="0" dirty="0">
              <a:effectLst/>
              <a:latin typeface="Aptos" panose="020B00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100"/>
              <a:buFont typeface="Wingdings" panose="05000000000000000000" pitchFamily="2" charset="2"/>
              <a:buChar char=""/>
              <a:tabLst>
                <a:tab pos="723265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у процесі дихання беруть участь специфічні активатори водню, які вилучають водень зі субстрату;</a:t>
            </a:r>
            <a:endParaRPr lang="ru-UA" sz="2400" b="1" kern="100" spc="0" dirty="0">
              <a:effectLst/>
              <a:latin typeface="Aptos" panose="020B00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100"/>
              <a:buFont typeface="Wingdings" panose="05000000000000000000" pitchFamily="2" charset="2"/>
              <a:buChar char=""/>
              <a:tabLst>
                <a:tab pos="723265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перші етапи дихання є анаеробними і не вимагають присутності молекулярного кисню;</a:t>
            </a:r>
            <a:endParaRPr lang="ru-UA" sz="2400" b="1" kern="100" spc="0" dirty="0">
              <a:effectLst/>
              <a:latin typeface="Aptos" panose="020B00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SzPts val="1100"/>
              <a:buFont typeface="Wingdings" panose="05000000000000000000" pitchFamily="2" charset="2"/>
              <a:buChar char=""/>
              <a:tabLst>
                <a:tab pos="723265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Wingdings" panose="05000000000000000000" pitchFamily="2" charset="2"/>
                <a:cs typeface="Wingdings" panose="05000000000000000000" pitchFamily="2" charset="2"/>
              </a:rPr>
              <a:t>молекулярний кисень необхідний на завершальному етапі дихання для регенерації акцепторів водню з утворенням води.</a:t>
            </a:r>
            <a:endParaRPr lang="ru-UA" sz="2400" b="1" kern="100" spc="0" dirty="0">
              <a:effectLst/>
              <a:latin typeface="Aptos" panose="020B000402020202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93527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455967-3EAE-510C-8E66-5F352B6D0762}"/>
              </a:ext>
            </a:extLst>
          </p:cNvPr>
          <p:cNvSpPr txBox="1"/>
          <p:nvPr/>
        </p:nvSpPr>
        <p:spPr>
          <a:xfrm>
            <a:off x="0" y="134673"/>
            <a:ext cx="11971176" cy="4704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Розщеплення органічних речовин називають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дисиміляцією або катаболізмом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Цей процес відбувається або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анаеробно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тоді він називається бродінням, або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аеробно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дихання.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540385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Бродіння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відкрив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1860</a:t>
            </a:r>
            <a:r>
              <a:rPr lang="uk-UA" sz="24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р.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Луї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Пастер.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Бродіння є початковим етапом дихання. С.П.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Костичев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дослідив, що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проміжним продуктом усіх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бродінь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дихання</a:t>
            </a:r>
            <a:r>
              <a:rPr lang="uk-UA" sz="2400" b="1" spc="4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 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піровиноградна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кислота.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Залежно від напрямку перетворень ПВК відбувається певне бродіння або при наявності кисню повне окислення до СО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spc="17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 Н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О.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Таким чином, саме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С.П.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Костичев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1910 р. обґрунтував теорію про генетичний зв’язок дихання і бродіння, згідно з якою анаеробний розклад цукрів – початкова фаза, яка є спільною як для процесу бродіння, так, і для процесу дихання.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 24" descr="Изображение выглядит как текст, Шрифт, белый, чек&#10;&#10;Автоматически созданное описание">
            <a:extLst>
              <a:ext uri="{FF2B5EF4-FFF2-40B4-BE49-F238E27FC236}">
                <a16:creationId xmlns:a16="http://schemas.microsoft.com/office/drawing/2014/main" id="{49D26F90-94D5-148D-F5EF-05BBA02EC4D2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054" y="4843767"/>
            <a:ext cx="8365796" cy="18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608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6B596-1A97-FE3A-601F-87B164A70C21}"/>
              </a:ext>
            </a:extLst>
          </p:cNvPr>
          <p:cNvSpPr txBox="1"/>
          <p:nvPr/>
        </p:nvSpPr>
        <p:spPr>
          <a:xfrm>
            <a:off x="242596" y="1028343"/>
            <a:ext cx="118032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Процес бродіння більш давній тип дисиміляції, ніж дихання. В енергетичному відношенні він менш вигідний, тому що для</a:t>
            </a:r>
            <a:r>
              <a:rPr lang="uk-UA" sz="2400" b="1" spc="4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одержання тієї самої кількості енергії при бродінні витрачається значно більше субстрату, ніж при диханні. Адже при диханні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органічна речовина повністю перетворюється на Н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 та СО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 при цьому виділяється значна кількість енергії. В той же час при бродінні органічна речовина не розкладається до кінця, тому накопичуються різні багаті на енергію продукти (спирти, молочна кислота та ін.). Доступ кисню забезпечує рослині значно менші витрати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енергетичного матеріалу. Таке неоднакове відношення до використання енергетичного матеріалу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виникло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процесі еволюції і є одним з найважливіших пристосувань до умов життя.</a:t>
            </a:r>
            <a:endParaRPr lang="ru-UA" sz="2400" b="1" dirty="0"/>
          </a:p>
        </p:txBody>
      </p:sp>
    </p:spTree>
    <p:extLst>
      <p:ext uri="{BB962C8B-B14F-4D97-AF65-F5344CB8AC3E}">
        <p14:creationId xmlns:p14="http://schemas.microsoft.com/office/powerpoint/2010/main" val="3415568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A8D5B0-8AA6-60A6-B850-8D78F12EDD1B}"/>
              </a:ext>
            </a:extLst>
          </p:cNvPr>
          <p:cNvSpPr txBox="1"/>
          <p:nvPr/>
        </p:nvSpPr>
        <p:spPr>
          <a:xfrm>
            <a:off x="137626" y="0"/>
            <a:ext cx="118988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Слід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розрізняти:</a:t>
            </a:r>
            <a:endParaRPr lang="uk-UA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algn="just"/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Зовнішнє дихання </a:t>
            </a:r>
            <a:r>
              <a:rPr lang="uk-UA" sz="2400" b="1" kern="100" spc="-5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обмін газів між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організмом </a:t>
            </a:r>
            <a:r>
              <a:rPr lang="uk-UA" sz="2400" b="1" kern="100" spc="-5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середовищем.</a:t>
            </a:r>
          </a:p>
          <a:p>
            <a:pPr marL="147955" algn="just"/>
            <a:r>
              <a:rPr lang="uk-UA" sz="2400" b="1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Внутрішнє дихання </a:t>
            </a:r>
            <a:r>
              <a:rPr lang="uk-UA" sz="2400" b="1" spc="-5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внутрішньоклітинні біохімічні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процеси, які супроводжуються виділенням енергії.</a:t>
            </a:r>
            <a:endParaRPr lang="ru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C67DB8-41F1-F267-B609-EA74CC10ADF1}"/>
              </a:ext>
            </a:extLst>
          </p:cNvPr>
          <p:cNvSpPr txBox="1"/>
          <p:nvPr/>
        </p:nvSpPr>
        <p:spPr>
          <a:xfrm>
            <a:off x="146568" y="1651432"/>
            <a:ext cx="118988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Клітинне дихання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це окислювальний, за участю 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розпад органічних поживних речовин, що супроводжується утворенням хімічно активних метаболітів і вивільненням енергії, яка використовуються клітинами для процесів життєдіяльності.</a:t>
            </a:r>
            <a:endParaRPr lang="ru-UA" sz="2400" b="1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2AB0F13-F2B9-CCB5-76FC-7E63155A4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629" y="3105834"/>
            <a:ext cx="537038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UA" sz="2400" b="1" i="0" u="none" strike="noStrike" cap="none" normalizeH="0" baseline="0" dirty="0">
                <a:ln>
                  <a:noFill/>
                </a:ln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Сумарне рівняння дихання:</a:t>
            </a:r>
            <a:endParaRPr kumimoji="0" lang="uk-UA" altLang="ru-UA" sz="2400" b="1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0DC2BA3-BE14-F45F-E143-43B9E55CE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3765" y="4026425"/>
            <a:ext cx="112379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6">
            <a:extLst>
              <a:ext uri="{FF2B5EF4-FFF2-40B4-BE49-F238E27FC236}">
                <a16:creationId xmlns:a16="http://schemas.microsoft.com/office/drawing/2014/main" id="{E0452BD2-3CD3-83D1-46A1-84D70AAC7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629" y="3795593"/>
            <a:ext cx="9741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78000" algn="l"/>
              </a:tabLst>
            </a:pPr>
            <a:r>
              <a:rPr kumimoji="0" lang="uk-UA" altLang="ru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</a:t>
            </a:r>
            <a:r>
              <a:rPr kumimoji="0" lang="uk-UA" altLang="ru-UA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</a:t>
            </a:r>
            <a:r>
              <a:rPr kumimoji="0" lang="uk-UA" altLang="ru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</a:t>
            </a:r>
            <a:r>
              <a:rPr kumimoji="0" lang="uk-UA" altLang="ru-UA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12</a:t>
            </a:r>
            <a:r>
              <a:rPr kumimoji="0" lang="uk-UA" altLang="ru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kumimoji="0" lang="uk-UA" altLang="ru-UA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 </a:t>
            </a:r>
            <a:r>
              <a:rPr kumimoji="0" lang="uk-UA" altLang="ru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+ О</a:t>
            </a:r>
            <a:r>
              <a:rPr kumimoji="0" lang="uk-UA" altLang="ru-UA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kumimoji="0" lang="uk-UA" altLang="ru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6СО</a:t>
            </a:r>
            <a:r>
              <a:rPr kumimoji="0" lang="uk-UA" altLang="ru-UA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kumimoji="0" lang="uk-UA" altLang="ru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+  6Н</a:t>
            </a:r>
            <a:r>
              <a:rPr kumimoji="0" lang="uk-UA" altLang="ru-UA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kumimoji="0" lang="uk-UA" altLang="ru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  +  2875 кДж/моль</a:t>
            </a:r>
            <a:endParaRPr kumimoji="0" lang="uk-UA" altLang="ru-U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536" name="Picture 8" descr="Дихання рослин цілодобове: поглинають кисень і виділяють вуглекислий газ,  дослід демонструє дихання, схема газообміну в листку при диханні » Допомога  учням">
            <a:extLst>
              <a:ext uri="{FF2B5EF4-FFF2-40B4-BE49-F238E27FC236}">
                <a16:creationId xmlns:a16="http://schemas.microsoft.com/office/drawing/2014/main" id="{6D0ED7B4-3E8A-B738-1623-E6B2F0640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9" y="4336388"/>
            <a:ext cx="5370381" cy="23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Біологія (6 клас). Рослина живий організм. Вчитель: Крючек Лариса  Анатоліївна - YouTube">
            <a:extLst>
              <a:ext uri="{FF2B5EF4-FFF2-40B4-BE49-F238E27FC236}">
                <a16:creationId xmlns:a16="http://schemas.microsoft.com/office/drawing/2014/main" id="{AE8D0529-DC0D-6909-D836-D41734ADB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47" t="14778" r="20250" b="22556"/>
          <a:stretch/>
        </p:blipFill>
        <p:spPr bwMode="auto">
          <a:xfrm>
            <a:off x="7595099" y="4336388"/>
            <a:ext cx="2201242" cy="229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3175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229AAA-E29D-ACBD-535C-CC16E3C5347A}"/>
              </a:ext>
            </a:extLst>
          </p:cNvPr>
          <p:cNvSpPr txBox="1"/>
          <p:nvPr/>
        </p:nvSpPr>
        <p:spPr>
          <a:xfrm>
            <a:off x="138404" y="317602"/>
            <a:ext cx="11915192" cy="5880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Існує два основні шляхи перетворення дихального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субстрата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або окислення вуглеводів: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Дихотомічний: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гліколіз + цикл Кребса;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uk-UA" sz="2400" b="1" i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Апотомічній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пентозофосфатний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шлях.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Відносна роль цих шляхів дихання може мінятися залежно від типу рослин, віку, фази розвитку, а також залежно від умов зовнішнього середовища (наприклад, дихання здійснюється в діапазоні температур  -50….+50 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0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Основним дихальним субстратом є вуглеводи. Також як субстрати використовуються білки, жири, органічні речовини. Жири, білки як субстрати дихання використовуються, наприклад, під час проростання насіння. Розщепленню субстратів у процесі дихання передує гідроліз: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вуглеводів – до</a:t>
            </a:r>
            <a:r>
              <a:rPr lang="uk-UA" sz="2400" b="1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моносахаридів, жирів –</a:t>
            </a:r>
            <a:r>
              <a:rPr lang="uk-UA" sz="2400" b="1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</a:t>
            </a:r>
            <a:r>
              <a:rPr lang="uk-UA" sz="2400" b="1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гліцерину, білків – до амінокислот.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5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3FCC80-73C2-8145-CA39-11F7BEFE6BE2}"/>
              </a:ext>
            </a:extLst>
          </p:cNvPr>
          <p:cNvSpPr txBox="1"/>
          <p:nvPr/>
        </p:nvSpPr>
        <p:spPr>
          <a:xfrm>
            <a:off x="0" y="133145"/>
            <a:ext cx="12017828" cy="434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Основним</a:t>
            </a:r>
            <a:r>
              <a:rPr lang="uk-UA" sz="24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фотосинтезуючим</a:t>
            </a:r>
            <a:r>
              <a:rPr lang="uk-UA" sz="24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органом</a:t>
            </a:r>
            <a:r>
              <a:rPr lang="uk-UA" sz="2400" b="1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багатьох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</a:t>
            </a:r>
            <a:r>
              <a:rPr lang="uk-UA" sz="2400" b="1" spc="-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листок.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Особливості морфології, анатомії та фізіології листка повною мірою забезпечують здійснення його основної функції – фотосинтезу.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Енергія Сонця являє собою електромагнітні коливання з</a:t>
            </a:r>
            <a:r>
              <a:rPr lang="uk-UA" sz="2400" b="1" kern="100" spc="4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різними довжинами хвиль. Близько 40-45% цієї енергії припадає на область від 400 до 700 нм. Ця частина спектру сприймається як</a:t>
            </a:r>
            <a:r>
              <a:rPr lang="uk-UA" sz="2400" b="1" kern="100" spc="2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видиме світло (кольори веселки). Цей спектр, який поглинається пігментами хлорофілу називається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фотосинтетично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активною радіацією (ФАР). Як і всі фізичні тіла листок відбиває, поглинає і пропускає падаючі на нього промені. Для фотосинтезу рослини використовують 1-2 %</a:t>
            </a:r>
            <a:r>
              <a:rPr lang="uk-UA" sz="2400" b="1" kern="100" spc="2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ФАР.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 descr="Клітинна будова листка — урок. Біологія, 6 клас.">
            <a:extLst>
              <a:ext uri="{FF2B5EF4-FFF2-40B4-BE49-F238E27FC236}">
                <a16:creationId xmlns:a16="http://schemas.microsoft.com/office/drawing/2014/main" id="{A7F461AE-0FD9-6F5D-DF57-13CE13964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" y="4130038"/>
            <a:ext cx="5434965" cy="27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2.2. Внутрішня будова листка">
            <a:extLst>
              <a:ext uri="{FF2B5EF4-FFF2-40B4-BE49-F238E27FC236}">
                <a16:creationId xmlns:a16="http://schemas.microsoft.com/office/drawing/2014/main" id="{5A042DEB-F594-9315-C5A0-6EBFA7710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9" b="9893"/>
          <a:stretch/>
        </p:blipFill>
        <p:spPr bwMode="auto">
          <a:xfrm>
            <a:off x="6597620" y="4117387"/>
            <a:ext cx="3618396" cy="27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6729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36004D-D912-BE38-B828-60087041CA0E}"/>
              </a:ext>
            </a:extLst>
          </p:cNvPr>
          <p:cNvSpPr txBox="1"/>
          <p:nvPr/>
        </p:nvSpPr>
        <p:spPr>
          <a:xfrm>
            <a:off x="65313" y="200392"/>
            <a:ext cx="11924523" cy="6185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9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Для характеристики якості і типу дихального субстрату використовується </a:t>
            </a:r>
            <a:r>
              <a:rPr lang="uk-UA" sz="24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дихальний коефіцієнт.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Дихальний коефіцієнт –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 співвідношення об’єму виділеного вуглекислого газу до об’єму поглинутого кисню в процесі дихання: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ДК=</a:t>
            </a:r>
            <a:r>
              <a:rPr lang="uk-UA" sz="2400" b="1" kern="100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/</a:t>
            </a:r>
            <a:r>
              <a:rPr lang="uk-UA" sz="2400" b="1" kern="100" spc="-1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VО</a:t>
            </a:r>
            <a:r>
              <a:rPr lang="uk-UA" sz="2400" b="1" kern="100" spc="-25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u="none" strike="noStrik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Якщо</a:t>
            </a:r>
            <a:r>
              <a:rPr lang="uk-UA" sz="2400" b="1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2400" b="1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дихання</a:t>
            </a:r>
            <a:r>
              <a:rPr lang="uk-UA" sz="2400" b="1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використовуються: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вуглеводи</a:t>
            </a:r>
            <a:r>
              <a:rPr lang="uk-UA" sz="2400" b="1" i="1" kern="100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то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ДК=1;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білки і жири</a:t>
            </a:r>
            <a:r>
              <a:rPr lang="uk-UA" sz="2400" b="1" i="1" spc="1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ДК&lt;1 (субстрати</a:t>
            </a:r>
            <a:r>
              <a:rPr lang="uk-UA" sz="2400" b="1" spc="1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багаті на</a:t>
            </a:r>
            <a:r>
              <a:rPr lang="uk-UA" sz="2400" b="1" spc="1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водень,</a:t>
            </a:r>
            <a:r>
              <a:rPr lang="uk-UA" sz="2400" b="1" spc="1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тому кисень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окиснює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не лише вуглець, а водень);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органічні</a:t>
            </a:r>
            <a:r>
              <a:rPr lang="uk-UA" sz="2400" b="1" kern="100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кислоти</a:t>
            </a:r>
            <a:r>
              <a:rPr lang="uk-UA" sz="2400" b="1" i="1" kern="100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  <a:r>
              <a:rPr lang="uk-UA" sz="2400" b="1" kern="100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ДК&gt;1</a:t>
            </a:r>
            <a:r>
              <a:rPr lang="uk-UA" sz="2400" b="1" kern="100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(субстрат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багатий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</a:t>
            </a:r>
            <a:r>
              <a:rPr lang="uk-UA" sz="2400" b="1" kern="100" spc="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кисень).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Збільшення</a:t>
            </a:r>
            <a:r>
              <a:rPr lang="uk-UA" sz="2400" b="1" kern="100" spc="14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ДК</a:t>
            </a:r>
            <a:r>
              <a:rPr lang="uk-UA" sz="2400" b="1" kern="100" spc="15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спостерігається</a:t>
            </a:r>
            <a:r>
              <a:rPr lang="uk-UA" sz="2400" b="1" kern="100" spc="14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й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тоді,</a:t>
            </a:r>
            <a:r>
              <a:rPr lang="uk-UA" sz="2400" b="1" kern="100" spc="15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коли</a:t>
            </a:r>
            <a:r>
              <a:rPr lang="uk-UA" sz="2400" b="1" kern="100" spc="15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дихання</a:t>
            </a:r>
            <a:r>
              <a:rPr lang="uk-UA" sz="2400" b="1" kern="100" spc="14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пов’язане з </a:t>
            </a:r>
            <a:r>
              <a:rPr lang="uk-UA" sz="2400" b="1" kern="100" spc="-1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бродіням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першу чергу рослини використовують як дихальний матеріал вуглеводи. При нестачі вуглеводів можуть бути використані і інші субстрати. 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951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E71963-F027-E1FA-D408-3C7719BEA674}"/>
              </a:ext>
            </a:extLst>
          </p:cNvPr>
          <p:cNvSpPr txBox="1"/>
          <p:nvPr/>
        </p:nvSpPr>
        <p:spPr>
          <a:xfrm>
            <a:off x="157065" y="943186"/>
            <a:ext cx="11877869" cy="4781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Окиснення</a:t>
            </a:r>
            <a:r>
              <a:rPr lang="uk-UA" sz="2400" b="1" spc="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субстратів</a:t>
            </a:r>
            <a:r>
              <a:rPr lang="uk-UA" sz="2400" b="1" spc="6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2400" b="1" spc="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ході</a:t>
            </a:r>
            <a:r>
              <a:rPr lang="uk-UA" sz="2400" b="1" spc="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дихання</a:t>
            </a:r>
            <a:r>
              <a:rPr lang="uk-UA" sz="2400" b="1" spc="6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здійснюється</a:t>
            </a:r>
            <a:r>
              <a:rPr lang="uk-UA" sz="2400" b="1" spc="6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ферментами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Існує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способи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окиснення: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7686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Віднімання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</a:t>
            </a:r>
            <a:r>
              <a:rPr lang="uk-UA" sz="2400" b="1" kern="100" spc="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uk-UA" sz="2400" b="1" kern="100" spc="-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5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ru-UA" sz="2400" b="1" kern="100" spc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7686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Віднімання</a:t>
            </a:r>
            <a:r>
              <a:rPr lang="uk-UA" sz="2400" b="1" kern="100" spc="-4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водню;</a:t>
            </a:r>
            <a:endParaRPr lang="ru-UA" sz="2400" b="1" kern="100" spc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7686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Приєднання</a:t>
            </a:r>
            <a:r>
              <a:rPr lang="uk-UA" sz="24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О</a:t>
            </a:r>
            <a:r>
              <a:rPr lang="uk-UA" sz="2400" b="1" kern="100" spc="-25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ru-UA" sz="2400" b="1" kern="100" spc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27686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Утворення</a:t>
            </a:r>
            <a:r>
              <a:rPr lang="uk-UA" sz="2400" b="1" kern="100" spc="30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проміжної</a:t>
            </a:r>
            <a:r>
              <a:rPr lang="uk-UA" sz="2400" b="1" kern="100" spc="29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гідратованої</a:t>
            </a:r>
            <a:r>
              <a:rPr lang="uk-UA" sz="2400" b="1" kern="100" spc="29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сполуки</a:t>
            </a:r>
            <a:r>
              <a:rPr lang="uk-UA" sz="2400" b="1" kern="100" spc="3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</a:t>
            </a:r>
            <a:r>
              <a:rPr lang="uk-UA" sz="2400" b="1" kern="100" spc="3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подальшим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відніманням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двох</a:t>
            </a:r>
            <a:r>
              <a:rPr lang="uk-UA" sz="24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електронів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</a:t>
            </a:r>
            <a:r>
              <a:rPr lang="uk-UA" sz="2400" b="1" kern="100" spc="-4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протонів.</a:t>
            </a:r>
            <a:endParaRPr lang="ru-UA" sz="2400" b="1" kern="100" spc="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Оскільки окиснення однієї речовини – Д (донора е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чи Н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пов'язано з відновленням іншої сполуки – А (їх акцептора), то ферменти (Ф), які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каталізують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ці реакції, називають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оксидоредуктазами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каталізують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реакції окиснення-відновлення)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700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FC1AC2-1577-2FE7-ADDD-DB8C9EAAAB46}"/>
              </a:ext>
            </a:extLst>
          </p:cNvPr>
          <p:cNvSpPr txBox="1"/>
          <p:nvPr/>
        </p:nvSpPr>
        <p:spPr>
          <a:xfrm>
            <a:off x="370892" y="146571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Їх</a:t>
            </a:r>
            <a:r>
              <a:rPr lang="ru-UA" sz="2400" b="1" spc="-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ділять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на</a:t>
            </a:r>
            <a:r>
              <a:rPr lang="ru-UA" sz="2400" b="1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ru-UA" sz="2400" b="1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spc="-1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підкласи</a:t>
            </a:r>
            <a:r>
              <a:rPr lang="ru-UA" sz="2400" b="1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ru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45575B-86A8-B98B-A614-49E690E13BA3}"/>
              </a:ext>
            </a:extLst>
          </p:cNvPr>
          <p:cNvSpPr txBox="1"/>
          <p:nvPr/>
        </p:nvSpPr>
        <p:spPr>
          <a:xfrm>
            <a:off x="157065" y="754797"/>
            <a:ext cx="11877869" cy="5712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97000"/>
              </a:lnSpc>
              <a:spcAft>
                <a:spcPts val="800"/>
              </a:spcAft>
              <a:buSzPts val="1400"/>
              <a:tabLst>
                <a:tab pos="851535" algn="l"/>
              </a:tabLst>
            </a:pPr>
            <a:r>
              <a:rPr lang="uk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Дегідрогенази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вони активують і </a:t>
            </a:r>
            <a:r>
              <a:rPr lang="uk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переносять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водень субстрату (активатори водню):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а) анаеробні (піридинові)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переносять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водень не на кисень, а на якийсь інший акцептор, яким часто виступає інша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дегідрогеназа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Анаеробні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дегідрогенази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це протеїди,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двохкомпонентні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ферменти, коферментами яких є НАД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(алкоголь-, лактат-,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малатдегідрогенази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НАДФ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ізоцитрат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глюкозофосфатдегідрогенази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б) аеробні (флавінові)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переносять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водень та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окиснюваної речовини безпосередньо на кисень повітря або оксидази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цитохромної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системи. Це також двокомпонентні ферменти –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флавопротеїни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Крім білку до їх складу входить міцно зв'язана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простетична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група – рибофлавін (вітамін В2).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Розрізняють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два </a:t>
            </a:r>
            <a:r>
              <a:rPr lang="ru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коферменти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цієї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групи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ru-UA" sz="2400" b="1" u="sng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флавінмононуклеотид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(ФМН) і </a:t>
            </a:r>
            <a:r>
              <a:rPr lang="ru-UA" sz="2400" b="1" u="sng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флавінаденіндинуклеотид</a:t>
            </a:r>
            <a:r>
              <a:rPr lang="ru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(ФАД).</a:t>
            </a:r>
            <a:endParaRPr lang="ru-UA" sz="2400" b="1" dirty="0"/>
          </a:p>
        </p:txBody>
      </p:sp>
    </p:spTree>
    <p:extLst>
      <p:ext uri="{BB962C8B-B14F-4D97-AF65-F5344CB8AC3E}">
        <p14:creationId xmlns:p14="http://schemas.microsoft.com/office/powerpoint/2010/main" val="20213244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C9823D-A256-5566-8C66-CE2F82C2A16E}"/>
              </a:ext>
            </a:extLst>
          </p:cNvPr>
          <p:cNvSpPr txBox="1"/>
          <p:nvPr/>
        </p:nvSpPr>
        <p:spPr>
          <a:xfrm>
            <a:off x="133738" y="162159"/>
            <a:ext cx="11924523" cy="6259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  <a:buSzPts val="1400"/>
              <a:tabLst>
                <a:tab pos="659130" algn="l"/>
                <a:tab pos="80772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Оксидази – ферменти, які активують кисень (можна сказати, що це аеробні </a:t>
            </a:r>
            <a:r>
              <a:rPr lang="uk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дегідрогенази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тобто здатні транспортувати електрони від</a:t>
            </a:r>
            <a:r>
              <a:rPr lang="uk-UA" sz="2400" b="1" kern="100" spc="2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окиснювального</a:t>
            </a:r>
            <a:r>
              <a:rPr lang="uk-UA" sz="2400" b="1" kern="100" spc="26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субстрату</a:t>
            </a:r>
            <a:r>
              <a:rPr lang="uk-UA" sz="2400" b="1" kern="100" spc="26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uk-UA" sz="2400" b="1" kern="100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uk-UA" sz="2400" b="1" kern="100" spc="28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кисень.</a:t>
            </a:r>
            <a:r>
              <a:rPr lang="uk-UA" sz="2400" b="1" kern="100" spc="28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uk-UA" sz="2400" b="1" kern="100" spc="27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цьому утворюються вода, якщо на О</a:t>
            </a:r>
            <a:r>
              <a:rPr lang="uk-UA" sz="2400" b="1" kern="100" spc="0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kern="100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переноситься 4 е</a:t>
            </a:r>
            <a:r>
              <a:rPr lang="uk-UA" sz="2400" b="1" kern="100" spc="0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пероксид водню, якщо переноситься 2 е</a:t>
            </a:r>
            <a:r>
              <a:rPr lang="uk-UA" sz="2400" b="1" kern="100" spc="0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kern="100" spc="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супероксидний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аніон кисню (О</a:t>
            </a:r>
            <a:r>
              <a:rPr lang="uk-UA" sz="2400" b="1" kern="100" spc="0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), якщо на О</a:t>
            </a:r>
            <a:r>
              <a:rPr lang="uk-UA" sz="2400" b="1" kern="100" spc="-50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переноситься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b="1" kern="1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2400" b="1" kern="100" spc="0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b="1" kern="100" spc="-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b="1" kern="100" spc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spc="2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2400" b="1" spc="9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spc="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</a:t>
            </a:r>
            <a:r>
              <a:rPr lang="uk-UA" sz="2400" b="1" spc="1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токсичні</a:t>
            </a:r>
            <a:r>
              <a:rPr lang="uk-UA" sz="2400" b="1" spc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2400" b="1" spc="9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2400" b="1" spc="1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клітинах</a:t>
            </a:r>
            <a:r>
              <a:rPr lang="uk-UA" sz="2400" b="1" spc="1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швидко</a:t>
            </a:r>
            <a:r>
              <a:rPr lang="uk-UA" sz="2400" b="1" spc="9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трансформуються</a:t>
            </a:r>
            <a:r>
              <a:rPr lang="uk-UA" sz="2400" b="1" spc="1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воду</a:t>
            </a:r>
            <a:r>
              <a:rPr lang="uk-UA" sz="2400" b="1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й</a:t>
            </a:r>
            <a:r>
              <a:rPr lang="uk-UA" sz="2400" b="1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кисень.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а) залізовмісні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простетична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група представлена залізом (каталаза,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пероксидаза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цитохромоксидаза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Серед залізовмісних оксидаз важливу роль відіграють ферменти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цитохромної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системи. До неї входять цитохроми (в, с1, с) 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цитохромоксидаза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а+а3). Уся система передає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флавопротеїнів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 молекулу кисню. В ланцюгу дихання напрям передачі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визначається величиною окисно- відновного потенціалу цитохромів: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б)</a:t>
            </a:r>
            <a:r>
              <a:rPr lang="uk-UA" sz="2400" b="1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мідьвмісні</a:t>
            </a:r>
            <a:r>
              <a:rPr lang="uk-UA" sz="2400" b="1" i="1" spc="-4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поліфенолоксидаза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uk-UA" sz="2400" b="1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spc="-1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аскорбатоксидаза</a:t>
            </a:r>
            <a:r>
              <a:rPr lang="uk-UA" sz="2400" b="1" i="1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ru-UA" sz="2400" b="1" dirty="0"/>
          </a:p>
        </p:txBody>
      </p:sp>
    </p:spTree>
    <p:extLst>
      <p:ext uri="{BB962C8B-B14F-4D97-AF65-F5344CB8AC3E}">
        <p14:creationId xmlns:p14="http://schemas.microsoft.com/office/powerpoint/2010/main" val="22745265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822431-9A44-235E-C2A8-BF23DD66FD5E}"/>
              </a:ext>
            </a:extLst>
          </p:cNvPr>
          <p:cNvSpPr txBox="1"/>
          <p:nvPr/>
        </p:nvSpPr>
        <p:spPr>
          <a:xfrm>
            <a:off x="0" y="140664"/>
            <a:ext cx="12101804" cy="3288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ферментів,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які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активують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кисень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відносять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оксигенази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результаті кисень приєднується до молекули субстрату: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Symbol" panose="05050102010706020507" pitchFamily="18" charset="2"/>
              <a:buChar char=""/>
              <a:tabLst>
                <a:tab pos="687070" algn="l"/>
              </a:tabLst>
            </a:pPr>
            <a:r>
              <a:rPr lang="uk-UA" sz="2400" b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диоксигенази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–</a:t>
            </a:r>
            <a:r>
              <a:rPr lang="uk-UA" sz="2400" b="1" kern="100" spc="-4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приєднують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2</a:t>
            </a:r>
            <a:r>
              <a:rPr lang="uk-UA" sz="2400" b="1" kern="100" spc="-35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атоми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кисню;</a:t>
            </a:r>
            <a:endParaRPr lang="ru-UA" sz="2400" b="1" kern="100" spc="0" dirty="0">
              <a:effectLst/>
              <a:latin typeface="Aptos" panose="020B00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Symbol" panose="05050102010706020507" pitchFamily="18" charset="2"/>
              <a:buChar char=""/>
              <a:tabLst>
                <a:tab pos="687070" algn="l"/>
              </a:tabLst>
            </a:pPr>
            <a:r>
              <a:rPr lang="uk-UA" sz="2400" b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гідроксилази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– приєднують</a:t>
            </a:r>
            <a:r>
              <a:rPr lang="uk-UA" sz="2400" b="1" kern="100" spc="20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1 атом кисню (</a:t>
            </a:r>
            <a:r>
              <a:rPr lang="uk-UA" sz="2400" b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монооксигенази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). В</a:t>
            </a:r>
            <a:r>
              <a:rPr lang="uk-UA" sz="2400" b="1" kern="100" spc="40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якості</a:t>
            </a:r>
            <a:r>
              <a:rPr lang="uk-UA" sz="2400" b="1" kern="100" spc="40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донора</a:t>
            </a:r>
            <a:r>
              <a:rPr lang="uk-UA" sz="2400" b="1" kern="100" spc="40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е</a:t>
            </a:r>
            <a:r>
              <a:rPr lang="uk-UA" sz="2400" b="1" kern="100" spc="0" baseline="3000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uk-UA" sz="2400" b="1" kern="100" spc="40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b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оксигенази</a:t>
            </a:r>
            <a:r>
              <a:rPr lang="uk-UA" sz="2400" b="1" kern="100" spc="40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використовують</a:t>
            </a:r>
            <a:r>
              <a:rPr lang="uk-UA" sz="2400" b="1" kern="100" spc="40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НАД(Ф)Н, ФАДН2</a:t>
            </a:r>
            <a:r>
              <a:rPr lang="uk-UA" sz="2400" b="1" kern="100" spc="20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та ін. Беруть участь у </a:t>
            </a:r>
            <a:r>
              <a:rPr lang="uk-UA" sz="2400" b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гідроксилюванні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багатьох ендогенних </a:t>
            </a:r>
            <a:r>
              <a:rPr lang="uk-UA" sz="2400" b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сполук</a:t>
            </a: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(амінокислот, фенолів, стеринів), а також у детоксикації чужорідних токсичних речовин.</a:t>
            </a:r>
            <a:endParaRPr lang="ru-UA" sz="2400" b="1" kern="100" spc="0" dirty="0">
              <a:effectLst/>
              <a:latin typeface="Aptos" panose="020B00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08BC0-6689-72EC-2817-9136C91C0109}"/>
              </a:ext>
            </a:extLst>
          </p:cNvPr>
          <p:cNvSpPr txBox="1"/>
          <p:nvPr/>
        </p:nvSpPr>
        <p:spPr>
          <a:xfrm>
            <a:off x="0" y="3773329"/>
            <a:ext cx="11115869" cy="2462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  <a:tabLst>
                <a:tab pos="687070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Допоміжні</a:t>
            </a:r>
            <a:r>
              <a:rPr lang="uk-UA" sz="2400" b="1" kern="100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ферменти: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а)</a:t>
            </a:r>
            <a:r>
              <a:rPr lang="uk-UA" sz="2400" b="1" kern="100" spc="-5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фосфорилази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каталізують</a:t>
            </a:r>
            <a:r>
              <a:rPr lang="uk-UA" sz="2400" b="1" kern="100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утворення</a:t>
            </a:r>
            <a:r>
              <a:rPr lang="uk-UA" sz="2400" b="1" kern="100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фосфорних</a:t>
            </a:r>
            <a:r>
              <a:rPr lang="uk-UA" sz="2400" b="1" kern="100" spc="-2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ефірів);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б)</a:t>
            </a:r>
            <a:r>
              <a:rPr lang="uk-UA" sz="2400" b="1" kern="100" spc="-4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ізомерази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(перетворення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сполук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);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в)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карбоксилази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(відщеплюють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від</a:t>
            </a:r>
            <a:r>
              <a:rPr lang="uk-UA" sz="2400" b="1" kern="100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сполук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СО2);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г)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трансферази</a:t>
            </a:r>
            <a:r>
              <a:rPr lang="uk-UA" sz="2400" b="1" kern="100" spc="-2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(перенесення</a:t>
            </a:r>
            <a:r>
              <a:rPr lang="uk-UA" sz="2400" b="1" kern="100" spc="-3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різних</a:t>
            </a:r>
            <a:r>
              <a:rPr lang="uk-UA" sz="2400" b="1" kern="100" spc="-3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груп).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397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7346" name="Picture 2" descr="Клітинне дихання — Вікіпедія">
            <a:extLst>
              <a:ext uri="{FF2B5EF4-FFF2-40B4-BE49-F238E27FC236}">
                <a16:creationId xmlns:a16="http://schemas.microsoft.com/office/drawing/2014/main" id="{2C87A9D9-6658-9C89-A857-2176664EC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" y="139246"/>
            <a:ext cx="8408670" cy="657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550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FBE014-A806-CAE5-6C4E-442A4D2E6C04}"/>
              </a:ext>
            </a:extLst>
          </p:cNvPr>
          <p:cNvSpPr txBox="1"/>
          <p:nvPr/>
        </p:nvSpPr>
        <p:spPr>
          <a:xfrm>
            <a:off x="73090" y="207364"/>
            <a:ext cx="11915192" cy="6214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Розрізняють три етапи дихання:</a:t>
            </a:r>
            <a:endParaRPr lang="ru-UA" sz="24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686435" algn="l"/>
              </a:tabLst>
            </a:pP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Деполімеризація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гідроліз складних полімерних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сполук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на більш прості. Цей процес відбувається в цитоплазмі.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686435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Анаеробне (неповне) окиснення. Цей процес також відбувається в цитоплазмі. Це розщеплення глюкози до ПВК (гліколіз), жирних кислот до ацетил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амінокислот до кетокислот тощо.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179070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Аеробне окиснення (повне), своєю чергою, включає з стадії: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179705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Активування ПВК (відбувається в матриксі мітохондрій);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179705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Перетворення ПВК в циклі Кребса (матрикс мітохондрій);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867410" algn="l"/>
                <a:tab pos="1762760" algn="l"/>
                <a:tab pos="2530475" algn="l"/>
                <a:tab pos="3197225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Перенесення електронів по ЕТЛ до 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(внутрішня мембрана мітохондрій). Саме на цьому етапі потрібен кисень.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Гліколіз – це процес розщеплення глюкози до 2-х молекул ПВК з утворенням АТФ. Гліколіз є спільним початковим етапом аеробного дихання та всіх типів бродіння.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002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2CC639-8C10-259A-CD33-182B969DB3C2}"/>
              </a:ext>
            </a:extLst>
          </p:cNvPr>
          <p:cNvSpPr txBox="1"/>
          <p:nvPr/>
        </p:nvSpPr>
        <p:spPr>
          <a:xfrm>
            <a:off x="129073" y="199951"/>
            <a:ext cx="119338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Хоча гліколіз – процес анаеробний, однак часто він може відбуватися і за наявності кисню. Оскільки у вищих рослин стан анаеробіозу буває досить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 клітинах вищих рослин гліколіз відбувається, як правило, в присутності кисню.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Гліколіз – найважливіший метаболічний шлях процесу дихання, оскільки він генерує енергію у формі АТФ у клітинах, де не відбувається фотосинтез. Особливо важливе його значення в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нефотосинтезуючих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органах і в тканинах насіння, що проростає.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6322" name="Picture 2" descr="Гліколіз як метаболічний шлях для конверсії контурів глюкози Стоковий  вектор ©VectorMine 518515478">
            <a:extLst>
              <a:ext uri="{FF2B5EF4-FFF2-40B4-BE49-F238E27FC236}">
                <a16:creationId xmlns:a16="http://schemas.microsoft.com/office/drawing/2014/main" id="{A678B92D-5B8D-0BFA-3BB2-7026876AA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29" y="3265586"/>
            <a:ext cx="4219575" cy="342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Гліколіз — Вікіпедія">
            <a:extLst>
              <a:ext uri="{FF2B5EF4-FFF2-40B4-BE49-F238E27FC236}">
                <a16:creationId xmlns:a16="http://schemas.microsoft.com/office/drawing/2014/main" id="{D7613A79-AA2D-9488-F304-9D19B1A72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89" y="3243834"/>
            <a:ext cx="3442355" cy="347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117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7EEFB6-9AC5-5460-E58B-52FF3D456341}"/>
              </a:ext>
            </a:extLst>
          </p:cNvPr>
          <p:cNvSpPr txBox="1"/>
          <p:nvPr/>
        </p:nvSpPr>
        <p:spPr>
          <a:xfrm>
            <a:off x="161731" y="328715"/>
            <a:ext cx="11868538" cy="594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Гліколіз складається із 3-х стадій: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779145" algn="l"/>
              </a:tabLs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Підготовчий етап – фосфорилювання гексози (глюкози) і її розщеплення на дві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фосфотріози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Глюкоза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фосфорилюється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АТФ. Завершується цей етап утворенням фруктозо-1,6-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дифосфату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В результаті витрачаються 2 молекули АТФ.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779145" algn="l"/>
              </a:tabLs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Перше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субстратне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фосфорилювання, яке починається з 3- ФГА (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фосфогліцериновий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альдегід) і закінчується 3-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фосфогліцериновою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кислотою (3-ФГК). В результаті 2 етапу гліколізу утворюються на кожну тріоду (їх дві) 1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мол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АТФ і відновлений НАДН2.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779145" algn="l"/>
              </a:tabLs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Друге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субстратне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фосфорилювання. 3-ФГК через 2-ФГК перетворюється у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фосфоенолпіруват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сполуку, яка містить високоенергетичний фосфатний зв'язок. Цей фосфат при участі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піруваткінази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передається на АДФ з утворенням АТФ (на кожну тріоду 1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мол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АТФ), а </a:t>
            </a:r>
            <a:r>
              <a:rPr lang="uk-UA" sz="20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енолпіруват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переходить у більш стабільну форму – піруват.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Продуктами гліколізу є 2АТФ, 2НАД∙Н2 і 2 ПВК.</a:t>
            </a:r>
            <a:endParaRPr lang="ru-UA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0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Сумарна реакція гліколізу: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0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С6Н12О6 + 2НАД</a:t>
            </a:r>
            <a:r>
              <a:rPr lang="uk-UA" sz="2000" b="1" kern="100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sz="20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+ 2АДФ + 2Н3РО4 → 2СН3СОСООН+ 2НАД∙Н2 + 2АТФ</a:t>
            </a:r>
            <a:endParaRPr lang="ru-UA" sz="2000" b="1" kern="100" dirty="0"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324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4FE54-EFBA-93E5-CC7B-0E3D797B4DBA}"/>
              </a:ext>
            </a:extLst>
          </p:cNvPr>
          <p:cNvSpPr txBox="1"/>
          <p:nvPr/>
        </p:nvSpPr>
        <p:spPr>
          <a:xfrm>
            <a:off x="105747" y="199767"/>
            <a:ext cx="11980506" cy="6658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uk-UA" sz="2200" b="1" i="0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Енергетичний вихід гліколізу:</a:t>
            </a:r>
            <a:endParaRPr lang="ru-UA" sz="2200" b="1" i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 2 і 3 етапах гліколізу утворюється 4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АТФ і 2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НАДН2, а на першому витрачається 2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АТФ. 1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 НАДН2 енергетично рівноцінна 3-м молекулам АТФ. Таким чином, у процесі гліколізу утворюється 8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АТФ.</a:t>
            </a:r>
            <a:endParaRPr lang="ru-U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Вільна Е гідролізу 1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АТФ = 41,87 кДж/моль (10 ккал), 8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АТФ дають 335 кДж/моль (80 ккал).</a:t>
            </a:r>
            <a:endParaRPr lang="ru-U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>
              <a:tabLst>
                <a:tab pos="2999105" algn="l"/>
                <a:tab pos="3678555" algn="l"/>
                <a:tab pos="4226560" algn="l"/>
              </a:tabLst>
            </a:pP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результаті гліколізу звільняється 4 атоми водню,	які транспортуються до електронно-транспортного ланцюга в мітохондрії.</a:t>
            </a:r>
            <a:endParaRPr lang="ru-U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Функції гліколізу в клітині:</a:t>
            </a:r>
            <a:endParaRPr lang="ru-UA" sz="22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100"/>
              <a:buFont typeface="Symbol" panose="05050102010706020507" pitchFamily="18" charset="2"/>
              <a:buChar char=""/>
              <a:tabLst>
                <a:tab pos="687070" algn="l"/>
              </a:tabLst>
            </a:pPr>
            <a:r>
              <a:rPr lang="uk-UA" sz="22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здійснює зв'язок між субстратами дихання й циклом Кребса;</a:t>
            </a:r>
            <a:endParaRPr lang="ru-UA" sz="2200" b="1" kern="100" spc="0" dirty="0">
              <a:effectLst/>
              <a:latin typeface="Aptos" panose="020B00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07000"/>
              </a:lnSpc>
              <a:buSzPts val="1100"/>
              <a:buFont typeface="Symbol" panose="05050102010706020507" pitchFamily="18" charset="2"/>
              <a:buChar char=""/>
              <a:tabLst>
                <a:tab pos="687705" algn="l"/>
              </a:tabLst>
            </a:pPr>
            <a:r>
              <a:rPr lang="uk-UA" sz="22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постачає на потреби клітини АТФ і НАДН (в умовах аноксії - основне джерело АТФ);</a:t>
            </a:r>
            <a:endParaRPr lang="ru-UA" sz="2200" b="1" kern="100" spc="0" dirty="0">
              <a:effectLst/>
              <a:latin typeface="Aptos" panose="020B00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07000"/>
              </a:lnSpc>
              <a:buSzPts val="1100"/>
              <a:buFont typeface="Symbol" panose="05050102010706020507" pitchFamily="18" charset="2"/>
              <a:buChar char=""/>
              <a:tabLst>
                <a:tab pos="687705" algn="l"/>
              </a:tabLst>
            </a:pPr>
            <a:r>
              <a:rPr lang="uk-UA" sz="22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продукує </a:t>
            </a:r>
            <a:r>
              <a:rPr lang="uk-UA" sz="2200" b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інтермедіати</a:t>
            </a:r>
            <a:r>
              <a:rPr lang="uk-UA" sz="22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, необхідні для синтетичних процесів у клітині;</a:t>
            </a:r>
            <a:endParaRPr lang="ru-UA" sz="2200" b="1" kern="100" spc="0" dirty="0">
              <a:effectLst/>
              <a:latin typeface="Aptos" panose="020B00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Symbol" panose="05050102010706020507" pitchFamily="18" charset="2"/>
              <a:buChar char=""/>
              <a:tabLst>
                <a:tab pos="687705" algn="l"/>
              </a:tabLst>
            </a:pPr>
            <a:r>
              <a:rPr lang="uk-UA" sz="22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 хлоропластах – дає АТФ; </a:t>
            </a:r>
            <a:r>
              <a:rPr lang="uk-UA" sz="2200" b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метаболізує</a:t>
            </a:r>
            <a:r>
              <a:rPr lang="uk-UA" sz="22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крохмаль у </a:t>
            </a:r>
            <a:r>
              <a:rPr lang="uk-UA" sz="2200" b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тріози</a:t>
            </a:r>
            <a:r>
              <a:rPr lang="uk-UA" sz="22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, які експортуються з хлоропластів.</a:t>
            </a:r>
            <a:endParaRPr lang="ru-UA" sz="2200" b="1" kern="100" spc="0" dirty="0">
              <a:effectLst/>
              <a:latin typeface="Aptos" panose="020B00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147955" indent="457200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Остаточна участь ПВК, яка утворилась в процесі гліколізу залежить від наявності в клітині кисню.</a:t>
            </a:r>
            <a:endParaRPr lang="ru-U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6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9BCA0-23F7-AB9E-E358-0D2C315AB38B}"/>
              </a:ext>
            </a:extLst>
          </p:cNvPr>
          <p:cNvSpPr txBox="1"/>
          <p:nvPr/>
        </p:nvSpPr>
        <p:spPr>
          <a:xfrm>
            <a:off x="0" y="67290"/>
            <a:ext cx="120458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Основною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фотосинтезуючою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тканиною листка є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хлоренхіма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мезофіл, який складається зі стовпчастої (палісадної) і губчастої паренхіми. Клітини палісадної паренхіми, на відміну від губчастої, щільно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прилягають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одна до</a:t>
            </a:r>
            <a:r>
              <a:rPr lang="uk-UA" sz="2400" b="1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одної. Мезофіл знаходиться між верхньою і нижньою епідермою. 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Фотосинтезуючими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органелами клітин є хлоропласти. Кількість їх у клітині може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бути від одного до 100 та більше в залежності в тому числі і від їх розмірів. Вони мають форму двоякоопуклої лінзи. Довжина їх коливається в межах 3-10</a:t>
            </a:r>
            <a:r>
              <a:rPr lang="uk-UA" sz="2400" b="1" spc="2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мкм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2400" b="1" spc="2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діаметр</a:t>
            </a:r>
            <a:r>
              <a:rPr lang="uk-UA" sz="2400" b="1" spc="2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</a:t>
            </a:r>
            <a:r>
              <a:rPr lang="uk-UA" sz="2400" b="1" spc="2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2-3</a:t>
            </a:r>
            <a:r>
              <a:rPr lang="uk-UA" sz="2400" b="1" spc="2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мкм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2400" b="1" spc="2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</a:t>
            </a:r>
            <a:r>
              <a:rPr lang="uk-UA" sz="2400" b="1" spc="19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напівавтономна</a:t>
            </a:r>
            <a:r>
              <a:rPr lang="uk-UA" sz="2400" b="1" spc="2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органела</a:t>
            </a:r>
            <a:r>
              <a:rPr lang="uk-UA" sz="2400" b="1" spc="2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клітини,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оскільки для розвитку і функціонування використовує генетичну інформацію як ядерного, так і свого власного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геному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24" name="Picture 4" descr="1.6: Хлоропласти - LibreTexts - Ukrayinska">
            <a:extLst>
              <a:ext uri="{FF2B5EF4-FFF2-40B4-BE49-F238E27FC236}">
                <a16:creationId xmlns:a16="http://schemas.microsoft.com/office/drawing/2014/main" id="{670B73CC-BF9C-A9A5-DD13-883736348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2" y="4240647"/>
            <a:ext cx="3634740" cy="25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Фотосинтеза. Хлоропласти и хлорофил. Цикъл на Калвин - ABRITVS">
            <a:extLst>
              <a:ext uri="{FF2B5EF4-FFF2-40B4-BE49-F238E27FC236}">
                <a16:creationId xmlns:a16="http://schemas.microsoft.com/office/drawing/2014/main" id="{B94F7E50-559F-FB51-ECC9-0435605D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4587151"/>
            <a:ext cx="4347210" cy="213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8469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496EAB21-B6B7-AFEA-AD55-D6FFD8A02889}"/>
              </a:ext>
            </a:extLst>
          </p:cNvPr>
          <p:cNvSpPr>
            <a:spLocks/>
          </p:cNvSpPr>
          <p:nvPr/>
        </p:nvSpPr>
        <p:spPr>
          <a:xfrm>
            <a:off x="719455" y="3197860"/>
            <a:ext cx="45720" cy="6350"/>
          </a:xfrm>
          <a:custGeom>
            <a:avLst/>
            <a:gdLst/>
            <a:ahLst/>
            <a:cxnLst/>
            <a:rect l="l" t="t" r="r" b="b"/>
            <a:pathLst>
              <a:path w="45720" h="6350">
                <a:moveTo>
                  <a:pt x="45720" y="0"/>
                </a:moveTo>
                <a:lnTo>
                  <a:pt x="0" y="0"/>
                </a:lnTo>
                <a:lnTo>
                  <a:pt x="0" y="6095"/>
                </a:lnTo>
                <a:lnTo>
                  <a:pt x="45720" y="6095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ru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1135F-1B52-017E-BF6A-7A55D1555F9B}"/>
              </a:ext>
            </a:extLst>
          </p:cNvPr>
          <p:cNvSpPr txBox="1"/>
          <p:nvPr/>
        </p:nvSpPr>
        <p:spPr>
          <a:xfrm>
            <a:off x="161731" y="564850"/>
            <a:ext cx="11868538" cy="5728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анаеробних умовах</a:t>
            </a:r>
            <a:r>
              <a:rPr lang="uk-UA" sz="22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піруват зброджує й перетворюється на етанол або молочну кислоту.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аеробних</a:t>
            </a:r>
            <a:r>
              <a:rPr lang="uk-UA" sz="2200" b="1" i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піруват переноситься до мітохондрій, де </a:t>
            </a:r>
            <a:r>
              <a:rPr lang="uk-UA" sz="22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окиснюється</a:t>
            </a:r>
            <a:r>
              <a:rPr lang="uk-UA" sz="22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повністю до СО2 з виділенням значної кількості енергії</a:t>
            </a:r>
            <a:endParaRPr lang="ru-UA" sz="2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Схема окиснення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і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трикарбонових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кислот була запропонована англійським біохіміком Гансом Кребсом в 1937 р. (вивчав взаємоперетворення різних органічних кислот і їх вплив на дихання літального м’яза голуба), за що він був удостоєний Нобелівської премії.</a:t>
            </a:r>
            <a:endParaRPr lang="ru-U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Функціонування такого циклу в рослинних клітинах першим дослідив англійський дослідник </a:t>
            </a:r>
            <a:r>
              <a:rPr lang="uk-UA" sz="22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А.Чібнел</a:t>
            </a:r>
            <a:r>
              <a:rPr lang="uk-UA" sz="22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(1939).</a:t>
            </a:r>
            <a:endParaRPr lang="ru-UA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2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Окиснення пірувату відбувається у дві стадії:</a:t>
            </a:r>
            <a:endParaRPr lang="ru-UA" sz="22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100"/>
              <a:buFont typeface="Symbol" panose="05050102010706020507" pitchFamily="18" charset="2"/>
              <a:buChar char=""/>
              <a:tabLst>
                <a:tab pos="702310" algn="l"/>
              </a:tabLst>
            </a:pPr>
            <a:r>
              <a:rPr lang="uk-UA" sz="22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окиснювальне декарбоксилування пірувату до ацетил-</a:t>
            </a:r>
            <a:r>
              <a:rPr lang="uk-UA" sz="2200" b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КоА</a:t>
            </a:r>
            <a:r>
              <a:rPr lang="uk-UA" sz="22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2200" b="1" i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(утворюється ацетил-</a:t>
            </a:r>
            <a:r>
              <a:rPr lang="uk-UA" sz="2200" b="1" i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КоА</a:t>
            </a:r>
            <a:r>
              <a:rPr lang="uk-UA" sz="2200" b="1" i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, 1 </a:t>
            </a:r>
            <a:r>
              <a:rPr lang="uk-UA" sz="2200" b="1" i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мол</a:t>
            </a:r>
            <a:r>
              <a:rPr lang="uk-UA" sz="2200" b="1" i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. НАД∙Н2, 1 </a:t>
            </a:r>
            <a:r>
              <a:rPr lang="uk-UA" sz="2200" b="1" i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мол</a:t>
            </a:r>
            <a:r>
              <a:rPr lang="uk-UA" sz="2200" b="1" i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. СО</a:t>
            </a:r>
            <a:r>
              <a:rPr lang="uk-UA" sz="2200" b="1" i="1" kern="100" spc="0" baseline="-2500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2</a:t>
            </a:r>
            <a:r>
              <a:rPr lang="uk-UA" sz="2200" b="1" i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);</a:t>
            </a:r>
            <a:endParaRPr lang="ru-UA" sz="2200" b="1" kern="100" spc="0" dirty="0">
              <a:effectLst/>
              <a:latin typeface="Aptos" panose="020B00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Symbol" panose="05050102010706020507" pitchFamily="18" charset="2"/>
              <a:buChar char=""/>
              <a:tabLst>
                <a:tab pos="623570" algn="l"/>
              </a:tabLst>
            </a:pPr>
            <a:r>
              <a:rPr lang="uk-UA" sz="22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окиснення залишку ацетил-</a:t>
            </a:r>
            <a:r>
              <a:rPr lang="uk-UA" sz="2200" b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КоА</a:t>
            </a:r>
            <a:r>
              <a:rPr lang="uk-UA" sz="22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в циклі Кребса (</a:t>
            </a:r>
            <a:r>
              <a:rPr lang="uk-UA" sz="2200" b="1" i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вивільняється по 6 </a:t>
            </a:r>
            <a:r>
              <a:rPr lang="uk-UA" sz="2200" b="1" i="1" kern="100" spc="0" dirty="0" err="1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мол</a:t>
            </a:r>
            <a:r>
              <a:rPr lang="uk-UA" sz="2200" b="1" i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. СО</a:t>
            </a:r>
            <a:r>
              <a:rPr lang="uk-UA" sz="2200" b="1" i="1" kern="100" spc="0" baseline="-2500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2</a:t>
            </a:r>
            <a:r>
              <a:rPr lang="uk-UA" sz="2200" b="1" i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і Н</a:t>
            </a:r>
            <a:r>
              <a:rPr lang="uk-UA" sz="2200" b="1" i="1" kern="100" spc="0" baseline="-2500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2</a:t>
            </a:r>
            <a:r>
              <a:rPr lang="uk-UA" sz="2200" b="1" i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О).</a:t>
            </a:r>
            <a:endParaRPr lang="ru-UA" sz="2200" b="1" kern="100" spc="0" dirty="0">
              <a:effectLst/>
              <a:latin typeface="Aptos" panose="020B00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38879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A20862-FDDA-C1AC-A142-3D49E9D153BF}"/>
              </a:ext>
            </a:extLst>
          </p:cNvPr>
          <p:cNvSpPr txBox="1"/>
          <p:nvPr/>
        </p:nvSpPr>
        <p:spPr>
          <a:xfrm>
            <a:off x="7903029" y="1500128"/>
            <a:ext cx="4182446" cy="4027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циклі Кребса при наявності кисню піруват повністю окислюється до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Н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О. Усі ділянки цього процесу локалізовані в матриксі або на внутрішній поверхні мітохондрій. Виділяють 8 етапів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8370" name="Picture 2" descr="Krebs (TCA) cycle › Westburg">
            <a:extLst>
              <a:ext uri="{FF2B5EF4-FFF2-40B4-BE49-F238E27FC236}">
                <a16:creationId xmlns:a16="http://schemas.microsoft.com/office/drawing/2014/main" id="{BD006CB1-C308-3543-2276-0CD287D75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3" y="416401"/>
            <a:ext cx="7009447" cy="602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3244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05149B-7726-F011-AEE9-18F1FD63468F}"/>
              </a:ext>
            </a:extLst>
          </p:cNvPr>
          <p:cNvSpPr txBox="1"/>
          <p:nvPr/>
        </p:nvSpPr>
        <p:spPr>
          <a:xfrm>
            <a:off x="102637" y="818317"/>
            <a:ext cx="11999167" cy="4920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814070" algn="l"/>
                <a:tab pos="1378585" algn="l"/>
                <a:tab pos="2042795" algn="l"/>
                <a:tab pos="2846705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Безпосередньо в циклі окислюється не сам піруват, а його похідне – ацетил-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СоА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Тому перший етап – це утворення активного ацетилу в ході окисного декарбоксилювання. Цей процес здійснюється за участі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піруватдегідрогеназного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мультиферментного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комплексу (входять 3 ферменти і 5 коферментів –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тіамінпірофосфат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ліпоєва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кислота,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-SH, НАД+, ФАД+). В ході складних перетворень через проміжні сполуки з коферментами з ПВК утворюються ацетил-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(із високоенергетичним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тіоефірним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зв'язком), СО2 і НАДН2.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866140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Цикл Кребса починається із взаємодії ацетил-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енольною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формою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щавлево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-оцтової кислоти, які при дії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цитратсинтази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перетворюються в лимонну к-ту (цитрат). При цьому витрачається енергія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тіоефірного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зв'язку.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979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9394" name="Picture 2">
            <a:extLst>
              <a:ext uri="{FF2B5EF4-FFF2-40B4-BE49-F238E27FC236}">
                <a16:creationId xmlns:a16="http://schemas.microsoft.com/office/drawing/2014/main" id="{0B9CC81B-1A20-6F70-41B1-B8E18060F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84" y="930223"/>
            <a:ext cx="9871710" cy="499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847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538361-AF0D-BBD2-A0D9-7B5FF6AD1C15}"/>
              </a:ext>
            </a:extLst>
          </p:cNvPr>
          <p:cNvSpPr txBox="1"/>
          <p:nvPr/>
        </p:nvSpPr>
        <p:spPr>
          <a:xfrm>
            <a:off x="93306" y="532566"/>
            <a:ext cx="11915192" cy="5305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863600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Наступний етап циклу включає дві реакції (перша – дегідратація цитрату, з утворенням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цисаконітової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кислоти, друга – гідратація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цисаконітату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 утворенням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ізоцитрату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 Перша реакція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каталізується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цитразою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друга –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цисаконітазою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808355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Перша окисно-відновна реакція (ОВР).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Ізолимонна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к-та під дією НАД-залежної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ізоцитратдегідрогенази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окиснюється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нестійку сполуку –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щавлевоянтарну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к-ту, яка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декарбоксилюється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 утворенням α-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кетоглутарової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кислоти (виділяється вуглекислий газ).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Друга окисно-відновна реакція. α-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кетоглутарат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піддається реакції окиснювального декарбоксилювання → α-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кетоглутарат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дегідрогеназний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мультиферментний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комплекс — в результаті чого виділяється СО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утворюється НАДН2 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сукциніл-КоА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– високоенергетичний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тіоефір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dirty="0"/>
          </a:p>
        </p:txBody>
      </p:sp>
    </p:spTree>
    <p:extLst>
      <p:ext uri="{BB962C8B-B14F-4D97-AF65-F5344CB8AC3E}">
        <p14:creationId xmlns:p14="http://schemas.microsoft.com/office/powerpoint/2010/main" val="20222922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0418" name="Picture 2" descr="Why Is the Krebs Cycle Essential for Life as We Know It? | HowStuffWorks">
            <a:extLst>
              <a:ext uri="{FF2B5EF4-FFF2-40B4-BE49-F238E27FC236}">
                <a16:creationId xmlns:a16="http://schemas.microsoft.com/office/drawing/2014/main" id="{1A634576-28F2-D78A-24B7-D147F976D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9" r="19514"/>
          <a:stretch/>
        </p:blipFill>
        <p:spPr bwMode="auto">
          <a:xfrm>
            <a:off x="162094" y="560070"/>
            <a:ext cx="57721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Krebs cycle steps - Labster">
            <a:extLst>
              <a:ext uri="{FF2B5EF4-FFF2-40B4-BE49-F238E27FC236}">
                <a16:creationId xmlns:a16="http://schemas.microsoft.com/office/drawing/2014/main" id="{B6A60D29-4ED1-3024-8688-59E2DE84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18" y="270291"/>
            <a:ext cx="4293870" cy="63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679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C629C-8D13-A444-1054-BD6A0BA49B05}"/>
              </a:ext>
            </a:extLst>
          </p:cNvPr>
          <p:cNvSpPr txBox="1"/>
          <p:nvPr/>
        </p:nvSpPr>
        <p:spPr>
          <a:xfrm>
            <a:off x="279918" y="1201820"/>
            <a:ext cx="11728580" cy="4370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 участі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сукцинатсинтази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із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сукцинілу-КоА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АДФ і Н3РО4 утворюється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сукцинат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(янтарна (бурштинова) к-та), АТФ (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субстратне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фосфорилювання – єдина реакція безпосереднього утворення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макроергічного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фосфатного зв’язку в циклі Кребса), регенерує молекула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(спочатку з ГДФ і Н3РО4 утворюється ГТФ, яка при взаємодії з АДФ утворює АТФ).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820420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Третя ОВР. Далі янтарна (бурштинова) к-та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сукцинат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окиснюється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до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фумарової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Акцептором протону в реакції є ФАД. Утворюється ФАДН2.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Фумарова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к-та, приєднуючи Н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 (гідратація), перетворюється в яблучну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малат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9111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1442" name="Picture 2" descr="Krebs Cycle: Location, Enzymes, Steps, Products, Diagram">
            <a:extLst>
              <a:ext uri="{FF2B5EF4-FFF2-40B4-BE49-F238E27FC236}">
                <a16:creationId xmlns:a16="http://schemas.microsoft.com/office/drawing/2014/main" id="{8F4C2DC8-25BA-C8BA-4311-4F37B0798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" y="96697"/>
            <a:ext cx="9429750" cy="660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8966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A33588-46C5-2DE7-7076-0A6C780760D0}"/>
              </a:ext>
            </a:extLst>
          </p:cNvPr>
          <p:cNvSpPr txBox="1"/>
          <p:nvPr/>
        </p:nvSpPr>
        <p:spPr>
          <a:xfrm>
            <a:off x="177281" y="1067136"/>
            <a:ext cx="11719249" cy="4730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814070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Четверта ОВР. Яблучна з допомогою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малатдегідрогенази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окиснюється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щавлевооцтову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яка самочинно переходить в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енольну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форму, реагуючи з черговою молекулою ацетил-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цикл повторюється.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результаті одного обороту циклу при окисненні пірувату використовуються 3 молекули Н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О, виділяється 3 молекули СО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4 НАДН2, 1 ФАДН2, 1 АТФ. Отже, виділяється 5 пар атомів водню.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Оскільки 1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НАДН2 = 3-м молекулам АТФ, 1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ФАД = 2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АТФ, то енергетичний вихід циклу Кребса становить: 4 НАДН2 х 3=12 АТФ, 1 ФАДН2 х 2 = 2 АТФ: 12+2+1 = 15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АТФ. Оскільки в циклі Кребса беруть участь 2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пірувату, то вихід – 30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АТФ. 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147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2466" name="Picture 2">
            <a:extLst>
              <a:ext uri="{FF2B5EF4-FFF2-40B4-BE49-F238E27FC236}">
                <a16:creationId xmlns:a16="http://schemas.microsoft.com/office/drawing/2014/main" id="{F745905C-68D1-98C9-10A3-494C0CF11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3" y="126209"/>
            <a:ext cx="10578147" cy="585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6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4964D9-B0EB-205E-0390-BA818746F30D}"/>
              </a:ext>
            </a:extLst>
          </p:cNvPr>
          <p:cNvSpPr txBox="1"/>
          <p:nvPr/>
        </p:nvSpPr>
        <p:spPr>
          <a:xfrm>
            <a:off x="129073" y="278975"/>
            <a:ext cx="1193385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Хлоропласт оточений подвійною мембраною. Крім того, вони мають внутрішню мембранну систему, яка формує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тилакоїди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Це плоскі диски, оточені одношаровою мембраною, які</a:t>
            </a:r>
            <a:r>
              <a:rPr lang="uk-UA" sz="2400" b="1" spc="2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містять хлорофіл, каротиноїди, білки, що беруть участь у фотосинтетичних реакціях (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фотосистеми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та ІІ).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Тилакоїди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розміщуючись одні над одними, наче стопка монет, утворюють грани. Грани занурені в безбарвний матрикс, який називається стромою. Сусідні грани з’єднані між собою одиночними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тилакоїдами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називаються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ламелами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строми. Тобто розрізняють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ламели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гран 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ламели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строми. В стромі протікають реакції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темнової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фази фотосинтезу, в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тилакоїдах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світлової.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746" name="Picture 2" descr="ХЛОРОПЛАСТИ - определение и синонимы слова хлоропласти в словаре украинский  языка">
            <a:extLst>
              <a:ext uri="{FF2B5EF4-FFF2-40B4-BE49-F238E27FC236}">
                <a16:creationId xmlns:a16="http://schemas.microsoft.com/office/drawing/2014/main" id="{A4E65DB6-C486-829E-BCC0-56484B057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4374987"/>
            <a:ext cx="3676650" cy="24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Порівняльна характеристика клітин представників різних Царств — урок.  Біологія, 9 клас.">
            <a:extLst>
              <a:ext uri="{FF2B5EF4-FFF2-40B4-BE49-F238E27FC236}">
                <a16:creationId xmlns:a16="http://schemas.microsoft.com/office/drawing/2014/main" id="{6302E7CF-0507-56CD-30AB-790F35CC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4007026"/>
            <a:ext cx="5452428" cy="280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485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F0ED47-6ADF-3FD1-1034-2AF3C1B0FC8E}"/>
              </a:ext>
            </a:extLst>
          </p:cNvPr>
          <p:cNvSpPr txBox="1"/>
          <p:nvPr/>
        </p:nvSpPr>
        <p:spPr>
          <a:xfrm>
            <a:off x="147734" y="1041516"/>
            <a:ext cx="11896531" cy="439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Отже, при окисненні глюкози в процесі дихання при функціонуванні гліколізу й циклу Кребса утворюється 38 молекул АТФ (30 – з циклі Кребса, 8 – з гліколізу), що складає 380 ккал/моль.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Безпосередньо в циклі Кребса утворюється з однієї молекули ПВК 1 АТФ, а 14 – в ЕТЛ.</a:t>
            </a:r>
          </a:p>
          <a:p>
            <a:pPr marL="147955" indent="457200" algn="just"/>
            <a:endParaRPr lang="uk-UA" sz="2400" b="1" dirty="0"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 циклу Кребса:</a:t>
            </a:r>
            <a:endParaRPr lang="ru-UA" sz="24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100"/>
              <a:buFont typeface="Symbol" panose="05050102010706020507" pitchFamily="18" charset="2"/>
              <a:buChar char=""/>
              <a:tabLst>
                <a:tab pos="68707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Кінцевий етап окиснення вуглеводів, білків, жирів;</a:t>
            </a:r>
            <a:endParaRPr lang="ru-UA" sz="2400" b="1" kern="100" spc="0" dirty="0">
              <a:effectLst/>
              <a:latin typeface="Aptos" panose="020B00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07000"/>
              </a:lnSpc>
              <a:buSzPts val="1100"/>
              <a:buFont typeface="Symbol" panose="05050102010706020507" pitchFamily="18" charset="2"/>
              <a:buChar char=""/>
              <a:tabLst>
                <a:tab pos="68707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Джерело енергії для клітини;</a:t>
            </a:r>
            <a:endParaRPr lang="ru-UA" sz="2400" b="1" kern="100" spc="0" dirty="0">
              <a:effectLst/>
              <a:latin typeface="Aptos" panose="020B00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100"/>
              <a:buFont typeface="Symbol" panose="05050102010706020507" pitchFamily="18" charset="2"/>
              <a:buChar char=""/>
              <a:tabLst>
                <a:tab pos="687070" algn="l"/>
              </a:tabLst>
            </a:pPr>
            <a:r>
              <a:rPr lang="uk-UA" sz="2400" b="1" kern="100" spc="0" dirty="0">
                <a:effectLst/>
                <a:latin typeface="Bookman Old Style" panose="020506040505050202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Джерело проміжних продуктів окиснення</a:t>
            </a:r>
            <a:endParaRPr lang="ru-UA" sz="2400" b="1" kern="100" spc="0" dirty="0">
              <a:effectLst/>
              <a:latin typeface="Aptos" panose="020B000402020202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483166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32DD62-8966-EA8E-9952-754618E67C8D}"/>
              </a:ext>
            </a:extLst>
          </p:cNvPr>
          <p:cNvSpPr txBox="1"/>
          <p:nvPr/>
        </p:nvSpPr>
        <p:spPr>
          <a:xfrm>
            <a:off x="158619" y="650707"/>
            <a:ext cx="11896531" cy="5453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рослин є також альтернативні шляхи ферментативного розщеплення вуглеводів – це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пентозофосфатний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шунт (ПФШ) або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апотомічне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окиснення.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Усі реакції проходять у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цитозолі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пропластидах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хлоропластах.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процесі ПФШ АТФ не утворюється, а енергія генерується у вигляді НАДФ∙Н2.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Цей шлях особливо активний у тих клітинах, де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інтенсивно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проходять синтетичні процеси. Це основне джерело надходження в клітину пентоз – цукрів, що є складовою частиною АТФ, НАД, ФАД і нуклеїнових кислот.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Пентозофосфатний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цикл може функціонувати поряд із гліколізом і забезпечувати генерацію від 10 до 99 % енергії, яка надходить в клітину у разі розпадання вуглеводів у процесі дихання. Характерний в більшості для старих рослин. ПФШ подібний до циклу Кальвіна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802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4514" name="Picture 2" descr="Pentose phosphate pathway drives vascular maturation | Nature Metabolism">
            <a:extLst>
              <a:ext uri="{FF2B5EF4-FFF2-40B4-BE49-F238E27FC236}">
                <a16:creationId xmlns:a16="http://schemas.microsoft.com/office/drawing/2014/main" id="{2C05F8E3-3413-785F-4BA4-3F7260D6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2" y="288286"/>
            <a:ext cx="10632598" cy="569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4302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D6732A-A29D-ED50-DAA2-FCD8457DBDE9}"/>
              </a:ext>
            </a:extLst>
          </p:cNvPr>
          <p:cNvSpPr txBox="1"/>
          <p:nvPr/>
        </p:nvSpPr>
        <p:spPr>
          <a:xfrm>
            <a:off x="102637" y="42945"/>
            <a:ext cx="11905861" cy="6679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Етапи ПФШ:</a:t>
            </a:r>
            <a:endParaRPr lang="ru-UA" sz="24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Пентозофосфатний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цикл розпочинається на рівні глюкозо-6- фосфату гліколізу.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І. Відбувається окиснення (дегідрування) глюкозо-6-фосфату з утворенням рибульозо-5-фосфату і двох НАДФН.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ІІ. Рекомбінація цукрів для регенерації вихідного субстрату.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 рибульозо-5-фосфату під дією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епімерази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утворюється ксилульозо-5-фосфат, а під дією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ізомерази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 рибозо-5-фосфат.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Рекомбінація цукрів з участю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транскетолази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трансальдолази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призводить до появи 3-ФГА і седогептульозо-7-фосфату, потім еритрозо-4-фосфату й фруктозо-6-фосфату. З них утворюються фруктозо-6-фосфати, які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ізомеризуються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гексозофосфатізомераза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у глюкозо-6-фосфат.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кінці з 6 молекул глюкозо-6-фосфату регенерує 5 молекул глюкозо-6-фосфату. Сумарне рівняння ПФШ має такий вигляд: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6 Гл-6-Ф + 12НАДФ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+ 7Н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 = 5Гл-6-Ф + 6СО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+ </a:t>
            </a:r>
            <a:r>
              <a:rPr lang="uk-UA" sz="2400" b="1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12НАДФН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+ 12Н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 Н3РО4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892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5538" name="Picture 2" descr="Пентозофосфатний шлях окиснення вуглеводів - Катаболічні перетворення  вуглеводів - МЕТАБОЛІЗМ ВУГЛЕВОДІВ - БІОХІМІЯ - Підручник - Остапченко Л.  І. 2012">
            <a:extLst>
              <a:ext uri="{FF2B5EF4-FFF2-40B4-BE49-F238E27FC236}">
                <a16:creationId xmlns:a16="http://schemas.microsoft.com/office/drawing/2014/main" id="{013EF9AB-CD28-8815-BED2-B7A8A6788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4" y="178951"/>
            <a:ext cx="10551636" cy="58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0808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38A60E-C084-0157-175E-2FA4D8F5A22A}"/>
              </a:ext>
            </a:extLst>
          </p:cNvPr>
          <p:cNvSpPr txBox="1"/>
          <p:nvPr/>
        </p:nvSpPr>
        <p:spPr>
          <a:xfrm>
            <a:off x="177281" y="741309"/>
            <a:ext cx="11933853" cy="5581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Енергетичний вихід ПФШ і його значення</a:t>
            </a:r>
            <a:endParaRPr lang="ru-UA" sz="2400" b="1" kern="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апотомічному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окисненні Гл-6-Ф утворюється НАДФН, який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окиснюється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повільніше, ніж НАДН. Звичайно атоми водню передаються з НАДФН на НАД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лише потім на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електронтранспортний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ланцюг.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Енергетичний вихід ПФШ = 12НАДФН = 12·3 АТФ = 36 АТФ. 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Однак головне значення ПФШ не в енергетичному, а в пластичному обміні. Тут можна виділити декілька аспектів: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762635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ПФШ служить головним немітохондріальним джерелом НАДФН, який використовується переважно в синтетичних реакціях (синтез жирів,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ізопреноїдів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відновлення SН-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сполук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741045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ході ПФ циклу синтезуються пентози, які входять до складу нуклеотидів, АТФ, коферментів НАД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ФАД, коферменту А та ін.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сполук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056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08F1E3-BC8C-9168-E21C-A18218F0F634}"/>
              </a:ext>
            </a:extLst>
          </p:cNvPr>
          <p:cNvSpPr txBox="1"/>
          <p:nvPr/>
        </p:nvSpPr>
        <p:spPr>
          <a:xfrm>
            <a:off x="5941268" y="324592"/>
            <a:ext cx="6097554" cy="6208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722630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ПФШ є джерелом вуглеводів із різним числом вуглецевих атомів – від С3 до С7, які є попередниками ароматичних амінокислот, вітамінів, дубильних, ростових та ін.. речовин.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Компоненти ПФШ приймають участь у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темновій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фіксації СО</a:t>
            </a:r>
            <a:r>
              <a:rPr lang="uk-UA" sz="2400" b="1" kern="100" baseline="-25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ПФШ є, по-суті, зворотнім циклом Кальвіна.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  <a:tabLst>
                <a:tab pos="725805" algn="l"/>
              </a:tabLs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 хлоропластах ПФШ в темноті постачає НАДФН і, в тому числі, АТФ, 3 ФГК, підтримуючи їх кількість на певному рівні.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3490" name="Picture 2" descr="Pentose Phosphate Pathway​ Overview, Oxidative and non-oxidative phases​  Reactions and Key enzymes​ Regulation, Functions and Diseases of HMP Pathway  - Biotech MCQ">
            <a:extLst>
              <a:ext uri="{FF2B5EF4-FFF2-40B4-BE49-F238E27FC236}">
                <a16:creationId xmlns:a16="http://schemas.microsoft.com/office/drawing/2014/main" id="{200C922F-2CDB-25B8-1988-B2DB29C5A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0" y="324592"/>
            <a:ext cx="54483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25979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6562" name="Picture 2" descr="Pentose Phosphate Pathway - Glycolysis Gluconeogenesis And The Pentose  Phosphate Pathway - MCAT Content">
            <a:extLst>
              <a:ext uri="{FF2B5EF4-FFF2-40B4-BE49-F238E27FC236}">
                <a16:creationId xmlns:a16="http://schemas.microsoft.com/office/drawing/2014/main" id="{339E80BA-9C63-0520-2E0A-A851E8B30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60" y="301541"/>
            <a:ext cx="6230303" cy="625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635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F5430F-DF3B-8D6D-D20D-925CFA8B607E}"/>
              </a:ext>
            </a:extLst>
          </p:cNvPr>
          <p:cNvSpPr txBox="1"/>
          <p:nvPr/>
        </p:nvSpPr>
        <p:spPr>
          <a:xfrm>
            <a:off x="111967" y="1305342"/>
            <a:ext cx="1179389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Гліоксилатний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цикл вперше описаний в 1957 р. Г.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Корнбергом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Г. Кребсом. Він відсутній у тварин. Його можна розглядати як модифікацію циклу Кребса. Функціонує в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проростаючому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насінні олійних культур і в тих об'єктах, де запасні жири перетворюються в цукри (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глюконеогенез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Гліоксилатний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цикл локалізований у спеціальних органелах –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гліоксисомах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Гліоксилатний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цикл одержав назву від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гліоксилової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кислоти, що входить до його складу. Сутність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гліоксилатного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циклу полягає в окисному перетворенні двох молекул оцтової кислоти на бурштинову кислоту з виділенням води.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443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7586" name="Picture 2" descr="Glyoxylate cycle - Wikipedia">
            <a:extLst>
              <a:ext uri="{FF2B5EF4-FFF2-40B4-BE49-F238E27FC236}">
                <a16:creationId xmlns:a16="http://schemas.microsoft.com/office/drawing/2014/main" id="{CB0EE894-9B24-242A-79A1-CC651D9A3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66" y="509219"/>
            <a:ext cx="6380580" cy="49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8" name="Picture 4" descr="Diagram of the glyoxylate cycle. The glyoxylate cycle is shown by thick...  | Download Scientific Diagram">
            <a:extLst>
              <a:ext uri="{FF2B5EF4-FFF2-40B4-BE49-F238E27FC236}">
                <a16:creationId xmlns:a16="http://schemas.microsoft.com/office/drawing/2014/main" id="{D3C4D5EA-CECF-AFDB-E6E8-C487025FE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9" y="509219"/>
            <a:ext cx="5310433" cy="620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2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D49F8-3CC8-7ABD-DEAC-D8BD889E9990}"/>
              </a:ext>
            </a:extLst>
          </p:cNvPr>
          <p:cNvSpPr txBox="1"/>
          <p:nvPr/>
        </p:nvSpPr>
        <p:spPr>
          <a:xfrm>
            <a:off x="147735" y="197720"/>
            <a:ext cx="11896530" cy="1974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Усі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фотосинтезуючі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організми містять пігменти, які здатні поглинати видиме світло, запускаючи цим самим хімічні реакції </a:t>
            </a:r>
            <a:r>
              <a:rPr lang="uk-UA" sz="2400" b="1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фотосинтезу.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 пластидах</a:t>
            </a:r>
            <a:r>
              <a:rPr lang="uk-UA" sz="2400" b="1" kern="100" spc="-1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вищих</a:t>
            </a:r>
            <a:r>
              <a:rPr lang="uk-UA" sz="2400" b="1" kern="100" spc="-15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рослин і</a:t>
            </a:r>
            <a:r>
              <a:rPr lang="uk-UA" sz="2400" b="1" kern="100" spc="-1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водоростей зустрічаються пігменти трьох основних класів –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хлорофіли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каротиноїди і фікобіліни.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Why Leaves Change Color in the Fall - Chemistry">
            <a:extLst>
              <a:ext uri="{FF2B5EF4-FFF2-40B4-BE49-F238E27FC236}">
                <a16:creationId xmlns:a16="http://schemas.microsoft.com/office/drawing/2014/main" id="{8527D2B3-A4BA-6FA0-11C7-5801B0FBF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8" b="4832"/>
          <a:stretch/>
        </p:blipFill>
        <p:spPr bwMode="auto">
          <a:xfrm>
            <a:off x="910908" y="2332577"/>
            <a:ext cx="9479280" cy="445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6972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0658" name="Picture 2" descr="The Glyoxylate Cycle (Steps involved, Significance and Regulation) - Online  Science Notes">
            <a:extLst>
              <a:ext uri="{FF2B5EF4-FFF2-40B4-BE49-F238E27FC236}">
                <a16:creationId xmlns:a16="http://schemas.microsoft.com/office/drawing/2014/main" id="{DC6BD1EB-3675-D64B-0110-38DE9D2AD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10" y="331144"/>
            <a:ext cx="6023609" cy="61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3119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5F8D02-E16B-1C93-7E8C-BEF3217CF179}"/>
              </a:ext>
            </a:extLst>
          </p:cNvPr>
          <p:cNvSpPr txBox="1"/>
          <p:nvPr/>
        </p:nvSpPr>
        <p:spPr>
          <a:xfrm>
            <a:off x="273698" y="1239540"/>
            <a:ext cx="1164460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Повна схема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гліоксилатного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циклу свідчить, що його проміжними продуктами є яблучна,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щавлевооцтова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лимонна (цитратна),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ізолимонна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ізоцитратна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кислоти.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Гліоксилова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кислота є вихідним матеріалом для синтезу хлорофілу (вона необхідна для утворення амінокислоти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глікоколя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він є вихідним матеріалом для синтезу хлорофілу).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Особливістю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гліоксилатного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циклу є наявність двох входів, обидва пов’язані з поглинанням оцтової кислоти. Акцепторами оцтової кислоти, що попередньо активується ацетил-коферментом, у першому випадку є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гліоксилієва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в другому - яблучна кислота.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502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8610" name="Picture 2" descr="Biology | Free Full-Text | Aconitase: To Be or not to Be Inside Plant  Glyoxysomes, That Is the Question">
            <a:extLst>
              <a:ext uri="{FF2B5EF4-FFF2-40B4-BE49-F238E27FC236}">
                <a16:creationId xmlns:a16="http://schemas.microsoft.com/office/drawing/2014/main" id="{F5662D5F-6B93-BD2B-CEF7-7045D211E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3" y="198025"/>
            <a:ext cx="10823451" cy="55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572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2E5327-5976-291E-D0BB-6A9E1D6AF081}"/>
              </a:ext>
            </a:extLst>
          </p:cNvPr>
          <p:cNvSpPr txBox="1"/>
          <p:nvPr/>
        </p:nvSpPr>
        <p:spPr>
          <a:xfrm>
            <a:off x="186612" y="751408"/>
            <a:ext cx="11635274" cy="5177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Гліоксилатний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цикл зв’язує дихання рослин з обміном жирів і вуглеводів і має особливе значення при перетворенні жирів у вуглеводи. При проростанні олійних насінин внаслідок роботи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гліоксилатного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циклу з оцтової кислоти виробляються напівфабрикати молекул вуглеводів. Остаточний продукт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гліоксилатного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циклу – бурштинова (янтарна) кислота – зв’язує цей цикл із циклом Кребса.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Цикл Кребса,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гліоксилатний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ПФ шляхи функціонують лише в умовах достатньої кількості кисню. В той же час О</a:t>
            </a:r>
            <a:r>
              <a:rPr lang="uk-UA" sz="2400" b="1" baseline="-25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безпосередньо не бере участі в реакціях цих циклів. Кисень необхідний для кінцевого етапу дихання, зв'язаного з окисненням відновлених коферментів НАДН і ФАДН2 у дихальному ланцюгу (ЕТЛ) мітохондрій. З переносом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 ЕТЛ спряжений і синтез АТФ.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748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9634" name="Picture 2" descr="Glyoxylate Cycle - an overview | ScienceDirect Topics">
            <a:extLst>
              <a:ext uri="{FF2B5EF4-FFF2-40B4-BE49-F238E27FC236}">
                <a16:creationId xmlns:a16="http://schemas.microsoft.com/office/drawing/2014/main" id="{8C193492-D3E4-9C7A-EE90-783FD284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4" y="345997"/>
            <a:ext cx="10014904" cy="574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044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8FF4D-0A4B-91E6-959C-A2FD6DAE33FB}"/>
              </a:ext>
            </a:extLst>
          </p:cNvPr>
          <p:cNvSpPr txBox="1"/>
          <p:nvPr/>
        </p:nvSpPr>
        <p:spPr>
          <a:xfrm>
            <a:off x="167951" y="799883"/>
            <a:ext cx="11868539" cy="5357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ЕТЛ локалізований на внутрішній мембрані мітохондрій, служить для передачі е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від відновлених субстратів на кисень, що супроводжується трансмембранним переносом іонів Н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Таким чином, ЕТЛ (як і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тилакоїдів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виконує функцію окисно-відновної помпи.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Компоненти ЕТЛ розміщуються у напрямку зменшення від’ємного та збільшення позитивного ОВП (чим вище значення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Е'о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тим яскравіше виражені окисні властивості речовини, чим воно нижче, тим більше виражені відновні властивості. Найвищий потенціал має кисень, а найнижчий – водень.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 НАДН або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сукцинату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(янтарна кислота) передається по електронно-транспортному ланцюгу до кисню, який, відновлюючись, утворює воду.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724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2706" name="Picture 2" descr="17.5: Механізми фосфорилювання для генерації АТФ - LibreTexts - Ukrayinska">
            <a:extLst>
              <a:ext uri="{FF2B5EF4-FFF2-40B4-BE49-F238E27FC236}">
                <a16:creationId xmlns:a16="http://schemas.microsoft.com/office/drawing/2014/main" id="{B7A80ADD-4AD1-C488-7761-38D7FC139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72" y="426074"/>
            <a:ext cx="8990468" cy="643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05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512B9C-2809-A86D-541E-76AB47055E39}"/>
              </a:ext>
            </a:extLst>
          </p:cNvPr>
          <p:cNvSpPr txBox="1"/>
          <p:nvPr/>
        </p:nvSpPr>
        <p:spPr>
          <a:xfrm>
            <a:off x="130629" y="374638"/>
            <a:ext cx="12061351" cy="618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Згідно сучасних даних ЕТЛ включає в себе чотири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мультиензимні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комплекси і два невеликі за молекулярною масою компоненти –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убихінон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цитохром с.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u="sng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Комплекс І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здійснює перенос е</a:t>
            </a:r>
            <a:r>
              <a:rPr lang="uk-UA" sz="2400" b="1" kern="100" baseline="300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від НАДН до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убихінону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Q. До складу комплексу входить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флавінова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(ФМН-залежна) НАДН: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убихінон-оксидоредуктаза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яка містить 3 </a:t>
            </a:r>
            <a:r>
              <a:rPr lang="uk-UA" sz="2400" b="1" kern="100" dirty="0" err="1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залізосірчані</a:t>
            </a:r>
            <a:r>
              <a:rPr lang="uk-UA" sz="2400" b="1" kern="100" dirty="0">
                <a:effectLst/>
                <a:latin typeface="Bookman Old Style" panose="0205060405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центри</a:t>
            </a:r>
            <a:endParaRPr lang="ru-UA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Комплекс ІІ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каталізує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окиснення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сукцинату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убихіноном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Цю функцію здійснює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флавінова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(ФАД-залежна)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сукцинат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: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убихінон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оксидоредуктаза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до складу якої також входять три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залізосірчані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центри.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Комплекс ІІІ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переносить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 відновленого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убихінону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цитохрому с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тобто функціонує як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убихінол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: цитохром с -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оксидоредуктаза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У своєму складі він містить цитохроми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в556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в560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цитохром с1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залізосірчаний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білок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Ріске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У присутності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убихінону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комплекс ІІІ здійснює активний трансмембранний переніс 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9025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73730" name="Picture 2" descr="Chemiosmotic theory of ATP synthesis in the chloroplast and mitochondria is  based on:">
            <a:extLst>
              <a:ext uri="{FF2B5EF4-FFF2-40B4-BE49-F238E27FC236}">
                <a16:creationId xmlns:a16="http://schemas.microsoft.com/office/drawing/2014/main" id="{78EA5195-323F-9DC5-1990-C87013866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99" y="120443"/>
            <a:ext cx="8538210" cy="66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30135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графическая вставка, рисунок, симв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8B39188-D8F0-600E-F1E0-A2A19D860BA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88" y="5984875"/>
            <a:ext cx="1801812" cy="873125"/>
          </a:xfrm>
        </p:spPr>
      </p:pic>
      <p:pic>
        <p:nvPicPr>
          <p:cNvPr id="4" name="Picture 3" descr="Облачно, нефтяной Paint Art">
            <a:extLst>
              <a:ext uri="{FF2B5EF4-FFF2-40B4-BE49-F238E27FC236}">
                <a16:creationId xmlns:a16="http://schemas.microsoft.com/office/drawing/2014/main" id="{D2954168-BFB3-1607-069F-11CCE7A0F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3B8AB-F217-D73E-B1AB-B35ADB998D24}"/>
              </a:ext>
            </a:extLst>
          </p:cNvPr>
          <p:cNvSpPr txBox="1"/>
          <p:nvPr/>
        </p:nvSpPr>
        <p:spPr>
          <a:xfrm>
            <a:off x="205273" y="612845"/>
            <a:ext cx="1187787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термінальному </a:t>
            </a:r>
            <a:r>
              <a:rPr lang="uk-UA" sz="2400" b="1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комплексі IV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переносяться від цитохрому с до кисню, тобто цей комплекс є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цитохром с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: кисень-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оксидоредуктазою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цитохромоксидазою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До його складу входять чотири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редокскомпоненти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: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цитохроми а1, а3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 два атоми міді.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Цитохром а3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СuВ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здатні до взаємодії з киснем, на який передаються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цитохрому а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СuA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Транспорт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через четвертий комплекс спряжений з активним транспортом іонів 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7955" indent="457200" algn="just"/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Показано, що комплекси I, III і IV перешнуровують мембрану. На внутрішній стороні мембрани з матриксу 2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2Н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із НАДН поступають на ФМН комплексу І. Електрони передаються на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FeS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центри, звідти – на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убихінон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який приймає і 2Н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 дифундує до комплексу ІІІ, приймаючи по дорозі ще 2 електрони і протони. Тут віддає 2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в556 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 2 е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FeSR-</a:t>
            </a:r>
            <a:r>
              <a:rPr lang="uk-UA" sz="24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</a:t>
            </a:r>
            <a:r>
              <a:rPr lang="uk-UA" sz="24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с1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В результаті 4Н</a:t>
            </a:r>
            <a:r>
              <a:rPr lang="uk-UA" sz="2400" b="1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+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звільняються в </a:t>
            </a:r>
            <a:r>
              <a:rPr lang="uk-UA" sz="24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міжмембранний</a:t>
            </a:r>
            <a:r>
              <a:rPr lang="uk-UA" sz="24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простір мітохондрії.</a:t>
            </a:r>
            <a:endParaRPr lang="ru-UA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3132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8743</Words>
  <Application>Microsoft Office PowerPoint</Application>
  <PresentationFormat>Широкоэкранный</PresentationFormat>
  <Paragraphs>355</Paragraphs>
  <Slides>112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112</vt:i4>
      </vt:variant>
    </vt:vector>
  </HeadingPairs>
  <TitlesOfParts>
    <vt:vector size="124" baseType="lpstr">
      <vt:lpstr>Aptos</vt:lpstr>
      <vt:lpstr>Aptos Display</vt:lpstr>
      <vt:lpstr>Arial</vt:lpstr>
      <vt:lpstr>Bookman Old Style</vt:lpstr>
      <vt:lpstr>Calibri</vt:lpstr>
      <vt:lpstr>Gill Sans MT</vt:lpstr>
      <vt:lpstr>Goudy Old Style</vt:lpstr>
      <vt:lpstr>Symbol</vt:lpstr>
      <vt:lpstr>Times New Roman</vt:lpstr>
      <vt:lpstr>Wingdings</vt:lpstr>
      <vt:lpstr>ClassicFrameVTI</vt:lpstr>
      <vt:lpstr>CS ChemDraw Drawing</vt:lpstr>
      <vt:lpstr>Фізіологія рослин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рослин</dc:title>
  <dc:creator>Olena Boika</dc:creator>
  <cp:lastModifiedBy>Olena Boika</cp:lastModifiedBy>
  <cp:revision>9</cp:revision>
  <dcterms:created xsi:type="dcterms:W3CDTF">2024-01-29T14:08:06Z</dcterms:created>
  <dcterms:modified xsi:type="dcterms:W3CDTF">2024-01-29T21:01:03Z</dcterms:modified>
</cp:coreProperties>
</file>