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irdinflight.com/sponsored/test-ad.html" TargetMode="External"/><Relationship Id="rId2" Type="http://schemas.openxmlformats.org/officeDocument/2006/relationships/hyperlink" Target="https://www.culturepartnership.eu/ua/publishing/marketing/market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03B16-48C4-8EDA-1D65-592CF37BF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162976"/>
            <a:ext cx="8915399" cy="3614406"/>
          </a:xfrm>
        </p:spPr>
        <p:txBody>
          <a:bodyPr>
            <a:normAutofit fontScale="90000"/>
          </a:bodyPr>
          <a:lstStyle/>
          <a:p>
            <a:br>
              <a:rPr lang="ru-UA" dirty="0"/>
            </a:br>
            <a:br>
              <a:rPr lang="ru-UA" dirty="0"/>
            </a:br>
            <a:br>
              <a:rPr lang="ru-UA" dirty="0"/>
            </a:br>
            <a:br>
              <a:rPr lang="ru-UA" dirty="0"/>
            </a:b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D701D6-5C59-C897-8942-4AB56440DC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Системоутворювальні</a:t>
            </a:r>
            <a:r>
              <a:rPr lang="ru-RU" sz="3600" dirty="0"/>
              <a:t> </a:t>
            </a:r>
            <a:r>
              <a:rPr lang="ru-RU" sz="3600" dirty="0" err="1"/>
              <a:t>складники</a:t>
            </a:r>
            <a:r>
              <a:rPr lang="ru-RU" sz="3600" dirty="0"/>
              <a:t> </a:t>
            </a:r>
            <a:r>
              <a:rPr lang="ru-RU" sz="3600" dirty="0" err="1"/>
              <a:t>реклами</a:t>
            </a:r>
            <a:endParaRPr lang="ru-UA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28E488-4D8B-AD67-E125-D183A425076E}"/>
              </a:ext>
            </a:extLst>
          </p:cNvPr>
          <p:cNvSpPr txBox="1"/>
          <p:nvPr/>
        </p:nvSpPr>
        <p:spPr>
          <a:xfrm>
            <a:off x="3047260" y="3250992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5C9A35-0245-37EE-AB11-B690DACE6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509" y="119836"/>
            <a:ext cx="6812239" cy="451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34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C5A057-ACC8-6214-9D04-879120B3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Яке </a:t>
            </a:r>
            <a:r>
              <a:rPr lang="ru-RU" sz="4400" dirty="0" err="1"/>
              <a:t>значення</a:t>
            </a:r>
            <a:r>
              <a:rPr lang="ru-RU" sz="4400" dirty="0"/>
              <a:t> </a:t>
            </a:r>
            <a:r>
              <a:rPr lang="ru-RU" sz="4400" dirty="0" err="1"/>
              <a:t>має</a:t>
            </a:r>
            <a:r>
              <a:rPr lang="ru-RU" sz="4400" dirty="0"/>
              <a:t> реклама?</a:t>
            </a:r>
            <a:endParaRPr lang="ru-UA" sz="4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86A9FE-7A5A-1B64-C64F-FB6EE96F6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Для </a:t>
            </a:r>
            <a:r>
              <a:rPr lang="ru-RU" sz="3600" dirty="0" err="1"/>
              <a:t>продавця</a:t>
            </a:r>
            <a:r>
              <a:rPr lang="ru-RU" sz="3600" dirty="0"/>
              <a:t>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виробника</a:t>
            </a:r>
            <a:r>
              <a:rPr lang="ru-RU" sz="3600" dirty="0"/>
              <a:t>  </a:t>
            </a:r>
          </a:p>
          <a:p>
            <a:r>
              <a:rPr lang="ru-RU" sz="3600" dirty="0"/>
              <a:t> Для </a:t>
            </a:r>
            <a:r>
              <a:rPr lang="ru-RU" sz="3600" dirty="0" err="1"/>
              <a:t>споживачів</a:t>
            </a:r>
            <a:r>
              <a:rPr lang="ru-RU" sz="3600" dirty="0"/>
              <a:t>  </a:t>
            </a:r>
          </a:p>
          <a:p>
            <a:r>
              <a:rPr lang="ru-RU" sz="3600" dirty="0"/>
              <a:t> Для </a:t>
            </a:r>
            <a:r>
              <a:rPr lang="ru-RU" sz="3600" dirty="0" err="1"/>
              <a:t>представники</a:t>
            </a:r>
            <a:r>
              <a:rPr lang="ru-RU" sz="3600" dirty="0"/>
              <a:t> </a:t>
            </a:r>
            <a:r>
              <a:rPr lang="ru-RU" sz="3600" dirty="0" err="1"/>
              <a:t>бізнесу</a:t>
            </a:r>
            <a:endParaRPr lang="ru-RU" sz="3600" dirty="0"/>
          </a:p>
          <a:p>
            <a:r>
              <a:rPr lang="ru-RU" sz="3600" dirty="0"/>
              <a:t> Для </a:t>
            </a:r>
            <a:r>
              <a:rPr lang="ru-RU" sz="3600" dirty="0" err="1"/>
              <a:t>фахівців</a:t>
            </a:r>
            <a:r>
              <a:rPr lang="ru-RU" sz="3600" dirty="0"/>
              <a:t> </a:t>
            </a:r>
            <a:r>
              <a:rPr lang="ru-RU" sz="3600" dirty="0" err="1"/>
              <a:t>реклами</a:t>
            </a:r>
            <a:endParaRPr lang="ru-UA" sz="3600" dirty="0"/>
          </a:p>
        </p:txBody>
      </p:sp>
    </p:spTree>
    <p:extLst>
      <p:ext uri="{BB962C8B-B14F-4D97-AF65-F5344CB8AC3E}">
        <p14:creationId xmlns:p14="http://schemas.microsoft.com/office/powerpoint/2010/main" val="2160199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494B1-C089-6842-9204-C4DC5025C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Фільми про рекламу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D67646-1963-F0DD-786E-10F2A630C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1. Сироп (2012)</a:t>
            </a:r>
          </a:p>
          <a:p>
            <a:r>
              <a:rPr lang="ru-RU" sz="2800" dirty="0"/>
              <a:t>2. </a:t>
            </a:r>
            <a:r>
              <a:rPr lang="ru-RU" sz="2800" dirty="0" err="1"/>
              <a:t>Віктор</a:t>
            </a:r>
            <a:r>
              <a:rPr lang="ru-RU" sz="2800" dirty="0"/>
              <a:t> Фогель – король </a:t>
            </a:r>
            <a:r>
              <a:rPr lang="ru-RU" sz="2800" dirty="0" err="1"/>
              <a:t>реклами</a:t>
            </a:r>
            <a:r>
              <a:rPr lang="ru-RU" sz="2800" dirty="0"/>
              <a:t> (2002)</a:t>
            </a:r>
          </a:p>
          <a:p>
            <a:r>
              <a:rPr lang="ru-RU" sz="2800" dirty="0"/>
              <a:t>3. </a:t>
            </a:r>
            <a:r>
              <a:rPr lang="ru-RU" sz="2800" dirty="0" err="1"/>
              <a:t>серіал</a:t>
            </a:r>
            <a:r>
              <a:rPr lang="ru-RU" sz="2800" dirty="0"/>
              <a:t> </a:t>
            </a:r>
            <a:r>
              <a:rPr lang="ru-RU" sz="2800" dirty="0" err="1"/>
              <a:t>Божевільні</a:t>
            </a:r>
            <a:r>
              <a:rPr lang="ru-RU" sz="2800" dirty="0"/>
              <a:t> (2007-2015)</a:t>
            </a:r>
            <a:endParaRPr lang="uk-UA" sz="2800" dirty="0"/>
          </a:p>
          <a:p>
            <a:r>
              <a:rPr lang="ru-RU" sz="2800" dirty="0"/>
              <a:t>4. Джобс: </a:t>
            </a:r>
            <a:r>
              <a:rPr lang="ru-RU" sz="2800" dirty="0" err="1"/>
              <a:t>Імперія</a:t>
            </a:r>
            <a:r>
              <a:rPr lang="ru-RU" sz="2800" dirty="0"/>
              <a:t> </a:t>
            </a:r>
            <a:r>
              <a:rPr lang="ru-RU" sz="2800" dirty="0" err="1"/>
              <a:t>спокуси</a:t>
            </a:r>
            <a:r>
              <a:rPr lang="ru-RU" sz="2800" dirty="0"/>
              <a:t> (2013)</a:t>
            </a:r>
          </a:p>
          <a:p>
            <a:r>
              <a:rPr lang="ru-RU" sz="2800" dirty="0"/>
              <a:t>5. </a:t>
            </a:r>
            <a:r>
              <a:rPr lang="ru-RU" sz="2800" dirty="0" err="1"/>
              <a:t>Чого</a:t>
            </a:r>
            <a:r>
              <a:rPr lang="ru-RU" sz="2800" dirty="0"/>
              <a:t> </a:t>
            </a:r>
            <a:r>
              <a:rPr lang="ru-RU" sz="2800" dirty="0" err="1"/>
              <a:t>хочуть</a:t>
            </a:r>
            <a:r>
              <a:rPr lang="ru-RU" sz="2800" dirty="0"/>
              <a:t> </a:t>
            </a:r>
            <a:r>
              <a:rPr lang="ru-RU" sz="2800" dirty="0" err="1"/>
              <a:t>жінки</a:t>
            </a:r>
            <a:r>
              <a:rPr lang="ru-RU" sz="2800" dirty="0"/>
              <a:t> (2001)</a:t>
            </a:r>
          </a:p>
          <a:p>
            <a:r>
              <a:rPr lang="ru-RU" sz="2800" dirty="0"/>
              <a:t>6. 99 </a:t>
            </a:r>
            <a:r>
              <a:rPr lang="ru-RU" sz="2800" dirty="0" err="1"/>
              <a:t>франків</a:t>
            </a:r>
            <a:r>
              <a:rPr lang="ru-RU" sz="2800" dirty="0"/>
              <a:t> (2007)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00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B9242-B5CA-D7BF-F6A3-87182A9D0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Термін «реклама»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F3CF071-9760-04E4-9774-58DC78EBD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0842" y="2010608"/>
            <a:ext cx="6092262" cy="294239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6937F1-139C-4197-AE6D-FA4BD5A2A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402" y="2358453"/>
            <a:ext cx="4420349" cy="2444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33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CFD765-A050-B0CD-9832-49F525D2E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Характеристики реклами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538C33-88B2-8FF6-7904-720C0B66C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• </a:t>
            </a:r>
            <a:r>
              <a:rPr lang="ru-RU" dirty="0" err="1"/>
              <a:t>Належність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до </a:t>
            </a:r>
            <a:r>
              <a:rPr lang="ru-RU" dirty="0" err="1"/>
              <a:t>комунікації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і до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 в основному через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і </a:t>
            </a:r>
            <a:r>
              <a:rPr lang="ru-RU" dirty="0" err="1"/>
              <a:t>відповідно</a:t>
            </a:r>
            <a:r>
              <a:rPr lang="ru-RU" dirty="0"/>
              <a:t> для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;</a:t>
            </a:r>
          </a:p>
          <a:p>
            <a:r>
              <a:rPr lang="ru-RU" dirty="0"/>
              <a:t>• </a:t>
            </a:r>
            <a:r>
              <a:rPr lang="ru-RU" dirty="0" err="1"/>
              <a:t>Оплачене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-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реклама - </a:t>
            </a:r>
            <a:r>
              <a:rPr lang="ru-RU" dirty="0" err="1"/>
              <a:t>це</a:t>
            </a:r>
            <a:r>
              <a:rPr lang="ru-RU" dirty="0"/>
              <a:t> вид тексту, за передачу </a:t>
            </a:r>
            <a:r>
              <a:rPr lang="ru-RU" dirty="0" err="1"/>
              <a:t>якого</a:t>
            </a:r>
            <a:r>
              <a:rPr lang="ru-RU" dirty="0"/>
              <a:t> повинен </a:t>
            </a:r>
            <a:r>
              <a:rPr lang="ru-RU" dirty="0" err="1"/>
              <a:t>заплатити</a:t>
            </a:r>
            <a:r>
              <a:rPr lang="ru-RU" dirty="0"/>
              <a:t> </a:t>
            </a:r>
            <a:r>
              <a:rPr lang="ru-RU" dirty="0" err="1"/>
              <a:t>відправник</a:t>
            </a:r>
            <a:r>
              <a:rPr lang="ru-RU" dirty="0"/>
              <a:t>;</a:t>
            </a:r>
          </a:p>
          <a:p>
            <a:r>
              <a:rPr lang="ru-RU" dirty="0"/>
              <a:t> • </a:t>
            </a:r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рекламодавця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переважній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відправнику</a:t>
            </a:r>
            <a:r>
              <a:rPr lang="ru-RU" dirty="0"/>
              <a:t> рекламного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невигідно</a:t>
            </a:r>
            <a:r>
              <a:rPr lang="ru-RU" dirty="0"/>
              <a:t> </a:t>
            </a:r>
            <a:r>
              <a:rPr lang="ru-RU" dirty="0" err="1"/>
              <a:t>анонімнім</a:t>
            </a:r>
            <a:r>
              <a:rPr lang="ru-RU" dirty="0"/>
              <a:t> </a:t>
            </a:r>
            <a:r>
              <a:rPr lang="ru-RU" dirty="0" err="1"/>
              <a:t>послання</a:t>
            </a:r>
            <a:r>
              <a:rPr lang="ru-RU" dirty="0"/>
              <a:t>, і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в </a:t>
            </a:r>
            <a:r>
              <a:rPr lang="ru-RU" dirty="0" err="1"/>
              <a:t>рекламі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;</a:t>
            </a:r>
          </a:p>
          <a:p>
            <a:r>
              <a:rPr lang="ru-RU" dirty="0"/>
              <a:t> •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що-небудь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 про товар, </a:t>
            </a:r>
            <a:r>
              <a:rPr lang="ru-RU" dirty="0" err="1"/>
              <a:t>послугу</a:t>
            </a:r>
            <a:r>
              <a:rPr lang="ru-RU" dirty="0"/>
              <a:t>, </a:t>
            </a:r>
            <a:r>
              <a:rPr lang="ru-RU" dirty="0" err="1"/>
              <a:t>компанію</a:t>
            </a:r>
            <a:r>
              <a:rPr lang="ru-RU" dirty="0"/>
              <a:t>, </a:t>
            </a:r>
            <a:r>
              <a:rPr lang="ru-RU" dirty="0" err="1"/>
              <a:t>подію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обличчі</a:t>
            </a:r>
            <a:r>
              <a:rPr lang="ru-RU" dirty="0"/>
              <a:t>;</a:t>
            </a:r>
          </a:p>
          <a:p>
            <a:r>
              <a:rPr lang="ru-RU" dirty="0"/>
              <a:t> • </a:t>
            </a:r>
            <a:r>
              <a:rPr lang="ru-RU" dirty="0" err="1"/>
              <a:t>Кінцева</a:t>
            </a:r>
            <a:r>
              <a:rPr lang="ru-RU" dirty="0"/>
              <a:t> мета </a:t>
            </a:r>
            <a:r>
              <a:rPr lang="ru-RU" dirty="0" err="1"/>
              <a:t>реклами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спонукати</a:t>
            </a:r>
            <a:r>
              <a:rPr lang="ru-RU" dirty="0"/>
              <a:t> </a:t>
            </a:r>
            <a:r>
              <a:rPr lang="ru-RU" dirty="0" err="1"/>
              <a:t>аудиторію</a:t>
            </a:r>
            <a:r>
              <a:rPr lang="ru-RU" dirty="0"/>
              <a:t> до </a:t>
            </a:r>
            <a:r>
              <a:rPr lang="ru-RU" dirty="0" err="1"/>
              <a:t>потрібних</a:t>
            </a:r>
            <a:r>
              <a:rPr lang="ru-RU" dirty="0"/>
              <a:t> </a:t>
            </a:r>
            <a:r>
              <a:rPr lang="ru-RU" dirty="0" err="1"/>
              <a:t>рекламодавцю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і </a:t>
            </a:r>
            <a:r>
              <a:rPr lang="ru-RU" dirty="0" err="1"/>
              <a:t>вчинку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до покупки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акції</a:t>
            </a:r>
            <a:r>
              <a:rPr lang="ru-RU" dirty="0"/>
              <a:t>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306664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77767-EB05-B49C-9281-0DF9FFC49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Маркетинг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E9D6B4-8E13-9510-B228-0623F6421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Маркетинг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в </a:t>
            </a:r>
            <a:r>
              <a:rPr lang="ru-RU" dirty="0" err="1"/>
              <a:t>плануванні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, </a:t>
            </a:r>
            <a:r>
              <a:rPr lang="ru-RU" dirty="0" err="1"/>
              <a:t>ціноутворення</a:t>
            </a:r>
            <a:r>
              <a:rPr lang="ru-RU" dirty="0"/>
              <a:t>, </a:t>
            </a:r>
            <a:r>
              <a:rPr lang="ru-RU" dirty="0" err="1"/>
              <a:t>просування</a:t>
            </a:r>
            <a:r>
              <a:rPr lang="ru-RU" dirty="0"/>
              <a:t> і </a:t>
            </a:r>
            <a:r>
              <a:rPr lang="ru-RU" dirty="0" err="1"/>
              <a:t>поширення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,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здійснення</a:t>
            </a:r>
            <a:r>
              <a:rPr lang="ru-RU" dirty="0"/>
              <a:t> такого </a:t>
            </a:r>
            <a:r>
              <a:rPr lang="ru-RU" dirty="0" err="1"/>
              <a:t>обміну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приносить </a:t>
            </a:r>
            <a:r>
              <a:rPr lang="ru-RU" dirty="0" err="1"/>
              <a:t>вигоду</a:t>
            </a:r>
            <a:r>
              <a:rPr lang="ru-RU" dirty="0"/>
              <a:t> і </a:t>
            </a:r>
            <a:r>
              <a:rPr lang="ru-RU" dirty="0" err="1"/>
              <a:t>споживачам</a:t>
            </a:r>
            <a:r>
              <a:rPr lang="ru-RU" dirty="0"/>
              <a:t> і </a:t>
            </a:r>
            <a:r>
              <a:rPr lang="ru-RU" dirty="0" err="1"/>
              <a:t>організації</a:t>
            </a:r>
            <a:endParaRPr lang="ru-RU" dirty="0"/>
          </a:p>
          <a:p>
            <a:r>
              <a:rPr lang="uk-UA" dirty="0"/>
              <a:t>Лекція про маркетинг </a:t>
            </a:r>
            <a:r>
              <a:rPr lang="en-US" dirty="0">
                <a:hlinkClick r:id="rId2"/>
              </a:rPr>
              <a:t>https://www.culturepartnership.eu/ua/publishing/marketing/marketing</a:t>
            </a:r>
            <a:endParaRPr lang="uk-UA" dirty="0"/>
          </a:p>
          <a:p>
            <a:r>
              <a:rPr lang="uk-UA" dirty="0"/>
              <a:t>Тест на знання реклами </a:t>
            </a:r>
            <a:r>
              <a:rPr lang="en-US" dirty="0">
                <a:hlinkClick r:id="rId3"/>
              </a:rPr>
              <a:t>https://birdinflight.com/sponsored/test-ad.html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20365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FCDFC-2ABA-45BB-2799-FDE73991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F2BCEB-5426-BB16-FB1B-1189E8EAC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 </a:t>
            </a:r>
            <a:r>
              <a:rPr lang="ru-RU" dirty="0" err="1"/>
              <a:t>спрямованістю</a:t>
            </a:r>
            <a:r>
              <a:rPr lang="ru-RU" dirty="0"/>
              <a:t> на </a:t>
            </a:r>
            <a:r>
              <a:rPr lang="ru-RU" dirty="0" err="1"/>
              <a:t>аудиторію</a:t>
            </a:r>
            <a:r>
              <a:rPr lang="ru-RU" dirty="0"/>
              <a:t>: • реклама </a:t>
            </a:r>
            <a:r>
              <a:rPr lang="ru-RU" dirty="0" err="1"/>
              <a:t>споживчих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; • </a:t>
            </a:r>
            <a:r>
              <a:rPr lang="ru-RU" dirty="0" err="1"/>
              <a:t>бізнес</a:t>
            </a:r>
            <a:r>
              <a:rPr lang="ru-RU" dirty="0"/>
              <a:t>-реклама (</a:t>
            </a:r>
            <a:r>
              <a:rPr lang="ru-RU" dirty="0" err="1"/>
              <a:t>торгова</a:t>
            </a:r>
            <a:r>
              <a:rPr lang="ru-RU" dirty="0"/>
              <a:t> реклама оптовикам, реклама </a:t>
            </a:r>
            <a:r>
              <a:rPr lang="ru-RU" dirty="0" err="1"/>
              <a:t>устаткування</a:t>
            </a:r>
            <a:r>
              <a:rPr lang="ru-RU" dirty="0"/>
              <a:t>, реклама на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і т.д.).</a:t>
            </a:r>
          </a:p>
          <a:p>
            <a:r>
              <a:rPr lang="ru-RU" dirty="0"/>
              <a:t>За широтою </a:t>
            </a:r>
            <a:r>
              <a:rPr lang="ru-RU" dirty="0" err="1"/>
              <a:t>охоплення</a:t>
            </a:r>
            <a:r>
              <a:rPr lang="ru-RU" dirty="0"/>
              <a:t> </a:t>
            </a:r>
            <a:r>
              <a:rPr lang="ru-RU" dirty="0" err="1"/>
              <a:t>аудиторії</a:t>
            </a:r>
            <a:r>
              <a:rPr lang="ru-RU" dirty="0"/>
              <a:t>:  • </a:t>
            </a:r>
            <a:r>
              <a:rPr lang="ru-RU" dirty="0" err="1"/>
              <a:t>міжнародна</a:t>
            </a:r>
            <a:r>
              <a:rPr lang="ru-RU" dirty="0"/>
              <a:t> реклама,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закордонні</a:t>
            </a:r>
            <a:r>
              <a:rPr lang="ru-RU" dirty="0"/>
              <a:t> ринки;  • </a:t>
            </a:r>
            <a:r>
              <a:rPr lang="ru-RU" dirty="0" err="1"/>
              <a:t>національна</a:t>
            </a:r>
            <a:r>
              <a:rPr lang="ru-RU" dirty="0"/>
              <a:t> реклама,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вітчизняним</a:t>
            </a:r>
            <a:r>
              <a:rPr lang="ru-RU" dirty="0"/>
              <a:t> </a:t>
            </a:r>
            <a:r>
              <a:rPr lang="ru-RU" dirty="0" err="1"/>
              <a:t>споживчим</a:t>
            </a:r>
            <a:r>
              <a:rPr lang="ru-RU" dirty="0"/>
              <a:t> ринком;   </a:t>
            </a:r>
            <a:r>
              <a:rPr lang="ru-RU" dirty="0" err="1"/>
              <a:t>регіональна</a:t>
            </a:r>
            <a:r>
              <a:rPr lang="ru-RU" dirty="0"/>
              <a:t> реклама,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регіон</a:t>
            </a:r>
            <a:r>
              <a:rPr lang="ru-RU" dirty="0"/>
              <a:t>;  • реклама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розрахована</a:t>
            </a:r>
            <a:r>
              <a:rPr lang="ru-RU" dirty="0"/>
              <a:t> на </a:t>
            </a:r>
            <a:r>
              <a:rPr lang="ru-RU" dirty="0" err="1"/>
              <a:t>споживачів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районУ</a:t>
            </a:r>
            <a:r>
              <a:rPr lang="ru-RU" dirty="0"/>
              <a:t>. </a:t>
            </a:r>
          </a:p>
          <a:p>
            <a:r>
              <a:rPr lang="ru-RU" dirty="0"/>
              <a:t>За каналами </a:t>
            </a:r>
            <a:r>
              <a:rPr lang="ru-RU" dirty="0" err="1"/>
              <a:t>поширення</a:t>
            </a:r>
            <a:r>
              <a:rPr lang="ru-RU" dirty="0"/>
              <a:t>:  • </a:t>
            </a:r>
            <a:r>
              <a:rPr lang="ru-RU" dirty="0" err="1"/>
              <a:t>друкована</a:t>
            </a:r>
            <a:r>
              <a:rPr lang="ru-RU" dirty="0"/>
              <a:t> реклама (</a:t>
            </a:r>
            <a:r>
              <a:rPr lang="ru-RU" dirty="0" err="1"/>
              <a:t>листівки</a:t>
            </a:r>
            <a:r>
              <a:rPr lang="ru-RU" dirty="0"/>
              <a:t>, каталоги, </a:t>
            </a:r>
            <a:r>
              <a:rPr lang="ru-RU" dirty="0" err="1"/>
              <a:t>проспекти</a:t>
            </a:r>
            <a:r>
              <a:rPr lang="ru-RU" dirty="0"/>
              <a:t>, </a:t>
            </a:r>
            <a:r>
              <a:rPr lang="ru-RU" dirty="0" err="1"/>
              <a:t>буклети</a:t>
            </a:r>
            <a:r>
              <a:rPr lang="ru-RU" dirty="0"/>
              <a:t>, </a:t>
            </a:r>
            <a:r>
              <a:rPr lang="ru-RU" dirty="0" err="1"/>
              <a:t>візитівки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 • </a:t>
            </a:r>
            <a:r>
              <a:rPr lang="ru-RU" dirty="0" err="1"/>
              <a:t>газетно-журнальна</a:t>
            </a:r>
            <a:r>
              <a:rPr lang="ru-RU" dirty="0"/>
              <a:t> реклама;  </a:t>
            </a:r>
            <a:r>
              <a:rPr lang="ru-RU" dirty="0" err="1"/>
              <a:t>радіореклама</a:t>
            </a:r>
            <a:r>
              <a:rPr lang="ru-RU" dirty="0"/>
              <a:t>; • телереклама;  • </a:t>
            </a:r>
            <a:r>
              <a:rPr lang="ru-RU" dirty="0" err="1"/>
              <a:t>зовнішня</a:t>
            </a:r>
            <a:r>
              <a:rPr lang="ru-RU" dirty="0"/>
              <a:t> реклама (знаки, </a:t>
            </a:r>
            <a:r>
              <a:rPr lang="ru-RU" dirty="0" err="1"/>
              <a:t>покажчики</a:t>
            </a:r>
            <a:r>
              <a:rPr lang="ru-RU" dirty="0"/>
              <a:t>, </a:t>
            </a:r>
            <a:r>
              <a:rPr lang="ru-RU" dirty="0" err="1"/>
              <a:t>щити</a:t>
            </a:r>
            <a:r>
              <a:rPr lang="ru-RU" dirty="0"/>
              <a:t>); • пряма </a:t>
            </a:r>
            <a:r>
              <a:rPr lang="ru-RU" dirty="0" err="1"/>
              <a:t>поштова</a:t>
            </a:r>
            <a:r>
              <a:rPr lang="ru-RU" dirty="0"/>
              <a:t> </a:t>
            </a:r>
            <a:r>
              <a:rPr lang="ru-RU" dirty="0" err="1"/>
              <a:t>розсилка</a:t>
            </a:r>
            <a:r>
              <a:rPr lang="ru-RU" dirty="0"/>
              <a:t>; • </a:t>
            </a:r>
            <a:r>
              <a:rPr lang="ru-RU" dirty="0" err="1"/>
              <a:t>виставки</a:t>
            </a:r>
            <a:r>
              <a:rPr lang="ru-RU" dirty="0"/>
              <a:t> і т.д.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62833244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407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    </vt:lpstr>
      <vt:lpstr>Яке значення має реклама?</vt:lpstr>
      <vt:lpstr>Фільми про рекламу</vt:lpstr>
      <vt:lpstr>Термін «реклама»</vt:lpstr>
      <vt:lpstr>Характеристики реклами</vt:lpstr>
      <vt:lpstr>Маркетинг</vt:lpstr>
      <vt:lpstr>Види реклами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Людмила Чернявская</dc:creator>
  <cp:lastModifiedBy>Людмила Чернявская</cp:lastModifiedBy>
  <cp:revision>1</cp:revision>
  <dcterms:created xsi:type="dcterms:W3CDTF">2022-09-19T17:20:56Z</dcterms:created>
  <dcterms:modified xsi:type="dcterms:W3CDTF">2022-09-19T17:59:07Z</dcterms:modified>
</cp:coreProperties>
</file>