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312" r:id="rId5"/>
    <p:sldId id="258" r:id="rId6"/>
    <p:sldId id="262" r:id="rId7"/>
    <p:sldId id="259" r:id="rId8"/>
    <p:sldId id="263"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41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72" autoAdjust="0"/>
    <p:restoredTop sz="94660"/>
  </p:normalViewPr>
  <p:slideViewPr>
    <p:cSldViewPr>
      <p:cViewPr>
        <p:scale>
          <a:sx n="80" d="100"/>
          <a:sy n="80" d="100"/>
        </p:scale>
        <p:origin x="-240" y="5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11.12.2022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643050"/>
            <a:ext cx="7772400" cy="1470025"/>
          </a:xfrm>
        </p:spPr>
        <p:txBody>
          <a:bodyPr/>
          <a:lstStyle/>
          <a:p>
            <a:r>
              <a:rPr lang="uk-UA" b="1" dirty="0" smtClean="0"/>
              <a:t>Серцево-легенева реанімація</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r>
              <a:rPr lang="uk-UA" sz="3600" b="1" dirty="0" smtClean="0">
                <a:solidFill>
                  <a:srgbClr val="C00000"/>
                </a:solidFill>
              </a:rPr>
              <a:t>Клінічна смерть </a:t>
            </a:r>
            <a:r>
              <a:rPr lang="uk-UA" b="1" dirty="0" smtClean="0"/>
              <a:t>— зворотний стан, який починається з моменту припинення вітальних функцій (кровообігу та дихання) до настання незворотних змін у корі головного мозку. Тобто, це період збереження своєї життєздатності нейронами кори головного мозку в умовах аноксії (оскільки вміст О</a:t>
            </a:r>
            <a:r>
              <a:rPr lang="uk-UA" b="1" baseline="-25000" dirty="0" smtClean="0"/>
              <a:t>2</a:t>
            </a:r>
            <a:r>
              <a:rPr lang="uk-UA" b="1" dirty="0" smtClean="0"/>
              <a:t> в тканинах головного мозку знижується до нуля протягом 1 хвилини з моменту зупинки кровообігу).</a:t>
            </a:r>
            <a:endParaRPr lang="ru-RU" b="1"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858000"/>
          </a:xfrm>
        </p:spPr>
        <p:txBody>
          <a:bodyPr>
            <a:normAutofit fontScale="92500" lnSpcReduction="20000"/>
          </a:bodyPr>
          <a:lstStyle/>
          <a:p>
            <a:pPr>
              <a:buNone/>
            </a:pPr>
            <a:r>
              <a:rPr lang="uk-UA" sz="3500" b="1" dirty="0" smtClean="0"/>
              <a:t>Ознаки клінічної смерті:</a:t>
            </a:r>
            <a:endParaRPr lang="ru-RU" sz="3500" dirty="0" smtClean="0"/>
          </a:p>
          <a:p>
            <a:pPr>
              <a:buNone/>
            </a:pPr>
            <a:r>
              <a:rPr lang="uk-UA" sz="3900" b="1" dirty="0" smtClean="0">
                <a:solidFill>
                  <a:srgbClr val="002060"/>
                </a:solidFill>
              </a:rPr>
              <a:t>Основні:</a:t>
            </a:r>
            <a:endParaRPr lang="ru-RU" sz="3900" b="1" dirty="0" smtClean="0">
              <a:solidFill>
                <a:srgbClr val="002060"/>
              </a:solidFill>
            </a:endParaRPr>
          </a:p>
          <a:p>
            <a:pPr marL="0" indent="0">
              <a:buNone/>
            </a:pPr>
            <a:r>
              <a:rPr lang="uk-UA" b="1" dirty="0" smtClean="0"/>
              <a:t>1. </a:t>
            </a:r>
            <a:r>
              <a:rPr lang="uk-UA" b="1" dirty="0" smtClean="0">
                <a:solidFill>
                  <a:srgbClr val="C00000"/>
                </a:solidFill>
              </a:rPr>
              <a:t>Відсутність пульсу на сонних артеріях. </a:t>
            </a:r>
            <a:r>
              <a:rPr lang="uk-UA" b="1" dirty="0" smtClean="0"/>
              <a:t>Пульсацію магістральних судин визначають </a:t>
            </a:r>
            <a:r>
              <a:rPr lang="uk-UA" b="1" dirty="0" err="1" smtClean="0"/>
              <a:t>пальпаторно</a:t>
            </a:r>
            <a:r>
              <a:rPr lang="uk-UA" b="1" dirty="0" smtClean="0"/>
              <a:t> подушечками вказівного та середнього пальців руки, поволі зміщуючи їх від кута щитоподібного хряща («кадика») до внутрішнього краю груднино-ключично-соскоподібного м’яза (обов’язково пальпувати з обох боків).</a:t>
            </a:r>
            <a:endParaRPr lang="ru-RU" b="1" dirty="0" smtClean="0"/>
          </a:p>
          <a:p>
            <a:pPr marL="0" indent="0">
              <a:buNone/>
            </a:pPr>
            <a:r>
              <a:rPr lang="uk-UA" b="1" dirty="0" smtClean="0"/>
              <a:t>2. </a:t>
            </a:r>
            <a:r>
              <a:rPr lang="uk-UA" b="1" dirty="0" smtClean="0">
                <a:solidFill>
                  <a:srgbClr val="C00000"/>
                </a:solidFill>
              </a:rPr>
              <a:t>Відсутність дихання. </a:t>
            </a:r>
            <a:r>
              <a:rPr lang="uk-UA" b="1" dirty="0" smtClean="0"/>
              <a:t>Наявність ознак дихання оцінюють шляхом визначення руху повітря біля дихальних шляхів постраждалого та спостереженням за екскурсіями грудної клітки.</a:t>
            </a:r>
            <a:endParaRPr lang="ru-RU" b="1" dirty="0" smtClean="0"/>
          </a:p>
          <a:p>
            <a:pPr marL="0" indent="0">
              <a:buNone/>
            </a:pPr>
            <a:r>
              <a:rPr lang="uk-UA" b="1" dirty="0" smtClean="0"/>
              <a:t>3. </a:t>
            </a:r>
            <a:r>
              <a:rPr lang="uk-UA" b="1" dirty="0" smtClean="0">
                <a:solidFill>
                  <a:srgbClr val="C00000"/>
                </a:solidFill>
              </a:rPr>
              <a:t>Розширення зіниць (мідріаз) </a:t>
            </a:r>
            <a:r>
              <a:rPr lang="uk-UA" b="1" dirty="0" smtClean="0"/>
              <a:t>за відсутності реакції на світло (розвивається через 30 секунд – 1 хвилину з моменту зупинки кровообігу).</a:t>
            </a:r>
            <a:endParaRPr lang="ru-RU" b="1" dirty="0" smtClean="0"/>
          </a:p>
          <a:p>
            <a:endParaRPr lang="ru-RU"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429420"/>
          </a:xfrm>
        </p:spPr>
        <p:txBody>
          <a:bodyPr>
            <a:normAutofit/>
          </a:bodyPr>
          <a:lstStyle/>
          <a:p>
            <a:pPr marL="0" indent="0">
              <a:buNone/>
            </a:pPr>
            <a:r>
              <a:rPr lang="uk-UA" sz="3600" b="1" dirty="0" smtClean="0">
                <a:solidFill>
                  <a:srgbClr val="002060"/>
                </a:solidFill>
              </a:rPr>
              <a:t>Додаткові:</a:t>
            </a:r>
            <a:endParaRPr lang="ru-RU" sz="3600" b="1" dirty="0" smtClean="0">
              <a:solidFill>
                <a:srgbClr val="002060"/>
              </a:solidFill>
            </a:endParaRPr>
          </a:p>
          <a:p>
            <a:pPr marL="0" indent="0">
              <a:buNone/>
            </a:pPr>
            <a:r>
              <a:rPr lang="uk-UA" b="1" dirty="0" smtClean="0"/>
              <a:t>1. </a:t>
            </a:r>
            <a:r>
              <a:rPr lang="uk-UA" b="1" dirty="0" smtClean="0">
                <a:solidFill>
                  <a:srgbClr val="C00000"/>
                </a:solidFill>
              </a:rPr>
              <a:t>Відсутність свідомості</a:t>
            </a:r>
            <a:r>
              <a:rPr lang="uk-UA" b="1" dirty="0" smtClean="0"/>
              <a:t>.</a:t>
            </a:r>
            <a:endParaRPr lang="ru-RU" b="1" dirty="0" smtClean="0"/>
          </a:p>
          <a:p>
            <a:pPr marL="0" indent="0">
              <a:buNone/>
            </a:pPr>
            <a:r>
              <a:rPr lang="uk-UA" b="1" dirty="0" smtClean="0"/>
              <a:t>2. </a:t>
            </a:r>
            <a:r>
              <a:rPr lang="uk-UA" b="1" dirty="0" smtClean="0">
                <a:solidFill>
                  <a:srgbClr val="C00000"/>
                </a:solidFill>
              </a:rPr>
              <a:t>Блідість (землисто-сірий колір), ціаноз або мармуровість шкірних покривів.</a:t>
            </a:r>
            <a:endParaRPr lang="ru-RU" b="1" dirty="0" smtClean="0">
              <a:solidFill>
                <a:srgbClr val="C00000"/>
              </a:solidFill>
            </a:endParaRPr>
          </a:p>
          <a:p>
            <a:pPr marL="0" indent="0">
              <a:buNone/>
            </a:pPr>
            <a:r>
              <a:rPr lang="uk-UA" b="1" dirty="0" smtClean="0"/>
              <a:t>3. </a:t>
            </a:r>
            <a:r>
              <a:rPr lang="uk-UA" b="1" dirty="0" smtClean="0">
                <a:solidFill>
                  <a:srgbClr val="C00000"/>
                </a:solidFill>
              </a:rPr>
              <a:t>Атонія, арефлексія.</a:t>
            </a:r>
            <a:endParaRPr lang="ru-RU" b="1" dirty="0" smtClean="0">
              <a:solidFill>
                <a:srgbClr val="C00000"/>
              </a:solidFill>
            </a:endParaRPr>
          </a:p>
          <a:p>
            <a:pPr marL="0" indent="0">
              <a:buNone/>
            </a:pPr>
            <a:r>
              <a:rPr lang="uk-UA" b="1" i="1" dirty="0" smtClean="0">
                <a:solidFill>
                  <a:srgbClr val="7030A0"/>
                </a:solidFill>
              </a:rPr>
              <a:t>N.B.! Ознаки клінічної смерті треба оцінювати комплексно, витрачаючи на діагностику до 10 секунд, не втрачаючи часу для негайного початку реанімаційних заходів. Якщо критичні 3–5 хвилин періоду клінічної смерті будуть втрачені, настає незворотна загибель головного мозку.</a:t>
            </a:r>
            <a:endParaRPr lang="ru-RU" dirty="0" smtClean="0">
              <a:solidFill>
                <a:srgbClr val="7030A0"/>
              </a:solidFill>
            </a:endParaRP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500858"/>
          </a:xfrm>
        </p:spPr>
        <p:txBody>
          <a:bodyPr>
            <a:normAutofit fontScale="92500" lnSpcReduction="10000"/>
          </a:bodyPr>
          <a:lstStyle/>
          <a:p>
            <a:pPr marL="0" indent="0"/>
            <a:r>
              <a:rPr lang="uk-UA" b="1" dirty="0" smtClean="0">
                <a:solidFill>
                  <a:srgbClr val="C00000"/>
                </a:solidFill>
              </a:rPr>
              <a:t> Тривалість </a:t>
            </a:r>
            <a:r>
              <a:rPr lang="uk-UA" b="1" dirty="0" smtClean="0"/>
              <a:t>клінічної смерті залежить від інтенсивності катаболізму (від температури тіла) потерпілого. В умовах </a:t>
            </a:r>
            <a:r>
              <a:rPr lang="uk-UA" b="1" dirty="0" err="1" smtClean="0"/>
              <a:t>нормотермії</a:t>
            </a:r>
            <a:r>
              <a:rPr lang="uk-UA" b="1" dirty="0" smtClean="0"/>
              <a:t> період клінічної смерті становить 3–5 хвилин. При підвищенні температури (або вживанні </a:t>
            </a:r>
            <a:r>
              <a:rPr lang="uk-UA" b="1" dirty="0" err="1" smtClean="0"/>
              <a:t>холінолітиків</a:t>
            </a:r>
            <a:r>
              <a:rPr lang="uk-UA" b="1" dirty="0" smtClean="0"/>
              <a:t>, </a:t>
            </a:r>
            <a:r>
              <a:rPr lang="uk-UA" b="1" dirty="0" err="1" smtClean="0"/>
              <a:t>психотодислептиків</a:t>
            </a:r>
            <a:r>
              <a:rPr lang="uk-UA" b="1" dirty="0" smtClean="0"/>
              <a:t>, тощо) період клінічної смерті скорочується до 1–2 хвилин за рахунок збільшення споживання кисню тканинами внаслідок превалювання процесів дисоціації оксигемоглобіну над його утворенням. Навпаки, в умовах гіпотермії період клінічної смерті подовжується до 12 хвилин за рахунок зменшення споживання кисню тканинами (у виняткових випадках, наприклад, при утопленні в крижаній воді, він може тривати до 30–60 та більше хвилин).</a:t>
            </a:r>
            <a:endParaRPr lang="ru-RU" b="1" dirty="0" smtClean="0"/>
          </a:p>
          <a:p>
            <a:pPr marL="0" indent="0"/>
            <a:endParaRPr lang="ru-RU"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929718" cy="6500858"/>
          </a:xfrm>
        </p:spPr>
        <p:txBody>
          <a:bodyPr>
            <a:normAutofit fontScale="85000" lnSpcReduction="20000"/>
          </a:bodyPr>
          <a:lstStyle/>
          <a:p>
            <a:pPr marL="0" indent="0">
              <a:buNone/>
            </a:pPr>
            <a:r>
              <a:rPr lang="uk-UA" b="1" dirty="0" smtClean="0">
                <a:solidFill>
                  <a:srgbClr val="C00000"/>
                </a:solidFill>
              </a:rPr>
              <a:t>Ефективність</a:t>
            </a:r>
            <a:r>
              <a:rPr lang="uk-UA" b="1" dirty="0" smtClean="0"/>
              <a:t> реанімаційних заходів переважно визначається часом від моменту зупинки кровообігу до початку медичних дій:</a:t>
            </a:r>
            <a:endParaRPr lang="ru-RU" b="1" dirty="0" smtClean="0"/>
          </a:p>
          <a:p>
            <a:pPr marL="0" indent="0"/>
            <a:r>
              <a:rPr lang="uk-UA" b="1" dirty="0" smtClean="0"/>
              <a:t>Якщо СЛР була розпочата протягом 5 хвилин з моменту зупинки кровообігу та закінчилася відновленням спонтанного кровообігу й дихання, то є всі шанси на відновлення повноцінного мислення без неврологічного дефіциту.</a:t>
            </a:r>
          </a:p>
          <a:p>
            <a:pPr marL="0" indent="0"/>
            <a:r>
              <a:rPr lang="uk-UA" b="1" dirty="0" smtClean="0"/>
              <a:t>Якщо СЛР розпочата через 10 хвилин з моменту зупинки кровообігу, відновлення життєво-важливих функцій та свідомості буде супроводжуватися неврологічними порушеннями різного ступеню тяжкості. </a:t>
            </a:r>
          </a:p>
          <a:p>
            <a:pPr marL="0" indent="0"/>
            <a:r>
              <a:rPr lang="uk-UA" b="1" dirty="0" smtClean="0"/>
              <a:t>Якщо - через 15 хвилин - то можливе збереження тільки вегетативних функцій, в той час як відновлення свідомості стає неможливим. </a:t>
            </a:r>
          </a:p>
          <a:p>
            <a:pPr marL="0" indent="0"/>
            <a:r>
              <a:rPr lang="uk-UA" b="1" dirty="0" smtClean="0"/>
              <a:t>Якщо - через 20 і більше хвилин (</a:t>
            </a:r>
            <a:r>
              <a:rPr lang="uk-UA" b="1" dirty="0" err="1" smtClean="0"/>
              <a:t>децеребрація</a:t>
            </a:r>
            <a:r>
              <a:rPr lang="uk-UA" b="1" dirty="0" smtClean="0"/>
              <a:t>) - стає неможливим відновлення навіть вегетативних функцій.</a:t>
            </a:r>
            <a:endParaRPr lang="ru-RU"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686800" cy="6572296"/>
          </a:xfrm>
        </p:spPr>
        <p:txBody>
          <a:bodyPr>
            <a:normAutofit fontScale="92500" lnSpcReduction="10000"/>
          </a:bodyPr>
          <a:lstStyle/>
          <a:p>
            <a:r>
              <a:rPr lang="uk-UA" sz="3600" b="1" dirty="0" smtClean="0">
                <a:solidFill>
                  <a:srgbClr val="C00000"/>
                </a:solidFill>
              </a:rPr>
              <a:t>Соціальна смерть </a:t>
            </a:r>
            <a:r>
              <a:rPr lang="uk-UA" sz="3600" b="1" dirty="0" smtClean="0"/>
              <a:t>— частково зворотний стан, який характеризується незворотною втратою функцій кори головного мозку (декортикацією) при збереженні вегетативних функцій.</a:t>
            </a:r>
          </a:p>
          <a:p>
            <a:r>
              <a:rPr lang="uk-UA" sz="3600" b="1" dirty="0" smtClean="0">
                <a:solidFill>
                  <a:srgbClr val="C00000"/>
                </a:solidFill>
              </a:rPr>
              <a:t>Смерть мозку</a:t>
            </a:r>
            <a:r>
              <a:rPr lang="uk-UA" sz="3600" dirty="0" smtClean="0">
                <a:solidFill>
                  <a:srgbClr val="C00000"/>
                </a:solidFill>
              </a:rPr>
              <a:t> </a:t>
            </a:r>
            <a:r>
              <a:rPr lang="uk-UA" sz="3600" b="1" dirty="0" smtClean="0"/>
              <a:t>— повне й незворотне припинення усіх функцій головного мозку, зареєстроване при працюючому серці, на фоні штучної вентиляції легень, </a:t>
            </a:r>
            <a:r>
              <a:rPr lang="uk-UA" sz="3600" b="1" dirty="0" err="1" smtClean="0"/>
              <a:t>інфузійної</a:t>
            </a:r>
            <a:r>
              <a:rPr lang="uk-UA" sz="3600" b="1" dirty="0" smtClean="0"/>
              <a:t> та медикаментозної терапії.</a:t>
            </a:r>
            <a:endParaRPr lang="ru-RU" sz="3600" b="1" dirty="0" smtClean="0"/>
          </a:p>
          <a:p>
            <a:r>
              <a:rPr lang="uk-UA" sz="3600" b="1" dirty="0" smtClean="0">
                <a:solidFill>
                  <a:srgbClr val="C00000"/>
                </a:solidFill>
              </a:rPr>
              <a:t>Біологічна смерть </a:t>
            </a:r>
            <a:r>
              <a:rPr lang="uk-UA" sz="3600" b="1" dirty="0" smtClean="0"/>
              <a:t>— незворотний стан, при якому повернення організму до життя як цілісної системи вже неможливе.</a:t>
            </a:r>
            <a:endParaRPr lang="ru-RU" sz="3600" b="1" dirty="0" smtClean="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6572296"/>
          </a:xfrm>
        </p:spPr>
        <p:txBody>
          <a:bodyPr>
            <a:normAutofit fontScale="85000" lnSpcReduction="20000"/>
          </a:bodyPr>
          <a:lstStyle/>
          <a:p>
            <a:pPr marL="0" indent="0">
              <a:buNone/>
            </a:pPr>
            <a:r>
              <a:rPr lang="uk-UA" sz="3300" b="1" i="1" dirty="0" smtClean="0">
                <a:solidFill>
                  <a:srgbClr val="C00000"/>
                </a:solidFill>
              </a:rPr>
              <a:t>Ознаки біологічної смерті:</a:t>
            </a:r>
            <a:endParaRPr lang="ru-RU" sz="3300" dirty="0" smtClean="0">
              <a:solidFill>
                <a:srgbClr val="C00000"/>
              </a:solidFill>
            </a:endParaRPr>
          </a:p>
          <a:p>
            <a:pPr lvl="0"/>
            <a:r>
              <a:rPr lang="uk-UA" b="1" dirty="0" smtClean="0"/>
              <a:t>підсихання рогівки (залежить від вологості повітря) —  «тьмяний оселедцевий блиск» та плями </a:t>
            </a:r>
            <a:r>
              <a:rPr lang="uk-UA" b="1" dirty="0" err="1" smtClean="0"/>
              <a:t>Лерше</a:t>
            </a:r>
            <a:r>
              <a:rPr lang="uk-UA" b="1" dirty="0" smtClean="0"/>
              <a:t>;</a:t>
            </a:r>
            <a:endParaRPr lang="ru-RU" b="1" dirty="0" smtClean="0"/>
          </a:p>
          <a:p>
            <a:pPr lvl="0"/>
            <a:r>
              <a:rPr lang="uk-UA" b="1" dirty="0" smtClean="0"/>
              <a:t>ознака </a:t>
            </a:r>
            <a:r>
              <a:rPr lang="uk-UA" b="1" dirty="0" err="1" smtClean="0"/>
              <a:t>Бєлоглазова</a:t>
            </a:r>
            <a:r>
              <a:rPr lang="uk-UA" b="1" dirty="0" smtClean="0"/>
              <a:t> ("котяча зіниця") - несильне бічне стискання очного яблука людини призводить до перетворення зіниці в овальну форму, виникає вже через 15-20 хвилин після смерті;</a:t>
            </a:r>
            <a:endParaRPr lang="ru-RU" b="1" dirty="0" smtClean="0"/>
          </a:p>
          <a:p>
            <a:pPr lvl="0"/>
            <a:r>
              <a:rPr lang="uk-UA" b="1" dirty="0" smtClean="0"/>
              <a:t>трупні (</a:t>
            </a:r>
            <a:r>
              <a:rPr lang="uk-UA" b="1" dirty="0" err="1" smtClean="0"/>
              <a:t>гіпостатичні</a:t>
            </a:r>
            <a:r>
              <a:rPr lang="uk-UA" b="1" dirty="0" smtClean="0"/>
              <a:t>) плями — виникають через 1 годину  після зупинки кровообігу, насамперед по задній поверхні шиї та повністю виявляються через 6-12 годин;</a:t>
            </a:r>
            <a:endParaRPr lang="ru-RU" b="1" dirty="0" smtClean="0"/>
          </a:p>
          <a:p>
            <a:pPr lvl="0"/>
            <a:r>
              <a:rPr lang="uk-UA" b="1" dirty="0" smtClean="0"/>
              <a:t>трупне заклякання — в ділянці нижньої щелепи виникає через 1 годину (максимум через 3 години) з моменту смерті, потім воно поширюється на м'язи спини, останніми до процесу включаються кінцівки;</a:t>
            </a:r>
            <a:endParaRPr lang="ru-RU" b="1" dirty="0" smtClean="0"/>
          </a:p>
          <a:p>
            <a:pPr lvl="0"/>
            <a:r>
              <a:rPr lang="uk-UA" b="1" dirty="0" smtClean="0"/>
              <a:t>трупний запах та трупні черв'яки (судово-медична ознака) з'являються в залежності від температури навколишнього середовища, вологості повітря, приблизно через дві або більше діб після смерті. </a:t>
            </a:r>
            <a:endParaRPr lang="ru-RU" b="1" dirty="0" smtClean="0"/>
          </a:p>
          <a:p>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5983311"/>
          </a:xfrm>
        </p:spPr>
        <p:txBody>
          <a:bodyPr>
            <a:normAutofit fontScale="92500"/>
          </a:bodyPr>
          <a:lstStyle/>
          <a:p>
            <a:pPr>
              <a:buNone/>
            </a:pPr>
            <a:r>
              <a:rPr lang="uk-UA" sz="3900" b="1" dirty="0" smtClean="0"/>
              <a:t>Механізми зупинки кровообігу:</a:t>
            </a:r>
            <a:endParaRPr lang="ru-RU" sz="3900" dirty="0" smtClean="0"/>
          </a:p>
          <a:p>
            <a:pPr>
              <a:buNone/>
            </a:pPr>
            <a:r>
              <a:rPr lang="uk-UA" b="1" i="1" dirty="0" smtClean="0">
                <a:solidFill>
                  <a:srgbClr val="C00000"/>
                </a:solidFill>
              </a:rPr>
              <a:t>N.B.! Склад та послідовність реанімаційних заходів залежить від варіанту зупинки кровообігу.</a:t>
            </a:r>
          </a:p>
          <a:p>
            <a:pPr>
              <a:buNone/>
            </a:pPr>
            <a:endParaRPr lang="uk-UA" b="1" i="1" dirty="0" smtClean="0"/>
          </a:p>
          <a:p>
            <a:pPr>
              <a:buNone/>
            </a:pPr>
            <a:endParaRPr lang="uk-UA" b="1" i="1" dirty="0" smtClean="0"/>
          </a:p>
          <a:p>
            <a:pPr>
              <a:buNone/>
            </a:pPr>
            <a:endParaRPr lang="ru-RU" dirty="0" smtClean="0"/>
          </a:p>
          <a:p>
            <a:r>
              <a:rPr lang="uk-UA" b="1" i="1" dirty="0" err="1" smtClean="0">
                <a:solidFill>
                  <a:srgbClr val="C00000"/>
                </a:solidFill>
              </a:rPr>
              <a:t>Шлуночкова</a:t>
            </a:r>
            <a:r>
              <a:rPr lang="uk-UA" b="1" i="1" dirty="0" smtClean="0">
                <a:solidFill>
                  <a:srgbClr val="C00000"/>
                </a:solidFill>
              </a:rPr>
              <a:t> тахікардія без пульсу</a:t>
            </a:r>
            <a:r>
              <a:rPr lang="uk-UA" dirty="0" smtClean="0">
                <a:solidFill>
                  <a:srgbClr val="C00000"/>
                </a:solidFill>
              </a:rPr>
              <a:t> </a:t>
            </a:r>
            <a:r>
              <a:rPr lang="uk-UA" dirty="0" smtClean="0"/>
              <a:t>- деполяризація </a:t>
            </a:r>
            <a:r>
              <a:rPr lang="uk-UA" dirty="0" err="1" smtClean="0"/>
              <a:t>міокардіоцитів</a:t>
            </a:r>
            <a:r>
              <a:rPr lang="uk-UA" dirty="0" smtClean="0"/>
              <a:t> шлуночків серця з високою частотою, при якій шлуночки не встигають наповнитися кров'ю, тому насосна функція серця не реалізується. На ЕКГ відсутні зубці Р, широкі QRS-комплекси.</a:t>
            </a:r>
            <a:r>
              <a:rPr lang="uk-UA" b="1" dirty="0" smtClean="0"/>
              <a:t> </a:t>
            </a:r>
            <a:endParaRPr lang="ru-RU" dirty="0"/>
          </a:p>
        </p:txBody>
      </p:sp>
      <p:pic>
        <p:nvPicPr>
          <p:cNvPr id="4" name="Рисунок 5"/>
          <p:cNvPicPr>
            <a:picLocks noChangeAspect="1" noChangeArrowheads="1"/>
          </p:cNvPicPr>
          <p:nvPr/>
        </p:nvPicPr>
        <p:blipFill>
          <a:blip r:embed="rId2">
            <a:lum bright="18000"/>
          </a:blip>
          <a:srcRect/>
          <a:stretch>
            <a:fillRect/>
          </a:stretch>
        </p:blipFill>
        <p:spPr bwMode="auto">
          <a:xfrm>
            <a:off x="428596" y="1785926"/>
            <a:ext cx="8215370" cy="135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332037"/>
            <a:ext cx="8929718" cy="4525963"/>
          </a:xfrm>
        </p:spPr>
        <p:txBody>
          <a:bodyPr>
            <a:normAutofit fontScale="92500" lnSpcReduction="20000"/>
          </a:bodyPr>
          <a:lstStyle/>
          <a:p>
            <a:r>
              <a:rPr lang="uk-UA" b="1" i="1" dirty="0" smtClean="0">
                <a:solidFill>
                  <a:srgbClr val="C00000"/>
                </a:solidFill>
              </a:rPr>
              <a:t>Фібриляція шлуночків</a:t>
            </a:r>
            <a:r>
              <a:rPr lang="uk-UA" dirty="0" smtClean="0">
                <a:solidFill>
                  <a:srgbClr val="C00000"/>
                </a:solidFill>
              </a:rPr>
              <a:t> </a:t>
            </a:r>
            <a:r>
              <a:rPr lang="uk-UA" dirty="0" smtClean="0"/>
              <a:t>- несинхронні скорочення окремих волокон та м'язових груп (</a:t>
            </a:r>
            <a:r>
              <a:rPr lang="uk-UA" dirty="0" err="1" smtClean="0"/>
              <a:t>міокардіоцити</a:t>
            </a:r>
            <a:r>
              <a:rPr lang="uk-UA" dirty="0" smtClean="0"/>
              <a:t> не спаяні між собою поздовжньо, тому можуть скорочуватися в різному ритмі). На ЕКГ - нерегулярні </a:t>
            </a:r>
            <a:r>
              <a:rPr lang="uk-UA" dirty="0" err="1" smtClean="0"/>
              <a:t>низько-</a:t>
            </a:r>
            <a:r>
              <a:rPr lang="uk-UA" dirty="0" smtClean="0"/>
              <a:t>, </a:t>
            </a:r>
            <a:r>
              <a:rPr lang="uk-UA" dirty="0" err="1" smtClean="0"/>
              <a:t>середньо-</a:t>
            </a:r>
            <a:r>
              <a:rPr lang="uk-UA" dirty="0" smtClean="0"/>
              <a:t>, та </a:t>
            </a:r>
            <a:r>
              <a:rPr lang="uk-UA" dirty="0" err="1" smtClean="0"/>
              <a:t>широкоамплітудні</a:t>
            </a:r>
            <a:r>
              <a:rPr lang="uk-UA" dirty="0" smtClean="0"/>
              <a:t> коливання з частотою 400-600 на хвилину. Процес дуже енергоємний, витрати кисню надвисокі, а в умовах гіпоксії міокард несприйнятливий до імпульсів, що генеруються в </a:t>
            </a:r>
            <a:r>
              <a:rPr lang="uk-UA" dirty="0" err="1" smtClean="0"/>
              <a:t>синусовому</a:t>
            </a:r>
            <a:r>
              <a:rPr lang="uk-UA" dirty="0" smtClean="0"/>
              <a:t> вузлі, тому й резервів для самостійного відновлення ефективного ритму немає. </a:t>
            </a:r>
            <a:endParaRPr lang="ru-RU" dirty="0" smtClean="0"/>
          </a:p>
          <a:p>
            <a:endParaRPr lang="ru-RU" dirty="0"/>
          </a:p>
        </p:txBody>
      </p:sp>
      <p:pic>
        <p:nvPicPr>
          <p:cNvPr id="1026" name="Рисунок 4"/>
          <p:cNvPicPr>
            <a:picLocks noChangeAspect="1" noChangeArrowheads="1"/>
          </p:cNvPicPr>
          <p:nvPr/>
        </p:nvPicPr>
        <p:blipFill>
          <a:blip r:embed="rId2">
            <a:lum bright="18000"/>
          </a:blip>
          <a:srcRect/>
          <a:stretch>
            <a:fillRect/>
          </a:stretch>
        </p:blipFill>
        <p:spPr bwMode="auto">
          <a:xfrm>
            <a:off x="500035" y="500042"/>
            <a:ext cx="8215370" cy="1518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643314"/>
            <a:ext cx="8229600" cy="2185990"/>
          </a:xfrm>
        </p:spPr>
        <p:txBody>
          <a:bodyPr>
            <a:normAutofit fontScale="77500" lnSpcReduction="20000"/>
          </a:bodyPr>
          <a:lstStyle/>
          <a:p>
            <a:r>
              <a:rPr lang="uk-UA" b="1" i="1" dirty="0" smtClean="0">
                <a:solidFill>
                  <a:srgbClr val="C00000"/>
                </a:solidFill>
              </a:rPr>
              <a:t>Асистолія</a:t>
            </a:r>
            <a:r>
              <a:rPr lang="uk-UA" b="1" dirty="0" smtClean="0"/>
              <a:t> - </a:t>
            </a:r>
            <a:r>
              <a:rPr lang="uk-UA" dirty="0" smtClean="0"/>
              <a:t>практична відсутність електричної та механічної діяльності міокарду. На ЕКГ - майже пряма ізолінія.</a:t>
            </a:r>
          </a:p>
          <a:p>
            <a:r>
              <a:rPr lang="uk-UA" b="1" i="1" dirty="0" smtClean="0">
                <a:solidFill>
                  <a:srgbClr val="002060"/>
                </a:solidFill>
              </a:rPr>
              <a:t>Примітка: </a:t>
            </a:r>
            <a:r>
              <a:rPr lang="uk-UA" i="1" dirty="0" smtClean="0">
                <a:solidFill>
                  <a:srgbClr val="002060"/>
                </a:solidFill>
              </a:rPr>
              <a:t>поняття "зупинка серця" відповідне тільки для асистолії, при інших варіантах зупинки кровообігу електрична активність серця присутня</a:t>
            </a:r>
            <a:r>
              <a:rPr lang="uk-UA" i="1" dirty="0" smtClean="0"/>
              <a:t>.</a:t>
            </a:r>
            <a:endParaRPr lang="ru-RU" dirty="0" smtClean="0"/>
          </a:p>
          <a:p>
            <a:endParaRPr lang="ru-RU" dirty="0" smtClean="0"/>
          </a:p>
          <a:p>
            <a:endParaRPr lang="ru-RU" dirty="0"/>
          </a:p>
        </p:txBody>
      </p:sp>
      <p:pic>
        <p:nvPicPr>
          <p:cNvPr id="2050" name="Picture 2" descr="asystole2"/>
          <p:cNvPicPr>
            <a:picLocks noChangeAspect="1" noChangeArrowheads="1"/>
          </p:cNvPicPr>
          <p:nvPr/>
        </p:nvPicPr>
        <p:blipFill>
          <a:blip r:embed="rId2"/>
          <a:srcRect/>
          <a:stretch>
            <a:fillRect/>
          </a:stretch>
        </p:blipFill>
        <p:spPr bwMode="auto">
          <a:xfrm>
            <a:off x="357158" y="1275504"/>
            <a:ext cx="8572560" cy="1672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357166"/>
            <a:ext cx="8858312" cy="6500834"/>
          </a:xfrm>
        </p:spPr>
        <p:txBody>
          <a:bodyPr/>
          <a:lstStyle/>
          <a:p>
            <a:pPr marL="0" indent="0">
              <a:buNone/>
            </a:pPr>
            <a:endParaRPr lang="ru-RU" sz="4000" b="1" dirty="0" smtClean="0"/>
          </a:p>
          <a:p>
            <a:pPr marL="0" indent="0">
              <a:buNone/>
            </a:pPr>
            <a:endParaRPr lang="ru-RU" sz="4000" b="1" dirty="0" smtClean="0"/>
          </a:p>
          <a:p>
            <a:pPr marL="0" indent="0">
              <a:buNone/>
            </a:pPr>
            <a:r>
              <a:rPr lang="ru-RU" sz="4000" b="1" dirty="0" smtClean="0"/>
              <a:t>Реанімація </a:t>
            </a:r>
            <a:r>
              <a:rPr lang="uk-UA" sz="4000" b="1" dirty="0" smtClean="0">
                <a:solidFill>
                  <a:srgbClr val="FF0000"/>
                </a:solidFill>
              </a:rPr>
              <a:t>(лат. “</a:t>
            </a:r>
            <a:r>
              <a:rPr lang="en-US" sz="4000" b="1" dirty="0" smtClean="0">
                <a:solidFill>
                  <a:srgbClr val="FF0000"/>
                </a:solidFill>
              </a:rPr>
              <a:t>r</a:t>
            </a:r>
            <a:r>
              <a:rPr lang="uk-UA" sz="4000" b="1" dirty="0" smtClean="0">
                <a:solidFill>
                  <a:srgbClr val="FF0000"/>
                </a:solidFill>
              </a:rPr>
              <a:t>eanimation” - оживлення</a:t>
            </a:r>
            <a:r>
              <a:rPr lang="ru-RU" sz="4000" b="1" dirty="0" smtClean="0"/>
              <a:t>) - комплекс </a:t>
            </a:r>
            <a:r>
              <a:rPr lang="ru-RU" sz="4000" b="1" dirty="0" err="1" smtClean="0"/>
              <a:t>лікувальних</a:t>
            </a:r>
            <a:r>
              <a:rPr lang="ru-RU" sz="4000" b="1" dirty="0" smtClean="0"/>
              <a:t> </a:t>
            </a:r>
            <a:r>
              <a:rPr lang="uk-UA" sz="4000" b="1" dirty="0" smtClean="0"/>
              <a:t>заходів</a:t>
            </a:r>
            <a:r>
              <a:rPr lang="ru-RU" sz="4000" b="1" dirty="0" smtClean="0"/>
              <a:t> спрямованих на відновлення життєво - важливих функцій організму при зупинці кровообігу та </a:t>
            </a:r>
            <a:r>
              <a:rPr lang="ru-RU" sz="4000" b="1" dirty="0" err="1" smtClean="0"/>
              <a:t>дихання</a:t>
            </a:r>
            <a:r>
              <a:rPr lang="ru-RU" sz="4000" b="1" dirty="0" smtClean="0"/>
              <a:t>.</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3116"/>
            <a:ext cx="8229600" cy="4525963"/>
          </a:xfrm>
        </p:spPr>
        <p:txBody>
          <a:bodyPr>
            <a:normAutofit lnSpcReduction="10000"/>
          </a:bodyPr>
          <a:lstStyle/>
          <a:p>
            <a:r>
              <a:rPr lang="uk-UA" b="1" i="1" dirty="0" smtClean="0">
                <a:solidFill>
                  <a:srgbClr val="C00000"/>
                </a:solidFill>
              </a:rPr>
              <a:t>Електрична активність без пульсу (ЕАБП)</a:t>
            </a:r>
            <a:r>
              <a:rPr lang="uk-UA" dirty="0" smtClean="0">
                <a:solidFill>
                  <a:srgbClr val="C00000"/>
                </a:solidFill>
              </a:rPr>
              <a:t>  </a:t>
            </a:r>
            <a:r>
              <a:rPr lang="uk-UA" dirty="0" smtClean="0"/>
              <a:t>- застарілі назви: "електромеханічна дисоціація", "неефективне серце") - вид зупинки кровообігу, при якому відсутній механічний відклик </a:t>
            </a:r>
            <a:r>
              <a:rPr lang="uk-UA" dirty="0" err="1" smtClean="0"/>
              <a:t>міокардіоцитів</a:t>
            </a:r>
            <a:r>
              <a:rPr lang="uk-UA" dirty="0" smtClean="0"/>
              <a:t>, не зважаючи на збережену електричну активність серця. На ЕКГ можна бачити окремі спотворені шлуночкові комплекси через нерівні відрізки часу з частотою 8-12 на хвилину.</a:t>
            </a:r>
            <a:endParaRPr lang="ru-RU" dirty="0" smtClean="0"/>
          </a:p>
          <a:p>
            <a:endParaRPr lang="ru-RU" dirty="0"/>
          </a:p>
        </p:txBody>
      </p:sp>
      <p:pic>
        <p:nvPicPr>
          <p:cNvPr id="3074" name="Рисунок 2"/>
          <p:cNvPicPr>
            <a:picLocks noChangeAspect="1" noChangeArrowheads="1"/>
          </p:cNvPicPr>
          <p:nvPr/>
        </p:nvPicPr>
        <p:blipFill>
          <a:blip r:embed="rId2"/>
          <a:srcRect/>
          <a:stretch>
            <a:fillRect/>
          </a:stretch>
        </p:blipFill>
        <p:spPr bwMode="auto">
          <a:xfrm>
            <a:off x="571472" y="571480"/>
            <a:ext cx="8113017"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6715148"/>
          </a:xfrm>
        </p:spPr>
        <p:txBody>
          <a:bodyPr>
            <a:normAutofit fontScale="92500" lnSpcReduction="20000"/>
          </a:bodyPr>
          <a:lstStyle/>
          <a:p>
            <a:r>
              <a:rPr lang="uk-UA" b="1" dirty="0" smtClean="0"/>
              <a:t>Алгоритм проведення серцево-легеневої реанімації</a:t>
            </a:r>
            <a:r>
              <a:rPr lang="ru-RU" b="1" dirty="0" smtClean="0"/>
              <a:t> </a:t>
            </a:r>
            <a:r>
              <a:rPr lang="uk-UA" b="1" dirty="0" smtClean="0"/>
              <a:t>при </a:t>
            </a:r>
            <a:r>
              <a:rPr lang="uk-UA" b="1" dirty="0" err="1" smtClean="0"/>
              <a:t>шлуночковій</a:t>
            </a:r>
            <a:r>
              <a:rPr lang="uk-UA" b="1" dirty="0" smtClean="0"/>
              <a:t> тахікардії без пульсу та фібриляції шлуночків (пряме показання до електричної дефібриляції):</a:t>
            </a:r>
            <a:endParaRPr lang="ru-RU" dirty="0" smtClean="0"/>
          </a:p>
          <a:p>
            <a:r>
              <a:rPr lang="uk-UA" dirty="0" smtClean="0"/>
              <a:t>1. </a:t>
            </a:r>
            <a:r>
              <a:rPr lang="uk-UA" sz="3500" b="1" dirty="0" err="1" smtClean="0">
                <a:solidFill>
                  <a:srgbClr val="C00000"/>
                </a:solidFill>
              </a:rPr>
              <a:t>Прекордіальний</a:t>
            </a:r>
            <a:r>
              <a:rPr lang="uk-UA" sz="3500" b="1" dirty="0" smtClean="0">
                <a:solidFill>
                  <a:srgbClr val="C00000"/>
                </a:solidFill>
              </a:rPr>
              <a:t> удар</a:t>
            </a:r>
            <a:r>
              <a:rPr lang="uk-UA" sz="3500" dirty="0" smtClean="0">
                <a:solidFill>
                  <a:srgbClr val="C00000"/>
                </a:solidFill>
              </a:rPr>
              <a:t> </a:t>
            </a:r>
            <a:r>
              <a:rPr lang="uk-UA" dirty="0" smtClean="0"/>
              <a:t>(застаріла назва - "механічна дефібриляція") виконується в перші 10 секунд після зупинки кровообігу.  Таким показанням відповідають умови </a:t>
            </a:r>
            <a:r>
              <a:rPr lang="uk-UA" dirty="0" err="1" smtClean="0"/>
              <a:t>кардіомоніторного</a:t>
            </a:r>
            <a:r>
              <a:rPr lang="uk-UA" dirty="0" smtClean="0"/>
              <a:t> спостереження. Але, оскільки переважно причиною зупинки кровообігу є саме фібриляція шлуночків, яку просто не встигають зареєструвати, то такий захід досить доцільно терміново застосовувати при клінічній смерті.</a:t>
            </a:r>
            <a:endParaRPr lang="ru-RU" dirty="0" smtClean="0"/>
          </a:p>
          <a:p>
            <a:pPr marL="0" indent="0">
              <a:buNone/>
            </a:pPr>
            <a:r>
              <a:rPr lang="uk-UA" b="1" i="1" dirty="0" smtClean="0">
                <a:solidFill>
                  <a:srgbClr val="C00000"/>
                </a:solidFill>
              </a:rPr>
              <a:t>N.B.! </a:t>
            </a:r>
            <a:r>
              <a:rPr lang="uk-UA" b="1" i="1" dirty="0" err="1" smtClean="0">
                <a:solidFill>
                  <a:srgbClr val="C00000"/>
                </a:solidFill>
              </a:rPr>
              <a:t>Прекордіальний</a:t>
            </a:r>
            <a:r>
              <a:rPr lang="uk-UA" b="1" i="1" dirty="0" smtClean="0">
                <a:solidFill>
                  <a:srgbClr val="C00000"/>
                </a:solidFill>
              </a:rPr>
              <a:t> удар не можна використовувати при навіть слабкій пульсації центральних артерій, бо це вірогідно стане причиною асистолії.</a:t>
            </a:r>
            <a:endParaRPr lang="ru-RU" dirty="0" smtClean="0">
              <a:solidFill>
                <a:srgbClr val="C00000"/>
              </a:solidFill>
            </a:endParaRP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8858312" cy="6286544"/>
          </a:xfrm>
        </p:spPr>
        <p:txBody>
          <a:bodyPr>
            <a:normAutofit fontScale="92500" lnSpcReduction="10000"/>
          </a:bodyPr>
          <a:lstStyle/>
          <a:p>
            <a:r>
              <a:rPr lang="uk-UA" dirty="0" smtClean="0"/>
              <a:t>Хоча застосування електричного дефібрилятора при </a:t>
            </a:r>
            <a:r>
              <a:rPr lang="uk-UA" dirty="0" err="1" smtClean="0"/>
              <a:t>шлуночковій</a:t>
            </a:r>
            <a:r>
              <a:rPr lang="uk-UA" dirty="0" smtClean="0"/>
              <a:t> тахікардії без пульсу та фібриляції шлуночків більш ефективне, ніж </a:t>
            </a:r>
            <a:r>
              <a:rPr lang="uk-UA" dirty="0" err="1" smtClean="0"/>
              <a:t>прекордіальний</a:t>
            </a:r>
            <a:r>
              <a:rPr lang="uk-UA" dirty="0" smtClean="0"/>
              <a:t> удар, але практично нереально підготувати до роботи цей пристрій у такий короткий час.</a:t>
            </a:r>
            <a:endParaRPr lang="ru-RU" dirty="0" smtClean="0"/>
          </a:p>
          <a:p>
            <a:r>
              <a:rPr lang="uk-UA" dirty="0" smtClean="0"/>
              <a:t>Наноситься </a:t>
            </a:r>
            <a:r>
              <a:rPr lang="uk-UA" dirty="0" err="1" smtClean="0"/>
              <a:t>прекордіальний</a:t>
            </a:r>
            <a:r>
              <a:rPr lang="uk-UA" dirty="0" smtClean="0"/>
              <a:t> удар з висоти 20-30 см </a:t>
            </a:r>
            <a:r>
              <a:rPr lang="uk-UA" dirty="0" err="1" smtClean="0"/>
              <a:t>гіпотенарною</a:t>
            </a:r>
            <a:r>
              <a:rPr lang="uk-UA" dirty="0" smtClean="0"/>
              <a:t> частиною стиснутого кулака на межі середньої та нижньої третини груднини (або на два поперечних пальці вище мечоподібного відростку). Для запобігання переламам груднини та </a:t>
            </a:r>
            <a:r>
              <a:rPr lang="uk-UA" dirty="0" err="1" smtClean="0"/>
              <a:t>реберно-груднинних</a:t>
            </a:r>
            <a:r>
              <a:rPr lang="uk-UA" dirty="0" smtClean="0"/>
              <a:t> зчленувань удар повинно наносити без перекошувань та зміщень вбік, суворо по вертикальній лінії груднини.</a:t>
            </a:r>
            <a:endParaRPr lang="ru-RU" dirty="0" smtClean="0"/>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6715148"/>
          </a:xfrm>
        </p:spPr>
        <p:txBody>
          <a:bodyPr>
            <a:normAutofit fontScale="85000" lnSpcReduction="10000"/>
          </a:bodyPr>
          <a:lstStyle/>
          <a:p>
            <a:pPr>
              <a:buNone/>
            </a:pPr>
            <a:r>
              <a:rPr lang="uk-UA" sz="3800" b="1" dirty="0" smtClean="0">
                <a:solidFill>
                  <a:srgbClr val="C00000"/>
                </a:solidFill>
              </a:rPr>
              <a:t>2. Закритий масаж серця (С - циркуляція).</a:t>
            </a:r>
            <a:r>
              <a:rPr lang="uk-UA" sz="3800" dirty="0" smtClean="0">
                <a:solidFill>
                  <a:srgbClr val="C00000"/>
                </a:solidFill>
              </a:rPr>
              <a:t> </a:t>
            </a:r>
            <a:endParaRPr lang="ru-RU" sz="3800" dirty="0" smtClean="0">
              <a:solidFill>
                <a:srgbClr val="C00000"/>
              </a:solidFill>
            </a:endParaRPr>
          </a:p>
          <a:p>
            <a:r>
              <a:rPr lang="uk-UA" dirty="0" smtClean="0"/>
              <a:t>З цього заходу завжди починається реанімаційна допомога (за винятком новонароджених, в яких клінічна смерть була спричинена асфіксією). </a:t>
            </a:r>
            <a:r>
              <a:rPr lang="uk-UA" dirty="0" err="1" smtClean="0"/>
              <a:t>Електродефібриляція</a:t>
            </a:r>
            <a:r>
              <a:rPr lang="uk-UA" dirty="0" smtClean="0"/>
              <a:t>  при </a:t>
            </a:r>
            <a:r>
              <a:rPr lang="uk-UA" dirty="0" err="1" smtClean="0"/>
              <a:t>шлуночковій</a:t>
            </a:r>
            <a:r>
              <a:rPr lang="uk-UA" dirty="0" smtClean="0"/>
              <a:t> тахікардії та фібриляції шлуночків повинна бути виконана якомога скоріше. Закритий масаж серця при правильному виконанні забезпечує до 55-65% серцевого викиду, але поступається відкритому масажу серця, ефективність якого до 75-80%. </a:t>
            </a:r>
            <a:endParaRPr lang="ru-RU" dirty="0" smtClean="0"/>
          </a:p>
          <a:p>
            <a:r>
              <a:rPr lang="uk-UA" dirty="0" smtClean="0"/>
              <a:t>Для проведення компресій грудної клітки треба вкласти хворого на твердій поверхні на рівні колін реаніматорів. Якщо відповідних меблів немає, хворого (постраждалого) вкладають на підлогу (землю) та становляться біля нього на коліна (з якого боку - не має значення). </a:t>
            </a:r>
            <a:endParaRPr lang="ru-RU" dirty="0" smtClean="0"/>
          </a:p>
          <a:p>
            <a:r>
              <a:rPr lang="uk-UA" b="1" i="1" dirty="0" smtClean="0">
                <a:solidFill>
                  <a:srgbClr val="C00000"/>
                </a:solidFill>
              </a:rPr>
              <a:t>Недоречна помилка - спроба проводити закритий масаж серця на ліжку з пружинною сіткою, але можна підсунути під грудну клітку хворого дерев'яний щит.</a:t>
            </a:r>
            <a:endParaRPr lang="ru-RU" dirty="0" smtClean="0">
              <a:solidFill>
                <a:srgbClr val="C00000"/>
              </a:solidFill>
            </a:endParaRP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6715148"/>
          </a:xfrm>
        </p:spPr>
        <p:txBody>
          <a:bodyPr>
            <a:normAutofit fontScale="85000" lnSpcReduction="20000"/>
          </a:bodyPr>
          <a:lstStyle/>
          <a:p>
            <a:r>
              <a:rPr lang="uk-UA" dirty="0" smtClean="0"/>
              <a:t>Визначення точки компресії - пальпація мечоподібного відростка та відступ на два поперечних пальця вгору, після чого розташовують основу долонної поверхні кисті руки на межі середньої та нижньої третини груднини, пальці - паралельно ребрам, а на опорну кисть покладають другу долоню. Пальці не повинні торкатися грудної клітки. Компресії повинно виконувати без перекошувань та зміщень вбік суворо по вертикальній лінії груднини. Правильне проведення компресії: випрямленими в ліктьових суглобах руками, використовуючи частину маси свого тіла. Треба уникати пауз між компресіями грудної клітки та проведенням штучних вдихів, треба продовжувати компресії грудної клітки під час накладання електродів дефібрилятора. Пауза в СЛР припустима лише на момент аналізу ритму серця за допомогою дефібрилятору-монітору.</a:t>
            </a:r>
          </a:p>
          <a:p>
            <a:r>
              <a:rPr lang="uk-UA" dirty="0" smtClean="0">
                <a:solidFill>
                  <a:srgbClr val="C00000"/>
                </a:solidFill>
              </a:rPr>
              <a:t>Припустимо (але не обов'язково) зціпити кисті рук в "замок".</a:t>
            </a:r>
            <a:endParaRPr lang="ru-RU" dirty="0" smtClean="0">
              <a:solidFill>
                <a:srgbClr val="C00000"/>
              </a:solidFill>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6715148"/>
          </a:xfrm>
        </p:spPr>
        <p:txBody>
          <a:bodyPr>
            <a:normAutofit/>
          </a:bodyPr>
          <a:lstStyle/>
          <a:p>
            <a:r>
              <a:rPr lang="uk-UA" dirty="0" smtClean="0"/>
              <a:t>У дітей більше 8 років закритий масаж серця виконується за такими ж правилами, як і у дорослих.</a:t>
            </a:r>
            <a:endParaRPr lang="ru-RU" dirty="0" smtClean="0"/>
          </a:p>
          <a:p>
            <a:r>
              <a:rPr lang="uk-UA" dirty="0" smtClean="0"/>
              <a:t>У дітей від 1 до 8 років - однією долонею.</a:t>
            </a:r>
            <a:endParaRPr lang="ru-RU" dirty="0" smtClean="0"/>
          </a:p>
          <a:p>
            <a:r>
              <a:rPr lang="uk-UA" dirty="0" smtClean="0"/>
              <a:t>У дітей до 1 року - великим пальцем кисті руки.</a:t>
            </a:r>
          </a:p>
          <a:p>
            <a:pPr>
              <a:buNone/>
            </a:pPr>
            <a:endParaRPr lang="ru-RU" dirty="0" smtClean="0"/>
          </a:p>
          <a:p>
            <a:pPr marL="177800" indent="0">
              <a:buNone/>
            </a:pPr>
            <a:r>
              <a:rPr lang="uk-UA" b="1" i="1" dirty="0" smtClean="0">
                <a:solidFill>
                  <a:srgbClr val="C00000"/>
                </a:solidFill>
              </a:rPr>
              <a:t>N.B.! У новонароджених точка компресії знаходиться в нижній третині груднини між </a:t>
            </a:r>
            <a:r>
              <a:rPr lang="uk-UA" b="1" i="1" dirty="0" err="1" smtClean="0">
                <a:solidFill>
                  <a:srgbClr val="C00000"/>
                </a:solidFill>
              </a:rPr>
              <a:t>середньососковою</a:t>
            </a:r>
            <a:r>
              <a:rPr lang="uk-UA" b="1" i="1" dirty="0" smtClean="0">
                <a:solidFill>
                  <a:srgbClr val="C00000"/>
                </a:solidFill>
              </a:rPr>
              <a:t> лінією та мечоподібним відростком. </a:t>
            </a:r>
            <a:endParaRPr lang="ru-RU" dirty="0" smtClean="0">
              <a:solidFill>
                <a:srgbClr val="C00000"/>
              </a:solidFill>
            </a:endParaRP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686800" cy="6572272"/>
          </a:xfrm>
        </p:spPr>
        <p:txBody>
          <a:bodyPr/>
          <a:lstStyle/>
          <a:p>
            <a:pPr marL="0" indent="0">
              <a:buNone/>
            </a:pPr>
            <a:r>
              <a:rPr lang="uk-UA" sz="4000" b="1" dirty="0" smtClean="0"/>
              <a:t>У новонароджених використовують 2 техніки непрямого масажу серця:</a:t>
            </a:r>
            <a:endParaRPr lang="ru-RU" sz="4000" dirty="0" smtClean="0"/>
          </a:p>
          <a:p>
            <a:r>
              <a:rPr lang="uk-UA" sz="3600" b="1" dirty="0" smtClean="0">
                <a:solidFill>
                  <a:srgbClr val="C00000"/>
                </a:solidFill>
              </a:rPr>
              <a:t>Метод великих пальців</a:t>
            </a:r>
            <a:r>
              <a:rPr lang="uk-UA" sz="3600" dirty="0" smtClean="0">
                <a:solidFill>
                  <a:srgbClr val="C00000"/>
                </a:solidFill>
              </a:rPr>
              <a:t> </a:t>
            </a:r>
            <a:r>
              <a:rPr lang="uk-UA" sz="3600" dirty="0" smtClean="0"/>
              <a:t>- на груднину натискають подушечками двох великих пальців; одночасно решта пальців обох рук підтримує спинку дитини (цьому методу надають перевагу).</a:t>
            </a:r>
            <a:endParaRPr lang="ru-RU" sz="3600" dirty="0" smtClean="0"/>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uk-UA" b="1" dirty="0" smtClean="0">
                <a:solidFill>
                  <a:srgbClr val="C00000"/>
                </a:solidFill>
              </a:rPr>
              <a:t>Метод двох пальців</a:t>
            </a:r>
            <a:r>
              <a:rPr lang="uk-UA" dirty="0" smtClean="0">
                <a:solidFill>
                  <a:srgbClr val="C00000"/>
                </a:solidFill>
              </a:rPr>
              <a:t> </a:t>
            </a:r>
            <a:r>
              <a:rPr lang="uk-UA" dirty="0" smtClean="0"/>
              <a:t>– на груднину натискають кінчиками двох пальців однієї руки: другого і третього або третього та четвертого. Під час цього друга долоня підтримує спинку дитини. Цей метод застосовують у випадках, коли потрібен доступ до судин пуповини.</a:t>
            </a:r>
            <a:endParaRPr lang="ru-RU" dirty="0" smtClean="0"/>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001156" cy="6858000"/>
          </a:xfrm>
        </p:spPr>
        <p:txBody>
          <a:bodyPr>
            <a:normAutofit fontScale="92500" lnSpcReduction="10000"/>
          </a:bodyPr>
          <a:lstStyle/>
          <a:p>
            <a:r>
              <a:rPr lang="uk-UA" b="1" i="1" dirty="0" smtClean="0"/>
              <a:t> При реанімаційних заходах </a:t>
            </a:r>
            <a:r>
              <a:rPr lang="uk-UA" b="1" i="1" dirty="0" smtClean="0">
                <a:solidFill>
                  <a:srgbClr val="C00000"/>
                </a:solidFill>
              </a:rPr>
              <a:t>у вагітних </a:t>
            </a:r>
            <a:r>
              <a:rPr lang="uk-UA" b="1" i="1" dirty="0" smtClean="0"/>
              <a:t>в терміні </a:t>
            </a:r>
            <a:r>
              <a:rPr lang="uk-UA" b="1" i="1" dirty="0" err="1" smtClean="0"/>
              <a:t>гестації</a:t>
            </a:r>
            <a:r>
              <a:rPr lang="uk-UA" b="1" i="1" dirty="0" smtClean="0"/>
              <a:t> </a:t>
            </a:r>
            <a:r>
              <a:rPr lang="uk-UA" b="1" i="1" dirty="0" smtClean="0">
                <a:solidFill>
                  <a:srgbClr val="C00000"/>
                </a:solidFill>
              </a:rPr>
              <a:t>до 20 тижнів </a:t>
            </a:r>
            <a:r>
              <a:rPr lang="uk-UA" b="1" i="1" dirty="0" smtClean="0"/>
              <a:t>закритий масаж серця здійснюється за загальними правилами.</a:t>
            </a:r>
            <a:endParaRPr lang="ru-RU" dirty="0" smtClean="0"/>
          </a:p>
          <a:p>
            <a:r>
              <a:rPr lang="uk-UA" b="1" i="1" dirty="0" smtClean="0"/>
              <a:t>При реанімаційних заходах у </a:t>
            </a:r>
            <a:r>
              <a:rPr lang="uk-UA" b="1" i="1" dirty="0" smtClean="0">
                <a:solidFill>
                  <a:srgbClr val="C00000"/>
                </a:solidFill>
              </a:rPr>
              <a:t>вагітних</a:t>
            </a:r>
            <a:r>
              <a:rPr lang="uk-UA" b="1" i="1" dirty="0" smtClean="0"/>
              <a:t> в терміні </a:t>
            </a:r>
            <a:r>
              <a:rPr lang="uk-UA" b="1" i="1" dirty="0" err="1" smtClean="0"/>
              <a:t>гестації</a:t>
            </a:r>
            <a:r>
              <a:rPr lang="uk-UA" b="1" i="1" dirty="0" smtClean="0"/>
              <a:t> </a:t>
            </a:r>
            <a:r>
              <a:rPr lang="uk-UA" b="1" i="1" dirty="0" smtClean="0">
                <a:solidFill>
                  <a:srgbClr val="C00000"/>
                </a:solidFill>
              </a:rPr>
              <a:t>більше 20 тижнів </a:t>
            </a:r>
            <a:r>
              <a:rPr lang="uk-UA" b="1" i="1" dirty="0" smtClean="0"/>
              <a:t>опорна поверхня кисті реаніматора зміщується на 2-3 см в краніальному напрямі. Для запобігання розвитку синдрому нижньої порожнистої вени підчас реанімаційних заходів асистент зміщує вагітну матку в лівий бік, або під праву поверхню тіла підкладається предмет відповідної форми, щоб уклін вліво складав близько 10-15 градусів.</a:t>
            </a:r>
            <a:endParaRPr lang="ru-RU" dirty="0" smtClean="0"/>
          </a:p>
          <a:p>
            <a:r>
              <a:rPr lang="uk-UA" b="1" i="1" dirty="0" smtClean="0">
                <a:solidFill>
                  <a:srgbClr val="C00000"/>
                </a:solidFill>
              </a:rPr>
              <a:t>N.B.! При клінічній смерті, що була спричинена крововтратою, реанімаційні заходи слід проводити у позі хворого (потерпілого) з піднятим ножним кінцем.</a:t>
            </a:r>
            <a:endParaRPr lang="ru-RU" dirty="0" smtClean="0">
              <a:solidFill>
                <a:srgbClr val="C00000"/>
              </a:solidFill>
            </a:endParaRP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uk-UA" b="1" i="1" dirty="0" smtClean="0">
                <a:solidFill>
                  <a:srgbClr val="C00000"/>
                </a:solidFill>
              </a:rPr>
              <a:t>Критеріями ефективності непрямого масажу серця</a:t>
            </a:r>
            <a:r>
              <a:rPr lang="uk-UA" dirty="0" smtClean="0">
                <a:solidFill>
                  <a:srgbClr val="C00000"/>
                </a:solidFill>
              </a:rPr>
              <a:t> </a:t>
            </a:r>
            <a:r>
              <a:rPr lang="uk-UA" b="1" dirty="0" smtClean="0"/>
              <a:t>є пульсація центральних та периферичних артеріальних судин, звуження зіниць, поновлення ефективного ритму серця.</a:t>
            </a:r>
            <a:endParaRPr lang="ru-RU" b="1"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4143380"/>
            <a:ext cx="8229600" cy="2500330"/>
          </a:xfrm>
        </p:spPr>
        <p:txBody>
          <a:bodyPr/>
          <a:lstStyle/>
          <a:p>
            <a:r>
              <a:rPr lang="ru-RU" b="1" i="1" dirty="0" smtClean="0"/>
              <a:t>"Наша мета - </a:t>
            </a:r>
            <a:r>
              <a:rPr lang="ru-RU" b="1" i="1" dirty="0" err="1" smtClean="0"/>
              <a:t>повернення</a:t>
            </a:r>
            <a:r>
              <a:rPr lang="ru-RU" b="1" i="1" dirty="0" smtClean="0"/>
              <a:t> </a:t>
            </a:r>
            <a:r>
              <a:rPr lang="ru-RU" b="1" i="1" dirty="0" err="1" smtClean="0"/>
              <a:t>пацієнта</a:t>
            </a:r>
            <a:r>
              <a:rPr lang="ru-RU" b="1" i="1" dirty="0" smtClean="0"/>
              <a:t> до </a:t>
            </a:r>
            <a:r>
              <a:rPr lang="ru-RU" b="1" i="1" dirty="0" err="1" smtClean="0"/>
              <a:t>життя</a:t>
            </a:r>
            <a:r>
              <a:rPr lang="ru-RU" b="1" i="1" dirty="0" smtClean="0"/>
              <a:t> </a:t>
            </a:r>
            <a:r>
              <a:rPr lang="ru-RU" b="1" i="1" dirty="0" err="1" smtClean="0"/>
              <a:t>з</a:t>
            </a:r>
            <a:r>
              <a:rPr lang="ru-RU" b="1" i="1" dirty="0" smtClean="0"/>
              <a:t> </a:t>
            </a:r>
            <a:r>
              <a:rPr lang="ru-RU" b="1" i="1" dirty="0" err="1" smtClean="0"/>
              <a:t>відновленням</a:t>
            </a:r>
            <a:r>
              <a:rPr lang="ru-RU" b="1" i="1" dirty="0" smtClean="0"/>
              <a:t> </a:t>
            </a:r>
            <a:r>
              <a:rPr lang="ru-RU" b="1" i="1" dirty="0" err="1" smtClean="0"/>
              <a:t>нормальних</a:t>
            </a:r>
            <a:r>
              <a:rPr lang="ru-RU" b="1" i="1" dirty="0" smtClean="0"/>
              <a:t> </a:t>
            </a:r>
            <a:r>
              <a:rPr lang="ru-RU" b="1" i="1" dirty="0" err="1" smtClean="0"/>
              <a:t>функцій</a:t>
            </a:r>
            <a:r>
              <a:rPr lang="ru-RU" b="1" i="1" dirty="0" smtClean="0"/>
              <a:t> </a:t>
            </a:r>
            <a:r>
              <a:rPr lang="ru-RU" b="1" i="1" dirty="0" err="1" smtClean="0"/>
              <a:t>всіх</a:t>
            </a:r>
            <a:r>
              <a:rPr lang="ru-RU" b="1" i="1" dirty="0" smtClean="0"/>
              <a:t> </a:t>
            </a:r>
            <a:r>
              <a:rPr lang="ru-RU" b="1" i="1" dirty="0" err="1" smtClean="0"/>
              <a:t>органів</a:t>
            </a:r>
            <a:r>
              <a:rPr lang="ru-RU" b="1" i="1" dirty="0" smtClean="0"/>
              <a:t>, в тому </a:t>
            </a:r>
            <a:r>
              <a:rPr lang="ru-RU" b="1" i="1" dirty="0" err="1" smtClean="0"/>
              <a:t>числі</a:t>
            </a:r>
            <a:r>
              <a:rPr lang="ru-RU" b="1" i="1" dirty="0" smtClean="0"/>
              <a:t> </a:t>
            </a:r>
            <a:r>
              <a:rPr lang="ru-RU" b="1" i="1" dirty="0" err="1" smtClean="0"/>
              <a:t>й</a:t>
            </a:r>
            <a:r>
              <a:rPr lang="ru-RU" b="1" i="1" dirty="0" smtClean="0"/>
              <a:t> </a:t>
            </a:r>
            <a:r>
              <a:rPr lang="ru-RU" b="1" i="1" dirty="0" err="1" smtClean="0"/>
              <a:t>мозку</a:t>
            </a:r>
            <a:r>
              <a:rPr lang="ru-RU" b="1" i="1" dirty="0" smtClean="0"/>
              <a:t>"   (</a:t>
            </a:r>
            <a:r>
              <a:rPr lang="ru-RU" b="1" i="1" dirty="0" err="1" smtClean="0"/>
              <a:t>П.Сафар</a:t>
            </a:r>
            <a:r>
              <a:rPr lang="ru-RU" b="1" i="1" dirty="0" smtClean="0"/>
              <a:t>)</a:t>
            </a:r>
            <a:endParaRPr lang="ru-RU" b="1" i="1" dirty="0"/>
          </a:p>
        </p:txBody>
      </p:sp>
      <p:pic>
        <p:nvPicPr>
          <p:cNvPr id="4" name="Picture 5" descr="safar foto"/>
          <p:cNvPicPr>
            <a:picLocks noChangeAspect="1" noChangeArrowheads="1"/>
          </p:cNvPicPr>
          <p:nvPr/>
        </p:nvPicPr>
        <p:blipFill>
          <a:blip r:embed="rId2">
            <a:lum bright="12000" contrast="12000"/>
            <a:grayscl/>
          </a:blip>
          <a:srcRect/>
          <a:stretch>
            <a:fillRect/>
          </a:stretch>
        </p:blipFill>
        <p:spPr bwMode="auto">
          <a:xfrm>
            <a:off x="6215074" y="357166"/>
            <a:ext cx="2535237" cy="3571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715148"/>
          </a:xfrm>
        </p:spPr>
        <p:txBody>
          <a:bodyPr>
            <a:normAutofit fontScale="92500" lnSpcReduction="20000"/>
          </a:bodyPr>
          <a:lstStyle/>
          <a:p>
            <a:r>
              <a:rPr lang="uk-UA" b="1" i="1" dirty="0" smtClean="0">
                <a:solidFill>
                  <a:srgbClr val="C00000"/>
                </a:solidFill>
              </a:rPr>
              <a:t>Відкритий масаж серця</a:t>
            </a:r>
            <a:r>
              <a:rPr lang="uk-UA" dirty="0" smtClean="0">
                <a:solidFill>
                  <a:srgbClr val="C00000"/>
                </a:solidFill>
              </a:rPr>
              <a:t> </a:t>
            </a:r>
            <a:r>
              <a:rPr lang="uk-UA" dirty="0" smtClean="0"/>
              <a:t>більш ефективний, ніж закритий, але в </a:t>
            </a:r>
            <a:r>
              <a:rPr lang="uk-UA" dirty="0" err="1" smtClean="0"/>
              <a:t>позаопераційних</a:t>
            </a:r>
            <a:r>
              <a:rPr lang="uk-UA" dirty="0" smtClean="0"/>
              <a:t> умовах може бути виконаний тільки при наявності великої відкритої рани грудної клітки або черевної порожнини. </a:t>
            </a:r>
            <a:endParaRPr lang="ru-RU" dirty="0" smtClean="0"/>
          </a:p>
          <a:p>
            <a:r>
              <a:rPr lang="uk-UA" dirty="0" smtClean="0"/>
              <a:t>При наявності дефекту грудної клітки відкритий масаж серця проводиться за методом "човників", коли напівзігнутими долонями охоплюють серце та починають ритмічні стискання. Коли дефект грудної стінки за розміром не дозволяє працювати обома руками, використовується метод, що зветься "тюльпан". В цьому разі стискання серця здійснюється однією долонею з обов'язковою зміною положення першого (великого) пальця при кожній компресії (небезпека перфорації міокарду).</a:t>
            </a:r>
            <a:endParaRPr lang="ru-RU" dirty="0" smtClean="0"/>
          </a:p>
          <a:p>
            <a:r>
              <a:rPr lang="uk-UA" dirty="0" smtClean="0"/>
              <a:t>При відкритій черевній порожнині масаж серця здійснюється </a:t>
            </a:r>
            <a:r>
              <a:rPr lang="uk-UA" dirty="0" err="1" smtClean="0"/>
              <a:t>трансдіафрагмально</a:t>
            </a:r>
            <a:r>
              <a:rPr lang="uk-UA" dirty="0" smtClean="0"/>
              <a:t>.</a:t>
            </a:r>
            <a:endParaRPr lang="ru-RU" dirty="0" smtClean="0"/>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77500" lnSpcReduction="20000"/>
          </a:bodyPr>
          <a:lstStyle/>
          <a:p>
            <a:pPr>
              <a:buNone/>
            </a:pPr>
            <a:r>
              <a:rPr lang="uk-UA" b="1" dirty="0" smtClean="0"/>
              <a:t>    </a:t>
            </a:r>
            <a:r>
              <a:rPr lang="uk-UA" sz="3600" b="1" dirty="0" smtClean="0">
                <a:solidFill>
                  <a:srgbClr val="C00000"/>
                </a:solidFill>
              </a:rPr>
              <a:t>3. Забезпечення прохідності дихальних шляхів (А - відкриття дихальних шляхів).</a:t>
            </a:r>
            <a:endParaRPr lang="ru-RU" b="1" dirty="0" smtClean="0">
              <a:solidFill>
                <a:srgbClr val="C00000"/>
              </a:solidFill>
            </a:endParaRPr>
          </a:p>
          <a:p>
            <a:r>
              <a:rPr lang="uk-UA" dirty="0" smtClean="0"/>
              <a:t>У дорослих та дітей очищення рота, носа та глотки здійснюється за допомогою  марлевих серветок на вигнутому корнцангу з використанням ручного, ножного, інжекційного або електричного відсмоктувача. Для запобігання крововиливів не можна припускати надмірного розрідження повітря в системі.</a:t>
            </a:r>
            <a:r>
              <a:rPr lang="ru-RU" dirty="0" smtClean="0"/>
              <a:t> </a:t>
            </a:r>
            <a:r>
              <a:rPr lang="uk-UA" dirty="0" smtClean="0"/>
              <a:t>У новонароджених відсмоктування секрету проводиться спочатку з рота, потім – з носа в положенні на спині або на боці з помірно розігнутою назад головою з підкладеним під плечі валиком. </a:t>
            </a:r>
            <a:endParaRPr lang="ru-RU" dirty="0" smtClean="0"/>
          </a:p>
          <a:p>
            <a:r>
              <a:rPr lang="uk-UA" dirty="0" smtClean="0"/>
              <a:t>Для видалення секрету та слизу треба використовувати одноразову гумову грушу або для відсмоктування використовувати лише стерильні одноразові катетери. Під час відсмоктування не можна вводити катетер або грушу надто енергійно або глибоко (не глибше 3 см від рівня губів у доношеного новонародженого і 2 см у передчасно народженої дитини). Відсмоктувати секрет треба короткочасно, обережно, поволі видаляючи катетер або грушу назовні. Тривалість відсмоктування не повинна перевищувати 5 секунд.</a:t>
            </a:r>
            <a:endParaRPr lang="ru-RU" dirty="0" smtClean="0"/>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9001156" cy="6500858"/>
          </a:xfrm>
        </p:spPr>
        <p:txBody>
          <a:bodyPr>
            <a:normAutofit fontScale="85000" lnSpcReduction="20000"/>
          </a:bodyPr>
          <a:lstStyle/>
          <a:p>
            <a:pPr>
              <a:buNone/>
            </a:pPr>
            <a:r>
              <a:rPr lang="uk-UA" sz="3300" b="1" dirty="0" smtClean="0"/>
              <a:t>     4. Потрійний прийом П.</a:t>
            </a:r>
            <a:r>
              <a:rPr lang="uk-UA" sz="3300" b="1" dirty="0" err="1" smtClean="0"/>
              <a:t>Сафара</a:t>
            </a:r>
            <a:r>
              <a:rPr lang="uk-UA" sz="3300" b="1" dirty="0" smtClean="0"/>
              <a:t> виконується у такій послідовності:</a:t>
            </a:r>
            <a:r>
              <a:rPr lang="ru-RU" sz="3300" dirty="0" smtClean="0"/>
              <a:t> </a:t>
            </a:r>
          </a:p>
          <a:p>
            <a:pPr>
              <a:buNone/>
            </a:pPr>
            <a:r>
              <a:rPr lang="ru-RU" b="1" i="1" dirty="0" smtClean="0"/>
              <a:t>     </a:t>
            </a:r>
            <a:r>
              <a:rPr lang="uk-UA" sz="3300" b="1" i="1" dirty="0" smtClean="0">
                <a:solidFill>
                  <a:srgbClr val="C00000"/>
                </a:solidFill>
              </a:rPr>
              <a:t>1. </a:t>
            </a:r>
            <a:r>
              <a:rPr lang="uk-UA" sz="3300" b="1" i="1" dirty="0" err="1" smtClean="0">
                <a:solidFill>
                  <a:srgbClr val="C00000"/>
                </a:solidFill>
              </a:rPr>
              <a:t>Перерозгинання</a:t>
            </a:r>
            <a:r>
              <a:rPr lang="uk-UA" sz="3300" b="1" i="1" dirty="0" smtClean="0">
                <a:solidFill>
                  <a:srgbClr val="C00000"/>
                </a:solidFill>
              </a:rPr>
              <a:t> шийного відділу хребта .</a:t>
            </a:r>
            <a:endParaRPr lang="ru-RU" dirty="0" smtClean="0">
              <a:solidFill>
                <a:srgbClr val="C00000"/>
              </a:solidFill>
            </a:endParaRPr>
          </a:p>
          <a:p>
            <a:pPr>
              <a:buNone/>
            </a:pPr>
            <a:r>
              <a:rPr lang="uk-UA" b="1" i="1" dirty="0" smtClean="0">
                <a:solidFill>
                  <a:srgbClr val="002060"/>
                </a:solidFill>
              </a:rPr>
              <a:t>    N.B.! Не виконується при підозрі на травму шийного відділу хребта або при її наявності.</a:t>
            </a:r>
            <a:endParaRPr lang="ru-RU" dirty="0" smtClean="0">
              <a:solidFill>
                <a:srgbClr val="002060"/>
              </a:solidFill>
            </a:endParaRPr>
          </a:p>
          <a:p>
            <a:pPr>
              <a:buNone/>
            </a:pPr>
            <a:r>
              <a:rPr lang="uk-UA" b="1" dirty="0" smtClean="0">
                <a:solidFill>
                  <a:srgbClr val="C00000"/>
                </a:solidFill>
              </a:rPr>
              <a:t>    Існує три групи причин ушкодження шийного відділу хребта:</a:t>
            </a:r>
            <a:endParaRPr lang="ru-RU" b="1" dirty="0" smtClean="0">
              <a:solidFill>
                <a:srgbClr val="C00000"/>
              </a:solidFill>
            </a:endParaRPr>
          </a:p>
          <a:p>
            <a:pPr>
              <a:buNone/>
            </a:pPr>
            <a:r>
              <a:rPr lang="uk-UA" dirty="0" smtClean="0"/>
              <a:t>а) автодорожня пригода (незалежно від того чи був постраждалий ззовні або всередині транспортного засобу);</a:t>
            </a:r>
            <a:endParaRPr lang="ru-RU" dirty="0" smtClean="0"/>
          </a:p>
          <a:p>
            <a:pPr>
              <a:buNone/>
            </a:pPr>
            <a:r>
              <a:rPr lang="uk-UA" dirty="0" smtClean="0"/>
              <a:t>б) падіння з висоти більше власного зросту або більше 2-х метрів (в тому числі - травма </a:t>
            </a:r>
            <a:r>
              <a:rPr lang="uk-UA" dirty="0" err="1" smtClean="0"/>
              <a:t>пірнальників</a:t>
            </a:r>
            <a:r>
              <a:rPr lang="uk-UA" dirty="0" smtClean="0"/>
              <a:t>);</a:t>
            </a:r>
            <a:endParaRPr lang="ru-RU" dirty="0" smtClean="0"/>
          </a:p>
          <a:p>
            <a:pPr>
              <a:buNone/>
            </a:pPr>
            <a:r>
              <a:rPr lang="uk-UA" dirty="0" smtClean="0"/>
              <a:t>в) странгуляційна асфіксія.</a:t>
            </a:r>
            <a:endParaRPr lang="ru-RU" dirty="0" smtClean="0"/>
          </a:p>
          <a:p>
            <a:pPr marL="0" indent="0">
              <a:buNone/>
            </a:pPr>
            <a:r>
              <a:rPr lang="uk-UA" dirty="0" smtClean="0"/>
              <a:t>В цих випадках </a:t>
            </a:r>
            <a:r>
              <a:rPr lang="uk-UA" dirty="0" err="1" smtClean="0"/>
              <a:t>перерозгинання</a:t>
            </a:r>
            <a:r>
              <a:rPr lang="uk-UA" dirty="0" smtClean="0"/>
              <a:t> шийного відділу хребта замінюється на </a:t>
            </a:r>
            <a:r>
              <a:rPr lang="uk-UA" dirty="0" err="1" smtClean="0"/>
              <a:t>тракції</a:t>
            </a:r>
            <a:r>
              <a:rPr lang="uk-UA" dirty="0" smtClean="0"/>
              <a:t> у краніальному напрямі з наступним обов'язковим накладанням шийного комірця </a:t>
            </a:r>
            <a:r>
              <a:rPr lang="uk-UA" dirty="0" err="1" smtClean="0"/>
              <a:t>Шанца</a:t>
            </a:r>
            <a:r>
              <a:rPr lang="uk-UA" dirty="0" smtClean="0"/>
              <a:t> або шини Єланського.</a:t>
            </a:r>
            <a:endParaRPr lang="ru-RU" dirty="0" smtClean="0"/>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uk-UA" b="1" i="1" dirty="0" smtClean="0">
                <a:solidFill>
                  <a:srgbClr val="C00000"/>
                </a:solidFill>
              </a:rPr>
              <a:t>2. Відкривання рота пальцями </a:t>
            </a:r>
            <a:r>
              <a:rPr lang="uk-UA" b="1" i="1" dirty="0" err="1" smtClean="0">
                <a:solidFill>
                  <a:srgbClr val="C00000"/>
                </a:solidFill>
              </a:rPr>
              <a:t>кистів</a:t>
            </a:r>
            <a:r>
              <a:rPr lang="uk-UA" b="1" i="1" dirty="0" smtClean="0">
                <a:solidFill>
                  <a:srgbClr val="C00000"/>
                </a:solidFill>
              </a:rPr>
              <a:t> рук. </a:t>
            </a:r>
            <a:r>
              <a:rPr lang="uk-UA" b="1" i="1" dirty="0" smtClean="0"/>
              <a:t>(При клінічній смерті потреби в </a:t>
            </a:r>
            <a:r>
              <a:rPr lang="uk-UA" b="1" i="1" dirty="0" err="1" smtClean="0"/>
              <a:t>роторозширювачі</a:t>
            </a:r>
            <a:r>
              <a:rPr lang="uk-UA" b="1" i="1" dirty="0" smtClean="0"/>
              <a:t> немає).</a:t>
            </a:r>
            <a:endParaRPr lang="ru-RU" dirty="0" smtClean="0"/>
          </a:p>
          <a:p>
            <a:pPr>
              <a:buNone/>
            </a:pPr>
            <a:r>
              <a:rPr lang="uk-UA" b="1" i="1" dirty="0" smtClean="0">
                <a:solidFill>
                  <a:srgbClr val="C00000"/>
                </a:solidFill>
              </a:rPr>
              <a:t>3. Виведення нижньої щелепи за кути.</a:t>
            </a:r>
            <a:endParaRPr lang="ru-RU" dirty="0" smtClean="0">
              <a:solidFill>
                <a:srgbClr val="C00000"/>
              </a:solidFill>
            </a:endParaRPr>
          </a:p>
          <a:p>
            <a:pPr>
              <a:buNone/>
            </a:pPr>
            <a:endParaRPr lang="uk-UA" dirty="0" smtClean="0"/>
          </a:p>
          <a:p>
            <a:pPr marL="0" indent="0">
              <a:buNone/>
            </a:pPr>
            <a:r>
              <a:rPr lang="uk-UA" b="1" i="1" dirty="0" smtClean="0">
                <a:solidFill>
                  <a:srgbClr val="FF0000"/>
                </a:solidFill>
              </a:rPr>
              <a:t>При реанімаційних заходах немовлятам надається поза "</a:t>
            </a:r>
            <a:r>
              <a:rPr lang="uk-UA" b="1" i="1" dirty="0" err="1" smtClean="0">
                <a:solidFill>
                  <a:srgbClr val="FF0000"/>
                </a:solidFill>
              </a:rPr>
              <a:t>принюхування</a:t>
            </a:r>
            <a:r>
              <a:rPr lang="uk-UA" b="1" i="1" dirty="0" smtClean="0">
                <a:solidFill>
                  <a:srgbClr val="FF0000"/>
                </a:solidFill>
              </a:rPr>
              <a:t>".</a:t>
            </a:r>
            <a:endParaRPr lang="ru-RU" b="1" i="1" dirty="0" smtClean="0">
              <a:solidFill>
                <a:srgbClr val="FF0000"/>
              </a:solidFill>
            </a:endParaRP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715148"/>
          </a:xfrm>
        </p:spPr>
        <p:txBody>
          <a:bodyPr>
            <a:normAutofit/>
          </a:bodyPr>
          <a:lstStyle/>
          <a:p>
            <a:r>
              <a:rPr lang="uk-UA" b="1" dirty="0" smtClean="0">
                <a:solidFill>
                  <a:srgbClr val="C00000"/>
                </a:solidFill>
              </a:rPr>
              <a:t>5. Штучне підтримання дихання (В - дихання).</a:t>
            </a:r>
          </a:p>
          <a:p>
            <a:pPr marL="0" indent="0">
              <a:buNone/>
            </a:pPr>
            <a:r>
              <a:rPr lang="uk-UA" dirty="0" smtClean="0"/>
              <a:t>При проведенні ШВЛ методом « Рот-до-рота » кожен штучний вдих треба проводити близько 2 секунд, об'єм вдиху повинен складати 400-600 </a:t>
            </a:r>
            <a:r>
              <a:rPr lang="uk-UA" dirty="0" err="1" smtClean="0"/>
              <a:t>мл</a:t>
            </a:r>
            <a:r>
              <a:rPr lang="uk-UA" dirty="0" smtClean="0"/>
              <a:t> (6-7 </a:t>
            </a:r>
            <a:r>
              <a:rPr lang="uk-UA" dirty="0" err="1" smtClean="0"/>
              <a:t>мл</a:t>
            </a:r>
            <a:r>
              <a:rPr lang="uk-UA" dirty="0" smtClean="0"/>
              <a:t> / кг), частота дихання - 10 / хв. Якщо в хворого без протекції дихальних шляхів спостерігається підняття </a:t>
            </a:r>
            <a:r>
              <a:rPr lang="uk-UA" dirty="0" err="1" smtClean="0"/>
              <a:t>епігастральної</a:t>
            </a:r>
            <a:r>
              <a:rPr lang="uk-UA" dirty="0" smtClean="0"/>
              <a:t> ділянки, здебільшого з характерним неприємним звуком, то це свідчить або про перевищення припустимого об'єму вдиху, або про неналежне виконання потрійного прийому П.</a:t>
            </a:r>
            <a:r>
              <a:rPr lang="uk-UA" dirty="0" err="1" smtClean="0"/>
              <a:t>Сафара</a:t>
            </a:r>
            <a:r>
              <a:rPr lang="uk-UA" dirty="0" smtClean="0"/>
              <a:t>.	Під час вдиху пальці однієї руки затискають ніс, а друга кисть руки підтримує нижню щелепу.</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429420"/>
          </a:xfrm>
        </p:spPr>
        <p:txBody>
          <a:bodyPr>
            <a:normAutofit fontScale="85000" lnSpcReduction="10000"/>
          </a:bodyPr>
          <a:lstStyle/>
          <a:p>
            <a:pPr marL="0" indent="0">
              <a:buNone/>
            </a:pPr>
            <a:r>
              <a:rPr lang="uk-UA" b="1" dirty="0" smtClean="0">
                <a:solidFill>
                  <a:srgbClr val="C00000"/>
                </a:solidFill>
              </a:rPr>
              <a:t>Методика </a:t>
            </a:r>
            <a:r>
              <a:rPr lang="uk-UA" b="1" dirty="0" err="1" smtClean="0">
                <a:solidFill>
                  <a:srgbClr val="C00000"/>
                </a:solidFill>
              </a:rPr>
              <a:t>інспіраторного</a:t>
            </a:r>
            <a:r>
              <a:rPr lang="uk-UA" b="1" dirty="0" smtClean="0">
                <a:solidFill>
                  <a:srgbClr val="C00000"/>
                </a:solidFill>
              </a:rPr>
              <a:t> методу ШВЛ </a:t>
            </a:r>
            <a:r>
              <a:rPr lang="uk-UA" b="1" dirty="0" err="1" smtClean="0">
                <a:solidFill>
                  <a:srgbClr val="C00000"/>
                </a:solidFill>
              </a:rPr>
              <a:t>Шюллера</a:t>
            </a:r>
            <a:r>
              <a:rPr lang="uk-UA" dirty="0" smtClean="0">
                <a:solidFill>
                  <a:srgbClr val="C00000"/>
                </a:solidFill>
              </a:rPr>
              <a:t>: </a:t>
            </a:r>
            <a:endParaRPr lang="ru-RU" dirty="0" smtClean="0">
              <a:solidFill>
                <a:srgbClr val="C00000"/>
              </a:solidFill>
            </a:endParaRPr>
          </a:p>
          <a:p>
            <a:pPr marL="0" indent="0">
              <a:buNone/>
            </a:pPr>
            <a:r>
              <a:rPr lang="uk-UA" dirty="0" smtClean="0"/>
              <a:t>Постраждалого кладуть обличчям вверх, під спину підкладають валик з одягу. Рятувальник стає на коліна обличчям до постраждалого, ніби сідаючи «верхи» на його стегна та кладе свої долоні на грудну клітку, розмістивши свої чотири пальці вздовж нижнього краю останніх ребер, а великі пальці відводить до середини грудної клітки. Опираючись вагою тіла на свої долоні, рятувальник тисне на грудну клітку постраждалого - здійснюється видих, потім відхиляється назад, послаблюючи тиск на грудну клітку - здійснюється вдих. Такі рухи повторюють 14-16 разів на хвилину.</a:t>
            </a:r>
            <a:endParaRPr lang="ru-RU" dirty="0" smtClean="0"/>
          </a:p>
          <a:p>
            <a:pPr marL="0" indent="0">
              <a:buNone/>
            </a:pPr>
            <a:r>
              <a:rPr lang="uk-UA" dirty="0" smtClean="0"/>
              <a:t>Даний метод є незамінним для безпеки реаніматора при наявності у хворого (постраждалого) інфекційного захворювання або отруєння.</a:t>
            </a:r>
            <a:endParaRPr lang="ru-RU" dirty="0" smtClean="0"/>
          </a:p>
          <a:p>
            <a:pPr>
              <a:buNone/>
            </a:pPr>
            <a:r>
              <a:rPr lang="uk-UA" b="1"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6715148"/>
          </a:xfrm>
        </p:spPr>
        <p:txBody>
          <a:bodyPr>
            <a:normAutofit/>
          </a:bodyPr>
          <a:lstStyle/>
          <a:p>
            <a:pPr marL="0" indent="0">
              <a:buNone/>
            </a:pPr>
            <a:r>
              <a:rPr lang="uk-UA" sz="3600" b="1" dirty="0" smtClean="0">
                <a:solidFill>
                  <a:srgbClr val="C00000"/>
                </a:solidFill>
              </a:rPr>
              <a:t>Методика маскового методу ШВЛ за допомогою мішку </a:t>
            </a:r>
            <a:r>
              <a:rPr lang="uk-UA" sz="3600" b="1" dirty="0" err="1" smtClean="0">
                <a:solidFill>
                  <a:srgbClr val="C00000"/>
                </a:solidFill>
              </a:rPr>
              <a:t>Амбу</a:t>
            </a:r>
            <a:r>
              <a:rPr lang="uk-UA" sz="3600" b="1" dirty="0" smtClean="0">
                <a:solidFill>
                  <a:srgbClr val="C00000"/>
                </a:solidFill>
              </a:rPr>
              <a:t> (Макінтоша)</a:t>
            </a:r>
            <a:r>
              <a:rPr lang="uk-UA" sz="3600" dirty="0" smtClean="0">
                <a:solidFill>
                  <a:srgbClr val="C00000"/>
                </a:solidFill>
              </a:rPr>
              <a:t>: </a:t>
            </a:r>
            <a:endParaRPr lang="ru-RU" sz="3600" dirty="0" smtClean="0">
              <a:solidFill>
                <a:srgbClr val="C00000"/>
              </a:solidFill>
            </a:endParaRPr>
          </a:p>
          <a:p>
            <a:pPr marL="0" indent="0">
              <a:buNone/>
            </a:pPr>
            <a:r>
              <a:rPr lang="uk-UA" sz="3600" dirty="0" smtClean="0"/>
              <a:t>Маска з </a:t>
            </a:r>
            <a:r>
              <a:rPr lang="uk-UA" sz="3600" dirty="0" err="1" smtClean="0"/>
              <a:t>герметизуючою</a:t>
            </a:r>
            <a:r>
              <a:rPr lang="uk-UA" sz="3600" dirty="0" smtClean="0"/>
              <a:t> манжетою вузьким краєм накладається на перенісся хворого (постраждалого), щільно притискається до рота та носа, та ж сама кисть руки паралельно проводить виведення нижньої щелепи за кут. Друга рука забезпечує стискання дихального мішку.</a:t>
            </a:r>
            <a:endParaRPr lang="ru-RU" sz="3600" dirty="0" smtClean="0"/>
          </a:p>
          <a:p>
            <a:pPr marL="0" indent="0">
              <a:buNone/>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858312" cy="6572272"/>
          </a:xfrm>
        </p:spPr>
        <p:txBody>
          <a:bodyPr>
            <a:normAutofit fontScale="85000" lnSpcReduction="20000"/>
          </a:bodyPr>
          <a:lstStyle/>
          <a:p>
            <a:pPr marL="0" indent="0">
              <a:buNone/>
            </a:pPr>
            <a:r>
              <a:rPr lang="uk-UA" sz="3300" b="1" dirty="0" smtClean="0">
                <a:solidFill>
                  <a:srgbClr val="C00000"/>
                </a:solidFill>
              </a:rPr>
              <a:t>У новонароджених: </a:t>
            </a:r>
            <a:endParaRPr lang="ru-RU" sz="3300" dirty="0" smtClean="0">
              <a:solidFill>
                <a:srgbClr val="C00000"/>
              </a:solidFill>
            </a:endParaRPr>
          </a:p>
          <a:p>
            <a:pPr marL="0" lvl="0" indent="0">
              <a:buFont typeface="Wingdings" pitchFamily="2" charset="2"/>
              <a:buChar char="Ø"/>
            </a:pPr>
            <a:r>
              <a:rPr lang="uk-UA" dirty="0" smtClean="0"/>
              <a:t>Надійно утримуючи маску на обличчі дитини, пальцями іншої руки повільно стиснути дихальний мішок декілька разів: для вентиляції доношених новонароджених використовують 4-5 пальців, а для глибоко недоношених немовлят може бути достатньо 2-3 пальців в залежності від об’єму реанімаційного мішка.</a:t>
            </a:r>
            <a:endParaRPr lang="ru-RU" dirty="0" smtClean="0"/>
          </a:p>
          <a:p>
            <a:pPr marL="0" lvl="0" indent="0">
              <a:buFont typeface="Wingdings" pitchFamily="2" charset="2"/>
              <a:buChar char="Ø"/>
            </a:pPr>
            <a:r>
              <a:rPr lang="uk-UA" dirty="0" smtClean="0"/>
              <a:t>Перші 2-3 штучні вдихи з тиском 20-25 см  водного стовпчика можуть бути ефективними в більшості новонароджених, однак деякі доношені діти з відсутнім самостійним диханням можуть потребувати початкового позитивного тиску 30-40 см водного стовпчика.</a:t>
            </a:r>
            <a:endParaRPr lang="ru-RU" dirty="0" smtClean="0"/>
          </a:p>
          <a:p>
            <a:pPr marL="0" lvl="0" indent="0">
              <a:buFont typeface="Wingdings" pitchFamily="2" charset="2"/>
              <a:buChar char="Ø"/>
            </a:pPr>
            <a:r>
              <a:rPr lang="uk-UA" dirty="0" smtClean="0"/>
              <a:t>Для подальшої успішної вентиляції неушкоджених легенів для новонароджених достатньо тиску вентиляції 15-20 см водного стовпчика, а для немовлят з незрілими легенями або з природженим легеневим захворюванням може виникнути потреба застосувати тиск &gt; 20 см водного стовпчика.</a:t>
            </a:r>
            <a:endParaRPr lang="ru-RU" dirty="0" smtClean="0"/>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fontScale="92500" lnSpcReduction="20000"/>
          </a:bodyPr>
          <a:lstStyle/>
          <a:p>
            <a:pPr>
              <a:buNone/>
            </a:pPr>
            <a:r>
              <a:rPr lang="uk-UA" b="1" dirty="0" smtClean="0"/>
              <a:t>Методи протекції дихальних шляхів.</a:t>
            </a:r>
            <a:endParaRPr lang="ru-RU" dirty="0" smtClean="0"/>
          </a:p>
          <a:p>
            <a:pPr marL="0" indent="0">
              <a:buNone/>
            </a:pPr>
            <a:r>
              <a:rPr lang="uk-UA" b="1" i="1" dirty="0" smtClean="0">
                <a:solidFill>
                  <a:srgbClr val="C00000"/>
                </a:solidFill>
              </a:rPr>
              <a:t>І. Методика введення повітроводу </a:t>
            </a:r>
            <a:r>
              <a:rPr lang="uk-UA" b="1" i="1" dirty="0" err="1" smtClean="0">
                <a:solidFill>
                  <a:srgbClr val="C00000"/>
                </a:solidFill>
              </a:rPr>
              <a:t>Гведела</a:t>
            </a:r>
            <a:r>
              <a:rPr lang="uk-UA" b="1" i="1" dirty="0" smtClean="0">
                <a:solidFill>
                  <a:srgbClr val="C00000"/>
                </a:solidFill>
              </a:rPr>
              <a:t>.</a:t>
            </a:r>
            <a:r>
              <a:rPr lang="uk-UA" dirty="0" smtClean="0">
                <a:solidFill>
                  <a:srgbClr val="C00000"/>
                </a:solidFill>
              </a:rPr>
              <a:t> </a:t>
            </a:r>
            <a:r>
              <a:rPr lang="uk-UA" dirty="0" smtClean="0"/>
              <a:t>	Підібрати необхідний розмір - відстань від кута рота до козелка вуха; після форсованого відкриття рота повітровід вводять опуклістю вниз, ковзаючи по твердому піднебінню до рівня дужок та язичка; після цього його повертають на 180 градусів так, щоб його викривлення збіглося з викривленням спинки язика.</a:t>
            </a:r>
          </a:p>
          <a:p>
            <a:pPr marL="0" indent="0">
              <a:buNone/>
            </a:pPr>
            <a:r>
              <a:rPr lang="uk-UA" dirty="0" smtClean="0"/>
              <a:t>	Рекомендується під зубним щитком зав'язати стрічку бинта для фіксації пристрою, оскільки в деяких літературних джерелах наводяться приклади міграції повітроводу до стравоходу.</a:t>
            </a:r>
            <a:endParaRPr lang="ru-RU" dirty="0" smtClean="0"/>
          </a:p>
          <a:p>
            <a:pPr marL="0" indent="0">
              <a:buNone/>
            </a:pP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643998" cy="5983311"/>
          </a:xfrm>
        </p:spPr>
        <p:txBody>
          <a:bodyPr>
            <a:normAutofit fontScale="85000" lnSpcReduction="20000"/>
          </a:bodyPr>
          <a:lstStyle/>
          <a:p>
            <a:pPr marL="0" indent="0">
              <a:buNone/>
            </a:pPr>
            <a:r>
              <a:rPr lang="uk-UA" b="1" i="1" dirty="0" smtClean="0"/>
              <a:t> </a:t>
            </a:r>
            <a:r>
              <a:rPr lang="uk-UA" sz="3300" b="1" i="1" dirty="0" smtClean="0">
                <a:solidFill>
                  <a:srgbClr val="C00000"/>
                </a:solidFill>
              </a:rPr>
              <a:t>ІІ. Методика введення </a:t>
            </a:r>
            <a:r>
              <a:rPr lang="uk-UA" sz="3300" b="1" i="1" dirty="0" err="1" smtClean="0">
                <a:solidFill>
                  <a:srgbClr val="C00000"/>
                </a:solidFill>
              </a:rPr>
              <a:t>ларінгеальної</a:t>
            </a:r>
            <a:r>
              <a:rPr lang="uk-UA" sz="3300" b="1" i="1" dirty="0" smtClean="0">
                <a:solidFill>
                  <a:srgbClr val="C00000"/>
                </a:solidFill>
              </a:rPr>
              <a:t> маски.</a:t>
            </a:r>
            <a:r>
              <a:rPr lang="uk-UA" sz="3300" dirty="0" smtClean="0">
                <a:solidFill>
                  <a:srgbClr val="C00000"/>
                </a:solidFill>
              </a:rPr>
              <a:t> </a:t>
            </a:r>
            <a:endParaRPr lang="ru-RU" dirty="0" smtClean="0">
              <a:solidFill>
                <a:srgbClr val="C00000"/>
              </a:solidFill>
            </a:endParaRPr>
          </a:p>
          <a:p>
            <a:pPr marL="0" indent="0">
              <a:buNone/>
            </a:pPr>
            <a:r>
              <a:rPr lang="uk-UA" dirty="0" smtClean="0"/>
              <a:t>	Голову пацієнта розгинають в </a:t>
            </a:r>
            <a:r>
              <a:rPr lang="uk-UA" dirty="0" err="1" smtClean="0"/>
              <a:t>атланто-потиличному</a:t>
            </a:r>
            <a:r>
              <a:rPr lang="uk-UA" dirty="0" smtClean="0"/>
              <a:t> зчленуванні та трохи згинають шию вперед, для чого використовують пласку подушку висотою 7-10 см. З </a:t>
            </a:r>
            <a:r>
              <a:rPr lang="uk-UA" dirty="0" err="1" smtClean="0"/>
              <a:t>обтуратора</a:t>
            </a:r>
            <a:r>
              <a:rPr lang="uk-UA" dirty="0" smtClean="0"/>
              <a:t> маски видаляють повітря та надають йому пласку форму з відвернутим назад переднім краєм. Тильну поверхню маски та </a:t>
            </a:r>
            <a:r>
              <a:rPr lang="uk-UA" dirty="0" err="1" smtClean="0"/>
              <a:t>обтуратор</a:t>
            </a:r>
            <a:r>
              <a:rPr lang="uk-UA" dirty="0" smtClean="0"/>
              <a:t> змащують нейтральним гелем або гліцерином. Просувають маску до контакту з задньою стінкою глотки </a:t>
            </a:r>
            <a:r>
              <a:rPr lang="uk-UA" dirty="0" err="1" smtClean="0"/>
              <a:t>ковзаючими</a:t>
            </a:r>
            <a:r>
              <a:rPr lang="uk-UA" dirty="0" smtClean="0"/>
              <a:t> рухами правої руки. Вказівний палець лівої руки, піднятий вперед, полегшує просування маски та попереджає можливість вигину та завороту кінчика маски. Маску просувають до появи характерного відчуття опору при вклинюванні кінчика маски до верхнього стравохідного сфінктеру, після чого роздмухують манжету.</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5214974" cy="6643710"/>
          </a:xfrm>
        </p:spPr>
        <p:txBody>
          <a:bodyPr>
            <a:normAutofit fontScale="92500" lnSpcReduction="10000"/>
          </a:bodyPr>
          <a:lstStyle/>
          <a:p>
            <a:r>
              <a:rPr lang="uk-UA" dirty="0" err="1" smtClean="0"/>
              <a:t>Guidelines</a:t>
            </a:r>
            <a:r>
              <a:rPr lang="uk-UA" dirty="0" smtClean="0"/>
              <a:t> 2015 CPR&amp;ECC/</a:t>
            </a:r>
            <a:r>
              <a:rPr lang="uk-UA" dirty="0" err="1" smtClean="0"/>
              <a:t>American</a:t>
            </a:r>
            <a:r>
              <a:rPr lang="uk-UA" dirty="0" smtClean="0"/>
              <a:t> </a:t>
            </a:r>
            <a:r>
              <a:rPr lang="uk-UA" dirty="0" err="1" smtClean="0"/>
              <a:t>Heart</a:t>
            </a:r>
            <a:r>
              <a:rPr lang="uk-UA" dirty="0" smtClean="0"/>
              <a:t> </a:t>
            </a:r>
            <a:r>
              <a:rPr lang="uk-UA" dirty="0" err="1" smtClean="0"/>
              <a:t>Association</a:t>
            </a:r>
            <a:r>
              <a:rPr lang="uk-UA" dirty="0" smtClean="0"/>
              <a:t> [</a:t>
            </a:r>
            <a:r>
              <a:rPr lang="uk-UA" dirty="0" err="1" smtClean="0"/>
              <a:t>Електронный</a:t>
            </a:r>
            <a:r>
              <a:rPr lang="uk-UA" dirty="0" smtClean="0"/>
              <a:t> ресурс]. – </a:t>
            </a:r>
            <a:r>
              <a:rPr lang="uk-UA" dirty="0" err="1" smtClean="0"/>
              <a:t>Dallas</a:t>
            </a:r>
            <a:r>
              <a:rPr lang="uk-UA" dirty="0" smtClean="0"/>
              <a:t>, </a:t>
            </a:r>
            <a:r>
              <a:rPr lang="uk-UA" dirty="0" err="1" smtClean="0"/>
              <a:t>Texas</a:t>
            </a:r>
            <a:r>
              <a:rPr lang="uk-UA" dirty="0" smtClean="0"/>
              <a:t> 75231-4596,USA, 2015 – Режим доступу до ресурсу: http://www.heart.org</a:t>
            </a:r>
            <a:endParaRPr lang="ru-RU" dirty="0" smtClean="0"/>
          </a:p>
          <a:p>
            <a:r>
              <a:rPr lang="uk-UA" dirty="0" err="1" smtClean="0"/>
              <a:t>Guidelines</a:t>
            </a:r>
            <a:r>
              <a:rPr lang="uk-UA" dirty="0" smtClean="0"/>
              <a:t> </a:t>
            </a:r>
            <a:r>
              <a:rPr lang="uk-UA" dirty="0" err="1" smtClean="0"/>
              <a:t>for</a:t>
            </a:r>
            <a:r>
              <a:rPr lang="uk-UA" dirty="0" smtClean="0"/>
              <a:t> </a:t>
            </a:r>
            <a:r>
              <a:rPr lang="uk-UA" dirty="0" err="1" smtClean="0"/>
              <a:t>Resuscitation</a:t>
            </a:r>
            <a:r>
              <a:rPr lang="uk-UA" dirty="0" smtClean="0"/>
              <a:t>/</a:t>
            </a:r>
            <a:r>
              <a:rPr lang="uk-UA" dirty="0" err="1" smtClean="0"/>
              <a:t>European</a:t>
            </a:r>
            <a:r>
              <a:rPr lang="uk-UA" dirty="0" smtClean="0"/>
              <a:t> </a:t>
            </a:r>
            <a:r>
              <a:rPr lang="uk-UA" dirty="0" err="1" smtClean="0"/>
              <a:t>Resuscitation</a:t>
            </a:r>
            <a:r>
              <a:rPr lang="uk-UA" dirty="0" smtClean="0"/>
              <a:t> </a:t>
            </a:r>
            <a:r>
              <a:rPr lang="uk-UA" dirty="0" err="1" smtClean="0"/>
              <a:t>Council</a:t>
            </a:r>
            <a:r>
              <a:rPr lang="uk-UA" dirty="0" smtClean="0"/>
              <a:t> (ERC) [</a:t>
            </a:r>
            <a:r>
              <a:rPr lang="uk-UA" dirty="0" err="1" smtClean="0"/>
              <a:t>Електронный</a:t>
            </a:r>
            <a:r>
              <a:rPr lang="uk-UA" dirty="0" smtClean="0"/>
              <a:t> ресурс]. – </a:t>
            </a:r>
            <a:r>
              <a:rPr lang="uk-UA" dirty="0" err="1" smtClean="0"/>
              <a:t>Emile</a:t>
            </a:r>
            <a:r>
              <a:rPr lang="uk-UA" dirty="0" smtClean="0"/>
              <a:t> </a:t>
            </a:r>
            <a:r>
              <a:rPr lang="uk-UA" dirty="0" err="1" smtClean="0"/>
              <a:t>Vanderveldelaan</a:t>
            </a:r>
            <a:r>
              <a:rPr lang="uk-UA" dirty="0" smtClean="0"/>
              <a:t> 35, 2845 </a:t>
            </a:r>
            <a:r>
              <a:rPr lang="uk-UA" dirty="0" err="1" smtClean="0"/>
              <a:t>Niel</a:t>
            </a:r>
            <a:r>
              <a:rPr lang="uk-UA" dirty="0" smtClean="0"/>
              <a:t>, </a:t>
            </a:r>
            <a:r>
              <a:rPr lang="uk-UA" dirty="0" err="1" smtClean="0"/>
              <a:t>Belgium</a:t>
            </a:r>
            <a:r>
              <a:rPr lang="uk-UA" dirty="0" smtClean="0"/>
              <a:t>, 2015. – Режим доступу до ресурсу: http://www.erc. </a:t>
            </a:r>
            <a:r>
              <a:rPr lang="uk-UA" dirty="0" err="1" smtClean="0"/>
              <a:t>edu</a:t>
            </a:r>
            <a:endParaRPr lang="ru-RU" dirty="0" smtClean="0"/>
          </a:p>
          <a:p>
            <a:endParaRPr lang="ru-RU" dirty="0"/>
          </a:p>
        </p:txBody>
      </p:sp>
      <p:pic>
        <p:nvPicPr>
          <p:cNvPr id="4" name="Picture 2"/>
          <p:cNvPicPr>
            <a:picLocks noChangeAspect="1" noChangeArrowheads="1"/>
          </p:cNvPicPr>
          <p:nvPr/>
        </p:nvPicPr>
        <p:blipFill>
          <a:blip r:embed="rId2"/>
          <a:srcRect/>
          <a:stretch>
            <a:fillRect/>
          </a:stretch>
        </p:blipFill>
        <p:spPr bwMode="auto">
          <a:xfrm>
            <a:off x="5429256" y="4714884"/>
            <a:ext cx="3571868" cy="1214446"/>
          </a:xfrm>
          <a:prstGeom prst="rect">
            <a:avLst/>
          </a:prstGeom>
          <a:noFill/>
          <a:ln w="9525">
            <a:noFill/>
            <a:miter lim="800000"/>
            <a:headEnd/>
            <a:tailEnd/>
          </a:ln>
        </p:spPr>
      </p:pic>
      <p:pic>
        <p:nvPicPr>
          <p:cNvPr id="5" name="Рисунок 4"/>
          <p:cNvPicPr/>
          <p:nvPr/>
        </p:nvPicPr>
        <p:blipFill>
          <a:blip r:embed="rId3"/>
          <a:srcRect l="78665" t="3362" r="2419" b="82731"/>
          <a:stretch>
            <a:fillRect/>
          </a:stretch>
        </p:blipFill>
        <p:spPr bwMode="auto">
          <a:xfrm>
            <a:off x="5429256" y="428604"/>
            <a:ext cx="3571900" cy="3357586"/>
          </a:xfrm>
          <a:prstGeom prst="rect">
            <a:avLst/>
          </a:prstGeom>
          <a:noFill/>
          <a:ln w="9525">
            <a:noFill/>
            <a:miter lim="800000"/>
            <a:headEnd/>
            <a:tailEnd/>
          </a:ln>
        </p:spPr>
      </p:pic>
      <p:sp>
        <p:nvSpPr>
          <p:cNvPr id="8" name="Прямоугольник 7"/>
          <p:cNvSpPr/>
          <p:nvPr/>
        </p:nvSpPr>
        <p:spPr>
          <a:xfrm>
            <a:off x="8143900" y="5500702"/>
            <a:ext cx="806631" cy="461665"/>
          </a:xfrm>
          <a:prstGeom prst="rect">
            <a:avLst/>
          </a:prstGeom>
        </p:spPr>
        <p:txBody>
          <a:bodyPr wrap="none">
            <a:spAutoFit/>
          </a:bodyPr>
          <a:lstStyle/>
          <a:p>
            <a:pPr>
              <a:defRPr/>
            </a:pPr>
            <a:r>
              <a:rPr lang="ru-RU" sz="2400" b="1" dirty="0" smtClean="0">
                <a:solidFill>
                  <a:srgbClr val="00B0F0"/>
                </a:solidFill>
              </a:rPr>
              <a:t>2015</a:t>
            </a:r>
            <a:endParaRPr lang="ru-RU" sz="2400" b="1" dirty="0">
              <a:solidFill>
                <a:srgbClr val="00B0F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929718" cy="6858000"/>
          </a:xfrm>
        </p:spPr>
        <p:txBody>
          <a:bodyPr>
            <a:normAutofit fontScale="85000" lnSpcReduction="10000"/>
          </a:bodyPr>
          <a:lstStyle/>
          <a:p>
            <a:pPr marL="0" indent="0">
              <a:buNone/>
            </a:pPr>
            <a:r>
              <a:rPr lang="uk-UA" b="1" i="1" dirty="0" smtClean="0">
                <a:solidFill>
                  <a:srgbClr val="C00000"/>
                </a:solidFill>
              </a:rPr>
              <a:t>ІІІ. Методика введення </a:t>
            </a:r>
            <a:r>
              <a:rPr lang="uk-UA" b="1" i="1" dirty="0" err="1" smtClean="0">
                <a:solidFill>
                  <a:srgbClr val="C00000"/>
                </a:solidFill>
              </a:rPr>
              <a:t>ларінгеальної</a:t>
            </a:r>
            <a:r>
              <a:rPr lang="uk-UA" b="1" i="1" dirty="0" smtClean="0">
                <a:solidFill>
                  <a:srgbClr val="C00000"/>
                </a:solidFill>
              </a:rPr>
              <a:t> трубки.</a:t>
            </a:r>
            <a:r>
              <a:rPr lang="uk-UA" dirty="0" smtClean="0">
                <a:solidFill>
                  <a:srgbClr val="C00000"/>
                </a:solidFill>
              </a:rPr>
              <a:t> </a:t>
            </a:r>
            <a:r>
              <a:rPr lang="uk-UA" dirty="0" smtClean="0"/>
              <a:t>  	</a:t>
            </a:r>
          </a:p>
          <a:p>
            <a:pPr marL="0" indent="0">
              <a:buNone/>
            </a:pPr>
            <a:r>
              <a:rPr lang="uk-UA" dirty="0" smtClean="0"/>
              <a:t>Трубка вводиться до рота та просувається вперед наосліп до тих пір, поки чорна широка мітка не визначиться на рівні передніх зубів. Завдяки спеціально розрахованій формі </a:t>
            </a:r>
            <a:r>
              <a:rPr lang="uk-UA" dirty="0" err="1" smtClean="0"/>
              <a:t>ларінгеальної</a:t>
            </a:r>
            <a:r>
              <a:rPr lang="uk-UA" dirty="0" smtClean="0"/>
              <a:t> трубки її дистальний кінець знаходиться в стравоході. Обидві манжети роздуваються одночасно через єдину магістраль за допомогою шприца. Проксимальна манжета роздувається в області глотки та перешкоджає западанню кореня язика й витоку дихального об'єму через рот і ніс в процесі вентиляції. Дистальна манжета роздмухується в стравоході, перешкоджаючи як потраплянню повітря в шлунок при вентиляції, так і </a:t>
            </a:r>
            <a:r>
              <a:rPr lang="uk-UA" dirty="0" err="1" smtClean="0"/>
              <a:t>регургітації</a:t>
            </a:r>
            <a:r>
              <a:rPr lang="uk-UA" dirty="0" smtClean="0"/>
              <a:t> шлункового вмісту. При використанні </a:t>
            </a:r>
            <a:r>
              <a:rPr lang="uk-UA" dirty="0" err="1" smtClean="0"/>
              <a:t>ларінгеальної</a:t>
            </a:r>
            <a:r>
              <a:rPr lang="uk-UA" dirty="0" smtClean="0"/>
              <a:t> трубки ефективна прохідність дихальних шляхів, вентиляція легень і профілактика </a:t>
            </a:r>
            <a:r>
              <a:rPr lang="uk-UA" dirty="0" err="1" smtClean="0"/>
              <a:t>аспіраційних</a:t>
            </a:r>
            <a:r>
              <a:rPr lang="uk-UA" dirty="0" smtClean="0"/>
              <a:t> ускладнень забезпечуються без введення дихальної трубки в простір трахеї. </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472518" cy="6858000"/>
          </a:xfrm>
        </p:spPr>
        <p:txBody>
          <a:bodyPr>
            <a:normAutofit fontScale="85000" lnSpcReduction="10000"/>
          </a:bodyPr>
          <a:lstStyle/>
          <a:p>
            <a:pPr marL="0" indent="0">
              <a:buNone/>
            </a:pPr>
            <a:r>
              <a:rPr lang="uk-UA" b="1" i="1" dirty="0" smtClean="0">
                <a:solidFill>
                  <a:srgbClr val="C00000"/>
                </a:solidFill>
              </a:rPr>
              <a:t>І</a:t>
            </a:r>
            <a:r>
              <a:rPr lang="en-US" b="1" i="1" dirty="0" smtClean="0">
                <a:solidFill>
                  <a:srgbClr val="C00000"/>
                </a:solidFill>
              </a:rPr>
              <a:t>V</a:t>
            </a:r>
            <a:r>
              <a:rPr lang="uk-UA" b="1" i="1" dirty="0" smtClean="0">
                <a:solidFill>
                  <a:srgbClr val="C00000"/>
                </a:solidFill>
              </a:rPr>
              <a:t>. Методика </a:t>
            </a:r>
            <a:r>
              <a:rPr lang="uk-UA" b="1" i="1" dirty="0" err="1" smtClean="0">
                <a:solidFill>
                  <a:srgbClr val="C00000"/>
                </a:solidFill>
              </a:rPr>
              <a:t>інтубації</a:t>
            </a:r>
            <a:r>
              <a:rPr lang="uk-UA" b="1" i="1" dirty="0" smtClean="0">
                <a:solidFill>
                  <a:srgbClr val="C00000"/>
                </a:solidFill>
              </a:rPr>
              <a:t> трахеї.</a:t>
            </a:r>
            <a:r>
              <a:rPr lang="uk-UA" dirty="0" smtClean="0">
                <a:solidFill>
                  <a:srgbClr val="C00000"/>
                </a:solidFill>
              </a:rPr>
              <a:t> </a:t>
            </a:r>
            <a:r>
              <a:rPr lang="uk-UA" dirty="0" smtClean="0"/>
              <a:t>	</a:t>
            </a:r>
          </a:p>
          <a:p>
            <a:pPr marL="0" indent="0">
              <a:buNone/>
            </a:pPr>
            <a:r>
              <a:rPr lang="uk-UA" dirty="0" smtClean="0"/>
              <a:t>Ларингоскопію виконують лівою рукою. Рот хворого широко відкривають, клинок вводять по правій стороні </a:t>
            </a:r>
            <a:r>
              <a:rPr lang="uk-UA" dirty="0" err="1" smtClean="0"/>
              <a:t>ротоглотки</a:t>
            </a:r>
            <a:r>
              <a:rPr lang="uk-UA" dirty="0" smtClean="0"/>
              <a:t>, уникаючи пошкодження зубів. Язик відтискають вліво та піднімають клинком ларингоскопу вгору, до склепіння глотки. Кінчик вигнутого клинка вводять до </a:t>
            </a:r>
            <a:r>
              <a:rPr lang="uk-UA" dirty="0" err="1" smtClean="0"/>
              <a:t>валекули</a:t>
            </a:r>
            <a:r>
              <a:rPr lang="uk-UA" dirty="0" smtClean="0"/>
              <a:t> (ямки, що розташована на передній поверхні надгортанника), тоді як кінчиком прямого клинка ларингоскопу слід піднімати безпосередньо надгортанник. Ларингоскоп просувають вгору і вперед перпендикулярно до нижньої щелепи, поки в полі зору не з'являться голосові зв'язки. Слід уникати опори на зуби. </a:t>
            </a:r>
            <a:r>
              <a:rPr lang="uk-UA" dirty="0" err="1" smtClean="0"/>
              <a:t>Ендотрахеальну</a:t>
            </a:r>
            <a:r>
              <a:rPr lang="uk-UA" dirty="0" smtClean="0"/>
              <a:t> трубку беруть у праву руку та проводять через розкриту голосову щілину. Манжетка повинна розташовуватися у верхніх відділах трахеї, але нижче гортані. Манжетка роздмухується 5 </a:t>
            </a:r>
            <a:r>
              <a:rPr lang="uk-UA" dirty="0" err="1" smtClean="0"/>
              <a:t>мл</a:t>
            </a:r>
            <a:r>
              <a:rPr lang="uk-UA" dirty="0" smtClean="0"/>
              <a:t> повітря зі шприца. Ларингоскоп виводять з рота уникаючи пошкодження зубів .</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85794"/>
            <a:ext cx="8229600" cy="4525963"/>
          </a:xfrm>
        </p:spPr>
        <p:txBody>
          <a:bodyPr>
            <a:normAutofit lnSpcReduction="10000"/>
          </a:bodyPr>
          <a:lstStyle/>
          <a:p>
            <a:r>
              <a:rPr lang="uk-UA" b="1" i="1" dirty="0" smtClean="0">
                <a:solidFill>
                  <a:srgbClr val="C00000"/>
                </a:solidFill>
              </a:rPr>
              <a:t>N.B.! При проведенні ШВЛ без протекції дихальних шляхів значно зростає ризик попадання повітря до шлунку та попадання шлункового вмісту в дихальні шляхи внаслідок </a:t>
            </a:r>
            <a:r>
              <a:rPr lang="uk-UA" b="1" i="1" dirty="0" err="1" smtClean="0">
                <a:solidFill>
                  <a:srgbClr val="C00000"/>
                </a:solidFill>
              </a:rPr>
              <a:t>регургітації</a:t>
            </a:r>
            <a:r>
              <a:rPr lang="uk-UA" b="1" i="1" dirty="0" smtClean="0">
                <a:solidFill>
                  <a:srgbClr val="C00000"/>
                </a:solidFill>
              </a:rPr>
              <a:t>. При виникненні такого ускладнення рекомендується терміново перевести пацієнта в позу </a:t>
            </a:r>
            <a:r>
              <a:rPr lang="uk-UA" b="1" i="1" dirty="0" err="1" smtClean="0">
                <a:solidFill>
                  <a:srgbClr val="C00000"/>
                </a:solidFill>
              </a:rPr>
              <a:t>Тренделенбурга</a:t>
            </a:r>
            <a:r>
              <a:rPr lang="uk-UA" b="1" i="1" dirty="0" smtClean="0">
                <a:solidFill>
                  <a:srgbClr val="C00000"/>
                </a:solidFill>
              </a:rPr>
              <a:t> з санацією </a:t>
            </a:r>
            <a:r>
              <a:rPr lang="uk-UA" b="1" i="1" dirty="0" err="1" smtClean="0">
                <a:solidFill>
                  <a:srgbClr val="C00000"/>
                </a:solidFill>
              </a:rPr>
              <a:t>трахеобронхіального</a:t>
            </a:r>
            <a:r>
              <a:rPr lang="uk-UA" b="1" i="1" dirty="0" smtClean="0">
                <a:solidFill>
                  <a:srgbClr val="C00000"/>
                </a:solidFill>
              </a:rPr>
              <a:t> дерева. Прогноз значно погіршується.</a:t>
            </a:r>
            <a:r>
              <a:rPr lang="uk-UA" i="1" dirty="0" smtClean="0">
                <a:solidFill>
                  <a:srgbClr val="C00000"/>
                </a:solidFill>
              </a:rPr>
              <a:t> </a:t>
            </a:r>
            <a:endParaRPr lang="ru-RU" dirty="0" smtClean="0">
              <a:solidFill>
                <a:srgbClr val="C00000"/>
              </a:solidFill>
            </a:endParaRPr>
          </a:p>
          <a:p>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 y="0"/>
          <a:ext cx="9144000" cy="7290635"/>
        </p:xfrm>
        <a:graphic>
          <a:graphicData uri="http://schemas.openxmlformats.org/drawingml/2006/table">
            <a:tbl>
              <a:tblPr/>
              <a:tblGrid>
                <a:gridCol w="1599815"/>
                <a:gridCol w="1599815"/>
                <a:gridCol w="1231807"/>
                <a:gridCol w="1231807"/>
                <a:gridCol w="1811932"/>
                <a:gridCol w="41750"/>
                <a:gridCol w="1627074"/>
              </a:tblGrid>
              <a:tr h="750304">
                <a:tc>
                  <a:txBody>
                    <a:bodyPr/>
                    <a:lstStyle/>
                    <a:p>
                      <a:pPr algn="just">
                        <a:lnSpc>
                          <a:spcPct val="100000"/>
                        </a:lnSpc>
                        <a:spcAft>
                          <a:spcPts val="1000"/>
                        </a:spcAft>
                      </a:pPr>
                      <a:r>
                        <a:rPr lang="uk-UA" sz="2400" b="1" dirty="0">
                          <a:solidFill>
                            <a:srgbClr val="FF0000"/>
                          </a:solidFill>
                          <a:latin typeface="Times New Roman"/>
                          <a:ea typeface="Calibri"/>
                        </a:rPr>
                        <a:t>Елемент</a:t>
                      </a:r>
                      <a:endParaRPr lang="ru-RU" sz="2400" dirty="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lnSpc>
                          <a:spcPct val="100000"/>
                        </a:lnSpc>
                        <a:spcAft>
                          <a:spcPts val="1000"/>
                        </a:spcAft>
                      </a:pPr>
                      <a:r>
                        <a:rPr lang="uk-UA" sz="2400" b="1" dirty="0">
                          <a:solidFill>
                            <a:srgbClr val="FF0000"/>
                          </a:solidFill>
                          <a:latin typeface="Times New Roman"/>
                          <a:ea typeface="Calibri"/>
                        </a:rPr>
                        <a:t>Дорослі</a:t>
                      </a:r>
                      <a:endParaRPr lang="ru-RU" sz="2400" dirty="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lnSpc>
                          <a:spcPct val="100000"/>
                        </a:lnSpc>
                        <a:spcAft>
                          <a:spcPts val="1000"/>
                        </a:spcAft>
                      </a:pPr>
                      <a:r>
                        <a:rPr lang="uk-UA" sz="2400" b="1" dirty="0">
                          <a:solidFill>
                            <a:srgbClr val="FF0000"/>
                          </a:solidFill>
                          <a:latin typeface="Times New Roman"/>
                          <a:ea typeface="Calibri"/>
                        </a:rPr>
                        <a:t>Діти</a:t>
                      </a:r>
                      <a:endParaRPr lang="ru-RU" sz="2400" dirty="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lnSpc>
                          <a:spcPct val="100000"/>
                        </a:lnSpc>
                        <a:spcAft>
                          <a:spcPts val="1000"/>
                        </a:spcAft>
                      </a:pPr>
                      <a:r>
                        <a:rPr lang="uk-UA" sz="2400" b="1" dirty="0" err="1" smtClean="0">
                          <a:solidFill>
                            <a:srgbClr val="FF0000"/>
                          </a:solidFill>
                          <a:latin typeface="Times New Roman"/>
                          <a:ea typeface="Calibri"/>
                        </a:rPr>
                        <a:t>Немов-лята</a:t>
                      </a:r>
                      <a:endParaRPr lang="ru-RU" sz="2400" dirty="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ctr">
                        <a:lnSpc>
                          <a:spcPct val="100000"/>
                        </a:lnSpc>
                        <a:spcAft>
                          <a:spcPts val="1000"/>
                        </a:spcAft>
                      </a:pPr>
                      <a:r>
                        <a:rPr lang="uk-UA" sz="2400" b="1" dirty="0">
                          <a:solidFill>
                            <a:srgbClr val="FF0000"/>
                          </a:solidFill>
                          <a:latin typeface="Times New Roman"/>
                          <a:ea typeface="Calibri"/>
                        </a:rPr>
                        <a:t>Новонароджені</a:t>
                      </a:r>
                      <a:endParaRPr lang="ru-RU" sz="2400" dirty="0">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hMerge="1">
                  <a:txBody>
                    <a:bodyPr/>
                    <a:lstStyle/>
                    <a:p>
                      <a:endParaRPr lang="ru-RU"/>
                    </a:p>
                  </a:txBody>
                  <a:tcPr/>
                </a:tc>
              </a:tr>
              <a:tr h="645415">
                <a:tc>
                  <a:txBody>
                    <a:bodyPr/>
                    <a:lstStyle/>
                    <a:p>
                      <a:pPr algn="ctr">
                        <a:lnSpc>
                          <a:spcPct val="100000"/>
                        </a:lnSpc>
                        <a:spcAft>
                          <a:spcPts val="1000"/>
                        </a:spcAft>
                      </a:pPr>
                      <a:r>
                        <a:rPr lang="uk-UA" sz="1600" b="1">
                          <a:latin typeface="Times New Roman"/>
                          <a:ea typeface="Calibri"/>
                        </a:rPr>
                        <a:t>Послідовність СЛР</a:t>
                      </a:r>
                      <a:endParaRPr lang="ru-RU" sz="240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ctr">
                        <a:lnSpc>
                          <a:spcPct val="100000"/>
                        </a:lnSpc>
                        <a:spcAft>
                          <a:spcPts val="1000"/>
                        </a:spcAft>
                      </a:pPr>
                      <a:r>
                        <a:rPr lang="uk-UA" sz="2400" b="1" dirty="0">
                          <a:latin typeface="Times New Roman"/>
                          <a:ea typeface="Calibri"/>
                        </a:rPr>
                        <a:t>С-А-В</a:t>
                      </a:r>
                      <a:endParaRPr lang="ru-RU" sz="2400" dirty="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hMerge="1">
                  <a:txBody>
                    <a:bodyPr/>
                    <a:lstStyle/>
                    <a:p>
                      <a:endParaRPr lang="ru-RU"/>
                    </a:p>
                  </a:txBody>
                  <a:tcPr/>
                </a:tc>
                <a:tc gridSpan="2">
                  <a:txBody>
                    <a:bodyPr/>
                    <a:lstStyle/>
                    <a:p>
                      <a:pPr algn="ctr">
                        <a:lnSpc>
                          <a:spcPct val="100000"/>
                        </a:lnSpc>
                        <a:spcAft>
                          <a:spcPts val="1000"/>
                        </a:spcAft>
                      </a:pPr>
                      <a:r>
                        <a:rPr lang="uk-UA" sz="2400" b="1" u="sng" dirty="0">
                          <a:latin typeface="Times New Roman"/>
                          <a:ea typeface="Calibri"/>
                        </a:rPr>
                        <a:t>А-В-С</a:t>
                      </a:r>
                      <a:endParaRPr lang="ru-RU" sz="2400" dirty="0">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a:txBody>
                    <a:bodyPr/>
                    <a:lstStyle/>
                    <a:p>
                      <a:pPr algn="ctr">
                        <a:lnSpc>
                          <a:spcPct val="100000"/>
                        </a:lnSpc>
                        <a:spcAft>
                          <a:spcPts val="1000"/>
                        </a:spcAft>
                      </a:pPr>
                      <a:r>
                        <a:rPr lang="uk-UA" sz="2400" b="1" dirty="0">
                          <a:latin typeface="Times New Roman"/>
                          <a:ea typeface="Calibri"/>
                        </a:rPr>
                        <a:t>С-А-В</a:t>
                      </a:r>
                      <a:endParaRPr lang="ru-RU" sz="2400" dirty="0">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938030">
                <a:tc>
                  <a:txBody>
                    <a:bodyPr/>
                    <a:lstStyle/>
                    <a:p>
                      <a:pPr algn="ctr">
                        <a:lnSpc>
                          <a:spcPct val="100000"/>
                        </a:lnSpc>
                        <a:spcAft>
                          <a:spcPts val="1000"/>
                        </a:spcAft>
                      </a:pPr>
                      <a:r>
                        <a:rPr lang="uk-UA" sz="1600" b="1">
                          <a:latin typeface="Times New Roman"/>
                          <a:ea typeface="Calibri"/>
                        </a:rPr>
                        <a:t>Частота компресійних натискань</a:t>
                      </a:r>
                      <a:endParaRPr lang="ru-RU" sz="240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just">
                        <a:lnSpc>
                          <a:spcPct val="100000"/>
                        </a:lnSpc>
                        <a:spcAft>
                          <a:spcPts val="1000"/>
                        </a:spcAft>
                      </a:pPr>
                      <a:r>
                        <a:rPr lang="uk-UA" sz="2400" b="1">
                          <a:latin typeface="Times New Roman"/>
                          <a:ea typeface="Calibri"/>
                        </a:rPr>
                        <a:t>100-120 компресій на хвилину</a:t>
                      </a:r>
                      <a:endParaRPr lang="ru-RU" sz="240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hMerge="1">
                  <a:txBody>
                    <a:bodyPr/>
                    <a:lstStyle/>
                    <a:p>
                      <a:endParaRPr lang="ru-RU"/>
                    </a:p>
                  </a:txBody>
                  <a:tcPr/>
                </a:tc>
                <a:tc gridSpan="3">
                  <a:txBody>
                    <a:bodyPr/>
                    <a:lstStyle/>
                    <a:p>
                      <a:pPr algn="ctr">
                        <a:lnSpc>
                          <a:spcPct val="100000"/>
                        </a:lnSpc>
                        <a:spcAft>
                          <a:spcPts val="1000"/>
                        </a:spcAft>
                      </a:pPr>
                      <a:r>
                        <a:rPr lang="uk-UA" sz="2400" b="1" dirty="0">
                          <a:latin typeface="Times New Roman"/>
                          <a:ea typeface="Calibri"/>
                        </a:rPr>
                        <a:t>90 компресій на хвилину</a:t>
                      </a:r>
                      <a:endParaRPr lang="ru-RU" sz="2400" dirty="0">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hMerge="1">
                  <a:txBody>
                    <a:bodyPr/>
                    <a:lstStyle/>
                    <a:p>
                      <a:endParaRPr lang="ru-RU"/>
                    </a:p>
                  </a:txBody>
                  <a:tcPr/>
                </a:tc>
              </a:tr>
              <a:tr h="432778">
                <a:tc rowSpan="2">
                  <a:txBody>
                    <a:bodyPr/>
                    <a:lstStyle/>
                    <a:p>
                      <a:pPr algn="just">
                        <a:lnSpc>
                          <a:spcPct val="100000"/>
                        </a:lnSpc>
                        <a:spcAft>
                          <a:spcPts val="1000"/>
                        </a:spcAft>
                      </a:pPr>
                      <a:r>
                        <a:rPr lang="uk-UA" sz="2400" b="1">
                          <a:latin typeface="Times New Roman"/>
                          <a:ea typeface="Calibri"/>
                        </a:rPr>
                        <a:t>Глибина компресій</a:t>
                      </a:r>
                      <a:r>
                        <a:rPr lang="uk-UA" sz="2400">
                          <a:latin typeface="Times New Roman"/>
                          <a:ea typeface="Calibri"/>
                        </a:rPr>
                        <a:t> </a:t>
                      </a:r>
                      <a:endParaRPr lang="ru-RU" sz="240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6">
                  <a:txBody>
                    <a:bodyPr/>
                    <a:lstStyle/>
                    <a:p>
                      <a:pPr algn="ctr">
                        <a:lnSpc>
                          <a:spcPct val="100000"/>
                        </a:lnSpc>
                        <a:spcAft>
                          <a:spcPts val="1000"/>
                        </a:spcAft>
                      </a:pPr>
                      <a:r>
                        <a:rPr lang="uk-UA" sz="2400" b="1" dirty="0">
                          <a:latin typeface="Times New Roman"/>
                          <a:ea typeface="Calibri"/>
                        </a:rPr>
                        <a:t>На одну третину </a:t>
                      </a:r>
                      <a:r>
                        <a:rPr lang="uk-UA" sz="2400" b="1" dirty="0" err="1">
                          <a:latin typeface="Times New Roman"/>
                          <a:ea typeface="Calibri"/>
                        </a:rPr>
                        <a:t>сагіттальної</a:t>
                      </a:r>
                      <a:r>
                        <a:rPr lang="uk-UA" sz="2400" b="1" dirty="0">
                          <a:latin typeface="Times New Roman"/>
                          <a:ea typeface="Calibri"/>
                        </a:rPr>
                        <a:t> лінії на рівні грудної клітки</a:t>
                      </a:r>
                      <a:endParaRPr lang="ru-RU" sz="2400" dirty="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10497">
                <a:tc vMerge="1">
                  <a:txBody>
                    <a:bodyPr/>
                    <a:lstStyle/>
                    <a:p>
                      <a:endParaRPr lang="ru-RU"/>
                    </a:p>
                  </a:txBody>
                  <a:tcPr/>
                </a:tc>
                <a:tc>
                  <a:txBody>
                    <a:bodyPr/>
                    <a:lstStyle/>
                    <a:p>
                      <a:pPr algn="just">
                        <a:lnSpc>
                          <a:spcPct val="100000"/>
                        </a:lnSpc>
                        <a:spcAft>
                          <a:spcPts val="1000"/>
                        </a:spcAft>
                      </a:pPr>
                      <a:r>
                        <a:rPr lang="uk-UA" sz="1600" b="1">
                          <a:latin typeface="Times New Roman"/>
                          <a:ea typeface="Calibri"/>
                        </a:rPr>
                        <a:t>Не менше 5 см (не більше 6 см)</a:t>
                      </a:r>
                      <a:endParaRPr lang="ru-RU" sz="240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0000"/>
                        </a:lnSpc>
                        <a:spcAft>
                          <a:spcPts val="1000"/>
                        </a:spcAft>
                      </a:pPr>
                      <a:r>
                        <a:rPr lang="uk-UA" sz="1600" b="1">
                          <a:latin typeface="Times New Roman"/>
                          <a:ea typeface="Calibri"/>
                        </a:rPr>
                        <a:t>Близько 5 см</a:t>
                      </a:r>
                      <a:endParaRPr lang="ru-RU" sz="240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88265" algn="ctr">
                        <a:lnSpc>
                          <a:spcPct val="100000"/>
                        </a:lnSpc>
                        <a:spcAft>
                          <a:spcPts val="1000"/>
                        </a:spcAft>
                      </a:pPr>
                      <a:r>
                        <a:rPr lang="uk-UA" sz="1600" b="1">
                          <a:latin typeface="Times New Roman"/>
                          <a:ea typeface="Calibri"/>
                        </a:rPr>
                        <a:t>Близько 4 см</a:t>
                      </a:r>
                      <a:endParaRPr lang="ru-RU" sz="240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just">
                        <a:lnSpc>
                          <a:spcPct val="100000"/>
                        </a:lnSpc>
                        <a:spcAft>
                          <a:spcPts val="1000"/>
                        </a:spcAft>
                      </a:pPr>
                      <a:r>
                        <a:rPr lang="uk-UA" sz="1400" b="1" dirty="0">
                          <a:latin typeface="Times New Roman"/>
                          <a:ea typeface="Calibri"/>
                        </a:rPr>
                        <a:t>На одну третину </a:t>
                      </a:r>
                      <a:r>
                        <a:rPr lang="uk-UA" sz="1400" b="1" dirty="0" err="1">
                          <a:latin typeface="Times New Roman"/>
                          <a:ea typeface="Calibri"/>
                        </a:rPr>
                        <a:t>сагіттальної</a:t>
                      </a:r>
                      <a:r>
                        <a:rPr lang="uk-UA" sz="1400" b="1" dirty="0">
                          <a:latin typeface="Times New Roman"/>
                          <a:ea typeface="Calibri"/>
                        </a:rPr>
                        <a:t> лінії на рівні грудної клітки - індивідуально</a:t>
                      </a:r>
                      <a:endParaRPr lang="ru-RU" sz="2400" dirty="0">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hMerge="1">
                  <a:txBody>
                    <a:bodyPr/>
                    <a:lstStyle/>
                    <a:p>
                      <a:endParaRPr lang="ru-RU"/>
                    </a:p>
                  </a:txBody>
                  <a:tcPr/>
                </a:tc>
              </a:tr>
              <a:tr h="3180977">
                <a:tc>
                  <a:txBody>
                    <a:bodyPr/>
                    <a:lstStyle/>
                    <a:p>
                      <a:pPr algn="ctr">
                        <a:lnSpc>
                          <a:spcPct val="100000"/>
                        </a:lnSpc>
                        <a:spcAft>
                          <a:spcPts val="1000"/>
                        </a:spcAft>
                      </a:pPr>
                      <a:r>
                        <a:rPr lang="uk-UA" sz="1600" b="1" dirty="0" err="1">
                          <a:latin typeface="Times New Roman"/>
                          <a:ea typeface="Calibri"/>
                        </a:rPr>
                        <a:t>Співвідно-шення</a:t>
                      </a:r>
                      <a:r>
                        <a:rPr lang="uk-UA" sz="1600" b="1" dirty="0">
                          <a:latin typeface="Times New Roman"/>
                          <a:ea typeface="Calibri"/>
                        </a:rPr>
                        <a:t> "компресії: вдихи"        </a:t>
                      </a:r>
                      <a:endParaRPr lang="uk-UA" sz="1600" b="1" dirty="0" smtClean="0">
                        <a:latin typeface="Times New Roman"/>
                        <a:ea typeface="Calibri"/>
                      </a:endParaRPr>
                    </a:p>
                    <a:p>
                      <a:pPr algn="ctr">
                        <a:lnSpc>
                          <a:spcPct val="100000"/>
                        </a:lnSpc>
                        <a:spcAft>
                          <a:spcPts val="1000"/>
                        </a:spcAft>
                      </a:pPr>
                      <a:r>
                        <a:rPr lang="uk-UA" sz="1600" b="1" dirty="0" smtClean="0">
                          <a:latin typeface="Times New Roman"/>
                          <a:ea typeface="Calibri"/>
                        </a:rPr>
                        <a:t> </a:t>
                      </a:r>
                      <a:r>
                        <a:rPr lang="uk-UA" sz="1600" b="1" dirty="0">
                          <a:latin typeface="Times New Roman"/>
                          <a:ea typeface="Calibri"/>
                        </a:rPr>
                        <a:t>(до  моменту </a:t>
                      </a:r>
                      <a:r>
                        <a:rPr lang="uk-UA" sz="1600" b="1" dirty="0" err="1">
                          <a:latin typeface="Times New Roman"/>
                          <a:ea typeface="Calibri"/>
                        </a:rPr>
                        <a:t>інтубації</a:t>
                      </a:r>
                      <a:r>
                        <a:rPr lang="uk-UA" sz="1600" b="1" dirty="0">
                          <a:latin typeface="Times New Roman"/>
                          <a:ea typeface="Calibri"/>
                        </a:rPr>
                        <a:t> трахеї)</a:t>
                      </a:r>
                      <a:endParaRPr lang="ru-RU" sz="2400" dirty="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0000"/>
                        </a:lnSpc>
                        <a:spcAft>
                          <a:spcPts val="1000"/>
                        </a:spcAft>
                      </a:pPr>
                      <a:r>
                        <a:rPr lang="uk-UA" sz="2400" b="1">
                          <a:latin typeface="Times New Roman"/>
                          <a:ea typeface="Calibri"/>
                        </a:rPr>
                        <a:t>30 : 2</a:t>
                      </a:r>
                      <a:endParaRPr lang="ru-RU" sz="2400">
                        <a:latin typeface="Times New Roman"/>
                        <a:ea typeface="Calibri"/>
                      </a:endParaRPr>
                    </a:p>
                    <a:p>
                      <a:pPr algn="ctr">
                        <a:lnSpc>
                          <a:spcPct val="100000"/>
                        </a:lnSpc>
                        <a:spcAft>
                          <a:spcPts val="1000"/>
                        </a:spcAft>
                      </a:pPr>
                      <a:r>
                        <a:rPr lang="uk-UA" sz="2400" b="1">
                          <a:latin typeface="Times New Roman"/>
                          <a:ea typeface="Calibri"/>
                        </a:rPr>
                        <a:t>(1 або 2 реаніматора)</a:t>
                      </a:r>
                      <a:endParaRPr lang="ru-RU" sz="240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a:txBody>
                    <a:bodyPr/>
                    <a:lstStyle/>
                    <a:p>
                      <a:pPr algn="ctr">
                        <a:lnSpc>
                          <a:spcPct val="100000"/>
                        </a:lnSpc>
                        <a:spcAft>
                          <a:spcPts val="1000"/>
                        </a:spcAft>
                      </a:pPr>
                      <a:r>
                        <a:rPr lang="uk-UA" sz="2400" b="1" dirty="0">
                          <a:latin typeface="Times New Roman"/>
                          <a:ea typeface="Calibri"/>
                        </a:rPr>
                        <a:t>30 : 2  (один реаніматор)</a:t>
                      </a:r>
                      <a:endParaRPr lang="ru-RU" sz="2400" dirty="0">
                        <a:latin typeface="Times New Roman"/>
                        <a:ea typeface="Calibri"/>
                      </a:endParaRPr>
                    </a:p>
                    <a:p>
                      <a:pPr algn="ctr">
                        <a:lnSpc>
                          <a:spcPct val="100000"/>
                        </a:lnSpc>
                        <a:spcAft>
                          <a:spcPts val="1000"/>
                        </a:spcAft>
                      </a:pPr>
                      <a:r>
                        <a:rPr lang="uk-UA" sz="2400" b="1" dirty="0">
                          <a:latin typeface="Times New Roman"/>
                          <a:ea typeface="Calibri"/>
                        </a:rPr>
                        <a:t>15 : 2  (2 медичних працівника)</a:t>
                      </a:r>
                      <a:endParaRPr lang="ru-RU" sz="2400" dirty="0">
                        <a:latin typeface="Times New Roman"/>
                        <a:ea typeface="Calibri"/>
                      </a:endParaRPr>
                    </a:p>
                  </a:txBody>
                  <a:tcPr marL="76337" marR="76337" marT="38169" marB="381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a:txBody>
                    <a:bodyPr/>
                    <a:lstStyle/>
                    <a:p>
                      <a:pPr marL="30480" marR="90170" algn="ctr">
                        <a:lnSpc>
                          <a:spcPct val="100000"/>
                        </a:lnSpc>
                        <a:spcAft>
                          <a:spcPts val="1000"/>
                        </a:spcAft>
                      </a:pPr>
                      <a:r>
                        <a:rPr lang="uk-UA" sz="1600" b="1" dirty="0">
                          <a:latin typeface="Times New Roman"/>
                          <a:ea typeface="Calibri"/>
                        </a:rPr>
                        <a:t>Якщо клінічна смерть спричинена асфіксією </a:t>
                      </a:r>
                      <a:r>
                        <a:rPr lang="uk-UA" sz="1600" b="1" dirty="0" err="1">
                          <a:latin typeface="Times New Roman"/>
                          <a:ea typeface="Calibri"/>
                        </a:rPr>
                        <a:t>-співвідношення</a:t>
                      </a:r>
                      <a:r>
                        <a:rPr lang="uk-UA" sz="1600" b="1" dirty="0">
                          <a:latin typeface="Times New Roman"/>
                          <a:ea typeface="Calibri"/>
                        </a:rPr>
                        <a:t>           </a:t>
                      </a:r>
                      <a:r>
                        <a:rPr lang="uk-UA" sz="1600" b="1" u="sng" dirty="0">
                          <a:latin typeface="Times New Roman"/>
                          <a:ea typeface="Calibri"/>
                        </a:rPr>
                        <a:t>"вдихи : </a:t>
                      </a:r>
                      <a:r>
                        <a:rPr lang="uk-UA" sz="1600" b="1" u="sng" dirty="0" err="1">
                          <a:latin typeface="Times New Roman"/>
                          <a:ea typeface="Calibri"/>
                        </a:rPr>
                        <a:t>компре-сії</a:t>
                      </a:r>
                      <a:r>
                        <a:rPr lang="uk-UA" sz="1600" b="1" u="sng" dirty="0">
                          <a:latin typeface="Times New Roman"/>
                          <a:ea typeface="Calibri"/>
                        </a:rPr>
                        <a:t>" </a:t>
                      </a:r>
                      <a:r>
                        <a:rPr lang="uk-UA" sz="1600" b="1" dirty="0">
                          <a:latin typeface="Times New Roman"/>
                          <a:ea typeface="Calibri"/>
                        </a:rPr>
                        <a:t>=  1 : 3       N.B.!   -  </a:t>
                      </a:r>
                      <a:r>
                        <a:rPr lang="uk-UA" sz="1600" b="1" u="sng" dirty="0">
                          <a:latin typeface="Times New Roman"/>
                          <a:ea typeface="Calibri"/>
                        </a:rPr>
                        <a:t>ABC </a:t>
                      </a:r>
                      <a:r>
                        <a:rPr lang="uk-UA" sz="1600" b="1" dirty="0">
                          <a:latin typeface="Times New Roman"/>
                          <a:ea typeface="Calibri"/>
                        </a:rPr>
                        <a:t>(виняток з загальних правил)</a:t>
                      </a:r>
                      <a:endParaRPr lang="ru-RU" sz="2400" dirty="0">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a:txBody>
                    <a:bodyPr/>
                    <a:lstStyle/>
                    <a:p>
                      <a:pPr marL="90170" marR="89535" algn="ctr">
                        <a:lnSpc>
                          <a:spcPct val="100000"/>
                        </a:lnSpc>
                        <a:spcAft>
                          <a:spcPts val="1000"/>
                        </a:spcAft>
                      </a:pPr>
                      <a:r>
                        <a:rPr lang="uk-UA" sz="1600" b="1" dirty="0">
                          <a:latin typeface="Times New Roman"/>
                          <a:ea typeface="Calibri"/>
                        </a:rPr>
                        <a:t>Якщо клінічна смерть спричинена </a:t>
                      </a:r>
                      <a:r>
                        <a:rPr lang="uk-UA" sz="1600" b="1" dirty="0" err="1">
                          <a:latin typeface="Times New Roman"/>
                          <a:ea typeface="Calibri"/>
                        </a:rPr>
                        <a:t>кардіальною</a:t>
                      </a:r>
                      <a:r>
                        <a:rPr lang="uk-UA" sz="1600" b="1" dirty="0">
                          <a:latin typeface="Times New Roman"/>
                          <a:ea typeface="Calibri"/>
                        </a:rPr>
                        <a:t> патологією - </a:t>
                      </a:r>
                      <a:r>
                        <a:rPr lang="uk-UA" sz="1600" b="1" dirty="0" err="1">
                          <a:latin typeface="Times New Roman"/>
                          <a:ea typeface="Calibri"/>
                        </a:rPr>
                        <a:t>співвідношен-ня</a:t>
                      </a:r>
                      <a:r>
                        <a:rPr lang="uk-UA" sz="1600" b="1" dirty="0">
                          <a:latin typeface="Times New Roman"/>
                          <a:ea typeface="Calibri"/>
                        </a:rPr>
                        <a:t> "компресії : вдихи"= 15 : 2              (як для дітей іншого віку)</a:t>
                      </a:r>
                      <a:endParaRPr lang="ru-RU" sz="2400" dirty="0">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Метекол"/>
          <p:cNvPicPr>
            <a:picLocks noChangeAspect="1" noChangeArrowheads="1"/>
          </p:cNvPicPr>
          <p:nvPr/>
        </p:nvPicPr>
        <p:blipFill>
          <a:blip r:embed="rId2"/>
          <a:srcRect/>
          <a:stretch>
            <a:fillRect/>
          </a:stretch>
        </p:blipFill>
        <p:spPr bwMode="auto">
          <a:xfrm>
            <a:off x="285720" y="2928934"/>
            <a:ext cx="2000264" cy="1504786"/>
          </a:xfrm>
          <a:prstGeom prst="rect">
            <a:avLst/>
          </a:prstGeom>
          <a:noFill/>
        </p:spPr>
      </p:pic>
      <p:pic>
        <p:nvPicPr>
          <p:cNvPr id="56321" name="Picture 1" descr="биомед"/>
          <p:cNvPicPr>
            <a:picLocks noChangeAspect="1" noChangeArrowheads="1"/>
          </p:cNvPicPr>
          <p:nvPr/>
        </p:nvPicPr>
        <p:blipFill>
          <a:blip r:embed="rId3"/>
          <a:srcRect/>
          <a:stretch>
            <a:fillRect/>
          </a:stretch>
        </p:blipFill>
        <p:spPr bwMode="auto">
          <a:xfrm>
            <a:off x="7143768" y="4964912"/>
            <a:ext cx="1643074" cy="1369228"/>
          </a:xfrm>
          <a:prstGeom prst="rect">
            <a:avLst/>
          </a:prstGeom>
          <a:noFill/>
        </p:spPr>
      </p:pic>
      <p:sp>
        <p:nvSpPr>
          <p:cNvPr id="563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5" name="Rectangle 5"/>
          <p:cNvSpPr>
            <a:spLocks noChangeArrowheads="1"/>
          </p:cNvSpPr>
          <p:nvPr/>
        </p:nvSpPr>
        <p:spPr bwMode="auto">
          <a:xfrm>
            <a:off x="214282" y="142852"/>
            <a:ext cx="8572561"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91050" algn="l"/>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a:t>
            </a:r>
            <a:r>
              <a:rPr kumimoji="0" lang="uk-UA" sz="28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Електродефібриляція</a:t>
            </a:r>
            <a:r>
              <a:rPr kumimoji="0" lang="uk-UA"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абсолютно показана при </a:t>
            </a:r>
            <a:r>
              <a:rPr kumimoji="0" lang="uk-UA" sz="28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шлуночковій</a:t>
            </a:r>
            <a:r>
              <a:rPr kumimoji="0" lang="uk-UA"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тахікардії без пульсу та фібриляції шлуночків.</a:t>
            </a:r>
            <a:endParaRPr kumimoji="0" lang="ru-RU" sz="105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91050" algn="l"/>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оснащенні мобільних медичних служб та амбулатор</a:t>
            </a:r>
            <a:r>
              <a:rPr lang="uk-UA" sz="2800" dirty="0" smtClean="0">
                <a:latin typeface="Times New Roman" pitchFamily="18" charset="0"/>
                <a:ea typeface="Calibri" pitchFamily="34" charset="0"/>
                <a:cs typeface="Times New Roman" pitchFamily="18" charset="0"/>
              </a:rPr>
              <a:t>і</a:t>
            </a: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й Дніпровської області: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910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6" name="Rectangle 6"/>
          <p:cNvSpPr>
            <a:spLocks noChangeArrowheads="1"/>
          </p:cNvSpPr>
          <p:nvPr/>
        </p:nvSpPr>
        <p:spPr bwMode="auto">
          <a:xfrm>
            <a:off x="2786050" y="3214686"/>
            <a:ext cx="6086484" cy="1084852"/>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Кардіодефібрилятор</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монітор портативний з універсальним живленням ДКІ-Н-15Ст БІФАЗІК+</a:t>
            </a:r>
            <a:endParaRPr kumimoji="0" lang="ru-RU" sz="4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7" name="Rectangle 7"/>
          <p:cNvSpPr>
            <a:spLocks noChangeArrowheads="1"/>
          </p:cNvSpPr>
          <p:nvPr/>
        </p:nvSpPr>
        <p:spPr bwMode="auto">
          <a:xfrm>
            <a:off x="1000100" y="5715016"/>
            <a:ext cx="5956118" cy="630942"/>
          </a:xfrm>
          <a:prstGeom prst="rect">
            <a:avLst/>
          </a:prstGeom>
          <a:solidFill>
            <a:srgbClr val="FFFFFF"/>
          </a:solid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Дефібрилятор - монітор ДКІ-Н-10 </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Аксіон</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Біомед</a:t>
            </a:r>
            <a:endParaRPr kumimoji="0" lang="ru-RU" sz="16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86874" cy="6572296"/>
          </a:xfrm>
        </p:spPr>
        <p:txBody>
          <a:bodyPr>
            <a:normAutofit lnSpcReduction="10000"/>
          </a:bodyPr>
          <a:lstStyle/>
          <a:p>
            <a:pPr marL="0" indent="0">
              <a:lnSpc>
                <a:spcPct val="107000"/>
              </a:lnSpc>
              <a:buNone/>
            </a:pPr>
            <a:r>
              <a:rPr lang="uk-UA" b="1" dirty="0" smtClean="0"/>
              <a:t>Сенс дефібриляції полягає в деполяризації критичної маси міокарду, що приводить до відновлення </a:t>
            </a:r>
            <a:r>
              <a:rPr lang="uk-UA" b="1" dirty="0" err="1" smtClean="0"/>
              <a:t>синусового</a:t>
            </a:r>
            <a:r>
              <a:rPr lang="uk-UA" b="1" dirty="0" smtClean="0"/>
              <a:t> ритму природним водієм ритму (тому що клітини </a:t>
            </a:r>
            <a:r>
              <a:rPr lang="uk-UA" b="1" dirty="0" err="1" smtClean="0"/>
              <a:t>пейсмекера</a:t>
            </a:r>
            <a:r>
              <a:rPr lang="uk-UA" b="1" dirty="0" smtClean="0"/>
              <a:t> </a:t>
            </a:r>
            <a:r>
              <a:rPr lang="uk-UA" b="1" dirty="0" err="1" smtClean="0"/>
              <a:t>синусового</a:t>
            </a:r>
            <a:r>
              <a:rPr lang="uk-UA" b="1" dirty="0" smtClean="0"/>
              <a:t> вузла є першими </a:t>
            </a:r>
            <a:r>
              <a:rPr lang="uk-UA" b="1" dirty="0" err="1" smtClean="0"/>
              <a:t>міокардіоцитами</a:t>
            </a:r>
            <a:r>
              <a:rPr lang="uk-UA" b="1" dirty="0" smtClean="0"/>
              <a:t>, здатними до спонтанної деполяризації) </a:t>
            </a:r>
            <a:r>
              <a:rPr lang="uk-UA" b="1" dirty="0" err="1" smtClean="0"/>
              <a:t>.Для</a:t>
            </a:r>
            <a:r>
              <a:rPr lang="uk-UA" b="1" dirty="0" smtClean="0"/>
              <a:t> проведення успішної дефібриляції біполярним імпульсом, потрібно приблизно в 2 рази менше енергії у порівнянні з </a:t>
            </a:r>
            <a:r>
              <a:rPr lang="uk-UA" b="1" dirty="0" err="1" smtClean="0"/>
              <a:t>монополярним</a:t>
            </a:r>
            <a:r>
              <a:rPr lang="uk-UA" b="1" dirty="0" smtClean="0"/>
              <a:t>. Краще наносити електричний розряд після попереднього електрокардіографічного підтвердження </a:t>
            </a:r>
            <a:r>
              <a:rPr lang="uk-UA" b="1" dirty="0" err="1" smtClean="0"/>
              <a:t>шлуночкової</a:t>
            </a:r>
            <a:r>
              <a:rPr lang="uk-UA" b="1" dirty="0" smtClean="0"/>
              <a:t> тахікардії без пульсу або фібриляції шлуночків. </a:t>
            </a:r>
            <a:endParaRPr lang="ru-RU"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6429420"/>
          </a:xfrm>
        </p:spPr>
        <p:txBody>
          <a:bodyPr>
            <a:normAutofit fontScale="85000" lnSpcReduction="10000"/>
          </a:bodyPr>
          <a:lstStyle/>
          <a:p>
            <a:r>
              <a:rPr lang="uk-UA" b="1" dirty="0" smtClean="0"/>
              <a:t>Якщо клінічна картина не викликає сумнівів, пульс на великих артеріях не визначається та є можливість виконати дефібриляцію протягом 30 секунд, то її проводять "наосліп", не витрачаючи часу на діагностичні заходи та виконання ЕКГ. Зручніше працювати з двома ручними електродами, один з яких встановлюють по передній пахвовій лінії, другий - під правою ключицею, а якщо електрод спинний - то під лівою лопаткою. Для запобігання опіків та зменшення електроопору шкірних покривів робочі поверхні електродів змащуються струмопровідним гелем або між електродами та шкірою прокладають серветки, змочені сольовим розчином. В момент нанесення розряду електроди з силою притискають до грудної клітки, прикладаючи зусилля близько 8 Кг.</a:t>
            </a:r>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000240"/>
            <a:ext cx="8229600" cy="1143000"/>
          </a:xfrm>
        </p:spPr>
        <p:txBody>
          <a:bodyPr>
            <a:normAutofit fontScale="90000"/>
          </a:bodyPr>
          <a:lstStyle/>
          <a:p>
            <a:pPr algn="l"/>
            <a:r>
              <a:rPr lang="uk-UA" b="1" i="1" dirty="0" smtClean="0">
                <a:solidFill>
                  <a:srgbClr val="C00000"/>
                </a:solidFill>
              </a:rPr>
              <a:t>N.B.! </a:t>
            </a:r>
            <a:r>
              <a:rPr lang="uk-UA" b="1" i="1" dirty="0" err="1" smtClean="0">
                <a:solidFill>
                  <a:srgbClr val="C00000"/>
                </a:solidFill>
              </a:rPr>
              <a:t>Електродефібриляцію</a:t>
            </a:r>
            <a:r>
              <a:rPr lang="uk-UA" b="1" i="1" dirty="0" smtClean="0">
                <a:solidFill>
                  <a:srgbClr val="C00000"/>
                </a:solidFill>
              </a:rPr>
              <a:t> треба виконати якнайшвидше.</a:t>
            </a:r>
            <a:r>
              <a:rPr lang="ru-RU" dirty="0" smtClean="0"/>
              <a:t/>
            </a:r>
            <a:br>
              <a:rPr lang="ru-RU" dirty="0" smtClean="0"/>
            </a:br>
            <a:endParaRPr lang="ru-RU" dirty="0"/>
          </a:p>
        </p:txBody>
      </p:sp>
      <p:sp>
        <p:nvSpPr>
          <p:cNvPr id="3" name="Содержимое 2"/>
          <p:cNvSpPr>
            <a:spLocks noGrp="1"/>
          </p:cNvSpPr>
          <p:nvPr>
            <p:ph idx="1"/>
          </p:nvPr>
        </p:nvSpPr>
        <p:spPr>
          <a:xfrm>
            <a:off x="642910" y="3643314"/>
            <a:ext cx="8229600" cy="4525963"/>
          </a:xfrm>
        </p:spPr>
        <p:txBody>
          <a:bodyPr/>
          <a:lstStyle/>
          <a:p>
            <a:pPr marL="0" indent="0">
              <a:buNone/>
            </a:pPr>
            <a:r>
              <a:rPr lang="uk-UA" b="1" i="1" dirty="0" smtClean="0">
                <a:solidFill>
                  <a:srgbClr val="002060"/>
                </a:solidFill>
              </a:rPr>
              <a:t>N.B.! В момент розряду ніхто з медичного персоналу не повинен торкатися хворого, ліжка, тощо (небезпека ураження струмом).</a:t>
            </a:r>
            <a:endParaRPr lang="ru-RU" dirty="0" smtClean="0">
              <a:solidFill>
                <a:srgbClr val="002060"/>
              </a:solidFill>
            </a:endParaRPr>
          </a:p>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500858"/>
          </a:xfrm>
        </p:spPr>
        <p:txBody>
          <a:bodyPr>
            <a:normAutofit/>
          </a:bodyPr>
          <a:lstStyle/>
          <a:p>
            <a:r>
              <a:rPr lang="uk-UA" b="1" dirty="0" smtClean="0"/>
              <a:t>Енергія першого розряду для </a:t>
            </a:r>
            <a:r>
              <a:rPr lang="uk-UA" b="1" dirty="0" err="1" smtClean="0"/>
              <a:t>монополярних</a:t>
            </a:r>
            <a:r>
              <a:rPr lang="uk-UA" b="1" dirty="0" smtClean="0"/>
              <a:t> дефібриляторів (Lifepak-7,  </a:t>
            </a:r>
            <a:r>
              <a:rPr lang="uk-UA" b="1" dirty="0" err="1" smtClean="0"/>
              <a:t>Edmark</a:t>
            </a:r>
            <a:r>
              <a:rPr lang="uk-UA" b="1" dirty="0" smtClean="0"/>
              <a:t>)  - 360 Дж., при всіх наступних розрядах - 360 Дж. </a:t>
            </a:r>
          </a:p>
          <a:p>
            <a:r>
              <a:rPr lang="uk-UA" b="1" dirty="0" smtClean="0"/>
              <a:t>Енергія першого розряду для біполярних дефібриляторів (ДКІ-01, ДІС-04, ДКІ-Н-15Ст, ДКІ-Н- 10) повинна складати 150 Дж , наступний розряд - 300 Дж, 360 </a:t>
            </a:r>
            <a:r>
              <a:rPr lang="uk-UA" b="1" dirty="0" err="1" smtClean="0"/>
              <a:t>Дж</a:t>
            </a:r>
            <a:r>
              <a:rPr lang="uk-UA" b="1" dirty="0" smtClean="0"/>
              <a:t> - при всіх повторних розрядах. </a:t>
            </a:r>
          </a:p>
          <a:p>
            <a:r>
              <a:rPr lang="uk-UA" b="1" dirty="0" smtClean="0"/>
              <a:t>У дітей енергія першого розряду 4 Дж/кг маси тіла, максимально припустимий розряд  - 10 Дж/кг маси тіла.</a:t>
            </a: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126163"/>
          </a:xfrm>
        </p:spPr>
        <p:txBody>
          <a:bodyPr>
            <a:normAutofit fontScale="92500" lnSpcReduction="20000"/>
          </a:bodyPr>
          <a:lstStyle/>
          <a:p>
            <a:pPr marL="0" indent="0">
              <a:buNone/>
            </a:pPr>
            <a:r>
              <a:rPr lang="uk-UA" sz="3500" b="1" dirty="0" smtClean="0">
                <a:solidFill>
                  <a:srgbClr val="C00000"/>
                </a:solidFill>
              </a:rPr>
              <a:t>Реанімаційні заходи </a:t>
            </a:r>
            <a:r>
              <a:rPr lang="uk-UA" sz="3600" b="1" dirty="0" smtClean="0">
                <a:solidFill>
                  <a:srgbClr val="C00000"/>
                </a:solidFill>
              </a:rPr>
              <a:t>при </a:t>
            </a:r>
            <a:r>
              <a:rPr lang="uk-UA" sz="3600" b="1" dirty="0" err="1" smtClean="0">
                <a:solidFill>
                  <a:srgbClr val="C00000"/>
                </a:solidFill>
              </a:rPr>
              <a:t>шлуночковій</a:t>
            </a:r>
            <a:r>
              <a:rPr lang="uk-UA" sz="3600" b="1" dirty="0" smtClean="0">
                <a:solidFill>
                  <a:srgbClr val="C00000"/>
                </a:solidFill>
              </a:rPr>
              <a:t> тахікардії без пульсу та фібриляції шлуночків</a:t>
            </a:r>
            <a:r>
              <a:rPr lang="uk-UA" sz="3600" b="1" dirty="0" smtClean="0"/>
              <a:t> </a:t>
            </a:r>
            <a:r>
              <a:rPr lang="uk-UA" sz="3500" b="1" dirty="0" smtClean="0">
                <a:solidFill>
                  <a:srgbClr val="C00000"/>
                </a:solidFill>
              </a:rPr>
              <a:t>потрібно виконувати в такому порядку:</a:t>
            </a:r>
            <a:endParaRPr lang="ru-RU" sz="3500" dirty="0" smtClean="0">
              <a:solidFill>
                <a:srgbClr val="C00000"/>
              </a:solidFill>
            </a:endParaRPr>
          </a:p>
          <a:p>
            <a:pPr marL="0" lvl="0" indent="0">
              <a:buNone/>
            </a:pPr>
            <a:r>
              <a:rPr lang="uk-UA" dirty="0" smtClean="0"/>
              <a:t>Починати треба з закритого масажу серця (бо, за деякими винятками, практично неможливо виконати електричну дефібриляцію одразу ж після зупинки кровообігу) в комплексі зі штучною вентиляцію легень можливим  методом. Правила реанімації новонароджених, в яких причиною клінічної смерті стала асфіксія – виключення.</a:t>
            </a:r>
            <a:endParaRPr lang="ru-RU" dirty="0" smtClean="0"/>
          </a:p>
          <a:p>
            <a:pPr marL="0" indent="0">
              <a:buNone/>
            </a:pPr>
            <a:r>
              <a:rPr lang="uk-UA" b="1" i="1" dirty="0" smtClean="0"/>
              <a:t>N.B.! Реаніматори, які здійснюють компресії грудної клітки та штучне дихання, повинні кожні 2 хвилини мінятися місцями.</a:t>
            </a:r>
            <a:endParaRPr lang="ru-RU"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26" y="642918"/>
            <a:ext cx="8786874" cy="5911873"/>
          </a:xfrm>
        </p:spPr>
        <p:txBody>
          <a:bodyPr>
            <a:normAutofit/>
          </a:bodyPr>
          <a:lstStyle/>
          <a:p>
            <a:pPr marL="0" indent="0">
              <a:buNone/>
            </a:pPr>
            <a:r>
              <a:rPr lang="ru-RU" b="1" dirty="0" smtClean="0"/>
              <a:t>До </a:t>
            </a:r>
            <a:r>
              <a:rPr lang="ru-RU" b="1" dirty="0" err="1" smtClean="0">
                <a:solidFill>
                  <a:srgbClr val="C00000"/>
                </a:solidFill>
              </a:rPr>
              <a:t>термінальних</a:t>
            </a:r>
            <a:r>
              <a:rPr lang="ru-RU" b="1" dirty="0" smtClean="0">
                <a:solidFill>
                  <a:srgbClr val="C00000"/>
                </a:solidFill>
              </a:rPr>
              <a:t> </a:t>
            </a:r>
            <a:r>
              <a:rPr lang="ru-RU" b="1" dirty="0" err="1" smtClean="0">
                <a:solidFill>
                  <a:srgbClr val="C00000"/>
                </a:solidFill>
              </a:rPr>
              <a:t>станів</a:t>
            </a:r>
            <a:r>
              <a:rPr lang="ru-RU" b="1" dirty="0" smtClean="0">
                <a:solidFill>
                  <a:srgbClr val="C00000"/>
                </a:solidFill>
              </a:rPr>
              <a:t> </a:t>
            </a:r>
            <a:r>
              <a:rPr lang="ru-RU" b="1" dirty="0" err="1" smtClean="0"/>
              <a:t>відносять</a:t>
            </a:r>
            <a:r>
              <a:rPr lang="ru-RU" b="1" dirty="0" smtClean="0"/>
              <a:t> </a:t>
            </a:r>
            <a:r>
              <a:rPr lang="ru-RU" b="1" dirty="0" err="1" smtClean="0"/>
              <a:t>всі</a:t>
            </a:r>
            <a:r>
              <a:rPr lang="ru-RU" b="1" dirty="0" smtClean="0"/>
              <a:t> </a:t>
            </a:r>
            <a:r>
              <a:rPr lang="ru-RU" b="1" dirty="0" err="1" smtClean="0"/>
              <a:t>стадії</a:t>
            </a:r>
            <a:r>
              <a:rPr lang="ru-RU" b="1" dirty="0" smtClean="0"/>
              <a:t> </a:t>
            </a:r>
            <a:r>
              <a:rPr lang="ru-RU" b="1" dirty="0" err="1" smtClean="0"/>
              <a:t>вмирання</a:t>
            </a:r>
            <a:r>
              <a:rPr lang="ru-RU" b="1" dirty="0" smtClean="0"/>
              <a:t> та </a:t>
            </a:r>
            <a:r>
              <a:rPr lang="ru-RU" b="1" dirty="0" err="1" smtClean="0"/>
              <a:t>початкові</a:t>
            </a:r>
            <a:r>
              <a:rPr lang="ru-RU" b="1" dirty="0" smtClean="0"/>
              <a:t> </a:t>
            </a:r>
            <a:r>
              <a:rPr lang="ru-RU" b="1" dirty="0" err="1" smtClean="0"/>
              <a:t>стадії</a:t>
            </a:r>
            <a:r>
              <a:rPr lang="ru-RU" b="1" dirty="0" smtClean="0"/>
              <a:t> </a:t>
            </a:r>
            <a:r>
              <a:rPr lang="ru-RU" b="1" dirty="0" err="1" smtClean="0"/>
              <a:t>післяреаніма-ційного</a:t>
            </a:r>
            <a:r>
              <a:rPr lang="ru-RU" b="1" dirty="0" smtClean="0"/>
              <a:t> </a:t>
            </a:r>
            <a:r>
              <a:rPr lang="ru-RU" b="1" dirty="0" err="1" smtClean="0"/>
              <a:t>періоду</a:t>
            </a:r>
            <a:r>
              <a:rPr lang="ru-RU" b="1" dirty="0" smtClean="0"/>
              <a:t>.</a:t>
            </a:r>
          </a:p>
          <a:p>
            <a:pPr marL="0" indent="0">
              <a:buNone/>
            </a:pPr>
            <a:endParaRPr lang="ru-RU" b="1" dirty="0" smtClean="0"/>
          </a:p>
          <a:p>
            <a:pPr marL="0" indent="0">
              <a:buNone/>
            </a:pPr>
            <a:r>
              <a:rPr lang="ru-RU" b="1" dirty="0" err="1" smtClean="0">
                <a:solidFill>
                  <a:srgbClr val="C00000"/>
                </a:solidFill>
              </a:rPr>
              <a:t>Критичні</a:t>
            </a:r>
            <a:r>
              <a:rPr lang="ru-RU" b="1" dirty="0" smtClean="0">
                <a:solidFill>
                  <a:srgbClr val="C00000"/>
                </a:solidFill>
              </a:rPr>
              <a:t> </a:t>
            </a:r>
            <a:r>
              <a:rPr lang="ru-RU" b="1" dirty="0" err="1" smtClean="0">
                <a:solidFill>
                  <a:srgbClr val="C00000"/>
                </a:solidFill>
              </a:rPr>
              <a:t>стани</a:t>
            </a:r>
            <a:r>
              <a:rPr lang="ru-RU" b="1" dirty="0" smtClean="0">
                <a:solidFill>
                  <a:srgbClr val="C00000"/>
                </a:solidFill>
              </a:rPr>
              <a:t> </a:t>
            </a:r>
            <a:r>
              <a:rPr lang="ru-RU" b="1" dirty="0" smtClean="0"/>
              <a:t>- </a:t>
            </a:r>
            <a:r>
              <a:rPr lang="ru-RU" b="1" dirty="0" err="1" smtClean="0"/>
              <a:t>крайня</a:t>
            </a:r>
            <a:r>
              <a:rPr lang="ru-RU" b="1" dirty="0" smtClean="0"/>
              <a:t> </a:t>
            </a:r>
            <a:r>
              <a:rPr lang="ru-RU" b="1" dirty="0" err="1" smtClean="0"/>
              <a:t>ступінь</a:t>
            </a:r>
            <a:r>
              <a:rPr lang="ru-RU" b="1" dirty="0" smtClean="0"/>
              <a:t> </a:t>
            </a:r>
            <a:r>
              <a:rPr lang="ru-RU" b="1" dirty="0" err="1" smtClean="0"/>
              <a:t>будь-якої</a:t>
            </a:r>
            <a:r>
              <a:rPr lang="ru-RU" b="1" dirty="0" smtClean="0"/>
              <a:t> </a:t>
            </a:r>
            <a:r>
              <a:rPr lang="ru-RU" b="1" dirty="0" err="1" smtClean="0"/>
              <a:t>патології</a:t>
            </a:r>
            <a:r>
              <a:rPr lang="ru-RU" b="1" dirty="0" smtClean="0"/>
              <a:t>, при </a:t>
            </a:r>
            <a:r>
              <a:rPr lang="ru-RU" b="1" dirty="0" err="1" smtClean="0"/>
              <a:t>якій</a:t>
            </a:r>
            <a:r>
              <a:rPr lang="ru-RU" b="1" dirty="0" smtClean="0"/>
              <a:t> </a:t>
            </a:r>
            <a:r>
              <a:rPr lang="ru-RU" b="1" dirty="0" err="1" smtClean="0"/>
              <a:t>спостерігаються</a:t>
            </a:r>
            <a:r>
              <a:rPr lang="ru-RU" b="1" dirty="0" smtClean="0"/>
              <a:t> </a:t>
            </a:r>
            <a:r>
              <a:rPr lang="ru-RU" b="1" dirty="0" err="1" smtClean="0"/>
              <a:t>розлади</a:t>
            </a:r>
            <a:r>
              <a:rPr lang="ru-RU" b="1" dirty="0" smtClean="0"/>
              <a:t> </a:t>
            </a:r>
            <a:r>
              <a:rPr lang="ru-RU" b="1" dirty="0" err="1" smtClean="0"/>
              <a:t>фізіологічних</a:t>
            </a:r>
            <a:r>
              <a:rPr lang="ru-RU" b="1" dirty="0" smtClean="0"/>
              <a:t> </a:t>
            </a:r>
            <a:r>
              <a:rPr lang="ru-RU" b="1" dirty="0" err="1" smtClean="0"/>
              <a:t>функцій</a:t>
            </a:r>
            <a:r>
              <a:rPr lang="ru-RU" b="1" dirty="0" smtClean="0"/>
              <a:t> </a:t>
            </a:r>
            <a:r>
              <a:rPr lang="ru-RU" b="1" dirty="0" err="1" smtClean="0"/>
              <a:t>і</a:t>
            </a:r>
            <a:r>
              <a:rPr lang="ru-RU" b="1" dirty="0" smtClean="0"/>
              <a:t> </a:t>
            </a:r>
            <a:r>
              <a:rPr lang="ru-RU" b="1" dirty="0" err="1" smtClean="0"/>
              <a:t>порушення</a:t>
            </a:r>
            <a:r>
              <a:rPr lang="ru-RU" b="1" dirty="0" smtClean="0"/>
              <a:t> </a:t>
            </a:r>
            <a:r>
              <a:rPr lang="ru-RU" b="1" dirty="0" err="1" smtClean="0"/>
              <a:t>діяльності</a:t>
            </a:r>
            <a:r>
              <a:rPr lang="ru-RU" b="1" dirty="0" smtClean="0"/>
              <a:t> </a:t>
            </a:r>
            <a:r>
              <a:rPr lang="ru-RU" b="1" dirty="0" err="1" smtClean="0"/>
              <a:t>окремих</a:t>
            </a:r>
            <a:r>
              <a:rPr lang="ru-RU" b="1" dirty="0" smtClean="0"/>
              <a:t> систем, </a:t>
            </a:r>
            <a:r>
              <a:rPr lang="ru-RU" b="1" dirty="0" err="1" smtClean="0"/>
              <a:t>які</a:t>
            </a:r>
            <a:r>
              <a:rPr lang="ru-RU" b="1" dirty="0" smtClean="0"/>
              <a:t> не </a:t>
            </a:r>
            <a:r>
              <a:rPr lang="ru-RU" b="1" dirty="0" err="1" smtClean="0"/>
              <a:t>можуть</a:t>
            </a:r>
            <a:r>
              <a:rPr lang="ru-RU" b="1" dirty="0" smtClean="0"/>
              <a:t> спонтанно </a:t>
            </a:r>
            <a:r>
              <a:rPr lang="ru-RU" b="1" dirty="0" err="1" smtClean="0"/>
              <a:t>коригуватися</a:t>
            </a:r>
            <a:r>
              <a:rPr lang="ru-RU" b="1" dirty="0" smtClean="0"/>
              <a:t> шляхом </a:t>
            </a:r>
            <a:r>
              <a:rPr lang="ru-RU" b="1" dirty="0" err="1" smtClean="0"/>
              <a:t>саморегуляції</a:t>
            </a:r>
            <a:r>
              <a:rPr lang="ru-RU" b="1" dirty="0" smtClean="0"/>
              <a:t> </a:t>
            </a:r>
            <a:r>
              <a:rPr lang="ru-RU" b="1" dirty="0" err="1" smtClean="0"/>
              <a:t>і</a:t>
            </a:r>
            <a:r>
              <a:rPr lang="ru-RU" b="1" dirty="0" smtClean="0"/>
              <a:t> </a:t>
            </a:r>
            <a:r>
              <a:rPr lang="ru-RU" b="1" dirty="0" err="1" smtClean="0"/>
              <a:t>вимагають</a:t>
            </a:r>
            <a:r>
              <a:rPr lang="ru-RU" b="1" dirty="0" smtClean="0"/>
              <a:t> </a:t>
            </a:r>
            <a:r>
              <a:rPr lang="ru-RU" b="1" dirty="0" err="1" smtClean="0"/>
              <a:t>часткової</a:t>
            </a:r>
            <a:r>
              <a:rPr lang="ru-RU" b="1" dirty="0" smtClean="0"/>
              <a:t> </a:t>
            </a:r>
            <a:r>
              <a:rPr lang="ru-RU" b="1" dirty="0" err="1" smtClean="0"/>
              <a:t>або</a:t>
            </a:r>
            <a:r>
              <a:rPr lang="ru-RU" b="1" dirty="0" smtClean="0"/>
              <a:t> </a:t>
            </a:r>
            <a:r>
              <a:rPr lang="ru-RU" b="1" dirty="0" err="1" smtClean="0"/>
              <a:t>повної</a:t>
            </a:r>
            <a:r>
              <a:rPr lang="ru-RU" b="1" dirty="0" smtClean="0"/>
              <a:t> </a:t>
            </a:r>
            <a:r>
              <a:rPr lang="ru-RU" b="1" dirty="0" err="1" smtClean="0"/>
              <a:t>корекції</a:t>
            </a:r>
            <a:r>
              <a:rPr lang="ru-RU" b="1" dirty="0" smtClean="0"/>
              <a:t>, </a:t>
            </a:r>
            <a:r>
              <a:rPr lang="ru-RU" b="1" dirty="0" err="1" smtClean="0"/>
              <a:t>або</a:t>
            </a:r>
            <a:r>
              <a:rPr lang="ru-RU" b="1" dirty="0" smtClean="0"/>
              <a:t> штучного </a:t>
            </a:r>
            <a:r>
              <a:rPr lang="ru-RU" b="1" dirty="0" err="1" smtClean="0"/>
              <a:t>заміщення</a:t>
            </a:r>
            <a:r>
              <a:rPr lang="ru-RU" b="1" dirty="0" smtClean="0"/>
              <a:t> (</a:t>
            </a:r>
            <a:r>
              <a:rPr lang="ru-RU" b="1" dirty="0" err="1" smtClean="0"/>
              <a:t>протезування</a:t>
            </a:r>
            <a:r>
              <a:rPr lang="ru-RU" b="1" dirty="0" smtClean="0"/>
              <a:t>).</a:t>
            </a:r>
            <a:endParaRPr lang="ru-RU"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643710"/>
          </a:xfrm>
        </p:spPr>
        <p:txBody>
          <a:bodyPr>
            <a:normAutofit fontScale="85000" lnSpcReduction="10000"/>
          </a:bodyPr>
          <a:lstStyle/>
          <a:p>
            <a:pPr lvl="0"/>
            <a:r>
              <a:rPr lang="uk-UA" dirty="0" smtClean="0"/>
              <a:t>Якнайшвидше виконують електричну дефібриляцію. Якщо ефективний серцевий ритм не поновлюється, починається другий цикл СЛР на протязі 2-х хвилин з наступною повторною дефібриляцією.</a:t>
            </a:r>
            <a:endParaRPr lang="ru-RU" dirty="0" smtClean="0"/>
          </a:p>
          <a:p>
            <a:pPr lvl="0"/>
            <a:r>
              <a:rPr lang="uk-UA" dirty="0" smtClean="0"/>
              <a:t>Якщо ефективний серцевий ритм не поновлено, починають третій цикл СЛР на протязі 2-х хвилин, після 3-ї неефективної дефібриляції треба </a:t>
            </a:r>
            <a:r>
              <a:rPr lang="uk-UA" dirty="0" err="1" smtClean="0"/>
              <a:t>внутрішньосудинно</a:t>
            </a:r>
            <a:r>
              <a:rPr lang="uk-UA" dirty="0" smtClean="0"/>
              <a:t> або </a:t>
            </a:r>
            <a:r>
              <a:rPr lang="uk-UA" dirty="0" err="1" smtClean="0"/>
              <a:t>внутрішньокістково</a:t>
            </a:r>
            <a:r>
              <a:rPr lang="uk-UA" dirty="0" smtClean="0"/>
              <a:t> ввести у розведенні на ізотонічному розчині натрію хлориду 1 мг </a:t>
            </a:r>
            <a:r>
              <a:rPr lang="uk-UA" dirty="0" err="1" smtClean="0"/>
              <a:t>епінефрину</a:t>
            </a:r>
            <a:r>
              <a:rPr lang="uk-UA" dirty="0" smtClean="0"/>
              <a:t> (доза для дітей – 10 </a:t>
            </a:r>
            <a:r>
              <a:rPr lang="uk-UA" dirty="0" err="1" smtClean="0"/>
              <a:t>мкг</a:t>
            </a:r>
            <a:r>
              <a:rPr lang="uk-UA" dirty="0" smtClean="0"/>
              <a:t>/кг маси тіла), що дорівнює для дорослих 1 </a:t>
            </a:r>
            <a:r>
              <a:rPr lang="uk-UA" dirty="0" err="1" smtClean="0"/>
              <a:t>мл</a:t>
            </a:r>
            <a:r>
              <a:rPr lang="uk-UA" dirty="0" smtClean="0"/>
              <a:t> 0,1% розчину адреналіну </a:t>
            </a:r>
            <a:r>
              <a:rPr lang="uk-UA" dirty="0" err="1" smtClean="0"/>
              <a:t>гідрохлориду</a:t>
            </a:r>
            <a:r>
              <a:rPr lang="uk-UA" dirty="0" smtClean="0"/>
              <a:t>  або 1 </a:t>
            </a:r>
            <a:r>
              <a:rPr lang="uk-UA" dirty="0" err="1" smtClean="0"/>
              <a:t>мл</a:t>
            </a:r>
            <a:r>
              <a:rPr lang="uk-UA" dirty="0" smtClean="0"/>
              <a:t> 0,18% розчину адреналіну </a:t>
            </a:r>
            <a:r>
              <a:rPr lang="uk-UA" dirty="0" err="1" smtClean="0"/>
              <a:t>гідротартрату</a:t>
            </a:r>
            <a:r>
              <a:rPr lang="uk-UA" dirty="0" smtClean="0"/>
              <a:t>  .</a:t>
            </a:r>
            <a:endParaRPr lang="ru-RU" dirty="0" smtClean="0"/>
          </a:p>
          <a:p>
            <a:pPr lvl="0"/>
            <a:r>
              <a:rPr lang="uk-UA" i="1" dirty="0" smtClean="0">
                <a:solidFill>
                  <a:srgbClr val="C00000"/>
                </a:solidFill>
              </a:rPr>
              <a:t>Пояснення:</a:t>
            </a:r>
            <a:r>
              <a:rPr lang="uk-UA" b="1" i="1" dirty="0" smtClean="0"/>
              <a:t> </a:t>
            </a:r>
            <a:r>
              <a:rPr lang="uk-UA" i="1" dirty="0" smtClean="0"/>
              <a:t>молекулярна маса адреналіну </a:t>
            </a:r>
            <a:r>
              <a:rPr lang="uk-UA" i="1" dirty="0" err="1" smtClean="0"/>
              <a:t>гідрохлориду</a:t>
            </a:r>
            <a:r>
              <a:rPr lang="uk-UA" i="1" dirty="0" smtClean="0"/>
              <a:t> 219,66 вуглецевих одиниць, а адреналіну </a:t>
            </a:r>
            <a:r>
              <a:rPr lang="uk-UA" i="1" dirty="0" err="1" smtClean="0"/>
              <a:t>гідротартрату</a:t>
            </a:r>
            <a:r>
              <a:rPr lang="uk-UA" i="1" dirty="0" smtClean="0"/>
              <a:t> - 333,3, тобто кількість діючої речовини в 1 </a:t>
            </a:r>
            <a:r>
              <a:rPr lang="uk-UA" i="1" dirty="0" err="1" smtClean="0"/>
              <a:t>мл</a:t>
            </a:r>
            <a:r>
              <a:rPr lang="uk-UA" i="1" dirty="0" smtClean="0"/>
              <a:t> </a:t>
            </a:r>
            <a:r>
              <a:rPr lang="uk-UA" i="1" dirty="0" err="1" smtClean="0"/>
              <a:t>офіцинальних</a:t>
            </a:r>
            <a:r>
              <a:rPr lang="uk-UA" i="1" dirty="0" smtClean="0"/>
              <a:t> розчинів однакова. </a:t>
            </a:r>
            <a:endParaRPr lang="ru-RU" dirty="0" smtClean="0"/>
          </a:p>
          <a:p>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6715148"/>
          </a:xfrm>
        </p:spPr>
        <p:txBody>
          <a:bodyPr>
            <a:normAutofit fontScale="92500" lnSpcReduction="10000"/>
          </a:bodyPr>
          <a:lstStyle/>
          <a:p>
            <a:pPr lvl="0"/>
            <a:r>
              <a:rPr lang="uk-UA" dirty="0" smtClean="0"/>
              <a:t>В той же час треба ввести 300 мг (2 ампули) </a:t>
            </a:r>
            <a:r>
              <a:rPr lang="uk-UA" dirty="0" err="1" smtClean="0"/>
              <a:t>аміодарону</a:t>
            </a:r>
            <a:r>
              <a:rPr lang="uk-UA" dirty="0" smtClean="0"/>
              <a:t> (</a:t>
            </a:r>
            <a:r>
              <a:rPr lang="uk-UA" dirty="0" err="1" smtClean="0"/>
              <a:t>кордарону</a:t>
            </a:r>
            <a:r>
              <a:rPr lang="uk-UA" dirty="0" smtClean="0"/>
              <a:t>). За необхідністю наступна доза (після 5-го неефективного розряду) дорівнює 150 мг. Доза для дітей - 5 мг/кг маси тіла. Якщо ефективний серцевий ритм не поновлюється, в подальшому </a:t>
            </a:r>
            <a:r>
              <a:rPr lang="uk-UA" dirty="0" err="1" smtClean="0"/>
              <a:t>епінефрин</a:t>
            </a:r>
            <a:r>
              <a:rPr lang="uk-UA" dirty="0" smtClean="0"/>
              <a:t> треба вводити в таких самих дозах кожні 3-5 хвилин.</a:t>
            </a:r>
            <a:endParaRPr lang="ru-RU" dirty="0" smtClean="0"/>
          </a:p>
          <a:p>
            <a:pPr lvl="0"/>
            <a:r>
              <a:rPr lang="uk-UA" dirty="0" smtClean="0"/>
              <a:t>Як альтернативу </a:t>
            </a:r>
            <a:r>
              <a:rPr lang="uk-UA" dirty="0" err="1" smtClean="0"/>
              <a:t>аміодарону</a:t>
            </a:r>
            <a:r>
              <a:rPr lang="uk-UA" dirty="0" smtClean="0"/>
              <a:t> (</a:t>
            </a:r>
            <a:r>
              <a:rPr lang="uk-UA" dirty="0" err="1" smtClean="0"/>
              <a:t>кордарону</a:t>
            </a:r>
            <a:r>
              <a:rPr lang="uk-UA" dirty="0" smtClean="0"/>
              <a:t>) можна використати </a:t>
            </a:r>
            <a:r>
              <a:rPr lang="uk-UA" dirty="0" err="1" smtClean="0"/>
              <a:t>лідокаїн</a:t>
            </a:r>
            <a:r>
              <a:rPr lang="uk-UA" dirty="0" smtClean="0"/>
              <a:t> у стартовій дозі 100 мг (1-1,5 </a:t>
            </a:r>
            <a:r>
              <a:rPr lang="uk-UA" dirty="0" err="1" smtClean="0"/>
              <a:t>мг</a:t>
            </a:r>
            <a:r>
              <a:rPr lang="uk-UA" dirty="0" smtClean="0"/>
              <a:t>/кг) в розведенні на ізотонічному розчині натрію хлориду. За необхідністю, наступна доза - 50 мг, максимально припустима доза - 3 мг/кг маси тіла. Доза для дітей - 1 мг/кг маси тіла.</a:t>
            </a:r>
            <a:endParaRPr lang="ru-RU" dirty="0" smtClean="0"/>
          </a:p>
          <a:p>
            <a:r>
              <a:rPr lang="uk-UA" i="1" dirty="0" smtClean="0"/>
              <a:t>N.B.! </a:t>
            </a:r>
            <a:r>
              <a:rPr lang="uk-UA" i="1" dirty="0" err="1" smtClean="0"/>
              <a:t>Лідокаїн</a:t>
            </a:r>
            <a:r>
              <a:rPr lang="uk-UA" i="1" dirty="0" smtClean="0"/>
              <a:t> може тільки повністю заміняти, але не доповнювати </a:t>
            </a:r>
            <a:r>
              <a:rPr lang="uk-UA" i="1" dirty="0" err="1" smtClean="0"/>
              <a:t>аміодарон</a:t>
            </a:r>
            <a:r>
              <a:rPr lang="uk-UA" i="1" dirty="0" smtClean="0"/>
              <a:t> (</a:t>
            </a:r>
            <a:r>
              <a:rPr lang="uk-UA" i="1" dirty="0" err="1" smtClean="0"/>
              <a:t>кордарон</a:t>
            </a:r>
            <a:r>
              <a:rPr lang="uk-UA" i="1" dirty="0" smtClean="0"/>
              <a:t>).</a:t>
            </a:r>
            <a:endParaRPr lang="ru-RU" dirty="0" smtClean="0"/>
          </a:p>
          <a:p>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14356"/>
            <a:ext cx="8229600" cy="4525963"/>
          </a:xfrm>
        </p:spPr>
        <p:txBody>
          <a:bodyPr/>
          <a:lstStyle/>
          <a:p>
            <a:pPr lvl="0"/>
            <a:r>
              <a:rPr lang="uk-UA" sz="3600" b="1" dirty="0" smtClean="0"/>
              <a:t>В подальшому реанімаційні заходи проводяться в такому ж порядку до поновлення ефективного серцевого ритму або до констатації біологічної смерті</a:t>
            </a:r>
            <a:r>
              <a:rPr lang="uk-UA" dirty="0" smtClean="0"/>
              <a:t>:</a:t>
            </a:r>
            <a:endParaRPr lang="ru-RU" dirty="0" smtClean="0"/>
          </a:p>
          <a:p>
            <a:pPr>
              <a:buNone/>
            </a:pPr>
            <a:r>
              <a:rPr lang="uk-UA" b="1" dirty="0" smtClean="0"/>
              <a:t>    </a:t>
            </a:r>
            <a:r>
              <a:rPr lang="uk-UA" b="1" dirty="0" smtClean="0">
                <a:solidFill>
                  <a:srgbClr val="C00000"/>
                </a:solidFill>
              </a:rPr>
              <a:t>РОЗРЯД</a:t>
            </a:r>
            <a:r>
              <a:rPr lang="uk-UA" b="1" dirty="0" smtClean="0"/>
              <a:t> →  </a:t>
            </a:r>
            <a:r>
              <a:rPr lang="uk-UA" b="1" dirty="0" smtClean="0">
                <a:solidFill>
                  <a:srgbClr val="002060"/>
                </a:solidFill>
              </a:rPr>
              <a:t>СЛР НАСТУПНІ 2 ХВИЛИНИ   </a:t>
            </a:r>
            <a:r>
              <a:rPr lang="uk-UA" b="1" dirty="0" smtClean="0"/>
              <a:t>→ </a:t>
            </a:r>
            <a:r>
              <a:rPr lang="uk-UA" b="1" dirty="0" smtClean="0">
                <a:solidFill>
                  <a:srgbClr val="C00000"/>
                </a:solidFill>
              </a:rPr>
              <a:t>РОЗРЯД </a:t>
            </a:r>
            <a:r>
              <a:rPr lang="uk-UA" b="1" dirty="0" smtClean="0"/>
              <a:t>→  </a:t>
            </a:r>
            <a:r>
              <a:rPr lang="uk-UA" b="1" dirty="0" smtClean="0">
                <a:solidFill>
                  <a:srgbClr val="002060"/>
                </a:solidFill>
              </a:rPr>
              <a:t>СЛР НАСТУПНІ 2 ХВИЛИНИ  </a:t>
            </a:r>
            <a:r>
              <a:rPr lang="uk-UA" b="1" dirty="0" smtClean="0"/>
              <a:t>→ </a:t>
            </a:r>
            <a:r>
              <a:rPr lang="uk-UA" b="1" dirty="0" smtClean="0">
                <a:solidFill>
                  <a:srgbClr val="C00000"/>
                </a:solidFill>
              </a:rPr>
              <a:t>РОЗРЯД</a:t>
            </a:r>
            <a:r>
              <a:rPr lang="uk-UA" b="1" dirty="0" smtClean="0"/>
              <a:t> →  </a:t>
            </a:r>
            <a:r>
              <a:rPr lang="uk-UA" b="1" dirty="0" smtClean="0">
                <a:solidFill>
                  <a:srgbClr val="002060"/>
                </a:solidFill>
              </a:rPr>
              <a:t>СЛР НАСТУПНІ 2 ХВИЛИНИ   </a:t>
            </a:r>
            <a:endParaRPr lang="ru-RU" dirty="0" smtClean="0">
              <a:solidFill>
                <a:srgbClr val="002060"/>
              </a:solidFill>
            </a:endParaRPr>
          </a:p>
          <a:p>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9001156" cy="6715148"/>
          </a:xfrm>
        </p:spPr>
        <p:txBody>
          <a:bodyPr>
            <a:normAutofit fontScale="92500" lnSpcReduction="10000"/>
          </a:bodyPr>
          <a:lstStyle/>
          <a:p>
            <a:pPr marL="0" indent="0">
              <a:buNone/>
            </a:pPr>
            <a:r>
              <a:rPr lang="uk-UA" b="1" dirty="0" smtClean="0"/>
              <a:t>Алгоритм проведення серцево-легеневої реанімації</a:t>
            </a:r>
            <a:endParaRPr lang="ru-RU" dirty="0" smtClean="0"/>
          </a:p>
          <a:p>
            <a:pPr marL="0" indent="0">
              <a:buNone/>
            </a:pPr>
            <a:r>
              <a:rPr lang="uk-UA" b="1" dirty="0" smtClean="0"/>
              <a:t>при асистолії та електричній активності без пульсу (ЕАБП):</a:t>
            </a:r>
            <a:endParaRPr lang="ru-RU" dirty="0" smtClean="0"/>
          </a:p>
          <a:p>
            <a:pPr marL="0" indent="0">
              <a:buNone/>
            </a:pPr>
            <a:r>
              <a:rPr lang="uk-UA" b="1" dirty="0" smtClean="0">
                <a:solidFill>
                  <a:srgbClr val="FF0000"/>
                </a:solidFill>
              </a:rPr>
              <a:t> Електрична дефібриляція не показана!</a:t>
            </a:r>
            <a:endParaRPr lang="ru-RU" dirty="0" smtClean="0">
              <a:solidFill>
                <a:srgbClr val="FF0000"/>
              </a:solidFill>
            </a:endParaRPr>
          </a:p>
          <a:p>
            <a:pPr marL="0" lvl="0" indent="0"/>
            <a:r>
              <a:rPr lang="uk-UA" dirty="0" smtClean="0"/>
              <a:t>Реанімаційні заходи починають з компресій грудної клітки в комплексі зі штучною вентиляцію легень будь-яким доступним  методом.  Правила реанімації новонароджених, в яких причиною клінічної смерті була асфіксія - виняток .</a:t>
            </a:r>
          </a:p>
          <a:p>
            <a:pPr marL="0" lvl="0" indent="0">
              <a:buNone/>
            </a:pPr>
            <a:endParaRPr lang="ru-RU" dirty="0" smtClean="0"/>
          </a:p>
          <a:p>
            <a:pPr marL="0" lvl="0" indent="0"/>
            <a:r>
              <a:rPr lang="uk-UA" dirty="0" smtClean="0"/>
              <a:t>Якнайшвидше треба </a:t>
            </a:r>
            <a:r>
              <a:rPr lang="uk-UA" dirty="0" err="1" smtClean="0"/>
              <a:t>внутрішньосудинно</a:t>
            </a:r>
            <a:r>
              <a:rPr lang="uk-UA" dirty="0" smtClean="0"/>
              <a:t> або </a:t>
            </a:r>
            <a:r>
              <a:rPr lang="uk-UA" dirty="0" err="1" smtClean="0"/>
              <a:t>внутрішньокістково</a:t>
            </a:r>
            <a:r>
              <a:rPr lang="uk-UA" dirty="0" smtClean="0"/>
              <a:t> ввести у розведенні на ізотонічному розчині натрію хлориду 1 мг </a:t>
            </a:r>
            <a:r>
              <a:rPr lang="uk-UA" dirty="0" err="1" smtClean="0"/>
              <a:t>епінефрину</a:t>
            </a:r>
            <a:r>
              <a:rPr lang="uk-UA" dirty="0" smtClean="0"/>
              <a:t> (доза для дітей - 10 </a:t>
            </a:r>
            <a:r>
              <a:rPr lang="uk-UA" dirty="0" err="1" smtClean="0"/>
              <a:t>мкг</a:t>
            </a:r>
            <a:r>
              <a:rPr lang="uk-UA" dirty="0" smtClean="0"/>
              <a:t>/кг маси тіла).</a:t>
            </a:r>
          </a:p>
          <a:p>
            <a:pPr marL="0" lvl="0" indent="0"/>
            <a:endParaRPr lang="ru-RU" dirty="0" smtClean="0"/>
          </a:p>
          <a:p>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572272"/>
          </a:xfrm>
        </p:spPr>
        <p:txBody>
          <a:bodyPr>
            <a:normAutofit lnSpcReduction="10000"/>
          </a:bodyPr>
          <a:lstStyle/>
          <a:p>
            <a:pPr marL="0" lvl="0" indent="0"/>
            <a:r>
              <a:rPr lang="uk-UA" dirty="0" smtClean="0"/>
              <a:t>Якщо ефективний серцевий ритм не поновлюється, в подальшому </a:t>
            </a:r>
            <a:r>
              <a:rPr lang="uk-UA" dirty="0" err="1" smtClean="0"/>
              <a:t>епінефрин</a:t>
            </a:r>
            <a:r>
              <a:rPr lang="uk-UA" dirty="0" smtClean="0"/>
              <a:t> вводиться в таких самих дозах кожні 3-5 хвилин до моменту поновлення ефективного серцевого ритму, переходу </a:t>
            </a:r>
            <a:r>
              <a:rPr lang="uk-UA" dirty="0" err="1" smtClean="0"/>
              <a:t>асістолії</a:t>
            </a:r>
            <a:r>
              <a:rPr lang="uk-UA" dirty="0" smtClean="0"/>
              <a:t> або ЕАБП в фібриляцію шлуночків або до констатації біологічної смерті.</a:t>
            </a:r>
          </a:p>
          <a:p>
            <a:pPr marL="0" lvl="0" indent="0">
              <a:buNone/>
            </a:pPr>
            <a:endParaRPr lang="ru-RU" dirty="0" smtClean="0"/>
          </a:p>
          <a:p>
            <a:pPr marL="0" lvl="0" indent="0"/>
            <a:r>
              <a:rPr lang="uk-UA" dirty="0" smtClean="0"/>
              <a:t>Якщо  за даними </a:t>
            </a:r>
            <a:r>
              <a:rPr lang="uk-UA" dirty="0" err="1" smtClean="0"/>
              <a:t>ЕКГ-дослідження</a:t>
            </a:r>
            <a:r>
              <a:rPr lang="uk-UA" dirty="0" smtClean="0"/>
              <a:t> діагностовано перехід асистолії або ЕАБП в фібриляцію шлуночків, тоді треба вдатися до алгоритму</a:t>
            </a:r>
            <a:r>
              <a:rPr lang="uk-UA" b="1" dirty="0" smtClean="0"/>
              <a:t> </a:t>
            </a:r>
            <a:r>
              <a:rPr lang="uk-UA" dirty="0" smtClean="0"/>
              <a:t>проведення серцево-легеневої реанімації при </a:t>
            </a:r>
            <a:r>
              <a:rPr lang="uk-UA" dirty="0" err="1" smtClean="0"/>
              <a:t>шлуночковій</a:t>
            </a:r>
            <a:r>
              <a:rPr lang="uk-UA" dirty="0" smtClean="0"/>
              <a:t> тахікардії без пульсу та фібриляції шлуночків (пряме показання до електричної дефібриляції).</a:t>
            </a:r>
            <a:endParaRPr lang="ru-RU" dirty="0" smtClean="0"/>
          </a:p>
          <a:p>
            <a:endParaRPr lang="ru-R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92500" lnSpcReduction="10000"/>
          </a:bodyPr>
          <a:lstStyle/>
          <a:p>
            <a:pPr>
              <a:buNone/>
            </a:pPr>
            <a:r>
              <a:rPr lang="uk-UA" b="1" dirty="0" smtClean="0"/>
              <a:t>     </a:t>
            </a:r>
            <a:r>
              <a:rPr lang="uk-UA" sz="3600" b="1" dirty="0" smtClean="0"/>
              <a:t>Інші лікарські препарати, що застосовуються при реанімаційних заходах:</a:t>
            </a:r>
            <a:endParaRPr lang="ru-RU" dirty="0" smtClean="0"/>
          </a:p>
          <a:p>
            <a:r>
              <a:rPr lang="uk-UA" sz="3600" b="1" dirty="0" smtClean="0">
                <a:solidFill>
                  <a:srgbClr val="C00000"/>
                </a:solidFill>
              </a:rPr>
              <a:t>Бікарбонат натрію</a:t>
            </a:r>
            <a:r>
              <a:rPr lang="uk-UA" sz="3600" dirty="0" smtClean="0">
                <a:solidFill>
                  <a:srgbClr val="C00000"/>
                </a:solidFill>
              </a:rPr>
              <a:t> </a:t>
            </a:r>
            <a:r>
              <a:rPr lang="uk-UA" dirty="0" smtClean="0"/>
              <a:t>- рутинне застосування в процесі СЛР або після відновлення самостійного кровообігу не рекомендується. Показанням для введення бікарбонату натрію є випадки зупинки кровообігу на тлі: </a:t>
            </a:r>
            <a:r>
              <a:rPr lang="uk-UA" dirty="0" err="1" smtClean="0"/>
              <a:t>гіперкаліємії</a:t>
            </a:r>
            <a:r>
              <a:rPr lang="uk-UA" dirty="0" smtClean="0"/>
              <a:t> (будь-який цитоліз, </a:t>
            </a:r>
            <a:r>
              <a:rPr lang="uk-UA" dirty="0" err="1" smtClean="0"/>
              <a:t>олігоанурична</a:t>
            </a:r>
            <a:r>
              <a:rPr lang="uk-UA" dirty="0" smtClean="0"/>
              <a:t> стадія гострої ниркової недостатності, ятрогенні ускладнення), </a:t>
            </a:r>
            <a:r>
              <a:rPr lang="uk-UA" dirty="0" err="1" smtClean="0"/>
              <a:t>декомпенсованого</a:t>
            </a:r>
            <a:r>
              <a:rPr lang="uk-UA" dirty="0" smtClean="0"/>
              <a:t> метаболічного ацидозу (отруєння кислотами, </a:t>
            </a:r>
            <a:r>
              <a:rPr lang="uk-UA" dirty="0" err="1" smtClean="0"/>
              <a:t>рН</a:t>
            </a:r>
            <a:r>
              <a:rPr lang="uk-UA" dirty="0" smtClean="0"/>
              <a:t> нижче 7,0 </a:t>
            </a:r>
            <a:r>
              <a:rPr lang="en-US" dirty="0" smtClean="0"/>
              <a:t>ᴵ</a:t>
            </a:r>
            <a:r>
              <a:rPr lang="uk-UA" dirty="0" smtClean="0"/>
              <a:t>/-од.), передозування трициклічних антидепресантів. Доза складає 50 </a:t>
            </a:r>
            <a:r>
              <a:rPr lang="uk-UA" dirty="0" err="1" smtClean="0"/>
              <a:t>ммоль</a:t>
            </a:r>
            <a:r>
              <a:rPr lang="uk-UA" dirty="0" smtClean="0"/>
              <a:t> (50 </a:t>
            </a:r>
            <a:r>
              <a:rPr lang="uk-UA" dirty="0" err="1" smtClean="0"/>
              <a:t>мл</a:t>
            </a:r>
            <a:r>
              <a:rPr lang="uk-UA" dirty="0" smtClean="0"/>
              <a:t> - 8,4% розчину). Доза для дітей 1 </a:t>
            </a:r>
            <a:r>
              <a:rPr lang="uk-UA" dirty="0" err="1" smtClean="0"/>
              <a:t>ммоль</a:t>
            </a:r>
            <a:r>
              <a:rPr lang="uk-UA" dirty="0" smtClean="0"/>
              <a:t>/кг маси тіла. Повторні дози вводять по клінічним показанням або при повторному аналізі газів крові.</a:t>
            </a:r>
            <a:endParaRPr lang="ru-RU" dirty="0" smtClean="0"/>
          </a:p>
          <a:p>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15106"/>
          </a:xfrm>
        </p:spPr>
        <p:txBody>
          <a:bodyPr>
            <a:normAutofit/>
          </a:bodyPr>
          <a:lstStyle/>
          <a:p>
            <a:r>
              <a:rPr lang="uk-UA" b="1" dirty="0" smtClean="0">
                <a:solidFill>
                  <a:srgbClr val="C00000"/>
                </a:solidFill>
              </a:rPr>
              <a:t>Кальцію хлорид</a:t>
            </a:r>
            <a:r>
              <a:rPr lang="uk-UA" dirty="0" smtClean="0">
                <a:solidFill>
                  <a:srgbClr val="C00000"/>
                </a:solidFill>
              </a:rPr>
              <a:t> </a:t>
            </a:r>
            <a:r>
              <a:rPr lang="uk-UA" dirty="0" smtClean="0"/>
              <a:t>- у дозі 10 </a:t>
            </a:r>
            <a:r>
              <a:rPr lang="uk-UA" dirty="0" err="1" smtClean="0"/>
              <a:t>мл</a:t>
            </a:r>
            <a:r>
              <a:rPr lang="uk-UA" dirty="0" smtClean="0"/>
              <a:t> 10% розчину в / </a:t>
            </a:r>
            <a:r>
              <a:rPr lang="uk-UA" dirty="0" err="1" smtClean="0"/>
              <a:t>в</a:t>
            </a:r>
            <a:r>
              <a:rPr lang="uk-UA" dirty="0" smtClean="0"/>
              <a:t> (6,8 </a:t>
            </a:r>
            <a:r>
              <a:rPr lang="uk-UA" dirty="0" err="1" smtClean="0"/>
              <a:t>ммоль</a:t>
            </a:r>
            <a:r>
              <a:rPr lang="uk-UA" dirty="0" smtClean="0"/>
              <a:t> </a:t>
            </a:r>
            <a:r>
              <a:rPr lang="uk-UA" dirty="0" err="1" smtClean="0"/>
              <a:t>Сa</a:t>
            </a:r>
            <a:r>
              <a:rPr lang="uk-UA" dirty="0" smtClean="0"/>
              <a:t> </a:t>
            </a:r>
            <a:r>
              <a:rPr lang="uk-UA" baseline="30000" dirty="0" smtClean="0"/>
              <a:t>2 +</a:t>
            </a:r>
            <a:r>
              <a:rPr lang="uk-UA" dirty="0" smtClean="0"/>
              <a:t>) при </a:t>
            </a:r>
            <a:r>
              <a:rPr lang="uk-UA" dirty="0" err="1" smtClean="0"/>
              <a:t>гіперкаліємії</a:t>
            </a:r>
            <a:r>
              <a:rPr lang="uk-UA" dirty="0" smtClean="0"/>
              <a:t>, </a:t>
            </a:r>
            <a:r>
              <a:rPr lang="uk-UA" dirty="0" err="1" smtClean="0"/>
              <a:t>гіпокальціємії</a:t>
            </a:r>
            <a:r>
              <a:rPr lang="uk-UA" dirty="0" smtClean="0"/>
              <a:t>, передозуванні блокаторів кальцієвих каналів. Доза для дітей 0,2 </a:t>
            </a:r>
            <a:r>
              <a:rPr lang="uk-UA" dirty="0" err="1" smtClean="0"/>
              <a:t>мл</a:t>
            </a:r>
            <a:r>
              <a:rPr lang="uk-UA" dirty="0" smtClean="0"/>
              <a:t>/кг 10% розчину.</a:t>
            </a:r>
            <a:endParaRPr lang="ru-RU" dirty="0" smtClean="0"/>
          </a:p>
          <a:p>
            <a:r>
              <a:rPr lang="uk-UA" b="1" dirty="0" smtClean="0">
                <a:solidFill>
                  <a:srgbClr val="C00000"/>
                </a:solidFill>
              </a:rPr>
              <a:t> Магнію сульфат</a:t>
            </a:r>
            <a:r>
              <a:rPr lang="uk-UA" dirty="0" smtClean="0">
                <a:solidFill>
                  <a:srgbClr val="C00000"/>
                </a:solidFill>
              </a:rPr>
              <a:t> </a:t>
            </a:r>
            <a:r>
              <a:rPr lang="uk-UA" dirty="0" smtClean="0"/>
              <a:t>у дозі 1-2 мг/кг доцільно вводити при рефрактерній до дефібриляції фібриляції шлуночків, при </a:t>
            </a:r>
            <a:r>
              <a:rPr lang="uk-UA" dirty="0" err="1" smtClean="0"/>
              <a:t>піруетній</a:t>
            </a:r>
            <a:r>
              <a:rPr lang="uk-UA" dirty="0" smtClean="0"/>
              <a:t> формі </a:t>
            </a:r>
            <a:r>
              <a:rPr lang="uk-UA" dirty="0" err="1" smtClean="0"/>
              <a:t>шлуночкової</a:t>
            </a:r>
            <a:r>
              <a:rPr lang="uk-UA" dirty="0" smtClean="0"/>
              <a:t> тахікардії без пульсу або </a:t>
            </a:r>
            <a:r>
              <a:rPr lang="uk-UA" dirty="0" err="1" smtClean="0"/>
              <a:t>гіпомагніємії</a:t>
            </a:r>
            <a:r>
              <a:rPr lang="uk-UA" dirty="0" smtClean="0"/>
              <a:t> (у хронічних алкоголіків). Доза - 2 г (8 </a:t>
            </a:r>
            <a:r>
              <a:rPr lang="uk-UA" dirty="0" err="1" smtClean="0"/>
              <a:t>мл</a:t>
            </a:r>
            <a:r>
              <a:rPr lang="uk-UA" dirty="0" smtClean="0"/>
              <a:t> 25% розчину), введення можна повторити через 10-15 хв.</a:t>
            </a:r>
            <a:endParaRPr lang="ru-RU" dirty="0" smtClean="0"/>
          </a:p>
          <a:p>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001156" cy="6715148"/>
          </a:xfrm>
        </p:spPr>
        <p:txBody>
          <a:bodyPr>
            <a:normAutofit fontScale="92500"/>
          </a:bodyPr>
          <a:lstStyle/>
          <a:p>
            <a:r>
              <a:rPr lang="uk-UA" b="1" dirty="0" smtClean="0">
                <a:solidFill>
                  <a:srgbClr val="C00000"/>
                </a:solidFill>
              </a:rPr>
              <a:t>Шляхи</a:t>
            </a:r>
            <a:r>
              <a:rPr lang="uk-UA" dirty="0" smtClean="0">
                <a:solidFill>
                  <a:srgbClr val="C00000"/>
                </a:solidFill>
              </a:rPr>
              <a:t> </a:t>
            </a:r>
            <a:r>
              <a:rPr lang="uk-UA" b="1" dirty="0" smtClean="0">
                <a:solidFill>
                  <a:srgbClr val="C00000"/>
                </a:solidFill>
              </a:rPr>
              <a:t>введення медичних препаратів дорослим і дітям будь-якого віку при реанімаційних заходах:</a:t>
            </a:r>
            <a:endParaRPr lang="ru-RU" dirty="0" smtClean="0">
              <a:solidFill>
                <a:srgbClr val="C00000"/>
              </a:solidFill>
            </a:endParaRPr>
          </a:p>
          <a:p>
            <a:pPr lvl="0"/>
            <a:r>
              <a:rPr lang="uk-UA" dirty="0" smtClean="0"/>
              <a:t>В периферичні та центральні судини (бажано -  з катетеризацією).</a:t>
            </a:r>
            <a:endParaRPr lang="ru-RU" dirty="0" smtClean="0"/>
          </a:p>
          <a:p>
            <a:pPr lvl="0"/>
            <a:r>
              <a:rPr lang="uk-UA" dirty="0" err="1" smtClean="0"/>
              <a:t>Внутрішньокістковий</a:t>
            </a:r>
            <a:r>
              <a:rPr lang="uk-UA" dirty="0" smtClean="0"/>
              <a:t> шлях введення лікарських засобів за ефективністю не поступається </a:t>
            </a:r>
            <a:r>
              <a:rPr lang="uk-UA" dirty="0" err="1" smtClean="0"/>
              <a:t>внутрішньосудинному</a:t>
            </a:r>
            <a:r>
              <a:rPr lang="uk-UA" dirty="0" smtClean="0"/>
              <a:t>. Здійснюється у голівку плечової кістки або в проксимальну медіальну </a:t>
            </a:r>
            <a:r>
              <a:rPr lang="uk-UA" dirty="0" err="1" smtClean="0"/>
              <a:t>горбистість</a:t>
            </a:r>
            <a:r>
              <a:rPr lang="uk-UA" dirty="0" smtClean="0"/>
              <a:t> великогомілкової кістки. Глибина введення голки: для новонароджених та немовлят 0,5-1 см, для дітей 3-12 років - 1-1,5 см, для дорослих - 2,5 см. За умов відсутності пристроїв BIG  можна використати голку для </a:t>
            </a:r>
            <a:r>
              <a:rPr lang="uk-UA" dirty="0" err="1" smtClean="0"/>
              <a:t>гемотрансфузії</a:t>
            </a:r>
            <a:r>
              <a:rPr lang="uk-UA" dirty="0" smtClean="0"/>
              <a:t> з </a:t>
            </a:r>
            <a:r>
              <a:rPr lang="uk-UA" dirty="0" err="1" smtClean="0"/>
              <a:t>мандреном</a:t>
            </a:r>
            <a:r>
              <a:rPr lang="uk-UA" dirty="0" smtClean="0"/>
              <a:t>.</a:t>
            </a:r>
            <a:endParaRPr lang="ru-RU" dirty="0" smtClean="0"/>
          </a:p>
          <a:p>
            <a:endParaRPr lang="ru-R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715148"/>
          </a:xfrm>
        </p:spPr>
        <p:txBody>
          <a:bodyPr>
            <a:normAutofit fontScale="92500" lnSpcReduction="20000"/>
          </a:bodyPr>
          <a:lstStyle/>
          <a:p>
            <a:r>
              <a:rPr lang="uk-UA" sz="3500" b="1" dirty="0" smtClean="0">
                <a:solidFill>
                  <a:srgbClr val="C00000"/>
                </a:solidFill>
              </a:rPr>
              <a:t>Альтернативні шляхи введення медичних препаратів у новонароджених:</a:t>
            </a:r>
            <a:endParaRPr lang="ru-RU" sz="3500" dirty="0" smtClean="0">
              <a:solidFill>
                <a:srgbClr val="C00000"/>
              </a:solidFill>
            </a:endParaRPr>
          </a:p>
          <a:p>
            <a:pPr lvl="0"/>
            <a:r>
              <a:rPr lang="uk-UA" dirty="0" smtClean="0"/>
              <a:t>У новонароджених можна використати (як можливий) </a:t>
            </a:r>
            <a:r>
              <a:rPr lang="uk-UA" dirty="0" err="1" smtClean="0"/>
              <a:t>ендотрахеальний</a:t>
            </a:r>
            <a:r>
              <a:rPr lang="uk-UA" dirty="0" smtClean="0"/>
              <a:t> шлях введення 0,01 % розчину адреналіну 0,5 - 1,0 </a:t>
            </a:r>
            <a:r>
              <a:rPr lang="uk-UA" dirty="0" err="1" smtClean="0"/>
              <a:t>мл</a:t>
            </a:r>
            <a:r>
              <a:rPr lang="uk-UA" dirty="0" smtClean="0"/>
              <a:t>/кг (попереднє розведення </a:t>
            </a:r>
            <a:r>
              <a:rPr lang="uk-UA" dirty="0" err="1" smtClean="0"/>
              <a:t>офіцинального</a:t>
            </a:r>
            <a:r>
              <a:rPr lang="uk-UA" dirty="0" smtClean="0"/>
              <a:t> препарату 1:10).</a:t>
            </a:r>
            <a:endParaRPr lang="ru-RU" dirty="0" smtClean="0"/>
          </a:p>
          <a:p>
            <a:pPr lvl="0"/>
            <a:r>
              <a:rPr lang="uk-UA" dirty="0" smtClean="0"/>
              <a:t>Як рекомендований шлях введення ліків - катетеризувати вену пуповини (увести катетер на мінімальну глибину, що забезпечує зворотну течію крові після обережного відтягування поршня шприца). Швидко ввести 0,1-0,3 </a:t>
            </a:r>
            <a:r>
              <a:rPr lang="uk-UA" dirty="0" err="1" smtClean="0"/>
              <a:t>мл</a:t>
            </a:r>
            <a:r>
              <a:rPr lang="uk-UA" dirty="0" smtClean="0"/>
              <a:t>/кг 0,01% розчину адреналіну у вену пуповини (попереднє розведення </a:t>
            </a:r>
            <a:r>
              <a:rPr lang="uk-UA" dirty="0" err="1" smtClean="0"/>
              <a:t>офіцинального</a:t>
            </a:r>
            <a:r>
              <a:rPr lang="uk-UA" dirty="0" smtClean="0"/>
              <a:t> препарату 1:10). Повільно ввести 10 </a:t>
            </a:r>
            <a:r>
              <a:rPr lang="uk-UA" dirty="0" err="1" smtClean="0"/>
              <a:t>мл</a:t>
            </a:r>
            <a:r>
              <a:rPr lang="uk-UA" dirty="0" smtClean="0"/>
              <a:t>/кг 0,9 % розчину натрію хлориду (фізіологічного розчину) у вену пуповини за наявності показань.</a:t>
            </a:r>
            <a:endParaRPr lang="ru-RU" dirty="0" smtClean="0"/>
          </a:p>
          <a:p>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92500" lnSpcReduction="10000"/>
          </a:bodyPr>
          <a:lstStyle/>
          <a:p>
            <a:r>
              <a:rPr lang="uk-UA" sz="3600" b="1" dirty="0" smtClean="0">
                <a:solidFill>
                  <a:srgbClr val="C00000"/>
                </a:solidFill>
              </a:rPr>
              <a:t>Показання для припинення реанімаційних заходів:</a:t>
            </a:r>
            <a:endParaRPr lang="ru-RU" sz="3600" dirty="0" smtClean="0">
              <a:solidFill>
                <a:srgbClr val="C00000"/>
              </a:solidFill>
            </a:endParaRPr>
          </a:p>
          <a:p>
            <a:pPr lvl="0"/>
            <a:r>
              <a:rPr lang="uk-UA" dirty="0" smtClean="0"/>
              <a:t>Реанімаційні заходи треба припинити, якщо протягом 30 хвилин при вірно виконуваних реанімаційних заходах не відновиться кровообіг, зіниці залишаться розширеними та не реагуватимуть на світло, на ЕКГ буде зафіксована стійка асистолія. Але треба продовжувати серцево-легеневу реанімацію поки на ЕКГ регіструється ФШ/ШТ, при яких зберігається мінімальний метаболізм в міокарді. Як за винятком, СЛР продовжується при гіпотермії, втопленні в крижаній воді; передозуванні лікарських препаратів, що сповільнюють мозковий метаболізм; при переміжній ФШ/ШТ .</a:t>
            </a:r>
            <a:endParaRPr lang="ru-RU"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786874" cy="6643710"/>
          </a:xfrm>
        </p:spPr>
        <p:txBody>
          <a:bodyPr>
            <a:normAutofit/>
          </a:bodyPr>
          <a:lstStyle/>
          <a:p>
            <a:r>
              <a:rPr lang="ru-RU" sz="3600" b="1" dirty="0" err="1" smtClean="0">
                <a:solidFill>
                  <a:srgbClr val="C00000"/>
                </a:solidFill>
              </a:rPr>
              <a:t>Вмирання</a:t>
            </a:r>
            <a:r>
              <a:rPr lang="ru-RU" b="1" dirty="0" smtClean="0"/>
              <a:t> - </a:t>
            </a:r>
            <a:r>
              <a:rPr lang="ru-RU" b="1" dirty="0" err="1" smtClean="0"/>
              <a:t>процес</a:t>
            </a:r>
            <a:r>
              <a:rPr lang="ru-RU" b="1" dirty="0" smtClean="0"/>
              <a:t> </a:t>
            </a:r>
            <a:r>
              <a:rPr lang="ru-RU" b="1" dirty="0" err="1" smtClean="0"/>
              <a:t>згасання</a:t>
            </a:r>
            <a:r>
              <a:rPr lang="ru-RU" b="1" dirty="0" smtClean="0"/>
              <a:t> </a:t>
            </a:r>
            <a:r>
              <a:rPr lang="ru-RU" b="1" dirty="0" err="1" smtClean="0"/>
              <a:t>життєвих</a:t>
            </a:r>
            <a:r>
              <a:rPr lang="ru-RU" b="1" dirty="0" smtClean="0"/>
              <a:t> </a:t>
            </a:r>
            <a:r>
              <a:rPr lang="ru-RU" b="1" dirty="0" err="1" smtClean="0"/>
              <a:t>функцій</a:t>
            </a:r>
            <a:r>
              <a:rPr lang="ru-RU" b="1" dirty="0" smtClean="0"/>
              <a:t> </a:t>
            </a:r>
            <a:r>
              <a:rPr lang="ru-RU" b="1" dirty="0" err="1" smtClean="0"/>
              <a:t>організму</a:t>
            </a:r>
            <a:r>
              <a:rPr lang="ru-RU" b="1" dirty="0" smtClean="0"/>
              <a:t> - не </a:t>
            </a:r>
            <a:r>
              <a:rPr lang="ru-RU" b="1" dirty="0" err="1" smtClean="0"/>
              <a:t>тільки</a:t>
            </a:r>
            <a:r>
              <a:rPr lang="ru-RU" b="1" dirty="0" smtClean="0"/>
              <a:t> </a:t>
            </a:r>
            <a:r>
              <a:rPr lang="ru-RU" b="1" dirty="0" err="1" smtClean="0"/>
              <a:t>якісний</a:t>
            </a:r>
            <a:r>
              <a:rPr lang="ru-RU" b="1" dirty="0" smtClean="0"/>
              <a:t> </a:t>
            </a:r>
            <a:r>
              <a:rPr lang="ru-RU" b="1" dirty="0" err="1" smtClean="0"/>
              <a:t>перехід</a:t>
            </a:r>
            <a:r>
              <a:rPr lang="ru-RU" b="1" dirty="0" smtClean="0"/>
              <a:t> </a:t>
            </a:r>
            <a:r>
              <a:rPr lang="ru-RU" b="1" dirty="0" err="1" smtClean="0"/>
              <a:t>від</a:t>
            </a:r>
            <a:r>
              <a:rPr lang="ru-RU" b="1" dirty="0" smtClean="0"/>
              <a:t> </a:t>
            </a:r>
            <a:r>
              <a:rPr lang="ru-RU" b="1" dirty="0" err="1" smtClean="0"/>
              <a:t>життя</a:t>
            </a:r>
            <a:r>
              <a:rPr lang="ru-RU" b="1" dirty="0" smtClean="0"/>
              <a:t> до </a:t>
            </a:r>
            <a:r>
              <a:rPr lang="ru-RU" b="1" dirty="0" err="1" smtClean="0"/>
              <a:t>смерті</a:t>
            </a:r>
            <a:r>
              <a:rPr lang="ru-RU" b="1" dirty="0" smtClean="0"/>
              <a:t>, а </a:t>
            </a:r>
            <a:r>
              <a:rPr lang="ru-RU" b="1" dirty="0" err="1" smtClean="0"/>
              <a:t>характеризується</a:t>
            </a:r>
            <a:r>
              <a:rPr lang="ru-RU" b="1" dirty="0" smtClean="0"/>
              <a:t> </a:t>
            </a:r>
            <a:r>
              <a:rPr lang="ru-RU" b="1" dirty="0" err="1" smtClean="0"/>
              <a:t>закономірними</a:t>
            </a:r>
            <a:r>
              <a:rPr lang="ru-RU" b="1" dirty="0" smtClean="0"/>
              <a:t> </a:t>
            </a:r>
            <a:r>
              <a:rPr lang="ru-RU" b="1" dirty="0" err="1" smtClean="0"/>
              <a:t>порушеннями</a:t>
            </a:r>
            <a:r>
              <a:rPr lang="ru-RU" b="1" dirty="0" smtClean="0"/>
              <a:t> </a:t>
            </a:r>
            <a:r>
              <a:rPr lang="ru-RU" b="1" dirty="0" err="1" smtClean="0"/>
              <a:t>функцій</a:t>
            </a:r>
            <a:r>
              <a:rPr lang="ru-RU" b="1" dirty="0" smtClean="0"/>
              <a:t> </a:t>
            </a:r>
            <a:r>
              <a:rPr lang="ru-RU" b="1" dirty="0" err="1" smtClean="0"/>
              <a:t>і</a:t>
            </a:r>
            <a:r>
              <a:rPr lang="ru-RU" b="1" dirty="0" smtClean="0"/>
              <a:t> систем </a:t>
            </a:r>
            <a:r>
              <a:rPr lang="ru-RU" b="1" dirty="0" err="1" smtClean="0"/>
              <a:t>організму</a:t>
            </a:r>
            <a:r>
              <a:rPr lang="ru-RU" b="1" dirty="0" smtClean="0"/>
              <a:t>, </a:t>
            </a:r>
            <a:r>
              <a:rPr lang="ru-RU" b="1" dirty="0" err="1" smtClean="0"/>
              <a:t>які</a:t>
            </a:r>
            <a:r>
              <a:rPr lang="ru-RU" b="1" dirty="0" smtClean="0"/>
              <a:t> </a:t>
            </a:r>
            <a:r>
              <a:rPr lang="ru-RU" b="1" dirty="0" err="1" smtClean="0"/>
              <a:t>закінчуються</a:t>
            </a:r>
            <a:r>
              <a:rPr lang="ru-RU" b="1" dirty="0" smtClean="0"/>
              <a:t> </a:t>
            </a:r>
            <a:r>
              <a:rPr lang="ru-RU" b="1" dirty="0" err="1" smtClean="0"/>
              <a:t>їх</a:t>
            </a:r>
            <a:r>
              <a:rPr lang="ru-RU" b="1" dirty="0" smtClean="0"/>
              <a:t> </a:t>
            </a:r>
            <a:r>
              <a:rPr lang="ru-RU" b="1" dirty="0" err="1" smtClean="0"/>
              <a:t>вимиканням</a:t>
            </a:r>
            <a:r>
              <a:rPr lang="ru-RU" b="1" dirty="0" smtClean="0"/>
              <a:t>. </a:t>
            </a:r>
            <a:r>
              <a:rPr lang="ru-RU" b="1" dirty="0" err="1" smtClean="0"/>
              <a:t>Наявність</a:t>
            </a:r>
            <a:r>
              <a:rPr lang="ru-RU" b="1" dirty="0" smtClean="0"/>
              <a:t> </a:t>
            </a:r>
            <a:r>
              <a:rPr lang="ru-RU" b="1" dirty="0" err="1" smtClean="0"/>
              <a:t>послідовності</a:t>
            </a:r>
            <a:r>
              <a:rPr lang="ru-RU" b="1" dirty="0" smtClean="0"/>
              <a:t> та </a:t>
            </a:r>
            <a:r>
              <a:rPr lang="ru-RU" b="1" dirty="0" err="1" smtClean="0"/>
              <a:t>поступовості</a:t>
            </a:r>
            <a:r>
              <a:rPr lang="ru-RU" b="1" dirty="0" smtClean="0"/>
              <a:t> </a:t>
            </a:r>
            <a:r>
              <a:rPr lang="ru-RU" b="1" dirty="0" err="1" smtClean="0"/>
              <a:t>виключення</a:t>
            </a:r>
            <a:r>
              <a:rPr lang="ru-RU" b="1" dirty="0" smtClean="0"/>
              <a:t> </a:t>
            </a:r>
            <a:r>
              <a:rPr lang="ru-RU" b="1" dirty="0" err="1" smtClean="0"/>
              <a:t>функцій</a:t>
            </a:r>
            <a:r>
              <a:rPr lang="ru-RU" b="1" dirty="0" smtClean="0"/>
              <a:t> </a:t>
            </a:r>
            <a:r>
              <a:rPr lang="ru-RU" b="1" dirty="0" err="1" smtClean="0"/>
              <a:t>дає</a:t>
            </a:r>
            <a:r>
              <a:rPr lang="ru-RU" b="1" dirty="0" smtClean="0"/>
              <a:t> час та </a:t>
            </a:r>
            <a:r>
              <a:rPr lang="ru-RU" b="1" dirty="0" err="1" smtClean="0"/>
              <a:t>обумовлює</a:t>
            </a:r>
            <a:r>
              <a:rPr lang="ru-RU" b="1" dirty="0" smtClean="0"/>
              <a:t> </a:t>
            </a:r>
            <a:r>
              <a:rPr lang="ru-RU" b="1" dirty="0" err="1" smtClean="0"/>
              <a:t>можливість</a:t>
            </a:r>
            <a:r>
              <a:rPr lang="ru-RU" b="1" dirty="0" smtClean="0"/>
              <a:t> </a:t>
            </a:r>
            <a:r>
              <a:rPr lang="ru-RU" b="1" dirty="0" err="1" smtClean="0"/>
              <a:t>втручання</a:t>
            </a:r>
            <a:r>
              <a:rPr lang="ru-RU" b="1" dirty="0" smtClean="0"/>
              <a:t> </a:t>
            </a:r>
            <a:r>
              <a:rPr lang="ru-RU" b="1" dirty="0" err="1" smtClean="0"/>
              <a:t>з</a:t>
            </a:r>
            <a:r>
              <a:rPr lang="ru-RU" b="1" dirty="0" smtClean="0"/>
              <a:t> метою </a:t>
            </a:r>
            <a:r>
              <a:rPr lang="ru-RU" b="1" dirty="0" err="1" smtClean="0"/>
              <a:t>відновлення</a:t>
            </a:r>
            <a:r>
              <a:rPr lang="ru-RU" b="1" dirty="0" smtClean="0"/>
              <a:t> </a:t>
            </a:r>
            <a:r>
              <a:rPr lang="ru-RU" b="1" dirty="0" err="1" smtClean="0"/>
              <a:t>життя</a:t>
            </a:r>
            <a:r>
              <a:rPr lang="ru-RU" b="1" dirty="0" smtClean="0"/>
              <a:t>.</a:t>
            </a:r>
          </a:p>
          <a:p>
            <a:r>
              <a:rPr lang="ru-RU" sz="3600" b="1" dirty="0" err="1" smtClean="0">
                <a:solidFill>
                  <a:srgbClr val="C00000"/>
                </a:solidFill>
              </a:rPr>
              <a:t>Термінальні</a:t>
            </a:r>
            <a:r>
              <a:rPr lang="ru-RU" sz="3600" b="1" dirty="0" smtClean="0">
                <a:solidFill>
                  <a:srgbClr val="C00000"/>
                </a:solidFill>
              </a:rPr>
              <a:t> </a:t>
            </a:r>
            <a:r>
              <a:rPr lang="ru-RU" sz="3600" b="1" dirty="0" err="1" smtClean="0">
                <a:solidFill>
                  <a:srgbClr val="C00000"/>
                </a:solidFill>
              </a:rPr>
              <a:t>стани</a:t>
            </a:r>
            <a:r>
              <a:rPr lang="ru-RU" sz="3600" b="1" dirty="0" smtClean="0">
                <a:solidFill>
                  <a:srgbClr val="C00000"/>
                </a:solidFill>
              </a:rPr>
              <a:t> </a:t>
            </a:r>
            <a:r>
              <a:rPr lang="ru-RU" b="1" dirty="0" smtClean="0"/>
              <a:t>- </a:t>
            </a:r>
            <a:r>
              <a:rPr lang="ru-RU" b="1" dirty="0" err="1" smtClean="0"/>
              <a:t>останні</a:t>
            </a:r>
            <a:r>
              <a:rPr lang="ru-RU" b="1" dirty="0" smtClean="0"/>
              <a:t> </a:t>
            </a:r>
            <a:r>
              <a:rPr lang="ru-RU" b="1" dirty="0" err="1" smtClean="0"/>
              <a:t>стадії</a:t>
            </a:r>
            <a:r>
              <a:rPr lang="ru-RU" b="1" dirty="0" smtClean="0"/>
              <a:t> </a:t>
            </a:r>
            <a:r>
              <a:rPr lang="ru-RU" b="1" dirty="0" err="1" smtClean="0"/>
              <a:t>життя</a:t>
            </a:r>
            <a:r>
              <a:rPr lang="ru-RU" b="1" dirty="0" smtClean="0"/>
              <a:t> (</a:t>
            </a:r>
            <a:r>
              <a:rPr lang="ru-RU" b="1" dirty="0" err="1" smtClean="0"/>
              <a:t>граничні</a:t>
            </a:r>
            <a:r>
              <a:rPr lang="ru-RU" b="1" dirty="0" smtClean="0"/>
              <a:t> </a:t>
            </a:r>
            <a:r>
              <a:rPr lang="ru-RU" b="1" dirty="0" err="1" smtClean="0"/>
              <a:t>між</a:t>
            </a:r>
            <a:r>
              <a:rPr lang="ru-RU" b="1" dirty="0" smtClean="0"/>
              <a:t> </a:t>
            </a:r>
            <a:r>
              <a:rPr lang="ru-RU" b="1" dirty="0" err="1" smtClean="0"/>
              <a:t>життям</a:t>
            </a:r>
            <a:r>
              <a:rPr lang="ru-RU" b="1" dirty="0" smtClean="0"/>
              <a:t> </a:t>
            </a:r>
            <a:r>
              <a:rPr lang="ru-RU" b="1" dirty="0" err="1" smtClean="0"/>
              <a:t>і</a:t>
            </a:r>
            <a:r>
              <a:rPr lang="ru-RU" b="1" dirty="0" smtClean="0"/>
              <a:t> </a:t>
            </a:r>
            <a:r>
              <a:rPr lang="ru-RU" b="1" dirty="0" err="1" smtClean="0"/>
              <a:t>смертю</a:t>
            </a:r>
            <a:r>
              <a:rPr lang="ru-RU" b="1" dirty="0" smtClean="0"/>
              <a:t>): </a:t>
            </a:r>
            <a:r>
              <a:rPr lang="ru-RU" b="1" dirty="0" err="1" smtClean="0"/>
              <a:t>преагонія</a:t>
            </a:r>
            <a:r>
              <a:rPr lang="ru-RU" b="1" dirty="0" smtClean="0"/>
              <a:t>, </a:t>
            </a:r>
            <a:r>
              <a:rPr lang="ru-RU" b="1" dirty="0" err="1" smtClean="0"/>
              <a:t>термінальна</a:t>
            </a:r>
            <a:r>
              <a:rPr lang="ru-RU" b="1" dirty="0" smtClean="0"/>
              <a:t> пауза, </a:t>
            </a:r>
            <a:r>
              <a:rPr lang="ru-RU" b="1" dirty="0" err="1" smtClean="0"/>
              <a:t>агонія</a:t>
            </a:r>
            <a:r>
              <a:rPr lang="ru-RU" b="1" dirty="0" smtClean="0"/>
              <a:t>, </a:t>
            </a:r>
            <a:r>
              <a:rPr lang="ru-RU" b="1" dirty="0" err="1" smtClean="0"/>
              <a:t>клінічна</a:t>
            </a:r>
            <a:r>
              <a:rPr lang="ru-RU" b="1" dirty="0" smtClean="0"/>
              <a:t> смерть.</a:t>
            </a:r>
          </a:p>
          <a:p>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643710"/>
          </a:xfrm>
        </p:spPr>
        <p:txBody>
          <a:bodyPr>
            <a:normAutofit fontScale="92500"/>
          </a:bodyPr>
          <a:lstStyle/>
          <a:p>
            <a:pPr lvl="0"/>
            <a:r>
              <a:rPr lang="uk-UA" b="1" dirty="0" smtClean="0">
                <a:solidFill>
                  <a:srgbClr val="C00000"/>
                </a:solidFill>
              </a:rPr>
              <a:t>Реанімацію новонародженого </a:t>
            </a:r>
            <a:r>
              <a:rPr lang="uk-UA" dirty="0" smtClean="0"/>
              <a:t>можна припинити якщо, незважаючи на своєчасне, правильне і повне виконання всіх її заходів, у дитини відсутня серцева діяльність протягом щонайменше 10 хвилин. Водночас вирішення лікаря продовжити надання реанімаційної допомоги в такій ситуації довше 10 хвилин є прийнятним і може враховувати можливу причину критичного стану, </a:t>
            </a:r>
            <a:r>
              <a:rPr lang="uk-UA" dirty="0" err="1" smtClean="0"/>
              <a:t>гестаційний</a:t>
            </a:r>
            <a:r>
              <a:rPr lang="uk-UA" dirty="0" smtClean="0"/>
              <a:t> вік дитини, наявні ускладнення, можливість застосування лікувальної гіпотермії. Тривалу (довше 30 хвилин) відсутність самостійного дихання щойно народженої дитини за наявності серцевої діяльності не можна вважати надійним критерієм, що вказує на необхідність припинення реанімації.</a:t>
            </a:r>
            <a:endParaRPr lang="ru-RU" dirty="0" smtClean="0"/>
          </a:p>
          <a:p>
            <a:endParaRPr lang="ru-R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9144000" cy="928688"/>
          </a:xfrm>
          <a:solidFill>
            <a:srgbClr val="E4D180"/>
          </a:solidFill>
        </p:spPr>
        <p:txBody>
          <a:bodyPr/>
          <a:lstStyle/>
          <a:p>
            <a:pPr eaLnBrk="1" hangingPunct="1"/>
            <a:r>
              <a:rPr lang="ru-RU" b="1" smtClean="0">
                <a:solidFill>
                  <a:srgbClr val="800000"/>
                </a:solidFill>
              </a:rPr>
              <a:t>Благодарю за внимание!</a:t>
            </a:r>
          </a:p>
        </p:txBody>
      </p:sp>
      <p:sp>
        <p:nvSpPr>
          <p:cNvPr id="105475" name="Rectangle 3"/>
          <p:cNvSpPr>
            <a:spLocks noGrp="1" noChangeArrowheads="1"/>
          </p:cNvSpPr>
          <p:nvPr>
            <p:ph type="body" idx="1"/>
          </p:nvPr>
        </p:nvSpPr>
        <p:spPr/>
        <p:txBody>
          <a:bodyPr/>
          <a:lstStyle/>
          <a:p>
            <a:pPr eaLnBrk="1" hangingPunct="1"/>
            <a:endParaRPr lang="uk-UA" smtClean="0"/>
          </a:p>
        </p:txBody>
      </p:sp>
      <p:pic>
        <p:nvPicPr>
          <p:cNvPr id="105476" name="Picture 4" descr="picture"/>
          <p:cNvPicPr preferRelativeResize="0">
            <a:picLocks noChangeArrowheads="1"/>
          </p:cNvPicPr>
          <p:nvPr/>
        </p:nvPicPr>
        <p:blipFill>
          <a:blip r:embed="rId2"/>
          <a:srcRect/>
          <a:stretch>
            <a:fillRect/>
          </a:stretch>
        </p:blipFill>
        <p:spPr bwMode="auto">
          <a:xfrm>
            <a:off x="-180975" y="0"/>
            <a:ext cx="9505950" cy="6858000"/>
          </a:xfrm>
          <a:prstGeom prst="rect">
            <a:avLst/>
          </a:prstGeom>
          <a:solidFill>
            <a:srgbClr val="FFFFFF"/>
          </a:solidFill>
          <a:ln w="9525">
            <a:solidFill>
              <a:srgbClr val="000000"/>
            </a:solidFill>
            <a:round/>
            <a:headEnd/>
            <a:tailEnd/>
          </a:ln>
        </p:spPr>
      </p:pic>
      <p:sp>
        <p:nvSpPr>
          <p:cNvPr id="105477" name="Rectangle 5"/>
          <p:cNvSpPr>
            <a:spLocks noChangeArrowheads="1"/>
          </p:cNvSpPr>
          <p:nvPr/>
        </p:nvSpPr>
        <p:spPr bwMode="auto">
          <a:xfrm>
            <a:off x="1042988" y="5876925"/>
            <a:ext cx="6502400" cy="701675"/>
          </a:xfrm>
          <a:prstGeom prst="rect">
            <a:avLst/>
          </a:prstGeom>
          <a:noFill/>
          <a:ln w="9525">
            <a:noFill/>
            <a:miter lim="800000"/>
            <a:headEnd/>
            <a:tailEnd/>
          </a:ln>
        </p:spPr>
        <p:txBody>
          <a:bodyPr wrap="none">
            <a:spAutoFit/>
          </a:bodyPr>
          <a:lstStyle/>
          <a:p>
            <a:r>
              <a:rPr lang="uk-UA" sz="4000" b="1">
                <a:solidFill>
                  <a:schemeClr val="bg1"/>
                </a:solidFill>
              </a:rPr>
              <a:t>Благодарю за внимание!</a:t>
            </a:r>
            <a:endParaRPr lang="ru-RU" sz="4000" b="1">
              <a:solidFill>
                <a:schemeClr val="bg1"/>
              </a:solidFill>
            </a:endParaRPr>
          </a:p>
        </p:txBody>
      </p:sp>
      <p:pic>
        <p:nvPicPr>
          <p:cNvPr id="105478" name="Picture 6" descr="C:\Users\FROZR\Pictures\адам.jpg"/>
          <p:cNvPicPr>
            <a:picLocks noChangeAspect="1" noChangeArrowheads="1"/>
          </p:cNvPicPr>
          <p:nvPr/>
        </p:nvPicPr>
        <p:blipFill>
          <a:blip r:embed="rId3"/>
          <a:srcRect/>
          <a:stretch>
            <a:fillRect/>
          </a:stretch>
        </p:blipFill>
        <p:spPr bwMode="auto">
          <a:xfrm>
            <a:off x="-1143000" y="-1143000"/>
            <a:ext cx="14654213" cy="9010650"/>
          </a:xfrm>
          <a:prstGeom prst="rect">
            <a:avLst/>
          </a:prstGeom>
          <a:noFill/>
          <a:ln w="9525">
            <a:noFill/>
            <a:miter lim="800000"/>
            <a:headEnd/>
            <a:tailEnd/>
          </a:ln>
        </p:spPr>
      </p:pic>
      <p:sp>
        <p:nvSpPr>
          <p:cNvPr id="7" name="TextBox 6"/>
          <p:cNvSpPr txBox="1"/>
          <p:nvPr/>
        </p:nvSpPr>
        <p:spPr>
          <a:xfrm>
            <a:off x="928662" y="571480"/>
            <a:ext cx="4992521" cy="830997"/>
          </a:xfrm>
          <a:prstGeom prst="rect">
            <a:avLst/>
          </a:prstGeom>
          <a:noFill/>
        </p:spPr>
        <p:txBody>
          <a:bodyPr wrap="none" rtlCol="0">
            <a:spAutoFit/>
          </a:bodyPr>
          <a:lstStyle/>
          <a:p>
            <a:r>
              <a:rPr lang="ru-RU" sz="4800" b="1" dirty="0" smtClean="0">
                <a:solidFill>
                  <a:srgbClr val="A14141"/>
                </a:solidFill>
              </a:rPr>
              <a:t>ДЯКУЮ ЗА УВАГУ!</a:t>
            </a:r>
            <a:endParaRPr lang="ru-RU" sz="4800" b="1" dirty="0">
              <a:solidFill>
                <a:srgbClr val="A1414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715148"/>
          </a:xfrm>
        </p:spPr>
        <p:txBody>
          <a:bodyPr>
            <a:normAutofit lnSpcReduction="10000"/>
          </a:bodyPr>
          <a:lstStyle/>
          <a:p>
            <a:pPr marL="0" indent="0"/>
            <a:r>
              <a:rPr lang="ru-RU" sz="3600" b="1" dirty="0" smtClean="0">
                <a:solidFill>
                  <a:srgbClr val="C00000"/>
                </a:solidFill>
              </a:rPr>
              <a:t> </a:t>
            </a:r>
            <a:r>
              <a:rPr lang="ru-RU" sz="3600" b="1" dirty="0" err="1" smtClean="0">
                <a:solidFill>
                  <a:srgbClr val="C00000"/>
                </a:solidFill>
              </a:rPr>
              <a:t>Преагонія</a:t>
            </a:r>
            <a:r>
              <a:rPr lang="ru-RU" sz="3600" b="1" dirty="0" smtClean="0">
                <a:solidFill>
                  <a:srgbClr val="C00000"/>
                </a:solidFill>
              </a:rPr>
              <a:t> </a:t>
            </a:r>
            <a:r>
              <a:rPr lang="ru-RU" b="1" dirty="0" err="1" smtClean="0"/>
              <a:t>характеризується</a:t>
            </a:r>
            <a:r>
              <a:rPr lang="ru-RU" b="1" dirty="0" smtClean="0"/>
              <a:t> </a:t>
            </a:r>
            <a:r>
              <a:rPr lang="ru-RU" b="1" dirty="0" err="1" smtClean="0"/>
              <a:t>важким</a:t>
            </a:r>
            <a:r>
              <a:rPr lang="ru-RU" b="1" dirty="0" smtClean="0"/>
              <a:t> </a:t>
            </a:r>
            <a:r>
              <a:rPr lang="ru-RU" b="1" dirty="0" err="1" smtClean="0"/>
              <a:t>порушенням</a:t>
            </a:r>
            <a:r>
              <a:rPr lang="ru-RU" b="1" dirty="0" smtClean="0"/>
              <a:t> </a:t>
            </a:r>
            <a:r>
              <a:rPr lang="ru-RU" b="1" dirty="0" err="1" smtClean="0"/>
              <a:t>діяльності</a:t>
            </a:r>
            <a:r>
              <a:rPr lang="ru-RU" b="1" dirty="0" smtClean="0"/>
              <a:t> ЦНС, </a:t>
            </a:r>
            <a:r>
              <a:rPr lang="ru-RU" b="1" dirty="0" err="1" smtClean="0"/>
              <a:t>дихання</a:t>
            </a:r>
            <a:r>
              <a:rPr lang="ru-RU" b="1" dirty="0" smtClean="0"/>
              <a:t> </a:t>
            </a:r>
            <a:r>
              <a:rPr lang="ru-RU" b="1" dirty="0" err="1" smtClean="0"/>
              <a:t>і</a:t>
            </a:r>
            <a:r>
              <a:rPr lang="ru-RU" b="1" dirty="0" smtClean="0"/>
              <a:t> </a:t>
            </a:r>
            <a:r>
              <a:rPr lang="ru-RU" b="1" dirty="0" err="1" smtClean="0"/>
              <a:t>кровообігу</a:t>
            </a:r>
            <a:r>
              <a:rPr lang="ru-RU" b="1" dirty="0" smtClean="0"/>
              <a:t> </a:t>
            </a:r>
            <a:r>
              <a:rPr lang="ru-RU" b="1" dirty="0" err="1" smtClean="0"/>
              <a:t>зворотного</a:t>
            </a:r>
            <a:r>
              <a:rPr lang="ru-RU" b="1" dirty="0" smtClean="0"/>
              <a:t> характеру.</a:t>
            </a:r>
          </a:p>
          <a:p>
            <a:pPr marL="0" indent="0">
              <a:buNone/>
            </a:pPr>
            <a:r>
              <a:rPr lang="ru-RU" b="1" dirty="0" err="1" smtClean="0"/>
              <a:t>Поступове</a:t>
            </a:r>
            <a:r>
              <a:rPr lang="ru-RU" b="1" dirty="0" smtClean="0"/>
              <a:t> </a:t>
            </a:r>
            <a:r>
              <a:rPr lang="ru-RU" b="1" dirty="0" err="1" smtClean="0"/>
              <a:t>пригнічення</a:t>
            </a:r>
            <a:r>
              <a:rPr lang="ru-RU" b="1" dirty="0" smtClean="0"/>
              <a:t> </a:t>
            </a:r>
            <a:r>
              <a:rPr lang="ru-RU" b="1" dirty="0" err="1" smtClean="0"/>
              <a:t>свідомості</a:t>
            </a:r>
            <a:r>
              <a:rPr lang="ru-RU" b="1" dirty="0" smtClean="0"/>
              <a:t> та </a:t>
            </a:r>
            <a:r>
              <a:rPr lang="ru-RU" b="1" dirty="0" err="1" smtClean="0"/>
              <a:t>зниження</a:t>
            </a:r>
            <a:r>
              <a:rPr lang="ru-RU" b="1" dirty="0" smtClean="0"/>
              <a:t> </a:t>
            </a:r>
            <a:r>
              <a:rPr lang="ru-RU" b="1" dirty="0" err="1" smtClean="0"/>
              <a:t>рефлексів</a:t>
            </a:r>
            <a:r>
              <a:rPr lang="ru-RU" b="1" dirty="0" smtClean="0"/>
              <a:t>, </a:t>
            </a:r>
            <a:r>
              <a:rPr lang="ru-RU" b="1" dirty="0" err="1" smtClean="0"/>
              <a:t>порушення</a:t>
            </a:r>
            <a:r>
              <a:rPr lang="ru-RU" b="1" dirty="0" smtClean="0"/>
              <a:t> </a:t>
            </a:r>
            <a:r>
              <a:rPr lang="ru-RU" b="1" dirty="0" err="1" smtClean="0"/>
              <a:t>патерну</a:t>
            </a:r>
            <a:r>
              <a:rPr lang="ru-RU" b="1" dirty="0" smtClean="0"/>
              <a:t> </a:t>
            </a:r>
            <a:r>
              <a:rPr lang="ru-RU" b="1" dirty="0" err="1" smtClean="0"/>
              <a:t>дихання</a:t>
            </a:r>
            <a:r>
              <a:rPr lang="ru-RU" b="1" dirty="0" smtClean="0"/>
              <a:t>, </a:t>
            </a:r>
            <a:r>
              <a:rPr lang="ru-RU" b="1" dirty="0" err="1" smtClean="0"/>
              <a:t>розвивається</a:t>
            </a:r>
            <a:r>
              <a:rPr lang="ru-RU" b="1" dirty="0" smtClean="0"/>
              <a:t> </a:t>
            </a:r>
            <a:r>
              <a:rPr lang="ru-RU" b="1" dirty="0" err="1" smtClean="0"/>
              <a:t>артеріальна</a:t>
            </a:r>
            <a:r>
              <a:rPr lang="ru-RU" b="1" dirty="0" smtClean="0"/>
              <a:t> </a:t>
            </a:r>
            <a:r>
              <a:rPr lang="ru-RU" b="1" dirty="0" err="1" smtClean="0"/>
              <a:t>гіпотензія</a:t>
            </a:r>
            <a:r>
              <a:rPr lang="ru-RU" b="1" dirty="0" smtClean="0"/>
              <a:t> </a:t>
            </a:r>
            <a:r>
              <a:rPr lang="ru-RU" b="1" dirty="0" err="1" smtClean="0"/>
              <a:t>та</a:t>
            </a:r>
            <a:r>
              <a:rPr lang="ru-RU" b="1" dirty="0" smtClean="0"/>
              <a:t> </a:t>
            </a:r>
            <a:r>
              <a:rPr lang="ru-RU" b="1" dirty="0" err="1" smtClean="0"/>
              <a:t>виражені</a:t>
            </a:r>
            <a:r>
              <a:rPr lang="ru-RU" b="1" dirty="0" smtClean="0"/>
              <a:t> </a:t>
            </a:r>
            <a:r>
              <a:rPr lang="ru-RU" b="1" dirty="0" err="1" smtClean="0"/>
              <a:t>порушення</a:t>
            </a:r>
            <a:r>
              <a:rPr lang="ru-RU" b="1" dirty="0" smtClean="0"/>
              <a:t> </a:t>
            </a:r>
            <a:r>
              <a:rPr lang="ru-RU" b="1" dirty="0" err="1" smtClean="0"/>
              <a:t>мікроциркуляції</a:t>
            </a:r>
            <a:r>
              <a:rPr lang="ru-RU" b="1" dirty="0" smtClean="0"/>
              <a:t>, </a:t>
            </a:r>
            <a:r>
              <a:rPr lang="ru-RU" b="1" dirty="0" err="1" smtClean="0"/>
              <a:t>які</a:t>
            </a:r>
            <a:r>
              <a:rPr lang="ru-RU" b="1" dirty="0" smtClean="0"/>
              <a:t> </a:t>
            </a:r>
            <a:r>
              <a:rPr lang="ru-RU" b="1" dirty="0" err="1" smtClean="0"/>
              <a:t>характеризуються</a:t>
            </a:r>
            <a:r>
              <a:rPr lang="ru-RU" b="1" dirty="0" smtClean="0"/>
              <a:t> </a:t>
            </a:r>
            <a:r>
              <a:rPr lang="ru-RU" b="1" dirty="0" err="1" smtClean="0"/>
              <a:t>появою</a:t>
            </a:r>
            <a:r>
              <a:rPr lang="ru-RU" b="1" dirty="0" smtClean="0"/>
              <a:t> </a:t>
            </a:r>
            <a:r>
              <a:rPr lang="ru-RU" b="1" dirty="0" err="1" smtClean="0"/>
              <a:t>гіпостатичних</a:t>
            </a:r>
            <a:r>
              <a:rPr lang="ru-RU" b="1" dirty="0" smtClean="0"/>
              <a:t> </a:t>
            </a:r>
            <a:r>
              <a:rPr lang="ru-RU" b="1" dirty="0" err="1" smtClean="0"/>
              <a:t>плям</a:t>
            </a:r>
            <a:r>
              <a:rPr lang="ru-RU" b="1" dirty="0" smtClean="0"/>
              <a:t> на </a:t>
            </a:r>
            <a:r>
              <a:rPr lang="ru-RU" b="1" dirty="0" err="1" smtClean="0"/>
              <a:t>кінцівках</a:t>
            </a:r>
            <a:r>
              <a:rPr lang="ru-RU" b="1" dirty="0" smtClean="0"/>
              <a:t>, </a:t>
            </a:r>
            <a:r>
              <a:rPr lang="ru-RU" b="1" dirty="0" err="1" smtClean="0"/>
              <a:t>зростає</a:t>
            </a:r>
            <a:r>
              <a:rPr lang="ru-RU" b="1" dirty="0" smtClean="0"/>
              <a:t> </a:t>
            </a:r>
            <a:r>
              <a:rPr lang="ru-RU" b="1" dirty="0" err="1" smtClean="0"/>
              <a:t>ціаноз</a:t>
            </a:r>
            <a:r>
              <a:rPr lang="ru-RU" b="1" dirty="0" smtClean="0"/>
              <a:t> </a:t>
            </a:r>
            <a:r>
              <a:rPr lang="ru-RU" b="1" dirty="0" err="1" smtClean="0"/>
              <a:t>або</a:t>
            </a:r>
            <a:r>
              <a:rPr lang="ru-RU" b="1" dirty="0" smtClean="0"/>
              <a:t> </a:t>
            </a:r>
            <a:r>
              <a:rPr lang="ru-RU" b="1" dirty="0" err="1" smtClean="0"/>
              <a:t>блідість</a:t>
            </a:r>
            <a:r>
              <a:rPr lang="ru-RU" b="1" dirty="0" smtClean="0"/>
              <a:t> </a:t>
            </a:r>
            <a:r>
              <a:rPr lang="ru-RU" b="1" dirty="0" err="1" smtClean="0"/>
              <a:t>шкірних</a:t>
            </a:r>
            <a:r>
              <a:rPr lang="ru-RU" b="1" dirty="0" smtClean="0"/>
              <a:t> </a:t>
            </a:r>
            <a:r>
              <a:rPr lang="ru-RU" b="1" dirty="0" err="1" smtClean="0"/>
              <a:t>покривів</a:t>
            </a:r>
            <a:r>
              <a:rPr lang="ru-RU" b="1" dirty="0" smtClean="0"/>
              <a:t>.</a:t>
            </a:r>
          </a:p>
          <a:p>
            <a:pPr marL="0" indent="0">
              <a:buNone/>
            </a:pPr>
            <a:r>
              <a:rPr lang="ru-RU" b="1" dirty="0" err="1" smtClean="0"/>
              <a:t>Стадія</a:t>
            </a:r>
            <a:r>
              <a:rPr lang="ru-RU" b="1" dirty="0" smtClean="0"/>
              <a:t> </a:t>
            </a:r>
            <a:r>
              <a:rPr lang="ru-RU" b="1" dirty="0" err="1" smtClean="0">
                <a:solidFill>
                  <a:srgbClr val="C00000"/>
                </a:solidFill>
              </a:rPr>
              <a:t>преагонії</a:t>
            </a:r>
            <a:r>
              <a:rPr lang="ru-RU" b="1" dirty="0" smtClean="0">
                <a:solidFill>
                  <a:srgbClr val="C00000"/>
                </a:solidFill>
              </a:rPr>
              <a:t> </a:t>
            </a:r>
            <a:r>
              <a:rPr lang="ru-RU" b="1" dirty="0" err="1" smtClean="0"/>
              <a:t>може</a:t>
            </a:r>
            <a:r>
              <a:rPr lang="ru-RU" b="1" dirty="0" smtClean="0"/>
              <a:t> бути </a:t>
            </a:r>
            <a:r>
              <a:rPr lang="ru-RU" b="1" dirty="0" err="1" smtClean="0"/>
              <a:t>відсутньою</a:t>
            </a:r>
            <a:r>
              <a:rPr lang="ru-RU" b="1" dirty="0" smtClean="0"/>
              <a:t> при </a:t>
            </a:r>
            <a:r>
              <a:rPr lang="ru-RU" b="1" dirty="0" err="1" smtClean="0"/>
              <a:t>швидкому</a:t>
            </a:r>
            <a:r>
              <a:rPr lang="ru-RU" b="1" dirty="0" smtClean="0"/>
              <a:t> </a:t>
            </a:r>
            <a:r>
              <a:rPr lang="ru-RU" b="1" dirty="0" err="1" smtClean="0"/>
              <a:t>вмирання</a:t>
            </a:r>
            <a:r>
              <a:rPr lang="ru-RU" b="1" dirty="0" smtClean="0"/>
              <a:t> (</a:t>
            </a:r>
            <a:r>
              <a:rPr lang="ru-RU" b="1" dirty="0" err="1" smtClean="0"/>
              <a:t>ураження</a:t>
            </a:r>
            <a:r>
              <a:rPr lang="ru-RU" b="1" dirty="0" smtClean="0"/>
              <a:t> </a:t>
            </a:r>
            <a:r>
              <a:rPr lang="ru-RU" b="1" dirty="0" err="1" smtClean="0"/>
              <a:t>електрострумом</a:t>
            </a:r>
            <a:r>
              <a:rPr lang="ru-RU" b="1" dirty="0" smtClean="0"/>
              <a:t>) </a:t>
            </a:r>
            <a:r>
              <a:rPr lang="ru-RU" b="1" dirty="0" err="1" smtClean="0"/>
              <a:t>або</a:t>
            </a:r>
            <a:r>
              <a:rPr lang="ru-RU" b="1" dirty="0" smtClean="0"/>
              <a:t> </a:t>
            </a:r>
            <a:r>
              <a:rPr lang="ru-RU" b="1" dirty="0" err="1" smtClean="0"/>
              <a:t>тривати</a:t>
            </a:r>
            <a:r>
              <a:rPr lang="ru-RU" b="1" dirty="0" smtClean="0"/>
              <a:t> </a:t>
            </a:r>
            <a:r>
              <a:rPr lang="ru-RU" b="1" dirty="0" err="1" smtClean="0"/>
              <a:t>кілька</a:t>
            </a:r>
            <a:r>
              <a:rPr lang="ru-RU" b="1" dirty="0" smtClean="0"/>
              <a:t> годин (</a:t>
            </a:r>
            <a:r>
              <a:rPr lang="ru-RU" b="1" dirty="0" err="1" smtClean="0"/>
              <a:t>крововтрата</a:t>
            </a:r>
            <a:r>
              <a:rPr lang="ru-RU" b="1" dirty="0" smtClean="0"/>
              <a:t>).</a:t>
            </a:r>
            <a:endParaRPr lang="ru-RU"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357142"/>
            <a:ext cx="9001156" cy="6500858"/>
          </a:xfrm>
        </p:spPr>
        <p:txBody>
          <a:bodyPr>
            <a:normAutofit/>
          </a:bodyPr>
          <a:lstStyle/>
          <a:p>
            <a:pPr marL="0" indent="0"/>
            <a:r>
              <a:rPr lang="ru-RU" sz="3600" b="1" dirty="0" smtClean="0">
                <a:solidFill>
                  <a:srgbClr val="C00000"/>
                </a:solidFill>
              </a:rPr>
              <a:t> </a:t>
            </a:r>
            <a:r>
              <a:rPr lang="ru-RU" sz="3600" b="1" dirty="0" err="1" smtClean="0">
                <a:solidFill>
                  <a:srgbClr val="C00000"/>
                </a:solidFill>
              </a:rPr>
              <a:t>Термінальна</a:t>
            </a:r>
            <a:r>
              <a:rPr lang="ru-RU" sz="3600" b="1" dirty="0" smtClean="0">
                <a:solidFill>
                  <a:srgbClr val="C00000"/>
                </a:solidFill>
              </a:rPr>
              <a:t> пауза </a:t>
            </a:r>
            <a:r>
              <a:rPr lang="ru-RU" b="1" dirty="0" smtClean="0"/>
              <a:t>- </a:t>
            </a:r>
            <a:r>
              <a:rPr lang="ru-RU" b="1" dirty="0" err="1" smtClean="0"/>
              <a:t>перехідний</a:t>
            </a:r>
            <a:r>
              <a:rPr lang="ru-RU" b="1" dirty="0" smtClean="0"/>
              <a:t> </a:t>
            </a:r>
            <a:r>
              <a:rPr lang="ru-RU" b="1" dirty="0" err="1" smtClean="0"/>
              <a:t>період</a:t>
            </a:r>
            <a:r>
              <a:rPr lang="ru-RU" b="1" dirty="0" smtClean="0"/>
              <a:t> </a:t>
            </a:r>
            <a:r>
              <a:rPr lang="ru-RU" b="1" dirty="0" err="1" smtClean="0"/>
              <a:t>між</a:t>
            </a:r>
            <a:r>
              <a:rPr lang="ru-RU" b="1" dirty="0" smtClean="0"/>
              <a:t> </a:t>
            </a:r>
            <a:r>
              <a:rPr lang="ru-RU" b="1" dirty="0" err="1" smtClean="0"/>
              <a:t>преагонією</a:t>
            </a:r>
            <a:r>
              <a:rPr lang="ru-RU" b="1" dirty="0" smtClean="0"/>
              <a:t> та </a:t>
            </a:r>
            <a:r>
              <a:rPr lang="ru-RU" b="1" dirty="0" err="1" smtClean="0"/>
              <a:t>агонією</a:t>
            </a:r>
            <a:r>
              <a:rPr lang="ru-RU" b="1" dirty="0" smtClean="0"/>
              <a:t>, </a:t>
            </a:r>
            <a:r>
              <a:rPr lang="ru-RU" b="1" dirty="0" err="1" smtClean="0"/>
              <a:t>який</a:t>
            </a:r>
            <a:r>
              <a:rPr lang="ru-RU" b="1" dirty="0" smtClean="0"/>
              <a:t> </a:t>
            </a:r>
            <a:r>
              <a:rPr lang="ru-RU" b="1" dirty="0" err="1" smtClean="0"/>
              <a:t>характеризується</a:t>
            </a:r>
            <a:r>
              <a:rPr lang="ru-RU" b="1" dirty="0" smtClean="0"/>
              <a:t> </a:t>
            </a:r>
            <a:r>
              <a:rPr lang="ru-RU" b="1" dirty="0" err="1" smtClean="0"/>
              <a:t>згасанням</a:t>
            </a:r>
            <a:r>
              <a:rPr lang="ru-RU" b="1" dirty="0" smtClean="0"/>
              <a:t> </a:t>
            </a:r>
            <a:r>
              <a:rPr lang="ru-RU" b="1" dirty="0" err="1" smtClean="0"/>
              <a:t>рефлекторної</a:t>
            </a:r>
            <a:r>
              <a:rPr lang="ru-RU" b="1" dirty="0" smtClean="0"/>
              <a:t> </a:t>
            </a:r>
            <a:r>
              <a:rPr lang="ru-RU" b="1" dirty="0" err="1" smtClean="0"/>
              <a:t>діяльності</a:t>
            </a:r>
            <a:r>
              <a:rPr lang="ru-RU" b="1" dirty="0" smtClean="0"/>
              <a:t>, </a:t>
            </a:r>
            <a:r>
              <a:rPr lang="ru-RU" b="1" dirty="0" err="1" smtClean="0"/>
              <a:t>тимчасовим</a:t>
            </a:r>
            <a:r>
              <a:rPr lang="ru-RU" b="1" dirty="0" smtClean="0"/>
              <a:t> </a:t>
            </a:r>
            <a:r>
              <a:rPr lang="ru-RU" b="1" dirty="0" err="1" smtClean="0"/>
              <a:t>апное</a:t>
            </a:r>
            <a:r>
              <a:rPr lang="ru-RU" b="1" dirty="0" smtClean="0"/>
              <a:t>, критичною </a:t>
            </a:r>
            <a:r>
              <a:rPr lang="ru-RU" b="1" dirty="0" err="1" smtClean="0"/>
              <a:t>артеріальною</a:t>
            </a:r>
            <a:r>
              <a:rPr lang="ru-RU" b="1" dirty="0" smtClean="0"/>
              <a:t> </a:t>
            </a:r>
            <a:r>
              <a:rPr lang="ru-RU" b="1" dirty="0" err="1" smtClean="0"/>
              <a:t>гіпотензією</a:t>
            </a:r>
            <a:r>
              <a:rPr lang="ru-RU" b="1" dirty="0" smtClean="0"/>
              <a:t>, </a:t>
            </a:r>
            <a:r>
              <a:rPr lang="ru-RU" b="1" dirty="0" err="1" smtClean="0"/>
              <a:t>вираженою</a:t>
            </a:r>
            <a:r>
              <a:rPr lang="ru-RU" b="1" dirty="0" smtClean="0"/>
              <a:t> </a:t>
            </a:r>
            <a:r>
              <a:rPr lang="ru-RU" b="1" dirty="0" err="1" smtClean="0"/>
              <a:t>брадикардією</a:t>
            </a:r>
            <a:r>
              <a:rPr lang="ru-RU" b="1" dirty="0" smtClean="0"/>
              <a:t>, </a:t>
            </a:r>
            <a:r>
              <a:rPr lang="ru-RU" b="1" dirty="0" err="1" smtClean="0"/>
              <a:t>наступним</a:t>
            </a:r>
            <a:r>
              <a:rPr lang="ru-RU" b="1" dirty="0" smtClean="0"/>
              <a:t> </a:t>
            </a:r>
            <a:r>
              <a:rPr lang="ru-RU" b="1" dirty="0" err="1" smtClean="0"/>
              <a:t>поглибленням</a:t>
            </a:r>
            <a:r>
              <a:rPr lang="ru-RU" b="1" dirty="0" smtClean="0"/>
              <a:t> </a:t>
            </a:r>
            <a:r>
              <a:rPr lang="ru-RU" b="1" dirty="0" err="1" smtClean="0"/>
              <a:t>гальмування</a:t>
            </a:r>
            <a:r>
              <a:rPr lang="ru-RU" b="1" dirty="0" smtClean="0"/>
              <a:t> кори головного </a:t>
            </a:r>
            <a:r>
              <a:rPr lang="ru-RU" b="1" dirty="0" err="1" smtClean="0"/>
              <a:t>мозку</a:t>
            </a:r>
            <a:r>
              <a:rPr lang="ru-RU" b="1" dirty="0" smtClean="0"/>
              <a:t> та </a:t>
            </a:r>
            <a:r>
              <a:rPr lang="ru-RU" b="1" dirty="0" err="1" smtClean="0"/>
              <a:t>виключенням</a:t>
            </a:r>
            <a:r>
              <a:rPr lang="ru-RU" b="1" dirty="0" smtClean="0"/>
              <a:t> </a:t>
            </a:r>
            <a:r>
              <a:rPr lang="ru-RU" b="1" dirty="0" err="1" smtClean="0"/>
              <a:t>його</a:t>
            </a:r>
            <a:r>
              <a:rPr lang="ru-RU" b="1" dirty="0" smtClean="0"/>
              <a:t> </a:t>
            </a:r>
            <a:r>
              <a:rPr lang="ru-RU" b="1" dirty="0" err="1" smtClean="0"/>
              <a:t>з</a:t>
            </a:r>
            <a:r>
              <a:rPr lang="ru-RU" b="1" dirty="0" smtClean="0"/>
              <a:t> </a:t>
            </a:r>
            <a:r>
              <a:rPr lang="ru-RU" b="1" dirty="0" err="1" smtClean="0"/>
              <a:t>регуляції</a:t>
            </a:r>
            <a:r>
              <a:rPr lang="ru-RU" b="1" dirty="0" smtClean="0"/>
              <a:t> </a:t>
            </a:r>
            <a:r>
              <a:rPr lang="ru-RU" b="1" dirty="0" err="1" smtClean="0"/>
              <a:t>життєво</a:t>
            </a:r>
            <a:r>
              <a:rPr lang="ru-RU" b="1" dirty="0" smtClean="0"/>
              <a:t> - </a:t>
            </a:r>
            <a:r>
              <a:rPr lang="ru-RU" b="1" dirty="0" err="1" smtClean="0"/>
              <a:t>важливих</a:t>
            </a:r>
            <a:r>
              <a:rPr lang="ru-RU" b="1" dirty="0" smtClean="0"/>
              <a:t> </a:t>
            </a:r>
            <a:r>
              <a:rPr lang="ru-RU" b="1" dirty="0" err="1" smtClean="0"/>
              <a:t>функцій</a:t>
            </a:r>
            <a:r>
              <a:rPr lang="ru-RU" b="1" dirty="0" smtClean="0"/>
              <a:t> </a:t>
            </a:r>
            <a:r>
              <a:rPr lang="ru-RU" b="1" dirty="0" err="1" smtClean="0"/>
              <a:t>організму</a:t>
            </a:r>
            <a:r>
              <a:rPr lang="ru-RU" b="1" dirty="0" smtClean="0"/>
              <a:t>. </a:t>
            </a:r>
            <a:r>
              <a:rPr lang="ru-RU" b="1" dirty="0" err="1" smtClean="0"/>
              <a:t>Саме</a:t>
            </a:r>
            <a:r>
              <a:rPr lang="ru-RU" b="1" dirty="0" smtClean="0"/>
              <a:t> в </a:t>
            </a:r>
            <a:r>
              <a:rPr lang="ru-RU" b="1" dirty="0" err="1" smtClean="0"/>
              <a:t>цей</a:t>
            </a:r>
            <a:r>
              <a:rPr lang="ru-RU" b="1" dirty="0" smtClean="0"/>
              <a:t> момент </a:t>
            </a:r>
            <a:r>
              <a:rPr lang="ru-RU" b="1" dirty="0" err="1" smtClean="0"/>
              <a:t>відбувається</a:t>
            </a:r>
            <a:r>
              <a:rPr lang="ru-RU" b="1" dirty="0" smtClean="0"/>
              <a:t> </a:t>
            </a:r>
            <a:r>
              <a:rPr lang="ru-RU" b="1" dirty="0" err="1" smtClean="0"/>
              <a:t>тимчасове</a:t>
            </a:r>
            <a:r>
              <a:rPr lang="ru-RU" b="1" dirty="0" smtClean="0"/>
              <a:t> </a:t>
            </a:r>
            <a:r>
              <a:rPr lang="ru-RU" b="1" dirty="0" err="1" smtClean="0"/>
              <a:t>посилення</a:t>
            </a:r>
            <a:r>
              <a:rPr lang="ru-RU" b="1" dirty="0" smtClean="0"/>
              <a:t> </a:t>
            </a:r>
            <a:r>
              <a:rPr lang="ru-RU" b="1" dirty="0" err="1" smtClean="0"/>
              <a:t>вагусного</a:t>
            </a:r>
            <a:r>
              <a:rPr lang="ru-RU" b="1" dirty="0" smtClean="0"/>
              <a:t> </a:t>
            </a:r>
            <a:r>
              <a:rPr lang="ru-RU" b="1" dirty="0" err="1" smtClean="0"/>
              <a:t>впливу</a:t>
            </a:r>
            <a:r>
              <a:rPr lang="ru-RU" b="1" dirty="0" smtClean="0"/>
              <a:t>, яке </a:t>
            </a:r>
            <a:r>
              <a:rPr lang="ru-RU" b="1" dirty="0" err="1" smtClean="0"/>
              <a:t>й</a:t>
            </a:r>
            <a:r>
              <a:rPr lang="ru-RU" b="1" dirty="0" smtClean="0"/>
              <a:t> </a:t>
            </a:r>
            <a:r>
              <a:rPr lang="ru-RU" b="1" dirty="0" err="1" smtClean="0"/>
              <a:t>обумовлює</a:t>
            </a:r>
            <a:r>
              <a:rPr lang="ru-RU" b="1" dirty="0" smtClean="0"/>
              <a:t> </a:t>
            </a:r>
            <a:r>
              <a:rPr lang="ru-RU" b="1" dirty="0" err="1" smtClean="0"/>
              <a:t>розвиток</a:t>
            </a:r>
            <a:r>
              <a:rPr lang="ru-RU" b="1" dirty="0" smtClean="0"/>
              <a:t> </a:t>
            </a:r>
            <a:r>
              <a:rPr lang="ru-RU" b="1" dirty="0" err="1" smtClean="0"/>
              <a:t>апное</a:t>
            </a:r>
            <a:r>
              <a:rPr lang="ru-RU" b="1" dirty="0" smtClean="0"/>
              <a:t> та </a:t>
            </a:r>
            <a:r>
              <a:rPr lang="ru-RU" b="1" dirty="0" err="1" smtClean="0"/>
              <a:t>вираженої</a:t>
            </a:r>
            <a:r>
              <a:rPr lang="ru-RU" b="1" dirty="0" smtClean="0"/>
              <a:t> </a:t>
            </a:r>
            <a:r>
              <a:rPr lang="ru-RU" b="1" dirty="0" err="1" smtClean="0"/>
              <a:t>брадикардії</a:t>
            </a:r>
            <a:r>
              <a:rPr lang="ru-RU" b="1" dirty="0" smtClean="0"/>
              <a:t>.</a:t>
            </a:r>
            <a:endParaRPr lang="ru-RU"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9001156" cy="6429420"/>
          </a:xfrm>
        </p:spPr>
        <p:txBody>
          <a:bodyPr>
            <a:normAutofit/>
          </a:bodyPr>
          <a:lstStyle/>
          <a:p>
            <a:r>
              <a:rPr lang="ru-RU" sz="4000" b="1" dirty="0" err="1" smtClean="0">
                <a:solidFill>
                  <a:srgbClr val="C00000"/>
                </a:solidFill>
              </a:rPr>
              <a:t>Агонія</a:t>
            </a:r>
            <a:r>
              <a:rPr lang="ru-RU" sz="4000" b="1" dirty="0" smtClean="0">
                <a:solidFill>
                  <a:srgbClr val="C00000"/>
                </a:solidFill>
              </a:rPr>
              <a:t> </a:t>
            </a:r>
            <a:r>
              <a:rPr lang="ru-RU" sz="3600" b="1" dirty="0" smtClean="0"/>
              <a:t>- </a:t>
            </a:r>
            <a:r>
              <a:rPr lang="ru-RU" sz="3600" b="1" dirty="0" err="1" smtClean="0"/>
              <a:t>останній</a:t>
            </a:r>
            <a:r>
              <a:rPr lang="ru-RU" sz="3600" b="1" dirty="0" smtClean="0"/>
              <a:t> «</a:t>
            </a:r>
            <a:r>
              <a:rPr lang="ru-RU" sz="3600" b="1" dirty="0" err="1" smtClean="0"/>
              <a:t>сплеск</a:t>
            </a:r>
            <a:r>
              <a:rPr lang="ru-RU" sz="3600" b="1" dirty="0" smtClean="0"/>
              <a:t>» </a:t>
            </a:r>
            <a:r>
              <a:rPr lang="ru-RU" sz="3600" b="1" dirty="0" err="1" smtClean="0"/>
              <a:t>життя</a:t>
            </a:r>
            <a:r>
              <a:rPr lang="ru-RU" sz="3600" b="1" dirty="0" smtClean="0"/>
              <a:t>, </a:t>
            </a:r>
            <a:r>
              <a:rPr lang="ru-RU" sz="3600" b="1" dirty="0" err="1" smtClean="0"/>
              <a:t>який</a:t>
            </a:r>
            <a:r>
              <a:rPr lang="ru-RU" sz="3600" b="1" dirty="0" smtClean="0"/>
              <a:t> </a:t>
            </a:r>
            <a:r>
              <a:rPr lang="ru-RU" sz="3600" b="1" dirty="0" err="1" smtClean="0"/>
              <a:t>характеризується</a:t>
            </a:r>
            <a:r>
              <a:rPr lang="ru-RU" sz="3600" b="1" dirty="0" smtClean="0"/>
              <a:t> </a:t>
            </a:r>
            <a:r>
              <a:rPr lang="ru-RU" sz="3600" b="1" dirty="0" err="1" smtClean="0"/>
              <a:t>короткочасною</a:t>
            </a:r>
            <a:r>
              <a:rPr lang="ru-RU" sz="3600" b="1" dirty="0" smtClean="0"/>
              <a:t> </a:t>
            </a:r>
            <a:r>
              <a:rPr lang="ru-RU" sz="3600" b="1" dirty="0" err="1" smtClean="0"/>
              <a:t>активацією</a:t>
            </a:r>
            <a:r>
              <a:rPr lang="ru-RU" sz="3600" b="1" dirty="0" smtClean="0"/>
              <a:t> </a:t>
            </a:r>
            <a:r>
              <a:rPr lang="ru-RU" sz="3600" b="1" dirty="0" err="1" smtClean="0"/>
              <a:t>всіх</a:t>
            </a:r>
            <a:r>
              <a:rPr lang="ru-RU" sz="3600" b="1" dirty="0" smtClean="0"/>
              <a:t> структур </a:t>
            </a:r>
            <a:r>
              <a:rPr lang="ru-RU" sz="3600" b="1" dirty="0" err="1" smtClean="0"/>
              <a:t>мозку</a:t>
            </a:r>
            <a:r>
              <a:rPr lang="ru-RU" sz="3600" b="1" dirty="0" smtClean="0"/>
              <a:t>. </a:t>
            </a:r>
            <a:r>
              <a:rPr lang="ru-RU" sz="3600" b="1" dirty="0" err="1" smtClean="0"/>
              <a:t>Після</a:t>
            </a:r>
            <a:r>
              <a:rPr lang="ru-RU" sz="3600" b="1" dirty="0" smtClean="0"/>
              <a:t> </a:t>
            </a:r>
            <a:r>
              <a:rPr lang="ru-RU" sz="3600" b="1" dirty="0" err="1" smtClean="0"/>
              <a:t>періоду</a:t>
            </a:r>
            <a:r>
              <a:rPr lang="ru-RU" sz="3600" b="1" dirty="0" smtClean="0"/>
              <a:t> </a:t>
            </a:r>
            <a:r>
              <a:rPr lang="ru-RU" sz="3600" b="1" dirty="0" err="1" smtClean="0"/>
              <a:t>апное</a:t>
            </a:r>
            <a:r>
              <a:rPr lang="ru-RU" sz="3600" b="1" dirty="0" smtClean="0"/>
              <a:t> </a:t>
            </a:r>
            <a:r>
              <a:rPr lang="ru-RU" sz="3600" b="1" dirty="0" err="1" smtClean="0"/>
              <a:t>з'являються</a:t>
            </a:r>
            <a:r>
              <a:rPr lang="ru-RU" sz="3600" b="1" dirty="0" smtClean="0"/>
              <a:t> </a:t>
            </a:r>
            <a:r>
              <a:rPr lang="ru-RU" sz="3600" b="1" dirty="0" err="1" smtClean="0"/>
              <a:t>спочатку</a:t>
            </a:r>
            <a:r>
              <a:rPr lang="ru-RU" sz="3600" b="1" dirty="0" smtClean="0"/>
              <a:t> </a:t>
            </a:r>
            <a:r>
              <a:rPr lang="ru-RU" sz="3600" b="1" dirty="0" err="1" smtClean="0"/>
              <a:t>зарідкі</a:t>
            </a:r>
            <a:r>
              <a:rPr lang="ru-RU" sz="3600" b="1" dirty="0" smtClean="0"/>
              <a:t>, а </a:t>
            </a:r>
            <a:r>
              <a:rPr lang="ru-RU" sz="3600" b="1" dirty="0" err="1" smtClean="0"/>
              <a:t>потім</a:t>
            </a:r>
            <a:r>
              <a:rPr lang="ru-RU" sz="3600" b="1" dirty="0" smtClean="0"/>
              <a:t> все </a:t>
            </a:r>
            <a:r>
              <a:rPr lang="ru-RU" sz="3600" b="1" dirty="0" err="1" smtClean="0"/>
              <a:t>частіші</a:t>
            </a:r>
            <a:r>
              <a:rPr lang="ru-RU" sz="3600" b="1" dirty="0" smtClean="0"/>
              <a:t> </a:t>
            </a:r>
            <a:r>
              <a:rPr lang="ru-RU" sz="3600" b="1" dirty="0" err="1" smtClean="0"/>
              <a:t>дихальні</a:t>
            </a:r>
            <a:r>
              <a:rPr lang="ru-RU" sz="3600" b="1" dirty="0" smtClean="0"/>
              <a:t> </a:t>
            </a:r>
            <a:r>
              <a:rPr lang="ru-RU" sz="3600" b="1" dirty="0" err="1" smtClean="0"/>
              <a:t>рухи</a:t>
            </a:r>
            <a:r>
              <a:rPr lang="ru-RU" sz="3600" b="1" dirty="0" smtClean="0"/>
              <a:t> за </a:t>
            </a:r>
            <a:r>
              <a:rPr lang="ru-RU" sz="3600" b="1" dirty="0" err="1" smtClean="0"/>
              <a:t>участю</a:t>
            </a:r>
            <a:r>
              <a:rPr lang="ru-RU" sz="3600" b="1" dirty="0" smtClean="0"/>
              <a:t> </a:t>
            </a:r>
            <a:r>
              <a:rPr lang="ru-RU" sz="3600" b="1" dirty="0" err="1" smtClean="0"/>
              <a:t>допоміжної</a:t>
            </a:r>
            <a:r>
              <a:rPr lang="ru-RU" sz="3600" b="1" dirty="0" smtClean="0"/>
              <a:t> </a:t>
            </a:r>
            <a:r>
              <a:rPr lang="ru-RU" sz="3600" b="1" dirty="0" err="1" smtClean="0"/>
              <a:t>мускулатури</a:t>
            </a:r>
            <a:r>
              <a:rPr lang="ru-RU" sz="3600" b="1" dirty="0" smtClean="0"/>
              <a:t>. </a:t>
            </a:r>
            <a:r>
              <a:rPr lang="ru-RU" sz="3600" b="1" dirty="0" err="1" smtClean="0"/>
              <a:t>Може</a:t>
            </a:r>
            <a:r>
              <a:rPr lang="ru-RU" sz="3600" b="1" dirty="0" smtClean="0"/>
              <a:t> </a:t>
            </a:r>
            <a:r>
              <a:rPr lang="ru-RU" sz="3600" b="1" dirty="0" err="1" smtClean="0"/>
              <a:t>мати</a:t>
            </a:r>
            <a:r>
              <a:rPr lang="ru-RU" sz="3600" b="1" dirty="0" smtClean="0"/>
              <a:t> </a:t>
            </a:r>
            <a:r>
              <a:rPr lang="ru-RU" sz="3600" b="1" dirty="0" err="1" smtClean="0"/>
              <a:t>місце</a:t>
            </a:r>
            <a:r>
              <a:rPr lang="ru-RU" sz="3600" b="1" dirty="0" smtClean="0"/>
              <a:t> </a:t>
            </a:r>
            <a:r>
              <a:rPr lang="ru-RU" sz="3600" b="1" dirty="0" err="1" smtClean="0"/>
              <a:t>патологічне</a:t>
            </a:r>
            <a:r>
              <a:rPr lang="ru-RU" sz="3600" b="1" dirty="0" smtClean="0"/>
              <a:t> </a:t>
            </a:r>
            <a:r>
              <a:rPr lang="ru-RU" sz="3600" b="1" dirty="0" err="1" smtClean="0"/>
              <a:t>дихання</a:t>
            </a:r>
            <a:r>
              <a:rPr lang="ru-RU" sz="3600" b="1" dirty="0" smtClean="0"/>
              <a:t> типу «</a:t>
            </a:r>
            <a:r>
              <a:rPr lang="ru-RU" sz="3600" b="1" dirty="0" err="1" smtClean="0"/>
              <a:t>гаспінг</a:t>
            </a:r>
            <a:r>
              <a:rPr lang="ru-RU" sz="3600" b="1" dirty="0" smtClean="0"/>
              <a:t>», </a:t>
            </a:r>
            <a:r>
              <a:rPr lang="ru-RU" sz="3600" b="1" dirty="0" err="1" smtClean="0"/>
              <a:t>почастішання</a:t>
            </a:r>
            <a:r>
              <a:rPr lang="ru-RU" sz="3600" b="1" dirty="0" smtClean="0"/>
              <a:t> пульсу та </a:t>
            </a:r>
            <a:r>
              <a:rPr lang="ru-RU" sz="3600" b="1" dirty="0" err="1" smtClean="0"/>
              <a:t>підйом</a:t>
            </a:r>
            <a:r>
              <a:rPr lang="ru-RU" sz="3600" b="1" dirty="0" smtClean="0"/>
              <a:t> </a:t>
            </a:r>
            <a:r>
              <a:rPr lang="ru-RU" sz="3600" b="1" dirty="0" err="1" smtClean="0"/>
              <a:t>артеріального</a:t>
            </a:r>
            <a:r>
              <a:rPr lang="ru-RU" sz="3600" b="1" dirty="0" smtClean="0"/>
              <a:t> </a:t>
            </a:r>
            <a:r>
              <a:rPr lang="ru-RU" sz="3600" b="1" dirty="0" err="1" smtClean="0"/>
              <a:t>тиску</a:t>
            </a:r>
            <a:r>
              <a:rPr lang="ru-RU" sz="3600" b="1" dirty="0" smtClean="0"/>
              <a:t>.</a:t>
            </a:r>
            <a:endParaRPr lang="ru-RU" sz="3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4363</Words>
  <PresentationFormat>Экран (4:3)</PresentationFormat>
  <Paragraphs>190</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Тема Office</vt:lpstr>
      <vt:lpstr>Серцево-легенева реанімація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N.B.! Електродефібриляцію треба виконати якнайшвидше. </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Серцево-легенева реанімація</dc:title>
  <dc:creator>FROZR</dc:creator>
  <cp:lastModifiedBy>WEST</cp:lastModifiedBy>
  <cp:revision>149</cp:revision>
  <dcterms:created xsi:type="dcterms:W3CDTF">2017-03-12T15:15:06Z</dcterms:created>
  <dcterms:modified xsi:type="dcterms:W3CDTF">2022-12-11T11:26:21Z</dcterms:modified>
</cp:coreProperties>
</file>