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Тигельні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8352" y="766078"/>
            <a:ext cx="80893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Тигельні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, як правило, для </a:t>
            </a:r>
            <a:r>
              <a:rPr lang="ru-RU" dirty="0" err="1"/>
              <a:t>випаровування</a:t>
            </a:r>
            <a:r>
              <a:rPr lang="ru-RU" dirty="0"/>
              <a:t> великих </a:t>
            </a:r>
            <a:r>
              <a:rPr lang="ru-RU" dirty="0" err="1"/>
              <a:t>кількостей</a:t>
            </a:r>
            <a:r>
              <a:rPr lang="ru-RU" dirty="0"/>
              <a:t> </a:t>
            </a:r>
            <a:r>
              <a:rPr lang="ru-RU" dirty="0" err="1"/>
              <a:t>сипучих</a:t>
            </a:r>
            <a:r>
              <a:rPr lang="ru-RU" dirty="0"/>
              <a:t> </a:t>
            </a:r>
            <a:r>
              <a:rPr lang="ru-RU" dirty="0" err="1"/>
              <a:t>діелектричних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r>
              <a:rPr lang="ru-RU" dirty="0" err="1"/>
              <a:t>Тиглі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з тугоплавких </a:t>
            </a:r>
            <a:r>
              <a:rPr lang="ru-RU" dirty="0" err="1"/>
              <a:t>металів</a:t>
            </a:r>
            <a:r>
              <a:rPr lang="ru-RU" dirty="0"/>
              <a:t>, кварцу, </a:t>
            </a:r>
            <a:r>
              <a:rPr lang="ru-RU" dirty="0" err="1"/>
              <a:t>графіту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керамічних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</a:t>
            </a:r>
            <a:r>
              <a:rPr lang="ru-RU" dirty="0" err="1"/>
              <a:t>нітриду</a:t>
            </a:r>
            <a:r>
              <a:rPr lang="ru-RU" dirty="0"/>
              <a:t> бора </a:t>
            </a:r>
            <a:r>
              <a:rPr lang="en-US" dirty="0"/>
              <a:t>BN, </a:t>
            </a:r>
            <a:r>
              <a:rPr lang="ru-RU" dirty="0"/>
              <a:t>оксиду </a:t>
            </a:r>
            <a:r>
              <a:rPr lang="ru-RU" dirty="0" err="1"/>
              <a:t>алюмінію</a:t>
            </a:r>
            <a:r>
              <a:rPr lang="ru-RU" dirty="0"/>
              <a:t> А2О3 – </a:t>
            </a:r>
            <a:r>
              <a:rPr lang="ru-RU" dirty="0" err="1"/>
              <a:t>алунда</a:t>
            </a:r>
            <a:r>
              <a:rPr lang="ru-RU" dirty="0"/>
              <a:t>). Максимально </a:t>
            </a:r>
            <a:r>
              <a:rPr lang="ru-RU" dirty="0" err="1"/>
              <a:t>припустима</a:t>
            </a:r>
            <a:r>
              <a:rPr lang="ru-RU" dirty="0"/>
              <a:t> температура кварцу </a:t>
            </a:r>
            <a:r>
              <a:rPr lang="ru-RU" dirty="0" err="1"/>
              <a:t>складає</a:t>
            </a:r>
            <a:r>
              <a:rPr lang="ru-RU" dirty="0"/>
              <a:t> 1400°С, </a:t>
            </a:r>
            <a:r>
              <a:rPr lang="ru-RU" dirty="0" err="1"/>
              <a:t>графіту</a:t>
            </a:r>
            <a:r>
              <a:rPr lang="ru-RU" dirty="0"/>
              <a:t> – 3000°С, оксиду </a:t>
            </a:r>
            <a:r>
              <a:rPr lang="ru-RU" dirty="0" err="1"/>
              <a:t>алюмінію</a:t>
            </a:r>
            <a:r>
              <a:rPr lang="ru-RU" dirty="0"/>
              <a:t> – 1600°С.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випарників</a:t>
            </a:r>
            <a:r>
              <a:rPr lang="ru-RU" dirty="0"/>
              <a:t> з тиглями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кераміки</a:t>
            </a:r>
            <a:r>
              <a:rPr lang="ru-RU" dirty="0"/>
              <a:t> </a:t>
            </a:r>
            <a:r>
              <a:rPr lang="ru-RU" dirty="0" err="1"/>
              <a:t>показані</a:t>
            </a:r>
            <a:r>
              <a:rPr lang="ru-RU" dirty="0"/>
              <a:t> на рис. </a:t>
            </a:r>
            <a:r>
              <a:rPr lang="ru-RU" dirty="0" smtClean="0"/>
              <a:t> </a:t>
            </a:r>
            <a:r>
              <a:rPr lang="ru-RU" dirty="0"/>
              <a:t>а, б.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1610" y="2782252"/>
            <a:ext cx="6391275" cy="1933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16096" y="497767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Випарники</a:t>
            </a:r>
            <a:r>
              <a:rPr lang="ru-RU" dirty="0" smtClean="0"/>
              <a:t> </a:t>
            </a:r>
            <a:r>
              <a:rPr lang="ru-RU" dirty="0"/>
              <a:t>прямого </a:t>
            </a:r>
            <a:r>
              <a:rPr lang="ru-RU" dirty="0" err="1"/>
              <a:t>нагрівання</a:t>
            </a:r>
            <a:r>
              <a:rPr lang="ru-RU" dirty="0"/>
              <a:t> з тиглями з </a:t>
            </a:r>
            <a:r>
              <a:rPr lang="ru-RU" dirty="0" err="1"/>
              <a:t>внутрішнім</a:t>
            </a:r>
            <a:r>
              <a:rPr lang="ru-RU" dirty="0"/>
              <a:t> (а) і </a:t>
            </a:r>
            <a:r>
              <a:rPr lang="ru-RU" dirty="0" err="1"/>
              <a:t>зовнішнім</a:t>
            </a:r>
            <a:r>
              <a:rPr lang="ru-RU" dirty="0"/>
              <a:t> (б) </a:t>
            </a:r>
            <a:r>
              <a:rPr lang="ru-RU" dirty="0" err="1"/>
              <a:t>спіральними</a:t>
            </a:r>
            <a:r>
              <a:rPr lang="ru-RU" dirty="0"/>
              <a:t> </a:t>
            </a:r>
            <a:r>
              <a:rPr lang="ru-RU" dirty="0" err="1"/>
              <a:t>нагрівачами</a:t>
            </a:r>
            <a:r>
              <a:rPr lang="ru-RU" dirty="0"/>
              <a:t>: 1 – </a:t>
            </a:r>
            <a:r>
              <a:rPr lang="ru-RU" dirty="0" err="1"/>
              <a:t>спіраль</a:t>
            </a:r>
            <a:r>
              <a:rPr lang="ru-RU" dirty="0"/>
              <a:t>, 2 – тигель</a:t>
            </a:r>
          </a:p>
        </p:txBody>
      </p:sp>
    </p:spTree>
    <p:extLst>
      <p:ext uri="{BB962C8B-B14F-4D97-AF65-F5344CB8AC3E}">
        <p14:creationId xmlns:p14="http://schemas.microsoft.com/office/powerpoint/2010/main" val="325154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електронно-променевим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10713" y="469773"/>
            <a:ext cx="8528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електронно-променевого</a:t>
            </a:r>
            <a:r>
              <a:rPr lang="ru-RU" dirty="0"/>
              <a:t>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кінетична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потоку </a:t>
            </a:r>
            <a:r>
              <a:rPr lang="ru-RU" dirty="0" err="1"/>
              <a:t>прискорених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при </a:t>
            </a:r>
            <a:r>
              <a:rPr lang="ru-RU" dirty="0" err="1"/>
              <a:t>бомбардуванні</a:t>
            </a:r>
            <a:r>
              <a:rPr lang="ru-RU" dirty="0"/>
              <a:t> ними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в </a:t>
            </a:r>
            <a:r>
              <a:rPr lang="ru-RU" dirty="0" err="1"/>
              <a:t>теплову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вона </a:t>
            </a:r>
            <a:r>
              <a:rPr lang="ru-RU" dirty="0" err="1"/>
              <a:t>нагрівається</a:t>
            </a:r>
            <a:r>
              <a:rPr lang="ru-RU" dirty="0"/>
              <a:t> до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випаровування</a:t>
            </a:r>
            <a:r>
              <a:rPr lang="ru-RU" dirty="0"/>
              <a:t>. Для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променя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, тобто </a:t>
            </a:r>
            <a:r>
              <a:rPr lang="ru-RU" dirty="0" err="1"/>
              <a:t>незв’язаних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частинками</a:t>
            </a:r>
            <a:r>
              <a:rPr lang="ru-RU" dirty="0"/>
              <a:t>, </a:t>
            </a:r>
            <a:r>
              <a:rPr lang="ru-RU" dirty="0" err="1"/>
              <a:t>електронів</a:t>
            </a:r>
            <a:r>
              <a:rPr lang="ru-RU" dirty="0"/>
              <a:t>.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 </a:t>
            </a:r>
            <a:r>
              <a:rPr lang="ru-RU" dirty="0" err="1"/>
              <a:t>вилетів</a:t>
            </a:r>
            <a:r>
              <a:rPr lang="ru-RU" dirty="0"/>
              <a:t> з </a:t>
            </a:r>
            <a:r>
              <a:rPr lang="ru-RU" dirty="0" err="1"/>
              <a:t>металу</a:t>
            </a:r>
            <a:r>
              <a:rPr lang="ru-RU" dirty="0"/>
              <a:t> </a:t>
            </a:r>
            <a:r>
              <a:rPr lang="ru-RU" dirty="0" err="1"/>
              <a:t>назовні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повинна бути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убік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повинен </a:t>
            </a:r>
            <a:r>
              <a:rPr lang="ru-RU" dirty="0" err="1"/>
              <a:t>перебороти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сил,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прагнуть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метал. Роботу з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електроном</a:t>
            </a:r>
            <a:r>
              <a:rPr lang="ru-RU" dirty="0"/>
              <a:t> </a:t>
            </a:r>
            <a:r>
              <a:rPr lang="ru-RU" dirty="0" err="1"/>
              <a:t>поверхневих</a:t>
            </a:r>
            <a:r>
              <a:rPr lang="ru-RU" dirty="0"/>
              <a:t> сил,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утримують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металі</a:t>
            </a:r>
            <a:r>
              <a:rPr lang="ru-RU" dirty="0"/>
              <a:t>, називають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. При </a:t>
            </a:r>
            <a:r>
              <a:rPr lang="ru-RU" dirty="0" err="1"/>
              <a:t>кімнатній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у </a:t>
            </a:r>
            <a:r>
              <a:rPr lang="ru-RU" dirty="0" err="1"/>
              <a:t>металі</a:t>
            </a:r>
            <a:r>
              <a:rPr lang="ru-RU" dirty="0"/>
              <a:t>, </a:t>
            </a:r>
            <a:r>
              <a:rPr lang="ru-RU" dirty="0" err="1"/>
              <a:t>енергія</a:t>
            </a:r>
            <a:r>
              <a:rPr lang="ru-RU" dirty="0"/>
              <a:t> яких </a:t>
            </a:r>
            <a:r>
              <a:rPr lang="ru-RU" dirty="0" err="1"/>
              <a:t>перевищує</a:t>
            </a:r>
            <a:r>
              <a:rPr lang="ru-RU" dirty="0"/>
              <a:t> роботу </a:t>
            </a:r>
            <a:r>
              <a:rPr lang="ru-RU" dirty="0" err="1"/>
              <a:t>виходу</a:t>
            </a:r>
            <a:r>
              <a:rPr lang="ru-RU" dirty="0"/>
              <a:t>, </a:t>
            </a:r>
            <a:r>
              <a:rPr lang="ru-RU" dirty="0" err="1"/>
              <a:t>мізерно</a:t>
            </a:r>
            <a:r>
              <a:rPr lang="ru-RU" dirty="0"/>
              <a:t> мала.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з ростом </a:t>
            </a:r>
            <a:r>
              <a:rPr lang="ru-RU" dirty="0" err="1"/>
              <a:t>температури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теплового хаотичного </a:t>
            </a:r>
            <a:r>
              <a:rPr lang="ru-RU" dirty="0" err="1"/>
              <a:t>руху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580" y="3927462"/>
            <a:ext cx="4972211" cy="266159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13065" y="3827098"/>
            <a:ext cx="3425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/>
              <a:t>термоемісії</a:t>
            </a:r>
            <a:r>
              <a:rPr lang="ru-RU" dirty="0"/>
              <a:t> (а),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(б) і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променя</a:t>
            </a:r>
            <a:r>
              <a:rPr lang="ru-RU" dirty="0"/>
              <a:t> (в): 1 – </a:t>
            </a:r>
            <a:r>
              <a:rPr lang="ru-RU" dirty="0" err="1"/>
              <a:t>емітовані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, 2 – </a:t>
            </a:r>
            <a:r>
              <a:rPr lang="ru-RU" dirty="0" err="1"/>
              <a:t>термокатод</a:t>
            </a:r>
            <a:r>
              <a:rPr lang="ru-RU" dirty="0"/>
              <a:t>, 3 – </a:t>
            </a:r>
            <a:r>
              <a:rPr lang="ru-RU" dirty="0" err="1"/>
              <a:t>стінка</a:t>
            </a:r>
            <a:r>
              <a:rPr lang="ru-RU" dirty="0"/>
              <a:t> </a:t>
            </a:r>
            <a:r>
              <a:rPr lang="ru-RU" dirty="0" err="1"/>
              <a:t>вакуумної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, 4 – </a:t>
            </a:r>
            <a:r>
              <a:rPr lang="ru-RU" dirty="0" err="1"/>
              <a:t>ізолятори</a:t>
            </a:r>
            <a:r>
              <a:rPr lang="ru-RU" dirty="0"/>
              <a:t>, 5 –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, 7 – </a:t>
            </a:r>
            <a:r>
              <a:rPr lang="ru-RU" dirty="0" err="1"/>
              <a:t>прискорений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, 6, 8 – </a:t>
            </a:r>
            <a:r>
              <a:rPr lang="ru-RU" dirty="0" err="1"/>
              <a:t>аноди</a:t>
            </a:r>
            <a:r>
              <a:rPr lang="ru-RU" dirty="0"/>
              <a:t>, 9 –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промінь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12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 smtClean="0"/>
              <a:t>3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/>
              <a:t>НАНЕСЕННЯ ПЛІВОК МЕТОДОМ ТЕРМІЧНОГО ВИПАРОВУВАННЯ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резистивним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Випарники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непрямим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 smtClean="0"/>
              <a:t>випарники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 smtClean="0"/>
              <a:t>випарники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Тигельні</a:t>
            </a:r>
            <a:r>
              <a:rPr lang="ru-RU" dirty="0"/>
              <a:t> </a:t>
            </a:r>
            <a:r>
              <a:rPr lang="ru-RU" dirty="0" err="1" smtClean="0"/>
              <a:t>випарники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ВИПАРНИКИ З ЕЛЕКТРОННО-ПРОМЕНЕВИМ НАГРІВАННЯМ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2502"/>
            <a:ext cx="2947482" cy="4601183"/>
          </a:xfrm>
        </p:spPr>
        <p:txBody>
          <a:bodyPr>
            <a:normAutofit/>
          </a:bodyPr>
          <a:lstStyle/>
          <a:p>
            <a:r>
              <a:rPr lang="ru-RU" sz="2400" dirty="0"/>
              <a:t>НАНЕСЕННЯ ПЛІВОК МЕТОДОМ ТЕРМІЧНОГО ВИПАРОВУВАННЯ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40496" y="91440"/>
            <a:ext cx="355701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вирощуванні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випаровуванням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,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потоку пари, яка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, </a:t>
            </a:r>
            <a:r>
              <a:rPr lang="ru-RU" dirty="0" err="1"/>
              <a:t>нагрітим</a:t>
            </a:r>
            <a:r>
              <a:rPr lang="ru-RU" dirty="0"/>
              <a:t> до </a:t>
            </a:r>
            <a:r>
              <a:rPr lang="ru-RU" dirty="0" err="1"/>
              <a:t>вибраної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 Пара, </a:t>
            </a:r>
            <a:r>
              <a:rPr lang="ru-RU" dirty="0" err="1"/>
              <a:t>пройшовши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шлях, </a:t>
            </a:r>
            <a:r>
              <a:rPr lang="ru-RU" dirty="0" err="1"/>
              <a:t>конденсуються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. </a:t>
            </a:r>
            <a:r>
              <a:rPr lang="ru-RU" dirty="0" err="1"/>
              <a:t>Випаровування</a:t>
            </a:r>
            <a:r>
              <a:rPr lang="ru-RU" dirty="0"/>
              <a:t>, тобто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пароподібний</a:t>
            </a:r>
            <a:r>
              <a:rPr lang="ru-RU" dirty="0"/>
              <a:t> стан, </a:t>
            </a:r>
            <a:r>
              <a:rPr lang="ru-RU" dirty="0" err="1"/>
              <a:t>відбувається</a:t>
            </a:r>
            <a:r>
              <a:rPr lang="ru-RU" dirty="0"/>
              <a:t>, коли з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коливальна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частинками</a:t>
            </a:r>
            <a:r>
              <a:rPr lang="ru-RU" dirty="0"/>
              <a:t>, і вони </a:t>
            </a:r>
            <a:r>
              <a:rPr lang="ru-RU" dirty="0" err="1"/>
              <a:t>залишають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(</a:t>
            </a:r>
            <a:r>
              <a:rPr lang="ru-RU" dirty="0" err="1"/>
              <a:t>випаровуються</a:t>
            </a:r>
            <a:r>
              <a:rPr lang="ru-RU" dirty="0"/>
              <a:t>) та </a:t>
            </a:r>
            <a:r>
              <a:rPr lang="ru-RU" dirty="0" err="1"/>
              <a:t>поширюються</a:t>
            </a:r>
            <a:r>
              <a:rPr lang="ru-RU" dirty="0"/>
              <a:t> у </a:t>
            </a:r>
            <a:r>
              <a:rPr lang="ru-RU" dirty="0" err="1"/>
              <a:t>вільному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. </a:t>
            </a:r>
            <a:r>
              <a:rPr lang="ru-RU" dirty="0" err="1"/>
              <a:t>Умовною</a:t>
            </a:r>
            <a:r>
              <a:rPr lang="ru-RU" dirty="0"/>
              <a:t>, практично </a:t>
            </a:r>
            <a:r>
              <a:rPr lang="ru-RU" dirty="0" err="1"/>
              <a:t>встановленою</a:t>
            </a:r>
            <a:r>
              <a:rPr lang="ru-RU" dirty="0"/>
              <a:t> температурою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температура,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насиченої</a:t>
            </a:r>
            <a:r>
              <a:rPr lang="ru-RU" dirty="0"/>
              <a:t> пари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1,3 Па.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071" y="740664"/>
            <a:ext cx="5678425" cy="4951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454156" y="5747353"/>
            <a:ext cx="4986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</a:t>
            </a:r>
            <a:r>
              <a:rPr lang="ru-RU" dirty="0" err="1" smtClean="0"/>
              <a:t>Випаровується</a:t>
            </a:r>
            <a:r>
              <a:rPr lang="ru-RU" dirty="0" smtClean="0"/>
              <a:t> </a:t>
            </a:r>
            <a:r>
              <a:rPr lang="ru-RU" dirty="0"/>
              <a:t>з твердого стану (</a:t>
            </a:r>
            <a:r>
              <a:rPr lang="ru-RU" dirty="0" err="1"/>
              <a:t>сублімується</a:t>
            </a:r>
            <a:r>
              <a:rPr lang="ru-RU" dirty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0248" y="6116685"/>
            <a:ext cx="7730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**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електронно-променевим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розпиленням</a:t>
            </a:r>
            <a:r>
              <a:rPr lang="ru-RU" dirty="0"/>
              <a:t> </a:t>
            </a:r>
            <a:r>
              <a:rPr lang="ru-RU" dirty="0" err="1"/>
              <a:t>йонним</a:t>
            </a:r>
            <a:r>
              <a:rPr lang="ru-RU" dirty="0"/>
              <a:t> </a:t>
            </a:r>
            <a:r>
              <a:rPr lang="ru-RU" dirty="0" err="1"/>
              <a:t>бомбардуванням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618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осадження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572" y="493966"/>
            <a:ext cx="3000375" cy="61626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95744" y="369100"/>
            <a:ext cx="50962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яка </a:t>
            </a:r>
            <a:r>
              <a:rPr lang="ru-RU" dirty="0" err="1"/>
              <a:t>випаровується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молекул (</a:t>
            </a:r>
            <a:r>
              <a:rPr lang="ru-RU" dirty="0" err="1"/>
              <a:t>атомів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зазнають</a:t>
            </a:r>
            <a:r>
              <a:rPr lang="ru-RU" dirty="0"/>
              <a:t> на </a:t>
            </a:r>
            <a:r>
              <a:rPr lang="ru-RU" dirty="0" err="1"/>
              <a:t>своєму</a:t>
            </a:r>
            <a:r>
              <a:rPr lang="ru-RU" dirty="0"/>
              <a:t> шляху </a:t>
            </a:r>
            <a:r>
              <a:rPr lang="ru-RU" dirty="0" err="1"/>
              <a:t>зіткнень</a:t>
            </a:r>
            <a:r>
              <a:rPr lang="ru-RU" dirty="0"/>
              <a:t> і </a:t>
            </a:r>
            <a:r>
              <a:rPr lang="ru-RU" dirty="0" err="1"/>
              <a:t>розсіювань</a:t>
            </a:r>
            <a:r>
              <a:rPr lang="ru-RU" dirty="0"/>
              <a:t> та </a:t>
            </a:r>
            <a:r>
              <a:rPr lang="ru-RU" dirty="0" err="1"/>
              <a:t>рухаються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прямолінійно</a:t>
            </a:r>
            <a:r>
              <a:rPr lang="ru-RU" dirty="0"/>
              <a:t>, називають </a:t>
            </a:r>
            <a:r>
              <a:rPr lang="ru-RU" dirty="0" err="1"/>
              <a:t>молекулярним</a:t>
            </a:r>
            <a:r>
              <a:rPr lang="ru-RU" dirty="0"/>
              <a:t> потоком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95744" y="1846428"/>
            <a:ext cx="4654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/>
              <a:t>випарників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підкладкотримачів</a:t>
            </a:r>
            <a:r>
              <a:rPr lang="ru-RU" dirty="0"/>
              <a:t> (тому їх називають </a:t>
            </a:r>
            <a:r>
              <a:rPr lang="ru-RU" dirty="0" err="1"/>
              <a:t>точковими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).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домогтися</a:t>
            </a:r>
            <a:r>
              <a:rPr lang="ru-RU" dirty="0"/>
              <a:t> </a:t>
            </a:r>
            <a:r>
              <a:rPr lang="ru-RU" dirty="0" err="1"/>
              <a:t>рівномірності</a:t>
            </a:r>
            <a:r>
              <a:rPr lang="ru-RU" dirty="0"/>
              <a:t> потоку </a:t>
            </a:r>
            <a:r>
              <a:rPr lang="ru-RU" dirty="0" err="1"/>
              <a:t>неможливо</a:t>
            </a:r>
            <a:r>
              <a:rPr lang="ru-RU" dirty="0"/>
              <a:t>. Як видно з рис</a:t>
            </a:r>
            <a:r>
              <a:rPr lang="ru-RU" dirty="0" smtClean="0"/>
              <a:t>. </a:t>
            </a:r>
            <a:r>
              <a:rPr lang="ru-RU" dirty="0"/>
              <a:t>а,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буде </a:t>
            </a:r>
            <a:r>
              <a:rPr lang="ru-RU" dirty="0" err="1"/>
              <a:t>неоднакова</a:t>
            </a:r>
            <a:r>
              <a:rPr lang="ru-RU" dirty="0"/>
              <a:t> в </a:t>
            </a:r>
            <a:r>
              <a:rPr lang="ru-RU" dirty="0" err="1"/>
              <a:t>точці</a:t>
            </a:r>
            <a:r>
              <a:rPr lang="ru-RU" dirty="0"/>
              <a:t> О і в точках А і В: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від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en-US" dirty="0"/>
              <a:t>OS </a:t>
            </a:r>
            <a:r>
              <a:rPr lang="ru-RU" dirty="0" err="1"/>
              <a:t>ці</a:t>
            </a:r>
            <a:r>
              <a:rPr lang="ru-RU" dirty="0"/>
              <a:t> точки,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нижча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і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товщина</a:t>
            </a:r>
            <a:r>
              <a:rPr lang="ru-RU" dirty="0"/>
              <a:t> за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нанесення</a:t>
            </a:r>
            <a:r>
              <a:rPr lang="ru-RU" dirty="0"/>
              <a:t>. При плоскому </a:t>
            </a:r>
            <a:r>
              <a:rPr lang="ru-RU" dirty="0" err="1"/>
              <a:t>підкладкотримачі</a:t>
            </a:r>
            <a:r>
              <a:rPr lang="ru-RU" dirty="0"/>
              <a:t> </a:t>
            </a:r>
            <a:r>
              <a:rPr lang="ru-RU" dirty="0" err="1"/>
              <a:t>нерівномірність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±20%.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95744" y="5262748"/>
            <a:ext cx="452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, одним </a:t>
            </a:r>
            <a:r>
              <a:rPr lang="ru-RU" dirty="0" err="1"/>
              <a:t>із</a:t>
            </a:r>
            <a:r>
              <a:rPr lang="ru-RU" dirty="0"/>
              <a:t> яких є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підкладкотримачеві</a:t>
            </a:r>
            <a:r>
              <a:rPr lang="ru-RU" dirty="0"/>
              <a:t> </a:t>
            </a:r>
            <a:r>
              <a:rPr lang="ru-RU" dirty="0" err="1"/>
              <a:t>сферичної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ru-RU" dirty="0" err="1" smtClean="0"/>
              <a:t>рис.б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44227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резистивним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69208" y="694032"/>
            <a:ext cx="7687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електропровідного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опором при </a:t>
            </a:r>
            <a:r>
              <a:rPr lang="ru-RU" dirty="0" err="1"/>
              <a:t>проходженні</a:t>
            </a:r>
            <a:r>
              <a:rPr lang="ru-RU" dirty="0"/>
              <a:t> через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струму, називають </a:t>
            </a:r>
            <a:r>
              <a:rPr lang="ru-RU" dirty="0" err="1"/>
              <a:t>резистивним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як правило,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змінний</a:t>
            </a:r>
            <a:r>
              <a:rPr lang="ru-RU" dirty="0"/>
              <a:t> струм.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/>
              <a:t>резистивного </a:t>
            </a:r>
            <a:r>
              <a:rPr lang="ru-RU" dirty="0" err="1"/>
              <a:t>нагрівання</a:t>
            </a:r>
            <a:r>
              <a:rPr lang="ru-RU" dirty="0"/>
              <a:t> – </a:t>
            </a:r>
            <a:r>
              <a:rPr lang="ru-RU" dirty="0" err="1"/>
              <a:t>високий</a:t>
            </a:r>
            <a:r>
              <a:rPr lang="ru-RU" dirty="0"/>
              <a:t> ККД, 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(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напруга</a:t>
            </a:r>
            <a:r>
              <a:rPr lang="ru-RU" dirty="0"/>
              <a:t> на </a:t>
            </a:r>
            <a:r>
              <a:rPr lang="ru-RU" dirty="0" err="1"/>
              <a:t>затискачах</a:t>
            </a:r>
            <a:r>
              <a:rPr lang="ru-RU" dirty="0"/>
              <a:t>) і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габаритні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. Факторами,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обмежують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випарників</a:t>
            </a:r>
            <a:r>
              <a:rPr lang="ru-RU" dirty="0"/>
              <a:t> з </a:t>
            </a:r>
            <a:r>
              <a:rPr lang="ru-RU" dirty="0" err="1"/>
              <a:t>резистивним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,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 </a:t>
            </a:r>
            <a:r>
              <a:rPr lang="ru-RU" dirty="0" err="1"/>
              <a:t>нагрівача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ресурс </a:t>
            </a:r>
            <a:r>
              <a:rPr lang="ru-RU" dirty="0" err="1"/>
              <a:t>роботи</a:t>
            </a:r>
            <a:r>
              <a:rPr lang="ru-RU" dirty="0"/>
              <a:t> через </a:t>
            </a:r>
            <a:r>
              <a:rPr lang="ru-RU" dirty="0" err="1"/>
              <a:t>старіння</a:t>
            </a:r>
            <a:r>
              <a:rPr lang="ru-RU" dirty="0"/>
              <a:t> 29 (</a:t>
            </a:r>
            <a:r>
              <a:rPr lang="ru-RU" dirty="0" err="1"/>
              <a:t>руйнування</a:t>
            </a:r>
            <a:r>
              <a:rPr lang="ru-RU" dirty="0"/>
              <a:t>) </a:t>
            </a:r>
            <a:r>
              <a:rPr lang="ru-RU" dirty="0" err="1"/>
              <a:t>нагрівача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періодичної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частої</a:t>
            </a:r>
            <a:r>
              <a:rPr lang="ru-RU" dirty="0"/>
              <a:t>) </a:t>
            </a:r>
            <a:r>
              <a:rPr lang="ru-RU" dirty="0" err="1"/>
              <a:t>заміни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Випарники</a:t>
            </a:r>
            <a:r>
              <a:rPr lang="ru-RU" dirty="0" smtClean="0"/>
              <a:t> </a:t>
            </a:r>
            <a:r>
              <a:rPr lang="ru-RU" dirty="0" err="1"/>
              <a:t>цього</a:t>
            </a:r>
            <a:r>
              <a:rPr lang="ru-RU" dirty="0"/>
              <a:t> типу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конструктивних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з </a:t>
            </a:r>
            <a:r>
              <a:rPr lang="ru-RU" dirty="0" err="1">
                <a:solidFill>
                  <a:srgbClr val="FF0000"/>
                </a:solidFill>
              </a:rPr>
              <a:t>безпосереднім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 </a:t>
            </a:r>
            <a:r>
              <a:rPr lang="ru-RU" dirty="0" err="1">
                <a:solidFill>
                  <a:srgbClr val="FF0000"/>
                </a:solidFill>
              </a:rPr>
              <a:t>непрямим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нагріванням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21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" y="1123837"/>
            <a:ext cx="3108961" cy="4601183"/>
          </a:xfrm>
        </p:spPr>
        <p:txBody>
          <a:bodyPr/>
          <a:lstStyle/>
          <a:p>
            <a:r>
              <a:rPr lang="ru-RU" dirty="0" err="1" smtClean="0"/>
              <a:t>випарники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r>
              <a:rPr lang="ru-RU" dirty="0" smtClean="0"/>
              <a:t>струму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87496" y="644295"/>
            <a:ext cx="79522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випарниках</a:t>
            </a:r>
            <a:r>
              <a:rPr lang="ru-RU" dirty="0"/>
              <a:t> з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струм у кілька </a:t>
            </a:r>
            <a:r>
              <a:rPr lang="ru-RU" dirty="0" err="1"/>
              <a:t>десятків</a:t>
            </a:r>
            <a:r>
              <a:rPr lang="ru-RU" dirty="0"/>
              <a:t> ампер проходить </a:t>
            </a:r>
            <a:r>
              <a:rPr lang="ru-RU" dirty="0" err="1"/>
              <a:t>безпосередньо</a:t>
            </a:r>
            <a:r>
              <a:rPr lang="ru-RU" dirty="0"/>
              <a:t> через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. Такий метод </a:t>
            </a:r>
            <a:r>
              <a:rPr lang="ru-RU" dirty="0" err="1"/>
              <a:t>випарювання</a:t>
            </a:r>
            <a:r>
              <a:rPr lang="ru-RU" dirty="0"/>
              <a:t> може бути </a:t>
            </a:r>
            <a:r>
              <a:rPr lang="ru-RU" dirty="0" err="1"/>
              <a:t>застосований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сублімуються</a:t>
            </a:r>
            <a:r>
              <a:rPr lang="ru-RU" dirty="0"/>
              <a:t>, тобто </a:t>
            </a:r>
            <a:r>
              <a:rPr lang="ru-RU" dirty="0" err="1"/>
              <a:t>металів</a:t>
            </a:r>
            <a:r>
              <a:rPr lang="ru-RU" dirty="0"/>
              <a:t>, температура </a:t>
            </a:r>
            <a:r>
              <a:rPr lang="ru-RU" dirty="0" err="1"/>
              <a:t>плавлення</a:t>
            </a:r>
            <a:r>
              <a:rPr lang="ru-RU" dirty="0"/>
              <a:t> яких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випаровування</a:t>
            </a:r>
            <a:r>
              <a:rPr lang="ru-RU" dirty="0"/>
              <a:t> (хром, титан і </a:t>
            </a:r>
            <a:r>
              <a:rPr lang="ru-RU" dirty="0" err="1"/>
              <a:t>ін</a:t>
            </a:r>
            <a:r>
              <a:rPr lang="ru-RU" dirty="0"/>
              <a:t>. – див. табл. 2.1) . Основа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випарників</a:t>
            </a:r>
            <a:r>
              <a:rPr lang="ru-RU" dirty="0"/>
              <a:t> – </a:t>
            </a:r>
            <a:r>
              <a:rPr lang="ru-RU" dirty="0" err="1"/>
              <a:t>відсутність</a:t>
            </a:r>
            <a:r>
              <a:rPr lang="ru-RU" dirty="0"/>
              <a:t> теплового контакту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їхніми</a:t>
            </a:r>
            <a:r>
              <a:rPr lang="ru-RU" dirty="0"/>
              <a:t> </a:t>
            </a:r>
            <a:r>
              <a:rPr lang="ru-RU" dirty="0" err="1"/>
              <a:t>нагрітими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і </a:t>
            </a:r>
            <a:r>
              <a:rPr lang="ru-RU" dirty="0" err="1"/>
              <a:t>металом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чистоту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вони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низьку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випаровування</a:t>
            </a:r>
            <a:r>
              <a:rPr lang="ru-RU" dirty="0"/>
              <a:t>,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випаровувати</a:t>
            </a:r>
            <a:r>
              <a:rPr lang="ru-RU" dirty="0"/>
              <a:t> малу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може бути </a:t>
            </a:r>
            <a:r>
              <a:rPr lang="ru-RU" dirty="0" err="1"/>
              <a:t>використаний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стрічки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дроту, а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випаровувати</a:t>
            </a:r>
            <a:r>
              <a:rPr lang="ru-RU" dirty="0"/>
              <a:t> </a:t>
            </a:r>
            <a:r>
              <a:rPr lang="ru-RU" dirty="0" err="1"/>
              <a:t>діелектрики</a:t>
            </a:r>
            <a:r>
              <a:rPr lang="ru-RU" dirty="0"/>
              <a:t> і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. </a:t>
            </a:r>
            <a:r>
              <a:rPr lang="ru-RU" dirty="0" err="1"/>
              <a:t>Переріз</a:t>
            </a:r>
            <a:r>
              <a:rPr lang="ru-RU" dirty="0"/>
              <a:t> таких </a:t>
            </a:r>
            <a:r>
              <a:rPr lang="ru-RU" dirty="0" err="1"/>
              <a:t>випарників</a:t>
            </a:r>
            <a:r>
              <a:rPr lang="ru-RU" dirty="0"/>
              <a:t> повинен бути </a:t>
            </a:r>
            <a:r>
              <a:rPr lang="ru-RU" dirty="0" err="1"/>
              <a:t>однаковим</a:t>
            </a:r>
            <a:r>
              <a:rPr lang="ru-RU" dirty="0"/>
              <a:t>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довжині</a:t>
            </a:r>
            <a:r>
              <a:rPr lang="ru-RU" dirty="0"/>
              <a:t>, </a:t>
            </a:r>
            <a:r>
              <a:rPr lang="ru-RU" dirty="0" err="1"/>
              <a:t>інакше</a:t>
            </a:r>
            <a:r>
              <a:rPr lang="ru-RU" dirty="0"/>
              <a:t>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перегрів</a:t>
            </a:r>
            <a:r>
              <a:rPr lang="ru-RU" dirty="0"/>
              <a:t>, і вони </a:t>
            </a:r>
            <a:r>
              <a:rPr lang="ru-RU" dirty="0" err="1"/>
              <a:t>перегоряють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418" y="4442650"/>
            <a:ext cx="3771900" cy="21240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818120" y="4442650"/>
            <a:ext cx="37216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Випарник</a:t>
            </a:r>
            <a:r>
              <a:rPr lang="ru-RU" dirty="0"/>
              <a:t> з </a:t>
            </a:r>
            <a:r>
              <a:rPr lang="ru-RU" dirty="0" err="1"/>
              <a:t>резистивним</a:t>
            </a:r>
            <a:r>
              <a:rPr lang="ru-RU" dirty="0"/>
              <a:t>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: 1 – </a:t>
            </a:r>
            <a:r>
              <a:rPr lang="ru-RU" dirty="0" err="1"/>
              <a:t>контактний</a:t>
            </a:r>
            <a:r>
              <a:rPr lang="ru-RU" dirty="0"/>
              <a:t> </a:t>
            </a:r>
            <a:r>
              <a:rPr lang="ru-RU" dirty="0" err="1"/>
              <a:t>затискач</a:t>
            </a:r>
            <a:r>
              <a:rPr lang="ru-RU" dirty="0"/>
              <a:t>, 2 – </a:t>
            </a:r>
            <a:r>
              <a:rPr lang="ru-RU" dirty="0" err="1"/>
              <a:t>гвинт</a:t>
            </a:r>
            <a:r>
              <a:rPr lang="ru-RU" dirty="0"/>
              <a:t>, 3 –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, 4 – </a:t>
            </a:r>
            <a:r>
              <a:rPr lang="ru-RU" dirty="0" err="1"/>
              <a:t>потік</a:t>
            </a:r>
            <a:r>
              <a:rPr lang="ru-RU" dirty="0"/>
              <a:t> пари, 5 – </a:t>
            </a:r>
            <a:r>
              <a:rPr lang="ru-RU" dirty="0" err="1"/>
              <a:t>підкладка</a:t>
            </a:r>
            <a:r>
              <a:rPr lang="ru-RU" dirty="0"/>
              <a:t>, 6 – </a:t>
            </a:r>
            <a:r>
              <a:rPr lang="ru-RU" dirty="0" err="1"/>
              <a:t>багатошаровий</a:t>
            </a:r>
            <a:r>
              <a:rPr lang="ru-RU" dirty="0"/>
              <a:t> </a:t>
            </a:r>
            <a:r>
              <a:rPr lang="ru-RU" dirty="0" err="1"/>
              <a:t>екран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13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непрямим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05784" y="61977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Випарники</a:t>
            </a:r>
            <a:r>
              <a:rPr lang="ru-RU" dirty="0"/>
              <a:t> з </a:t>
            </a:r>
            <a:r>
              <a:rPr lang="ru-RU" dirty="0" err="1"/>
              <a:t>непрямим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, у яких </a:t>
            </a:r>
            <a:r>
              <a:rPr lang="ru-RU" dirty="0" err="1"/>
              <a:t>речовина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, </a:t>
            </a:r>
            <a:r>
              <a:rPr lang="ru-RU" dirty="0" err="1"/>
              <a:t>нагрівається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теплопередачі</a:t>
            </a:r>
            <a:r>
              <a:rPr lang="ru-RU" dirty="0"/>
              <a:t> від </a:t>
            </a:r>
            <a:r>
              <a:rPr lang="ru-RU" dirty="0" err="1"/>
              <a:t>нагрівача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універсальні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випаровувати</a:t>
            </a:r>
            <a:r>
              <a:rPr lang="ru-RU" dirty="0"/>
              <a:t> </a:t>
            </a:r>
            <a:r>
              <a:rPr lang="ru-RU" dirty="0" err="1"/>
              <a:t>провідні</a:t>
            </a:r>
            <a:r>
              <a:rPr lang="ru-RU" dirty="0"/>
              <a:t> і </a:t>
            </a:r>
            <a:r>
              <a:rPr lang="ru-RU" dirty="0" err="1"/>
              <a:t>непровідні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порошку, гранул, дроту, </a:t>
            </a:r>
            <a:r>
              <a:rPr lang="ru-RU" dirty="0" err="1"/>
              <a:t>стрічки</a:t>
            </a:r>
            <a:r>
              <a:rPr lang="ru-RU" dirty="0"/>
              <a:t> й </a:t>
            </a:r>
            <a:r>
              <a:rPr lang="ru-RU" dirty="0" err="1"/>
              <a:t>ін</a:t>
            </a:r>
            <a:r>
              <a:rPr lang="ru-RU" dirty="0"/>
              <a:t>. Але при </a:t>
            </a:r>
            <a:r>
              <a:rPr lang="ru-RU" dirty="0" err="1"/>
              <a:t>цьому</a:t>
            </a:r>
            <a:r>
              <a:rPr lang="ru-RU" dirty="0"/>
              <a:t> через контакт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нагрітими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випарника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через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підігрівника</a:t>
            </a:r>
            <a:r>
              <a:rPr lang="ru-RU" dirty="0"/>
              <a:t> </a:t>
            </a:r>
            <a:r>
              <a:rPr lang="ru-RU" dirty="0" err="1"/>
              <a:t>осаджуються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97224" y="335650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резистивних</a:t>
            </a:r>
            <a:r>
              <a:rPr lang="ru-RU" dirty="0"/>
              <a:t> </a:t>
            </a:r>
            <a:r>
              <a:rPr lang="ru-RU" dirty="0" err="1"/>
              <a:t>випарників</a:t>
            </a:r>
            <a:r>
              <a:rPr lang="ru-RU" dirty="0"/>
              <a:t>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очищають</a:t>
            </a:r>
            <a:r>
              <a:rPr lang="ru-RU" dirty="0"/>
              <a:t>, </a:t>
            </a:r>
            <a:r>
              <a:rPr lang="ru-RU" dirty="0" err="1"/>
              <a:t>промиваючи</a:t>
            </a:r>
            <a:r>
              <a:rPr lang="ru-RU" dirty="0"/>
              <a:t> в </a:t>
            </a:r>
            <a:r>
              <a:rPr lang="ru-RU" dirty="0" err="1"/>
              <a:t>розчинниках</a:t>
            </a:r>
            <a:r>
              <a:rPr lang="ru-RU" dirty="0"/>
              <a:t>. Часто їх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відпалюють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. О</a:t>
            </a:r>
            <a:r>
              <a:rPr lang="en-US" dirty="0"/>
              <a:t>c</a:t>
            </a:r>
            <a:r>
              <a:rPr lang="ru-RU" dirty="0" err="1"/>
              <a:t>кільки</a:t>
            </a:r>
            <a:r>
              <a:rPr lang="ru-RU" dirty="0"/>
              <a:t> форма </a:t>
            </a:r>
            <a:r>
              <a:rPr lang="ru-RU" dirty="0" err="1"/>
              <a:t>випарника</a:t>
            </a:r>
            <a:r>
              <a:rPr lang="ru-RU" dirty="0"/>
              <a:t> з </a:t>
            </a:r>
            <a:r>
              <a:rPr lang="ru-RU" dirty="0" err="1"/>
              <a:t>непрямим</a:t>
            </a:r>
            <a:r>
              <a:rPr lang="ru-RU" dirty="0"/>
              <a:t> </a:t>
            </a:r>
            <a:r>
              <a:rPr lang="ru-RU" dirty="0" err="1"/>
              <a:t>нагріванням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від агрегатного стану,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, їх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дротові</a:t>
            </a:r>
            <a:r>
              <a:rPr lang="ru-RU" dirty="0"/>
              <a:t>, </a:t>
            </a:r>
            <a:r>
              <a:rPr lang="ru-RU" dirty="0" err="1"/>
              <a:t>стрічкові</a:t>
            </a:r>
            <a:r>
              <a:rPr lang="ru-RU" dirty="0"/>
              <a:t> і </a:t>
            </a:r>
            <a:r>
              <a:rPr lang="ru-RU" dirty="0" err="1"/>
              <a:t>тигельні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0638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14928" y="589431"/>
            <a:ext cx="7860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змочують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нагрівача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розплавлена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силами </a:t>
            </a:r>
            <a:r>
              <a:rPr lang="ru-RU" dirty="0" err="1"/>
              <a:t>поверхневого</a:t>
            </a:r>
            <a:r>
              <a:rPr lang="ru-RU" dirty="0"/>
              <a:t> натягу </a:t>
            </a:r>
            <a:r>
              <a:rPr lang="ru-RU" dirty="0" err="1"/>
              <a:t>утримується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 на </a:t>
            </a:r>
            <a:r>
              <a:rPr lang="ru-RU" dirty="0" err="1"/>
              <a:t>дротяному</a:t>
            </a:r>
            <a:r>
              <a:rPr lang="ru-RU" dirty="0"/>
              <a:t> </a:t>
            </a:r>
            <a:r>
              <a:rPr lang="ru-RU" dirty="0" err="1"/>
              <a:t>нагрівачі</a:t>
            </a:r>
            <a:r>
              <a:rPr lang="ru-RU" dirty="0"/>
              <a:t>. </a:t>
            </a:r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</a:t>
            </a:r>
            <a:r>
              <a:rPr lang="ru-RU" dirty="0" err="1"/>
              <a:t>виготовляються</a:t>
            </a:r>
            <a:r>
              <a:rPr lang="ru-RU" dirty="0"/>
              <a:t> </a:t>
            </a:r>
            <a:r>
              <a:rPr lang="en-US" dirty="0"/>
              <a:t>V- </a:t>
            </a:r>
            <a:r>
              <a:rPr lang="ru-RU" dirty="0"/>
              <a:t>і </a:t>
            </a:r>
            <a:r>
              <a:rPr lang="en-US" dirty="0"/>
              <a:t>W-</a:t>
            </a:r>
            <a:r>
              <a:rPr lang="ru-RU" dirty="0" err="1"/>
              <a:t>подібної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спірале</a:t>
            </a:r>
            <a:r>
              <a:rPr lang="ru-RU" dirty="0"/>
              <a:t>- і </a:t>
            </a:r>
            <a:r>
              <a:rPr lang="ru-RU" dirty="0" err="1"/>
              <a:t>хвилеподібної</a:t>
            </a:r>
            <a:r>
              <a:rPr lang="ru-RU" dirty="0"/>
              <a:t>. </a:t>
            </a:r>
            <a:r>
              <a:rPr lang="ru-RU" dirty="0" err="1"/>
              <a:t>Дротяний</a:t>
            </a:r>
            <a:r>
              <a:rPr lang="ru-RU" dirty="0"/>
              <a:t> </a:t>
            </a:r>
            <a:r>
              <a:rPr lang="ru-RU" dirty="0" err="1"/>
              <a:t>випарник</a:t>
            </a:r>
            <a:r>
              <a:rPr lang="ru-RU" dirty="0"/>
              <a:t> </a:t>
            </a:r>
            <a:r>
              <a:rPr lang="ru-RU" dirty="0" err="1"/>
              <a:t>найпростішої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(рис</a:t>
            </a:r>
            <a:r>
              <a:rPr lang="ru-RU" dirty="0" smtClean="0"/>
              <a:t>. </a:t>
            </a:r>
            <a:r>
              <a:rPr lang="ru-RU" dirty="0"/>
              <a:t>а)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алюмінію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добре </a:t>
            </a:r>
            <a:r>
              <a:rPr lang="ru-RU" dirty="0" err="1"/>
              <a:t>змочує</a:t>
            </a:r>
            <a:r>
              <a:rPr lang="ru-RU" dirty="0"/>
              <a:t> </a:t>
            </a:r>
            <a:r>
              <a:rPr lang="ru-RU" dirty="0" err="1"/>
              <a:t>вольфрамовий</a:t>
            </a:r>
            <a:r>
              <a:rPr lang="ru-RU" dirty="0"/>
              <a:t> </a:t>
            </a:r>
            <a:r>
              <a:rPr lang="ru-RU" dirty="0" err="1"/>
              <a:t>дротяний</a:t>
            </a:r>
            <a:r>
              <a:rPr lang="ru-RU" dirty="0"/>
              <a:t> </a:t>
            </a:r>
            <a:r>
              <a:rPr lang="ru-RU" dirty="0" err="1"/>
              <a:t>нагрівач</a:t>
            </a:r>
            <a:r>
              <a:rPr lang="ru-RU" dirty="0"/>
              <a:t> – </a:t>
            </a:r>
            <a:r>
              <a:rPr lang="ru-RU" dirty="0" err="1"/>
              <a:t>циліндричну</a:t>
            </a:r>
            <a:r>
              <a:rPr lang="ru-RU" dirty="0"/>
              <a:t> </a:t>
            </a:r>
            <a:r>
              <a:rPr lang="ru-RU" dirty="0" err="1"/>
              <a:t>дротяну</a:t>
            </a:r>
            <a:r>
              <a:rPr lang="ru-RU" dirty="0"/>
              <a:t> </a:t>
            </a:r>
            <a:r>
              <a:rPr lang="ru-RU" dirty="0" err="1"/>
              <a:t>спіраль</a:t>
            </a:r>
            <a:r>
              <a:rPr lang="ru-RU" dirty="0"/>
              <a:t> 2. </a:t>
            </a:r>
            <a:r>
              <a:rPr lang="ru-RU" dirty="0" err="1"/>
              <a:t>Речовину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, у </a:t>
            </a:r>
            <a:r>
              <a:rPr lang="ru-RU" dirty="0" err="1"/>
              <a:t>вигляді</a:t>
            </a:r>
            <a:r>
              <a:rPr lang="ru-RU" dirty="0"/>
              <a:t> скоб (</a:t>
            </a:r>
            <a:r>
              <a:rPr lang="ru-RU" dirty="0" err="1"/>
              <a:t>гусариків</a:t>
            </a:r>
            <a:r>
              <a:rPr lang="ru-RU" dirty="0"/>
              <a:t>) 3 </a:t>
            </a:r>
            <a:r>
              <a:rPr lang="ru-RU" dirty="0" err="1"/>
              <a:t>навішують</a:t>
            </a:r>
            <a:r>
              <a:rPr lang="ru-RU" dirty="0"/>
              <a:t> на </a:t>
            </a:r>
            <a:r>
              <a:rPr lang="ru-RU" dirty="0" err="1"/>
              <a:t>спіраль</a:t>
            </a:r>
            <a:r>
              <a:rPr lang="ru-RU" dirty="0"/>
              <a:t>, яку </a:t>
            </a:r>
            <a:r>
              <a:rPr lang="ru-RU" dirty="0" err="1"/>
              <a:t>відігнутими</a:t>
            </a:r>
            <a:r>
              <a:rPr lang="ru-RU" dirty="0"/>
              <a:t> </a:t>
            </a:r>
            <a:r>
              <a:rPr lang="ru-RU" dirty="0" err="1"/>
              <a:t>кінцями</a:t>
            </a:r>
            <a:r>
              <a:rPr lang="ru-RU" dirty="0"/>
              <a:t> 1 </a:t>
            </a:r>
            <a:r>
              <a:rPr lang="ru-RU" dirty="0" err="1"/>
              <a:t>вставляють</a:t>
            </a:r>
            <a:r>
              <a:rPr lang="ru-RU" dirty="0"/>
              <a:t> у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затискачі</a:t>
            </a:r>
            <a:r>
              <a:rPr lang="ru-RU" dirty="0"/>
              <a:t>.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плавиться і </a:t>
            </a:r>
            <a:r>
              <a:rPr lang="ru-RU" dirty="0" err="1"/>
              <a:t>формується</a:t>
            </a:r>
            <a:r>
              <a:rPr lang="ru-RU" dirty="0"/>
              <a:t> на </a:t>
            </a:r>
            <a:r>
              <a:rPr lang="ru-RU" dirty="0" err="1"/>
              <a:t>дроті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крапель</a:t>
            </a:r>
            <a:r>
              <a:rPr lang="ru-RU" dirty="0"/>
              <a:t>. </a:t>
            </a:r>
            <a:r>
              <a:rPr lang="ru-RU" dirty="0" err="1"/>
              <a:t>Знизу</a:t>
            </a:r>
            <a:r>
              <a:rPr lang="ru-RU" dirty="0"/>
              <a:t> </a:t>
            </a:r>
            <a:r>
              <a:rPr lang="ru-RU" dirty="0" err="1"/>
              <a:t>розміщуються</a:t>
            </a:r>
            <a:r>
              <a:rPr lang="ru-RU" dirty="0"/>
              <a:t> </a:t>
            </a:r>
            <a:r>
              <a:rPr lang="ru-RU" dirty="0" err="1"/>
              <a:t>тепловий</a:t>
            </a:r>
            <a:r>
              <a:rPr lang="ru-RU" dirty="0"/>
              <a:t> і </a:t>
            </a:r>
            <a:r>
              <a:rPr lang="ru-RU" dirty="0" err="1"/>
              <a:t>обмежуючий</a:t>
            </a:r>
            <a:r>
              <a:rPr lang="ru-RU" dirty="0"/>
              <a:t> </a:t>
            </a:r>
            <a:r>
              <a:rPr lang="ru-RU" dirty="0" err="1"/>
              <a:t>екрани</a:t>
            </a:r>
            <a:r>
              <a:rPr lang="ru-RU" dirty="0"/>
              <a:t>. </a:t>
            </a:r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протяжного потоку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гусариків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5040"/>
            <a:ext cx="6060530" cy="21186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86671" y="4578478"/>
            <a:ext cx="56448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Дротяні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непрямого </a:t>
            </a:r>
            <a:r>
              <a:rPr lang="ru-RU" dirty="0" err="1"/>
              <a:t>нагрівання</a:t>
            </a:r>
            <a:r>
              <a:rPr lang="ru-RU" dirty="0"/>
              <a:t> з </a:t>
            </a:r>
            <a:r>
              <a:rPr lang="ru-RU" dirty="0" err="1"/>
              <a:t>циліндричною</a:t>
            </a:r>
            <a:r>
              <a:rPr lang="ru-RU" dirty="0"/>
              <a:t> (а) і </a:t>
            </a:r>
            <a:r>
              <a:rPr lang="ru-RU" dirty="0" err="1"/>
              <a:t>конічною</a:t>
            </a:r>
            <a:r>
              <a:rPr lang="ru-RU" dirty="0"/>
              <a:t> (б) </a:t>
            </a:r>
            <a:r>
              <a:rPr lang="ru-RU" dirty="0" err="1"/>
              <a:t>дротяною</a:t>
            </a:r>
            <a:r>
              <a:rPr lang="ru-RU" dirty="0"/>
              <a:t> </a:t>
            </a:r>
            <a:r>
              <a:rPr lang="ru-RU" dirty="0" err="1"/>
              <a:t>спіраллю</a:t>
            </a:r>
            <a:r>
              <a:rPr lang="ru-RU" dirty="0"/>
              <a:t>: 1 – </a:t>
            </a:r>
            <a:r>
              <a:rPr lang="ru-RU" dirty="0" err="1"/>
              <a:t>відігнутий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спіралі</a:t>
            </a:r>
            <a:r>
              <a:rPr lang="ru-RU" dirty="0"/>
              <a:t>, 2, 6 – </a:t>
            </a:r>
            <a:r>
              <a:rPr lang="ru-RU" dirty="0" err="1"/>
              <a:t>циліндрична</a:t>
            </a:r>
            <a:r>
              <a:rPr lang="ru-RU" dirty="0"/>
              <a:t> і </a:t>
            </a:r>
            <a:r>
              <a:rPr lang="ru-RU" dirty="0" err="1"/>
              <a:t>конічна</a:t>
            </a:r>
            <a:r>
              <a:rPr lang="ru-RU" dirty="0"/>
              <a:t> </a:t>
            </a:r>
            <a:r>
              <a:rPr lang="ru-RU" dirty="0" err="1"/>
              <a:t>спіралі</a:t>
            </a:r>
            <a:r>
              <a:rPr lang="ru-RU" dirty="0"/>
              <a:t>, 3 –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 (</a:t>
            </a:r>
            <a:r>
              <a:rPr lang="ru-RU" dirty="0" err="1"/>
              <a:t>гусарик</a:t>
            </a:r>
            <a:r>
              <a:rPr lang="ru-RU" dirty="0"/>
              <a:t>), 4 – </a:t>
            </a:r>
            <a:r>
              <a:rPr lang="ru-RU" dirty="0" err="1"/>
              <a:t>затискачі</a:t>
            </a:r>
            <a:r>
              <a:rPr lang="ru-RU" dirty="0"/>
              <a:t> </a:t>
            </a:r>
            <a:r>
              <a:rPr lang="ru-RU" dirty="0" err="1"/>
              <a:t>струмопідводу</a:t>
            </a:r>
            <a:r>
              <a:rPr lang="ru-RU" dirty="0"/>
              <a:t>, 5, 7 – </a:t>
            </a:r>
            <a:r>
              <a:rPr lang="ru-RU" dirty="0" err="1"/>
              <a:t>циліндричний</a:t>
            </a:r>
            <a:r>
              <a:rPr lang="ru-RU" dirty="0"/>
              <a:t> </a:t>
            </a:r>
            <a:r>
              <a:rPr lang="ru-RU" dirty="0" err="1"/>
              <a:t>тепловий</a:t>
            </a:r>
            <a:r>
              <a:rPr lang="ru-RU" dirty="0"/>
              <a:t> і </a:t>
            </a:r>
            <a:r>
              <a:rPr lang="ru-RU" dirty="0" err="1"/>
              <a:t>обмежуючий</a:t>
            </a:r>
            <a:r>
              <a:rPr lang="ru-RU" dirty="0"/>
              <a:t> </a:t>
            </a:r>
            <a:r>
              <a:rPr lang="ru-RU" dirty="0" err="1"/>
              <a:t>екрани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7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87496" y="1123837"/>
            <a:ext cx="8034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погано </a:t>
            </a:r>
            <a:r>
              <a:rPr lang="ru-RU" dirty="0" err="1"/>
              <a:t>утримуються</a:t>
            </a:r>
            <a:r>
              <a:rPr lang="ru-RU" dirty="0"/>
              <a:t> на </a:t>
            </a:r>
            <a:r>
              <a:rPr lang="ru-RU" dirty="0" err="1"/>
              <a:t>дротяних</a:t>
            </a:r>
            <a:r>
              <a:rPr lang="ru-RU" dirty="0"/>
              <a:t> </a:t>
            </a:r>
            <a:r>
              <a:rPr lang="ru-RU" dirty="0" err="1"/>
              <a:t>випарниках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діелектриків</a:t>
            </a:r>
            <a:r>
              <a:rPr lang="ru-RU" dirty="0"/>
              <a:t> і </a:t>
            </a:r>
            <a:r>
              <a:rPr lang="ru-RU" dirty="0" err="1"/>
              <a:t>виготовляються</a:t>
            </a:r>
            <a:r>
              <a:rPr lang="ru-RU" dirty="0"/>
              <a:t> з </a:t>
            </a:r>
            <a:r>
              <a:rPr lang="ru-RU" dirty="0" err="1"/>
              <a:t>поглибленнями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півсфер</a:t>
            </a:r>
            <a:r>
              <a:rPr lang="ru-RU" dirty="0"/>
              <a:t>, </a:t>
            </a:r>
            <a:r>
              <a:rPr lang="ru-RU" dirty="0" err="1"/>
              <a:t>жолобків</a:t>
            </a:r>
            <a:r>
              <a:rPr lang="ru-RU" dirty="0"/>
              <a:t>, </a:t>
            </a:r>
            <a:r>
              <a:rPr lang="ru-RU" dirty="0" err="1"/>
              <a:t>коробочок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човників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розповсюдженими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для таких </a:t>
            </a:r>
            <a:r>
              <a:rPr lang="ru-RU" dirty="0" err="1"/>
              <a:t>випарників</a:t>
            </a:r>
            <a:r>
              <a:rPr lang="ru-RU" dirty="0"/>
              <a:t> є фольга </a:t>
            </a:r>
            <a:r>
              <a:rPr lang="ru-RU" dirty="0" err="1"/>
              <a:t>товщиною</a:t>
            </a:r>
            <a:r>
              <a:rPr lang="ru-RU" dirty="0"/>
              <a:t> 0,1–0,3 мм </a:t>
            </a:r>
            <a:r>
              <a:rPr lang="ru-RU" dirty="0" err="1"/>
              <a:t>із</a:t>
            </a:r>
            <a:r>
              <a:rPr lang="ru-RU" dirty="0"/>
              <a:t> вольфраму, </a:t>
            </a:r>
            <a:r>
              <a:rPr lang="ru-RU" dirty="0" err="1"/>
              <a:t>молібдену</a:t>
            </a:r>
            <a:r>
              <a:rPr lang="ru-RU" dirty="0"/>
              <a:t> і танталу. </a:t>
            </a:r>
            <a:r>
              <a:rPr lang="ru-RU" dirty="0" err="1"/>
              <a:t>Випарник</a:t>
            </a:r>
            <a:r>
              <a:rPr lang="ru-RU" dirty="0"/>
              <a:t> з </a:t>
            </a:r>
            <a:r>
              <a:rPr lang="ru-RU" dirty="0" err="1"/>
              <a:t>поглибленням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 smtClean="0"/>
              <a:t>пів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кількостей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показаний на рис</a:t>
            </a:r>
            <a:r>
              <a:rPr lang="ru-RU" dirty="0" smtClean="0"/>
              <a:t>. </a:t>
            </a:r>
            <a:r>
              <a:rPr lang="ru-RU" dirty="0"/>
              <a:t>а. Для </a:t>
            </a:r>
            <a:r>
              <a:rPr lang="ru-RU" dirty="0" err="1"/>
              <a:t>зниження</a:t>
            </a:r>
            <a:r>
              <a:rPr lang="ru-RU" dirty="0"/>
              <a:t> теплового потоку з зони </a:t>
            </a:r>
            <a:r>
              <a:rPr lang="ru-RU" dirty="0" err="1"/>
              <a:t>випаровування</a:t>
            </a:r>
            <a:r>
              <a:rPr lang="ru-RU" dirty="0"/>
              <a:t> до </a:t>
            </a:r>
            <a:r>
              <a:rPr lang="ru-RU" dirty="0" err="1"/>
              <a:t>затискачів</a:t>
            </a:r>
            <a:r>
              <a:rPr lang="ru-RU" dirty="0"/>
              <a:t> </a:t>
            </a:r>
            <a:r>
              <a:rPr lang="ru-RU" dirty="0" err="1"/>
              <a:t>струмопідводів</a:t>
            </a:r>
            <a:r>
              <a:rPr lang="ru-RU" dirty="0"/>
              <a:t> по краях </a:t>
            </a:r>
            <a:r>
              <a:rPr lang="ru-RU" dirty="0" err="1"/>
              <a:t>півсфери</a:t>
            </a:r>
            <a:r>
              <a:rPr lang="ru-RU" dirty="0"/>
              <a:t> є 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перерізу</a:t>
            </a:r>
            <a:r>
              <a:rPr lang="ru-RU" dirty="0"/>
              <a:t> (</a:t>
            </a:r>
            <a:r>
              <a:rPr lang="ru-RU" dirty="0" err="1"/>
              <a:t>шийки</a:t>
            </a:r>
            <a:r>
              <a:rPr lang="ru-RU" dirty="0"/>
              <a:t>).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4653" y="3626358"/>
            <a:ext cx="6410325" cy="11049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18978" y="492545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/>
              <a:t>випарники</a:t>
            </a:r>
            <a:r>
              <a:rPr lang="ru-RU" dirty="0"/>
              <a:t> непрямого </a:t>
            </a:r>
            <a:r>
              <a:rPr lang="ru-RU" dirty="0" err="1"/>
              <a:t>нагрівання</a:t>
            </a:r>
            <a:r>
              <a:rPr lang="ru-RU" dirty="0"/>
              <a:t> з вольфраму, </a:t>
            </a:r>
            <a:r>
              <a:rPr lang="ru-RU" dirty="0" err="1"/>
              <a:t>молібдену</a:t>
            </a:r>
            <a:r>
              <a:rPr lang="ru-RU" dirty="0"/>
              <a:t> і танталу </a:t>
            </a:r>
            <a:r>
              <a:rPr lang="ru-RU" dirty="0" err="1"/>
              <a:t>товщиною</a:t>
            </a:r>
            <a:r>
              <a:rPr lang="ru-RU" dirty="0"/>
              <a:t> 0,1 ~0,5 мм: а – з </a:t>
            </a:r>
            <a:r>
              <a:rPr lang="ru-RU" dirty="0" err="1"/>
              <a:t>поглибленням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півсфери</a:t>
            </a:r>
            <a:r>
              <a:rPr lang="ru-RU" dirty="0"/>
              <a:t>, б – </a:t>
            </a:r>
            <a:r>
              <a:rPr lang="ru-RU" dirty="0" err="1"/>
              <a:t>човникового</a:t>
            </a:r>
            <a:r>
              <a:rPr lang="ru-RU" dirty="0"/>
              <a:t> типу</a:t>
            </a:r>
          </a:p>
        </p:txBody>
      </p:sp>
    </p:spTree>
    <p:extLst>
      <p:ext uri="{BB962C8B-B14F-4D97-AF65-F5344CB8AC3E}">
        <p14:creationId xmlns:p14="http://schemas.microsoft.com/office/powerpoint/2010/main" val="3823089865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383</TotalTime>
  <Words>1287</Words>
  <Application>Microsoft Office PowerPoint</Application>
  <PresentationFormat>Широкоэкранный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Рамка</vt:lpstr>
      <vt:lpstr>Фізика тонких плівок</vt:lpstr>
      <vt:lpstr>ЛЕКЦІЯ 3</vt:lpstr>
      <vt:lpstr>НАНЕСЕННЯ ПЛІВОК МЕТОДОМ ТЕРМІЧНОГО ВИПАРОВУВАННЯ</vt:lpstr>
      <vt:lpstr>Схеми осадження плівок</vt:lpstr>
      <vt:lpstr>Випарники з резистивним нагріванням</vt:lpstr>
      <vt:lpstr>випарники з безпосереднім нагріванням струму</vt:lpstr>
      <vt:lpstr>Випарники з непрямим нагріванням</vt:lpstr>
      <vt:lpstr>Дротяні випарники</vt:lpstr>
      <vt:lpstr>Стрічкові випарники</vt:lpstr>
      <vt:lpstr>Тигельні випарники</vt:lpstr>
      <vt:lpstr>Випарники з електронно-променевим нагріванням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24</cp:revision>
  <dcterms:created xsi:type="dcterms:W3CDTF">2023-02-01T10:01:52Z</dcterms:created>
  <dcterms:modified xsi:type="dcterms:W3CDTF">2023-02-02T15:20:45Z</dcterms:modified>
</cp:coreProperties>
</file>