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07555-783D-460D-9ED1-4401BA1F1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90B2A2-0078-4FBB-8DB6-FDD153498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872EF-8EEB-45DF-A1E1-04371AA1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F0BAA-80A5-470F-86E0-4145154B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F6064-814E-4B2D-8336-2359C35C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906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8DF2-9848-4524-AF82-ED2FEBD2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C05F1-D835-4B9F-B8C1-1DB10C1AB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B5BF1-FA2B-4171-B9EB-1B9969B9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1BE4C-9969-49B4-9727-F18BC312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9F577-0D14-40BF-BD69-88C8AFCB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21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EAFAA3-D5A1-4867-B646-83B847622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3915F-33FC-4A81-A7DC-28C21414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D4C84-7C15-466A-B803-D0183706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EDCF7-83A1-47E3-A32D-38A162AE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3E3F5-856B-4DDC-B9F2-75F0FCDA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98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C7380-B7DC-451F-94D0-BE5BD0BB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AB932-AC71-4353-A12D-8D7BF499E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5CCA1-0542-4521-9A1F-ADACE78C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37069-925B-4959-937A-40D1FCFE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DCCF7-9BE3-4F38-85B6-FC59C65A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A761E-D57C-4571-BBA5-751E0F9B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1E7DB-88F9-426C-BE20-6703F4DA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35384-D4B9-472A-A1A9-B1279F6C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4DD0B-0F17-4051-9BD3-CA4AEAC1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88049-0758-4618-9F92-BBA14D66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785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5BAD-26CE-4FA7-818E-FB04852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F8553-4B3D-42BF-BFF0-D8C3E079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F1C261-17E2-44A5-BC01-23910BCB3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1F095-5D75-495F-AD76-1E60BEF6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D6634-333E-4CAC-9DAE-AC8097F3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866DD-A5E3-48BD-AE95-CB57455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80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2FADA-153B-4DA8-BB49-083AA1BB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734E2-D3A1-4725-91A4-4E0CA579E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2D017-5294-410A-B301-F7F52A1B5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CA603C-154B-44E4-B3E7-5CA9D354E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AEE48-684D-418C-A7B0-811F33AC8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29ACC9-CD32-4567-B434-FABB1683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250D5-C366-41E9-B3C1-F4062622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F293CE-42FF-45C7-8A6E-F5DB47F9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772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950DD-05E0-48AA-8C2F-EBBC922D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944EFA-2AB0-478D-AF9D-0C7AC80A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405632-1432-48EF-84DF-594FB92B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948346-F935-45A0-8413-456BDC60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8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7D3A66-2BF4-485C-A759-789147E0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6089BD-567D-4EAD-A5A4-AC467856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94BEE-B6E7-4FD2-B340-B1AE402D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85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DB76F-B4CE-4692-8586-9FF8D6FF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2BC04-7687-43B6-BDC2-2625877C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7799B3-9724-43B5-8DB8-4C7D56041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A021A-8DDF-405C-9AB7-CB993418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41CE4-51A1-422B-B7D3-C0DFEC1A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EEB87D-270C-4FE6-AE1D-99EBD89D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11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83BC-81C1-4736-B205-B625AEA1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BE6E0-0CAF-486C-92AF-A2AE034F7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0A4BFB-61E1-4D93-89FD-6391ADC58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039A7-5B14-45A9-87E3-DF30AC02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605DF-D580-48AF-A7A2-5624D74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D9D6F-60A4-4752-9C2C-BBB5A407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406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B84B5-B1ED-4191-8444-F61C82D4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1F447-0FA4-45A5-BD44-84FD7F5A9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26C0C-CF03-45E4-94F6-79331D3DA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82A7-8AEF-4B95-8E16-998D6AE187A5}" type="datetimeFigureOut">
              <a:rPr lang="ru-UA" smtClean="0"/>
              <a:t>08.09.2020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076E0-C385-463E-B0DA-15D251495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2A700-CD48-44B8-8088-D18AA04A1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6CBB-AE36-4B71-A4DC-2A2348F033F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05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D519A-0321-4953-9E9E-0BE0B5374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2" t="9091" r="1161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D402-D6D6-42E8-A383-C92B34E0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34" y="776524"/>
            <a:ext cx="4772113" cy="3788684"/>
          </a:xfrm>
        </p:spPr>
        <p:txBody>
          <a:bodyPr anchor="b">
            <a:normAutofit/>
          </a:bodyPr>
          <a:lstStyle/>
          <a:p>
            <a:pPr algn="l"/>
            <a:r>
              <a:rPr lang="uk-UA" sz="4800" b="1" dirty="0"/>
              <a:t>ПРЕЗЕНТАЦІЯ</a:t>
            </a:r>
            <a:br>
              <a:rPr lang="uk-UA" sz="4800" b="1" dirty="0"/>
            </a:br>
            <a:r>
              <a:rPr lang="uk-UA" sz="4800" b="1" dirty="0"/>
              <a:t>теорії міжнародних відносин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40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E0A46A-1841-42B7-99BE-2BDE08B9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30" b="1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75D3-7AF9-4254-90B6-CC35F705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0" y="208565"/>
            <a:ext cx="3685340" cy="3644244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Транснаціональні актори сучасної світової політики  </a:t>
            </a:r>
          </a:p>
        </p:txBody>
      </p:sp>
    </p:spTree>
    <p:extLst>
      <p:ext uri="{BB962C8B-B14F-4D97-AF65-F5344CB8AC3E}">
        <p14:creationId xmlns:p14="http://schemas.microsoft.com/office/powerpoint/2010/main" val="251865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76AA2D-153B-4AA5-9D5D-1F2B0457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3507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E4320-F27A-4DAE-B5AD-4E8B8AD9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9" y="0"/>
            <a:ext cx="4023360" cy="4661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000" b="1" i="1" dirty="0">
                <a:solidFill>
                  <a:srgbClr val="FFFF00"/>
                </a:solidFill>
              </a:rPr>
              <a:t>Міжнародний валютний фонд, МВФ </a:t>
            </a:r>
            <a:r>
              <a:rPr lang="uk-UA" sz="2000" dirty="0"/>
              <a:t>(</a:t>
            </a:r>
            <a:r>
              <a:rPr lang="uk-UA" sz="2000" dirty="0" err="1"/>
              <a:t>англ</a:t>
            </a:r>
            <a:r>
              <a:rPr lang="uk-UA" sz="2000" dirty="0"/>
              <a:t>. </a:t>
            </a:r>
            <a:r>
              <a:rPr lang="uk-UA" sz="2000" dirty="0" err="1"/>
              <a:t>International</a:t>
            </a:r>
            <a:r>
              <a:rPr lang="uk-UA" sz="2000" dirty="0"/>
              <a:t> </a:t>
            </a:r>
            <a:r>
              <a:rPr lang="uk-UA" sz="2000" dirty="0" err="1"/>
              <a:t>Monetary</a:t>
            </a:r>
            <a:r>
              <a:rPr lang="uk-UA" sz="2000" dirty="0"/>
              <a:t> </a:t>
            </a:r>
            <a:r>
              <a:rPr lang="uk-UA" sz="2000" dirty="0" err="1"/>
              <a:t>Fund</a:t>
            </a:r>
            <a:r>
              <a:rPr lang="uk-UA" sz="2000" dirty="0"/>
              <a:t>, IMF) — спеціальне агентство Організації Об'єднаних Націй (ООН), засноване 29-ма державами, з метою регулювання валютно-кредитних відносин країн-членів і надання їм допомоги при дефіциті платіжного балансу шляхом надання коротко- і середньострокових кредитів в іноземній </a:t>
            </a:r>
            <a:r>
              <a:rPr lang="uk-UA" sz="2000" dirty="0" err="1"/>
              <a:t>валюті.Фонд</a:t>
            </a:r>
            <a:r>
              <a:rPr lang="uk-UA" sz="2000" dirty="0"/>
              <a:t> має статус спеціалізованої установи ООН. Має 189 країн-членів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6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1EF0B-CE5B-43EE-9626-43743AB8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функції МВФ</a:t>
            </a:r>
            <a:r>
              <a:rPr lang="ru-UA" sz="2200" b="1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sz="2200" b="1" i="1"/>
          </a:p>
          <a:p>
            <a:r>
              <a:rPr lang="ru-RU" sz="2200"/>
              <a:t>сприяння міжнародній співпраці в грошовій політиці</a:t>
            </a:r>
          </a:p>
          <a:p>
            <a:r>
              <a:rPr lang="ru-RU" sz="2200"/>
              <a:t>розширення світової торгівлі</a:t>
            </a:r>
          </a:p>
          <a:p>
            <a:r>
              <a:rPr lang="ru-RU" sz="2200"/>
              <a:t>кредитування</a:t>
            </a:r>
          </a:p>
          <a:p>
            <a:r>
              <a:rPr lang="ru-RU" sz="2200"/>
              <a:t>стабілізація грошових обмінних курсів</a:t>
            </a:r>
            <a:endParaRPr lang="ru-UA" sz="22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55121-5265-412F-ABEB-4DDDF3D51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4" r="9697" b="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6C365-9D8B-4AE9-8C1C-A56C9D5C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 цілі МВФ: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F775F-B71A-4D63-9867-0D3B6832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1674689"/>
            <a:ext cx="6938584" cy="48904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«</a:t>
            </a:r>
            <a:r>
              <a:rPr lang="ru-RU" sz="1800" dirty="0" err="1"/>
              <a:t>сприяти</a:t>
            </a:r>
            <a:r>
              <a:rPr lang="ru-RU" sz="1800" dirty="0"/>
              <a:t> </a:t>
            </a:r>
            <a:r>
              <a:rPr lang="ru-RU" sz="1800" dirty="0" err="1"/>
              <a:t>міжнародній</a:t>
            </a:r>
            <a:r>
              <a:rPr lang="ru-RU" sz="1800" dirty="0"/>
              <a:t> </a:t>
            </a:r>
            <a:r>
              <a:rPr lang="ru-RU" sz="1800" dirty="0" err="1"/>
              <a:t>співпраці</a:t>
            </a:r>
            <a:r>
              <a:rPr lang="ru-RU" sz="1800" dirty="0"/>
              <a:t> в валютно-</a:t>
            </a:r>
            <a:r>
              <a:rPr lang="ru-RU" sz="1800" dirty="0" err="1"/>
              <a:t>фінансовій</a:t>
            </a:r>
            <a:r>
              <a:rPr lang="ru-RU" sz="1800" dirty="0"/>
              <a:t> </a:t>
            </a:r>
            <a:r>
              <a:rPr lang="ru-RU" sz="1800" dirty="0" err="1"/>
              <a:t>сфері</a:t>
            </a:r>
            <a:r>
              <a:rPr lang="ru-RU" sz="1800" dirty="0"/>
              <a:t>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«</a:t>
            </a:r>
            <a:r>
              <a:rPr lang="ru-RU" sz="1800" dirty="0" err="1"/>
              <a:t>сприяти</a:t>
            </a:r>
            <a:r>
              <a:rPr lang="ru-RU" sz="1800" dirty="0"/>
              <a:t> </a:t>
            </a:r>
            <a:r>
              <a:rPr lang="ru-RU" sz="1800" dirty="0" err="1"/>
              <a:t>розширенню</a:t>
            </a:r>
            <a:r>
              <a:rPr lang="ru-RU" sz="1800" dirty="0"/>
              <a:t> і </a:t>
            </a:r>
            <a:r>
              <a:rPr lang="ru-RU" sz="1800" dirty="0" err="1"/>
              <a:t>збалансованому</a:t>
            </a:r>
            <a:r>
              <a:rPr lang="ru-RU" sz="1800" dirty="0"/>
              <a:t> росту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торгівлі</a:t>
            </a:r>
            <a:r>
              <a:rPr lang="ru-RU" sz="1800" dirty="0"/>
              <a:t>» в </a:t>
            </a:r>
            <a:r>
              <a:rPr lang="ru-RU" sz="1800" dirty="0" err="1"/>
              <a:t>інтересах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виробничих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, </a:t>
            </a:r>
            <a:r>
              <a:rPr lang="ru-RU" sz="1800" dirty="0" err="1"/>
              <a:t>досягнення</a:t>
            </a:r>
            <a:r>
              <a:rPr lang="ru-RU" sz="1800" dirty="0"/>
              <a:t> </a:t>
            </a:r>
            <a:r>
              <a:rPr lang="ru-RU" sz="1800" dirty="0" err="1"/>
              <a:t>високого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зайнятості</a:t>
            </a:r>
            <a:r>
              <a:rPr lang="ru-RU" sz="1800" dirty="0"/>
              <a:t> і </a:t>
            </a:r>
            <a:r>
              <a:rPr lang="ru-RU" sz="1800" dirty="0" err="1"/>
              <a:t>реальних</a:t>
            </a:r>
            <a:r>
              <a:rPr lang="ru-RU" sz="1800" dirty="0"/>
              <a:t> </a:t>
            </a:r>
            <a:r>
              <a:rPr lang="ru-RU" sz="1800" dirty="0" err="1"/>
              <a:t>доходів</a:t>
            </a:r>
            <a:r>
              <a:rPr lang="ru-RU" sz="1800" dirty="0"/>
              <a:t> держав-</a:t>
            </a:r>
            <a:r>
              <a:rPr lang="ru-RU" sz="1800" dirty="0" err="1"/>
              <a:t>членів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/>
              <a:t>«</a:t>
            </a:r>
            <a:r>
              <a:rPr lang="ru-RU" sz="1800" dirty="0" err="1"/>
              <a:t>забезпечити</a:t>
            </a:r>
            <a:r>
              <a:rPr lang="ru-RU" sz="1800" dirty="0"/>
              <a:t> </a:t>
            </a:r>
            <a:r>
              <a:rPr lang="ru-RU" sz="1800" dirty="0" err="1"/>
              <a:t>стабільність</a:t>
            </a:r>
            <a:r>
              <a:rPr lang="ru-RU" sz="1800" dirty="0"/>
              <a:t> валют, </a:t>
            </a:r>
            <a:r>
              <a:rPr lang="ru-RU" sz="1800" dirty="0" err="1"/>
              <a:t>підтримувати</a:t>
            </a:r>
            <a:r>
              <a:rPr lang="ru-RU" sz="1800" dirty="0"/>
              <a:t> </a:t>
            </a:r>
            <a:r>
              <a:rPr lang="ru-RU" sz="1800" dirty="0" err="1"/>
              <a:t>упорядковані</a:t>
            </a:r>
            <a:r>
              <a:rPr lang="ru-RU" sz="1800" dirty="0"/>
              <a:t> </a:t>
            </a:r>
            <a:r>
              <a:rPr lang="ru-RU" sz="1800" dirty="0" err="1"/>
              <a:t>співвідношення</a:t>
            </a:r>
            <a:r>
              <a:rPr lang="ru-RU" sz="1800" dirty="0"/>
              <a:t> </a:t>
            </a:r>
            <a:r>
              <a:rPr lang="ru-RU" sz="1800" dirty="0" err="1"/>
              <a:t>валютної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держав-</a:t>
            </a:r>
            <a:r>
              <a:rPr lang="ru-RU" sz="1800" dirty="0" err="1"/>
              <a:t>членів</a:t>
            </a:r>
            <a:r>
              <a:rPr lang="ru-RU" sz="1800" dirty="0"/>
              <a:t>» і не </a:t>
            </a:r>
            <a:r>
              <a:rPr lang="ru-RU" sz="1800" dirty="0" err="1"/>
              <a:t>допускати</a:t>
            </a:r>
            <a:r>
              <a:rPr lang="ru-RU" sz="1800" dirty="0"/>
              <a:t> «</a:t>
            </a:r>
            <a:r>
              <a:rPr lang="ru-RU" sz="1800" dirty="0" err="1"/>
              <a:t>знецінення</a:t>
            </a:r>
            <a:r>
              <a:rPr lang="ru-RU" sz="1800" dirty="0"/>
              <a:t> валют з метою </a:t>
            </a:r>
            <a:r>
              <a:rPr lang="ru-RU" sz="1800" dirty="0" err="1"/>
              <a:t>отримання</a:t>
            </a:r>
            <a:r>
              <a:rPr lang="ru-RU" sz="1800" dirty="0"/>
              <a:t> </a:t>
            </a:r>
            <a:r>
              <a:rPr lang="ru-RU" sz="1800" dirty="0" err="1"/>
              <a:t>конкурентних</a:t>
            </a:r>
            <a:r>
              <a:rPr lang="ru-RU" sz="1800" dirty="0"/>
              <a:t> </a:t>
            </a:r>
            <a:r>
              <a:rPr lang="ru-RU" sz="1800" dirty="0" err="1"/>
              <a:t>переваг</a:t>
            </a:r>
            <a:r>
              <a:rPr lang="ru-RU" sz="1800" dirty="0"/>
              <a:t>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err="1"/>
              <a:t>надавати</a:t>
            </a:r>
            <a:r>
              <a:rPr lang="ru-RU" sz="1800" dirty="0"/>
              <a:t> </a:t>
            </a:r>
            <a:r>
              <a:rPr lang="ru-RU" sz="1800" dirty="0" err="1"/>
              <a:t>допомогу</a:t>
            </a:r>
            <a:r>
              <a:rPr lang="ru-RU" sz="1800" dirty="0"/>
              <a:t> в </a:t>
            </a:r>
            <a:r>
              <a:rPr lang="ru-RU" sz="1800" dirty="0" err="1"/>
              <a:t>створенні</a:t>
            </a:r>
            <a:r>
              <a:rPr lang="ru-RU" sz="1800" dirty="0"/>
              <a:t> </a:t>
            </a:r>
            <a:r>
              <a:rPr lang="ru-RU" sz="1800" dirty="0" err="1"/>
              <a:t>багатосторонньої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розрахунків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державами-членами, а </a:t>
            </a:r>
            <a:r>
              <a:rPr lang="ru-RU" sz="1800" dirty="0" err="1"/>
              <a:t>також</a:t>
            </a:r>
            <a:r>
              <a:rPr lang="ru-RU" sz="1800" dirty="0"/>
              <a:t> в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валютних</a:t>
            </a:r>
            <a:r>
              <a:rPr lang="ru-RU" sz="1800" dirty="0"/>
              <a:t> </a:t>
            </a:r>
            <a:r>
              <a:rPr lang="ru-RU" sz="1800" dirty="0" err="1"/>
              <a:t>обмежень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err="1"/>
              <a:t>тимчасово</a:t>
            </a:r>
            <a:r>
              <a:rPr lang="ru-RU" sz="1800" dirty="0"/>
              <a:t> </a:t>
            </a:r>
            <a:r>
              <a:rPr lang="ru-RU" sz="1800" dirty="0" err="1"/>
              <a:t>надавати</a:t>
            </a:r>
            <a:r>
              <a:rPr lang="ru-RU" sz="1800" dirty="0"/>
              <a:t> державам-членам </a:t>
            </a:r>
            <a:r>
              <a:rPr lang="ru-RU" sz="1800" dirty="0" err="1"/>
              <a:t>кошти</a:t>
            </a:r>
            <a:r>
              <a:rPr lang="ru-RU" sz="1800" dirty="0"/>
              <a:t> в </a:t>
            </a:r>
            <a:r>
              <a:rPr lang="ru-RU" sz="1800" dirty="0" err="1"/>
              <a:t>іноземній</a:t>
            </a:r>
            <a:r>
              <a:rPr lang="ru-RU" sz="1800" dirty="0"/>
              <a:t> </a:t>
            </a:r>
            <a:r>
              <a:rPr lang="ru-RU" sz="1800" dirty="0" err="1"/>
              <a:t>валюті</a:t>
            </a:r>
            <a:r>
              <a:rPr lang="ru-RU" sz="1800" dirty="0"/>
              <a:t>, з метою «</a:t>
            </a:r>
            <a:r>
              <a:rPr lang="ru-RU" sz="1800" dirty="0" err="1"/>
              <a:t>виправлення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рівноваги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платіжного</a:t>
            </a:r>
            <a:r>
              <a:rPr lang="ru-RU" sz="1800" dirty="0"/>
              <a:t> балансу»</a:t>
            </a:r>
            <a:endParaRPr lang="ru-UA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DDAD76-8D55-4703-A188-99E417324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8" r="284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48C45-454B-4BC2-946F-BC1FD9ED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9" t="6250" r="959" b="1"/>
          <a:stretch/>
        </p:blipFill>
        <p:spPr>
          <a:xfrm>
            <a:off x="97278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102D1-B7F9-411B-A85E-427ADC94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73" y="191094"/>
            <a:ext cx="3929307" cy="1043409"/>
          </a:xfrm>
        </p:spPr>
        <p:txBody>
          <a:bodyPr>
            <a:normAutofit/>
          </a:bodyPr>
          <a:lstStyle/>
          <a:p>
            <a:r>
              <a:rPr lang="ru-RU" sz="3600" dirty="0"/>
              <a:t>НАТО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939C7-E760-4565-8E0C-5ACC55CD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33" y="1053372"/>
            <a:ext cx="4264385" cy="372951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sz="2400" dirty="0"/>
              <a:t>Організація </a:t>
            </a:r>
            <a:r>
              <a:rPr lang="uk-UA" sz="2400" dirty="0" err="1"/>
              <a:t>Північноатланти́чного</a:t>
            </a:r>
            <a:r>
              <a:rPr lang="uk-UA" sz="2400" dirty="0"/>
              <a:t> </a:t>
            </a:r>
            <a:r>
              <a:rPr lang="uk-UA" sz="2400" dirty="0" err="1"/>
              <a:t>до́говору</a:t>
            </a:r>
            <a:r>
              <a:rPr lang="uk-UA" sz="2400" dirty="0"/>
              <a:t>, також Північноатлантичний альянс або НАТО— міжнародна міжурядова організація, військово-політичний союз 30 держав Північної Америки і Європи, які прагнуть досягти мети Північноатлантичного договору, підписаного у Вашингтоні 4 квітня 1949.</a:t>
            </a:r>
          </a:p>
        </p:txBody>
      </p:sp>
    </p:spTree>
    <p:extLst>
      <p:ext uri="{BB962C8B-B14F-4D97-AF65-F5344CB8AC3E}">
        <p14:creationId xmlns:p14="http://schemas.microsoft.com/office/powerpoint/2010/main" val="193016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B6EA75-9E73-42D4-AAD7-B68FCB09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2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400B4-F52D-48BF-8F1B-9465F076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" y="947171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Основні інститути політики і прийняття рішень</a:t>
            </a:r>
            <a:endParaRPr lang="ru-UA" sz="2400" b="1" dirty="0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F1E98-8061-4C9D-8549-B14C9DF8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47150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/>
          </a:p>
          <a:p>
            <a:r>
              <a:rPr lang="ru-RU" sz="2000" dirty="0" err="1"/>
              <a:t>Саміти</a:t>
            </a:r>
            <a:r>
              <a:rPr lang="ru-RU" sz="2000" dirty="0"/>
              <a:t> НАТО,</a:t>
            </a:r>
          </a:p>
          <a:p>
            <a:r>
              <a:rPr lang="ru-RU" sz="2000" dirty="0" err="1"/>
              <a:t>Північноатлантична</a:t>
            </a:r>
            <a:r>
              <a:rPr lang="ru-RU" sz="2000" dirty="0"/>
              <a:t> рада,</a:t>
            </a:r>
          </a:p>
          <a:p>
            <a:r>
              <a:rPr lang="ru-RU" sz="2000" dirty="0" err="1"/>
              <a:t>Комітет</a:t>
            </a:r>
            <a:r>
              <a:rPr lang="ru-RU" sz="2000" dirty="0"/>
              <a:t> з </a:t>
            </a:r>
            <a:r>
              <a:rPr lang="ru-RU" sz="2000" dirty="0" err="1"/>
              <a:t>оборонної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та </a:t>
            </a:r>
            <a:r>
              <a:rPr lang="ru-RU" sz="2000" dirty="0" err="1"/>
              <a:t>планування</a:t>
            </a:r>
            <a:r>
              <a:rPr lang="ru-RU" sz="2000" dirty="0"/>
              <a:t> НАТО,</a:t>
            </a:r>
          </a:p>
          <a:p>
            <a:r>
              <a:rPr lang="ru-RU" sz="2000" dirty="0" err="1"/>
              <a:t>Група</a:t>
            </a:r>
            <a:r>
              <a:rPr lang="ru-RU" sz="2000" dirty="0"/>
              <a:t> ядерного </a:t>
            </a:r>
            <a:r>
              <a:rPr lang="ru-RU" sz="2000" dirty="0" err="1"/>
              <a:t>планування</a:t>
            </a:r>
            <a:r>
              <a:rPr lang="ru-RU" sz="2000" dirty="0"/>
              <a:t> НАТО,</a:t>
            </a:r>
          </a:p>
          <a:p>
            <a:r>
              <a:rPr lang="ru-RU" sz="2000" dirty="0" err="1"/>
              <a:t>Військовий</a:t>
            </a:r>
            <a:r>
              <a:rPr lang="ru-RU" sz="2000" dirty="0"/>
              <a:t> </a:t>
            </a:r>
            <a:r>
              <a:rPr lang="ru-RU" sz="2000" dirty="0" err="1"/>
              <a:t>комітет</a:t>
            </a:r>
            <a:r>
              <a:rPr lang="ru-RU" sz="2000" dirty="0"/>
              <a:t> НАТО.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369625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B56601-5446-418D-95D9-75068A71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69" y="719191"/>
            <a:ext cx="6254496" cy="561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err="1"/>
              <a:t>Європе́йський</a:t>
            </a:r>
            <a:r>
              <a:rPr lang="uk-UA" sz="2000" b="1" dirty="0"/>
              <a:t> </a:t>
            </a:r>
            <a:r>
              <a:rPr lang="uk-UA" sz="2000" b="1" dirty="0" err="1"/>
              <a:t>Сою́з</a:t>
            </a:r>
            <a:r>
              <a:rPr lang="uk-UA" sz="2000" b="1" dirty="0"/>
              <a:t> або </a:t>
            </a:r>
            <a:r>
              <a:rPr lang="uk-UA" sz="2000" b="1" dirty="0" err="1"/>
              <a:t>Европе́йський</a:t>
            </a:r>
            <a:r>
              <a:rPr lang="uk-UA" sz="2000" b="1" dirty="0"/>
              <a:t> </a:t>
            </a:r>
            <a:r>
              <a:rPr lang="uk-UA" sz="2000" b="1" dirty="0" err="1"/>
              <a:t>Сою́з</a:t>
            </a:r>
            <a:r>
              <a:rPr lang="uk-UA" sz="2000" dirty="0"/>
              <a:t>— економічний та політичний союз, що об'єднує 27 незалежних держав-членів, що розташовані в Європі. Веде свій початок від утворення Європейської спільноти з вугілля та сталі (ЄСВС) і Європейської економічної спільноти (ЄЕС), які складались з шести країн у 1957 році. У наступні роки територія ЄС була збільшена за рахунок включення нових держав-членів, одночасно збільшуючи свою сферу впливу шляхом розширення політичних повноважень. У сучасному вигляді існує на основі Маастрихтського договору, підписаному 7 лютого 1992 року і чинному з 1 листопада 1993. Останній значний перегляд конституційних принципів ЄС був затверджений у Лісабонській угоді, яка набула чинності у 2009 році. Юридично в ЄС не виділено столиці, але де-факто таким є місто Брюссель, де базуються більшість інституцій Європейського союзу.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E0ECB9-8E3E-4EC1-BF6E-F60F87F23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4" r="1471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6D9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B5584-ADF4-4B31-9DC4-05C01320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700" dirty="0">
                <a:solidFill>
                  <a:srgbClr val="FFFFFF"/>
                </a:solidFill>
              </a:rPr>
              <a:t>ООН як глобальна організація у врегулюванні міжнародних відносин</a:t>
            </a:r>
            <a:endParaRPr lang="ru-UA" sz="370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D7C5D-83A5-4029-B930-7D7735F93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" r="10817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7587B-764C-4D6F-B83C-AA87B940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FFFFFF"/>
                </a:solidFill>
              </a:rPr>
              <a:t>ООН - універсальна міжнародна організація, створена з метою підтримки миру і міжнародної безпеки і розвитку співробітництва між державами</a:t>
            </a:r>
          </a:p>
        </p:txBody>
      </p:sp>
    </p:spTree>
    <p:extLst>
      <p:ext uri="{BB962C8B-B14F-4D97-AF65-F5344CB8AC3E}">
        <p14:creationId xmlns:p14="http://schemas.microsoft.com/office/powerpoint/2010/main" val="187996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5A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3B406-40FD-42C0-ADC8-AD2FF39E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FFFFFF"/>
                </a:solidFill>
              </a:rPr>
              <a:t>Основними принципами ООН </a:t>
            </a:r>
            <a:r>
              <a:rPr lang="ru-RU" b="1" dirty="0" err="1">
                <a:solidFill>
                  <a:srgbClr val="FFFFFF"/>
                </a:solidFill>
              </a:rPr>
              <a:t>є</a:t>
            </a:r>
            <a:r>
              <a:rPr lang="ru-RU" b="1" dirty="0">
                <a:solidFill>
                  <a:srgbClr val="FFFFFF"/>
                </a:solidFill>
              </a:rPr>
              <a:t>:</a:t>
            </a:r>
            <a:endParaRPr lang="ru-UA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13130-884E-45DB-A3FB-5A26AD8F0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7" r="13214" b="-1"/>
          <a:stretch/>
        </p:blipFill>
        <p:spPr>
          <a:xfrm>
            <a:off x="327547" y="27036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9B73A-A601-4FCA-9879-E1D82F08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811" y="917725"/>
            <a:ext cx="3666247" cy="5267318"/>
          </a:xfrm>
        </p:spPr>
        <p:txBody>
          <a:bodyPr anchor="ctr">
            <a:noAutofit/>
          </a:bodyPr>
          <a:lstStyle/>
          <a:p>
            <a:r>
              <a:rPr lang="ru-RU" sz="1600" dirty="0">
                <a:solidFill>
                  <a:srgbClr val="FFFF00"/>
                </a:solidFill>
              </a:rPr>
              <a:t>суверенна </a:t>
            </a:r>
            <a:r>
              <a:rPr lang="ru-RU" sz="1600" dirty="0" err="1">
                <a:solidFill>
                  <a:srgbClr val="FFFF00"/>
                </a:solidFill>
              </a:rPr>
              <a:t>рівність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усіх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її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членів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сумлінне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виконання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зобов'язань</a:t>
            </a:r>
            <a:r>
              <a:rPr lang="ru-RU" sz="1600" dirty="0">
                <a:solidFill>
                  <a:srgbClr val="FFFF00"/>
                </a:solidFill>
              </a:rPr>
              <a:t> за Статутом;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розв’язання</a:t>
            </a:r>
            <a:r>
              <a:rPr lang="ru-RU" sz="1600" dirty="0">
                <a:solidFill>
                  <a:srgbClr val="FFFF00"/>
                </a:solidFill>
              </a:rPr>
              <a:t> міжнародних </a:t>
            </a:r>
            <a:r>
              <a:rPr lang="ru-RU" sz="1600" dirty="0" err="1">
                <a:solidFill>
                  <a:srgbClr val="FFFF00"/>
                </a:solidFill>
              </a:rPr>
              <a:t>суперечок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мирними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засобами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відмова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від</a:t>
            </a:r>
            <a:r>
              <a:rPr lang="ru-RU" sz="1600" dirty="0">
                <a:solidFill>
                  <a:srgbClr val="FFFF00"/>
                </a:solidFill>
              </a:rPr>
              <a:t> погрози силою </a:t>
            </a:r>
            <a:r>
              <a:rPr lang="ru-RU" sz="1600" dirty="0" err="1">
                <a:solidFill>
                  <a:srgbClr val="FFFF00"/>
                </a:solidFill>
              </a:rPr>
              <a:t>або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її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застосування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проти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територіальної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цілісності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або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політичної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незалежності</a:t>
            </a:r>
            <a:r>
              <a:rPr lang="ru-RU" sz="1600" dirty="0">
                <a:solidFill>
                  <a:srgbClr val="FFFF00"/>
                </a:solidFill>
              </a:rPr>
              <a:t> будь-</a:t>
            </a:r>
            <a:r>
              <a:rPr lang="ru-RU" sz="1600" dirty="0" err="1">
                <a:solidFill>
                  <a:srgbClr val="FFFF00"/>
                </a:solidFill>
              </a:rPr>
              <a:t>якої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держави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забезпечення</a:t>
            </a:r>
            <a:r>
              <a:rPr lang="ru-RU" sz="1600" dirty="0">
                <a:solidFill>
                  <a:srgbClr val="FFFF00"/>
                </a:solidFill>
              </a:rPr>
              <a:t> того, </a:t>
            </a:r>
            <a:r>
              <a:rPr lang="ru-RU" sz="1600" dirty="0" err="1">
                <a:solidFill>
                  <a:srgbClr val="FFFF00"/>
                </a:solidFill>
              </a:rPr>
              <a:t>щоб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держави</a:t>
            </a:r>
            <a:r>
              <a:rPr lang="ru-RU" sz="1600" dirty="0">
                <a:solidFill>
                  <a:srgbClr val="FFFF00"/>
                </a:solidFill>
              </a:rPr>
              <a:t>, </a:t>
            </a:r>
            <a:r>
              <a:rPr lang="ru-RU" sz="1600" dirty="0" err="1">
                <a:solidFill>
                  <a:srgbClr val="FFFF00"/>
                </a:solidFill>
              </a:rPr>
              <a:t>що</a:t>
            </a:r>
            <a:r>
              <a:rPr lang="ru-RU" sz="1600" dirty="0">
                <a:solidFill>
                  <a:srgbClr val="FFFF00"/>
                </a:solidFill>
              </a:rPr>
              <a:t> не є членами ООН, </a:t>
            </a:r>
            <a:r>
              <a:rPr lang="ru-RU" sz="1600" dirty="0" err="1">
                <a:solidFill>
                  <a:srgbClr val="FFFF00"/>
                </a:solidFill>
              </a:rPr>
              <a:t>діяли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відповідно</a:t>
            </a:r>
            <a:r>
              <a:rPr lang="ru-RU" sz="1600" dirty="0">
                <a:solidFill>
                  <a:srgbClr val="FFFF00"/>
                </a:solidFill>
              </a:rPr>
              <a:t> до </a:t>
            </a:r>
            <a:r>
              <a:rPr lang="ru-RU" sz="1600" dirty="0" err="1">
                <a:solidFill>
                  <a:srgbClr val="FFFF00"/>
                </a:solidFill>
              </a:rPr>
              <a:t>принципів</a:t>
            </a:r>
            <a:r>
              <a:rPr lang="ru-RU" sz="1600" dirty="0">
                <a:solidFill>
                  <a:srgbClr val="FFFF00"/>
                </a:solidFill>
              </a:rPr>
              <a:t> ООН, коли </a:t>
            </a:r>
            <a:r>
              <a:rPr lang="ru-RU" sz="1600" dirty="0" err="1">
                <a:solidFill>
                  <a:srgbClr val="FFFF00"/>
                </a:solidFill>
              </a:rPr>
              <a:t>це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необхідно</a:t>
            </a:r>
            <a:r>
              <a:rPr lang="ru-RU" sz="1600" dirty="0">
                <a:solidFill>
                  <a:srgbClr val="FFFF00"/>
                </a:solidFill>
              </a:rPr>
              <a:t> для </a:t>
            </a:r>
            <a:r>
              <a:rPr lang="ru-RU" sz="1600" dirty="0" err="1">
                <a:solidFill>
                  <a:srgbClr val="FFFF00"/>
                </a:solidFill>
              </a:rPr>
              <a:t>підтримки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міжнародного</a:t>
            </a:r>
            <a:r>
              <a:rPr lang="ru-RU" sz="1600" dirty="0">
                <a:solidFill>
                  <a:srgbClr val="FFFF00"/>
                </a:solidFill>
              </a:rPr>
              <a:t> миру і </a:t>
            </a:r>
            <a:r>
              <a:rPr lang="ru-RU" sz="1600" dirty="0" err="1">
                <a:solidFill>
                  <a:srgbClr val="FFFF00"/>
                </a:solidFill>
              </a:rPr>
              <a:t>безпеки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невтручання</a:t>
            </a:r>
            <a:r>
              <a:rPr lang="ru-RU" sz="1600" dirty="0">
                <a:solidFill>
                  <a:srgbClr val="FFFF00"/>
                </a:solidFill>
              </a:rPr>
              <a:t> у </a:t>
            </a:r>
            <a:r>
              <a:rPr lang="ru-RU" sz="1600" dirty="0" err="1">
                <a:solidFill>
                  <a:srgbClr val="FFFF00"/>
                </a:solidFill>
              </a:rPr>
              <a:t>внутрішні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справи</a:t>
            </a:r>
            <a:r>
              <a:rPr lang="ru-RU" sz="1600" dirty="0">
                <a:solidFill>
                  <a:srgbClr val="FFFF00"/>
                </a:solidFill>
              </a:rPr>
              <a:t> держав;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поваги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основних</a:t>
            </a:r>
            <a:r>
              <a:rPr lang="ru-RU" sz="1600" dirty="0">
                <a:solidFill>
                  <a:srgbClr val="FFFF00"/>
                </a:solidFill>
              </a:rPr>
              <a:t> прав і свобод </a:t>
            </a:r>
            <a:r>
              <a:rPr lang="ru-RU" sz="1600" dirty="0" err="1">
                <a:solidFill>
                  <a:srgbClr val="FFFF00"/>
                </a:solidFill>
              </a:rPr>
              <a:t>людини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рівноправності</a:t>
            </a:r>
            <a:r>
              <a:rPr lang="ru-RU" sz="1600" dirty="0">
                <a:solidFill>
                  <a:srgbClr val="FFFF00"/>
                </a:solidFill>
              </a:rPr>
              <a:t> і </a:t>
            </a:r>
            <a:r>
              <a:rPr lang="ru-RU" sz="1600" dirty="0" err="1">
                <a:solidFill>
                  <a:srgbClr val="FFFF00"/>
                </a:solidFill>
              </a:rPr>
              <a:t>самовизначення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народів</a:t>
            </a:r>
            <a:r>
              <a:rPr lang="ru-RU" sz="1600" dirty="0">
                <a:solidFill>
                  <a:srgbClr val="FFFF00"/>
                </a:solidFill>
              </a:rPr>
              <a:t>;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співробітництва</a:t>
            </a:r>
            <a:r>
              <a:rPr lang="ru-RU" sz="1600" dirty="0">
                <a:solidFill>
                  <a:srgbClr val="FFFF00"/>
                </a:solidFill>
              </a:rPr>
              <a:t> і </a:t>
            </a:r>
            <a:r>
              <a:rPr lang="ru-RU" sz="1600" dirty="0" err="1">
                <a:solidFill>
                  <a:srgbClr val="FFFF00"/>
                </a:solidFill>
              </a:rPr>
              <a:t>роззброєння</a:t>
            </a:r>
            <a:r>
              <a:rPr lang="ru-RU" sz="1600" dirty="0">
                <a:solidFill>
                  <a:srgbClr val="FFFF00"/>
                </a:solidFill>
              </a:rPr>
              <a:t>.</a:t>
            </a:r>
            <a:endParaRPr lang="ru-UA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CA7A4-9D63-4308-BADE-FAE47C15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09" y="391989"/>
            <a:ext cx="4977976" cy="1454051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0000"/>
                </a:solidFill>
              </a:rPr>
              <a:t>Спеціалізовані</a:t>
            </a:r>
            <a:r>
              <a:rPr lang="ru-RU" b="1" i="1" dirty="0">
                <a:solidFill>
                  <a:srgbClr val="000000"/>
                </a:solidFill>
              </a:rPr>
              <a:t> установи ООН</a:t>
            </a:r>
            <a:endParaRPr lang="ru-UA" b="1" i="1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EA2EF-B5B1-4A89-A954-F7D43692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4" y="1846040"/>
            <a:ext cx="6556730" cy="4852711"/>
          </a:xfrm>
        </p:spPr>
        <p:txBody>
          <a:bodyPr anchor="ctr">
            <a:normAutofit/>
          </a:bodyPr>
          <a:lstStyle/>
          <a:p>
            <a:r>
              <a:rPr lang="ru-RU" sz="1800" dirty="0" err="1">
                <a:solidFill>
                  <a:srgbClr val="000000"/>
                </a:solidFill>
              </a:rPr>
              <a:t>соціального</a:t>
            </a:r>
            <a:r>
              <a:rPr lang="ru-RU" sz="1800" dirty="0">
                <a:solidFill>
                  <a:srgbClr val="000000"/>
                </a:solidFill>
              </a:rPr>
              <a:t> характеру (</a:t>
            </a:r>
            <a:r>
              <a:rPr lang="ru-RU" sz="1800" dirty="0" err="1">
                <a:solidFill>
                  <a:srgbClr val="000000"/>
                </a:solidFill>
              </a:rPr>
              <a:t>Міжнародна</a:t>
            </a:r>
            <a:r>
              <a:rPr lang="ru-RU" sz="1800" dirty="0">
                <a:solidFill>
                  <a:srgbClr val="000000"/>
                </a:solidFill>
              </a:rPr>
              <a:t> Організація </a:t>
            </a:r>
            <a:r>
              <a:rPr lang="ru-RU" sz="1800" dirty="0" err="1">
                <a:solidFill>
                  <a:srgbClr val="000000"/>
                </a:solidFill>
              </a:rPr>
              <a:t>Праці</a:t>
            </a:r>
            <a:r>
              <a:rPr lang="ru-RU" sz="1800" dirty="0">
                <a:solidFill>
                  <a:srgbClr val="000000"/>
                </a:solidFill>
              </a:rPr>
              <a:t> МОП і </a:t>
            </a:r>
            <a:r>
              <a:rPr lang="ru-RU" sz="1800" dirty="0" err="1">
                <a:solidFill>
                  <a:srgbClr val="000000"/>
                </a:solidFill>
              </a:rPr>
              <a:t>Всесвітня</a:t>
            </a:r>
            <a:r>
              <a:rPr lang="ru-RU" sz="1800" dirty="0">
                <a:solidFill>
                  <a:srgbClr val="000000"/>
                </a:solidFill>
              </a:rPr>
              <a:t> Організація </a:t>
            </a:r>
            <a:r>
              <a:rPr lang="ru-RU" sz="1800" dirty="0" err="1">
                <a:solidFill>
                  <a:srgbClr val="000000"/>
                </a:solidFill>
              </a:rPr>
              <a:t>Охорони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здоров'я</a:t>
            </a:r>
            <a:r>
              <a:rPr lang="ru-RU" sz="1800" dirty="0">
                <a:solidFill>
                  <a:srgbClr val="000000"/>
                </a:solidFill>
              </a:rPr>
              <a:t> ВОЗ);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культурного і </a:t>
            </a:r>
            <a:r>
              <a:rPr lang="ru-RU" sz="1800" dirty="0" err="1">
                <a:solidFill>
                  <a:srgbClr val="000000"/>
                </a:solidFill>
              </a:rPr>
              <a:t>гуманітарного</a:t>
            </a:r>
            <a:r>
              <a:rPr lang="ru-RU" sz="1800" dirty="0">
                <a:solidFill>
                  <a:srgbClr val="000000"/>
                </a:solidFill>
              </a:rPr>
              <a:t> характеру (ЮНЕСКО - </a:t>
            </a:r>
            <a:r>
              <a:rPr lang="ru-RU" sz="1800" dirty="0" err="1">
                <a:solidFill>
                  <a:srgbClr val="000000"/>
                </a:solidFill>
              </a:rPr>
              <a:t>із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питань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освіти</a:t>
            </a:r>
            <a:r>
              <a:rPr lang="ru-RU" sz="1800" dirty="0">
                <a:solidFill>
                  <a:srgbClr val="000000"/>
                </a:solidFill>
              </a:rPr>
              <a:t>, науки і </a:t>
            </a:r>
            <a:r>
              <a:rPr lang="ru-RU" sz="1800" dirty="0" err="1">
                <a:solidFill>
                  <a:srgbClr val="000000"/>
                </a:solidFill>
              </a:rPr>
              <a:t>культури</a:t>
            </a:r>
            <a:r>
              <a:rPr lang="ru-RU" sz="1800" dirty="0">
                <a:solidFill>
                  <a:srgbClr val="000000"/>
                </a:solidFill>
              </a:rPr>
              <a:t>, ВОІВ - </a:t>
            </a:r>
            <a:r>
              <a:rPr lang="ru-RU" sz="1800" dirty="0" err="1">
                <a:solidFill>
                  <a:srgbClr val="000000"/>
                </a:solidFill>
              </a:rPr>
              <a:t>Всесвітня</a:t>
            </a:r>
            <a:r>
              <a:rPr lang="ru-RU" sz="1800" dirty="0">
                <a:solidFill>
                  <a:srgbClr val="000000"/>
                </a:solidFill>
              </a:rPr>
              <a:t> Організація </a:t>
            </a:r>
            <a:r>
              <a:rPr lang="ru-RU" sz="1800" dirty="0" err="1">
                <a:solidFill>
                  <a:srgbClr val="000000"/>
                </a:solidFill>
              </a:rPr>
              <a:t>Інтелектуальної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Власності</a:t>
            </a:r>
            <a:r>
              <a:rPr lang="ru-RU" sz="18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800" dirty="0" err="1">
                <a:solidFill>
                  <a:srgbClr val="000000"/>
                </a:solidFill>
              </a:rPr>
              <a:t>економічні</a:t>
            </a:r>
            <a:r>
              <a:rPr lang="ru-RU" sz="1800" dirty="0">
                <a:solidFill>
                  <a:srgbClr val="000000"/>
                </a:solidFill>
              </a:rPr>
              <a:t> (ЮНІДО - по </a:t>
            </a:r>
            <a:r>
              <a:rPr lang="ru-RU" sz="1800" dirty="0" err="1">
                <a:solidFill>
                  <a:srgbClr val="000000"/>
                </a:solidFill>
              </a:rPr>
              <a:t>промисловому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розвитку</a:t>
            </a:r>
            <a:r>
              <a:rPr lang="ru-RU" sz="18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800" dirty="0" err="1">
                <a:solidFill>
                  <a:srgbClr val="000000"/>
                </a:solidFill>
              </a:rPr>
              <a:t>фінансові</a:t>
            </a:r>
            <a:r>
              <a:rPr lang="ru-RU" sz="1800" dirty="0">
                <a:solidFill>
                  <a:srgbClr val="000000"/>
                </a:solidFill>
              </a:rPr>
              <a:t> (МБРР, МВФ, МАР - </a:t>
            </a:r>
            <a:r>
              <a:rPr lang="ru-RU" sz="1800" dirty="0" err="1">
                <a:solidFill>
                  <a:srgbClr val="000000"/>
                </a:solidFill>
              </a:rPr>
              <a:t>Міжнародна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Асоціація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Розвитку</a:t>
            </a:r>
            <a:r>
              <a:rPr lang="ru-RU" sz="1800" dirty="0">
                <a:solidFill>
                  <a:srgbClr val="000000"/>
                </a:solidFill>
              </a:rPr>
              <a:t>, МФК - </a:t>
            </a:r>
            <a:r>
              <a:rPr lang="ru-RU" sz="1800" dirty="0" err="1">
                <a:solidFill>
                  <a:srgbClr val="000000"/>
                </a:solidFill>
              </a:rPr>
              <a:t>Міжнародна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Фінансова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Корпорація</a:t>
            </a:r>
            <a:r>
              <a:rPr lang="ru-RU" sz="18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в </a:t>
            </a:r>
            <a:r>
              <a:rPr lang="ru-RU" sz="1800" dirty="0" err="1">
                <a:solidFill>
                  <a:srgbClr val="000000"/>
                </a:solidFill>
              </a:rPr>
              <a:t>області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сільського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господарства</a:t>
            </a:r>
            <a:r>
              <a:rPr lang="ru-RU" sz="1800" dirty="0">
                <a:solidFill>
                  <a:srgbClr val="000000"/>
                </a:solidFill>
              </a:rPr>
              <a:t> (ФАО - </a:t>
            </a:r>
            <a:r>
              <a:rPr lang="ru-RU" sz="1800" dirty="0" err="1">
                <a:solidFill>
                  <a:srgbClr val="000000"/>
                </a:solidFill>
              </a:rPr>
              <a:t>продовольча</a:t>
            </a:r>
            <a:r>
              <a:rPr lang="ru-RU" sz="1800" dirty="0">
                <a:solidFill>
                  <a:srgbClr val="000000"/>
                </a:solidFill>
              </a:rPr>
              <a:t> і </a:t>
            </a:r>
            <a:r>
              <a:rPr lang="ru-RU" sz="1800" dirty="0" err="1">
                <a:solidFill>
                  <a:srgbClr val="000000"/>
                </a:solidFill>
              </a:rPr>
              <a:t>сільськогосподарська</a:t>
            </a:r>
            <a:r>
              <a:rPr lang="ru-RU" sz="1800" dirty="0">
                <a:solidFill>
                  <a:srgbClr val="000000"/>
                </a:solidFill>
              </a:rPr>
              <a:t> організація, ІФАД - Фонд </a:t>
            </a:r>
            <a:r>
              <a:rPr lang="ru-RU" sz="1800" dirty="0" err="1">
                <a:solidFill>
                  <a:srgbClr val="000000"/>
                </a:solidFill>
              </a:rPr>
              <a:t>сільськогосподарського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розвитку</a:t>
            </a:r>
            <a:r>
              <a:rPr lang="ru-RU" sz="18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в </a:t>
            </a:r>
            <a:r>
              <a:rPr lang="ru-RU" sz="1800" dirty="0" err="1">
                <a:solidFill>
                  <a:srgbClr val="000000"/>
                </a:solidFill>
              </a:rPr>
              <a:t>області</a:t>
            </a:r>
            <a:r>
              <a:rPr lang="ru-RU" sz="1800" dirty="0">
                <a:solidFill>
                  <a:srgbClr val="000000"/>
                </a:solidFill>
              </a:rPr>
              <a:t> транспорту і </a:t>
            </a:r>
            <a:r>
              <a:rPr lang="ru-RU" sz="1800" dirty="0" err="1">
                <a:solidFill>
                  <a:srgbClr val="000000"/>
                </a:solidFill>
              </a:rPr>
              <a:t>зв'язку</a:t>
            </a:r>
            <a:r>
              <a:rPr lang="ru-RU" sz="1800" dirty="0">
                <a:solidFill>
                  <a:srgbClr val="000000"/>
                </a:solidFill>
              </a:rPr>
              <a:t> (ІКАО - </a:t>
            </a:r>
            <a:r>
              <a:rPr lang="ru-RU" sz="1800" dirty="0" err="1">
                <a:solidFill>
                  <a:srgbClr val="000000"/>
                </a:solidFill>
              </a:rPr>
              <a:t>цивільної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авіації</a:t>
            </a:r>
            <a:r>
              <a:rPr lang="ru-RU" sz="1800" dirty="0">
                <a:solidFill>
                  <a:srgbClr val="000000"/>
                </a:solidFill>
              </a:rPr>
              <a:t>, ІМО - </a:t>
            </a:r>
            <a:r>
              <a:rPr lang="ru-RU" sz="1800" dirty="0" err="1">
                <a:solidFill>
                  <a:srgbClr val="000000"/>
                </a:solidFill>
              </a:rPr>
              <a:t>морська</a:t>
            </a:r>
            <a:r>
              <a:rPr lang="ru-RU" sz="1800" dirty="0">
                <a:solidFill>
                  <a:srgbClr val="000000"/>
                </a:solidFill>
              </a:rPr>
              <a:t>, ВПС, МСЕ - </a:t>
            </a:r>
            <a:r>
              <a:rPr lang="ru-RU" sz="1800" dirty="0" err="1">
                <a:solidFill>
                  <a:srgbClr val="000000"/>
                </a:solidFill>
              </a:rPr>
              <a:t>спілка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електрозв'язку</a:t>
            </a:r>
            <a:r>
              <a:rPr lang="ru-RU" sz="1800" dirty="0">
                <a:solidFill>
                  <a:srgbClr val="000000"/>
                </a:solidFill>
              </a:rPr>
              <a:t>);</a:t>
            </a:r>
          </a:p>
          <a:p>
            <a:r>
              <a:rPr lang="ru-RU" sz="1800" dirty="0">
                <a:solidFill>
                  <a:srgbClr val="000000"/>
                </a:solidFill>
              </a:rPr>
              <a:t>в </a:t>
            </a:r>
            <a:r>
              <a:rPr lang="ru-RU" sz="1800" dirty="0" err="1">
                <a:solidFill>
                  <a:srgbClr val="000000"/>
                </a:solidFill>
              </a:rPr>
              <a:t>області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метеорології</a:t>
            </a:r>
            <a:r>
              <a:rPr lang="ru-RU" sz="1800" dirty="0">
                <a:solidFill>
                  <a:srgbClr val="000000"/>
                </a:solidFill>
              </a:rPr>
              <a:t> (ВМО).</a:t>
            </a:r>
            <a:endParaRPr lang="ru-UA" sz="1800" dirty="0">
              <a:solidFill>
                <a:srgbClr val="000000"/>
              </a:solidFill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DC08C2D-1F44-483D-AC61-4A82EAECA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3" r="1" b="2969"/>
          <a:stretch/>
        </p:blipFill>
        <p:spPr>
          <a:xfrm>
            <a:off x="8100821" y="2373657"/>
            <a:ext cx="3661831" cy="21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142CF6-D85D-4A32-B8AE-B0037FD5C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"/>
          <a:stretch/>
        </p:blipFill>
        <p:spPr>
          <a:xfrm>
            <a:off x="-78828" y="102751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337C2-C907-4679-BEE4-3A239E9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5116B2-5FA6-42FB-87BF-473532F4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97" y="3256704"/>
            <a:ext cx="4940336" cy="3129825"/>
          </a:xfrm>
        </p:spPr>
        <p:txBody>
          <a:bodyPr anchor="ctr">
            <a:normAutofit lnSpcReduction="10000"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Міжнародні відносини </a:t>
            </a:r>
            <a:r>
              <a:rPr lang="uk-UA" sz="2000" i="1" dirty="0"/>
              <a:t>— система транскордонних соціальних взаємодій, суб'єктами яких є держави, міжнародні міжурядові та міжнародні неурядові організації, транснаціональні корпорації та, за особливих умов, приватні особи. Наука про міжнародні відносини є комплексною та міждисциплінарною. У сферу міжнародних відносин входять військово-політичні, економічні, екологічні, гуманітарні та інші проблеми світового співтовариства.</a:t>
            </a:r>
          </a:p>
        </p:txBody>
      </p:sp>
    </p:spTree>
    <p:extLst>
      <p:ext uri="{BB962C8B-B14F-4D97-AF65-F5344CB8AC3E}">
        <p14:creationId xmlns:p14="http://schemas.microsoft.com/office/powerpoint/2010/main" val="103663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5D2925-2291-4E2F-823C-03B61AD4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277402"/>
            <a:ext cx="6846116" cy="5903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Таким чином ми розглянули ООН як складний багатоступінчастий механізм, поява якої була зумовлена зростанням взаємозв'язків і взаємозалежності країн і  народів, що особливо відчутно почало проявлятися вже у роки бурхливого розвитку капіталізму в другій половині XIX ст. Формування світових економічних відносин, технічний прогрес, розвиток залізничного і морського транспорту та міжнародних контактів породили проблему регулювання і стандартизації міжнародних </a:t>
            </a:r>
            <a:r>
              <a:rPr lang="uk-UA" sz="1800" dirty="0" err="1"/>
              <a:t>зв'язків</a:t>
            </a:r>
            <a:r>
              <a:rPr lang="uk-UA" sz="1800" dirty="0"/>
              <a:t>.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Питання про необхідність утворення спеціалізованих установ вперше обговорювалося на конференції в Думбартон-Оксі (1944 р.). Тут було вирішено, що ООН сприятиме розв'язанню міжнародних економічних, соціальних та інших гуманітарних проблем через певні міжурядові організації.</a:t>
            </a:r>
            <a:br>
              <a:rPr lang="uk-UA" sz="1800" dirty="0"/>
            </a:br>
            <a:br>
              <a:rPr lang="uk-UA" sz="1800" dirty="0"/>
            </a:br>
            <a:r>
              <a:rPr lang="uk-UA" sz="1800" dirty="0"/>
              <a:t>На цьому ґрунті між 1944 і 1948 рр. виникли міжнародні фінансові організації, які почали відігравати важливу роль у міжнародних економічних відносинах: Міжнародний валютний фонд (МВФ), Міжнародний банк реконструкції й розвитку (МБРР), який очолив фінансову групу, куди увійшли Міжнародна асоціація розвитку (МАР), Міжнародна фінансова корпорація (МФК). Важливе місце у світовій торгівлі посіла також Генеральна угода про тарифи й торгівлю (ГАТТ). Ця міжнародна організація, утворена 1948 р., не вважається формально Спеціалізованою установою, хоча за своїми рисами і цілями дуже схожа зі спеціалізованими установами ООН</a:t>
            </a:r>
            <a:r>
              <a:rPr lang="ru-RU" sz="1800" dirty="0"/>
              <a:t>.</a:t>
            </a:r>
            <a:endParaRPr lang="ru-UA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13BA6-828E-4AB7-9D9C-2FFDD3D74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2" r="26100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3FA07-33E8-457A-806A-E4812500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Відмінності понять «міжнародні відносини», «зовнішня політика», «світова політика».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9F7A7D-4481-4372-978B-027D2F61C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1684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0F280-AB3E-43A2-BE50-EC2D0CA9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66793"/>
            <a:ext cx="4002990" cy="5524414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П</a:t>
            </a:r>
            <a:r>
              <a:rPr lang="en-US" sz="2000" dirty="0" err="1">
                <a:solidFill>
                  <a:schemeClr val="bg1"/>
                </a:solidFill>
              </a:rPr>
              <a:t>остає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кардинальне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питання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b="1" i="1" dirty="0" err="1">
                <a:solidFill>
                  <a:srgbClr val="FFFF00"/>
                </a:solidFill>
              </a:rPr>
              <a:t>як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відрізнити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міжнародну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політику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від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міжнародних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відносин</a:t>
            </a:r>
            <a:r>
              <a:rPr lang="en-US" sz="2000" b="1" i="1" dirty="0">
                <a:solidFill>
                  <a:srgbClr val="FFFF00"/>
                </a:solidFill>
              </a:rPr>
              <a:t>?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Питання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тим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більше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риторичне</a:t>
            </a:r>
            <a:r>
              <a:rPr lang="en-US" sz="2000" dirty="0">
                <a:solidFill>
                  <a:schemeClr val="bg1"/>
                </a:solidFill>
              </a:rPr>
              <a:t> і з </a:t>
            </a:r>
            <a:r>
              <a:rPr lang="en-US" sz="2000" dirty="0" err="1">
                <a:solidFill>
                  <a:schemeClr val="bg1"/>
                </a:solidFill>
              </a:rPr>
              <a:t>огляду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те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що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як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зазначалося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вище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саме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поняття</a:t>
            </a:r>
            <a:r>
              <a:rPr lang="en-US" sz="2000" dirty="0">
                <a:solidFill>
                  <a:schemeClr val="bg1"/>
                </a:solidFill>
              </a:rPr>
              <a:t> "</a:t>
            </a:r>
            <a:r>
              <a:rPr lang="en-US" sz="2000" dirty="0" err="1">
                <a:solidFill>
                  <a:schemeClr val="bg1"/>
                </a:solidFill>
              </a:rPr>
              <a:t>міжнародні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відносини</a:t>
            </a:r>
            <a:r>
              <a:rPr lang="en-US" sz="2000" dirty="0">
                <a:solidFill>
                  <a:schemeClr val="bg1"/>
                </a:solidFill>
              </a:rPr>
              <a:t>" </a:t>
            </a:r>
            <a:r>
              <a:rPr lang="en-US" sz="2000" dirty="0" err="1">
                <a:solidFill>
                  <a:schemeClr val="bg1"/>
                </a:solidFill>
              </a:rPr>
              <a:t>має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неоднозначне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трактування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Окрім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того</a:t>
            </a:r>
            <a:r>
              <a:rPr lang="en-US" sz="2000" dirty="0">
                <a:solidFill>
                  <a:schemeClr val="bg1"/>
                </a:solidFill>
              </a:rPr>
              <a:t>, у </a:t>
            </a:r>
            <a:r>
              <a:rPr lang="en-US" sz="2000" dirty="0" err="1">
                <a:solidFill>
                  <a:schemeClr val="bg1"/>
                </a:solidFill>
              </a:rPr>
              <a:t>дослідженнях</a:t>
            </a:r>
            <a:r>
              <a:rPr lang="en-US" sz="2000" dirty="0">
                <a:solidFill>
                  <a:schemeClr val="bg1"/>
                </a:solidFill>
              </a:rPr>
              <a:t> з </a:t>
            </a:r>
            <a:r>
              <a:rPr lang="en-US" sz="2000" dirty="0" err="1">
                <a:solidFill>
                  <a:schemeClr val="bg1"/>
                </a:solidFill>
              </a:rPr>
              <a:t>історії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соціології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політології</a:t>
            </a:r>
            <a:r>
              <a:rPr lang="en-US" sz="2000" dirty="0">
                <a:solidFill>
                  <a:schemeClr val="bg1"/>
                </a:solidFill>
              </a:rPr>
              <a:t>. ТMB </a:t>
            </a:r>
            <a:r>
              <a:rPr lang="en-US" sz="2000" dirty="0" err="1">
                <a:solidFill>
                  <a:schemeClr val="bg1"/>
                </a:solidFill>
              </a:rPr>
              <a:t>поряд</a:t>
            </a:r>
            <a:r>
              <a:rPr lang="en-US" sz="2000" dirty="0">
                <a:solidFill>
                  <a:schemeClr val="bg1"/>
                </a:solidFill>
              </a:rPr>
              <a:t> з </a:t>
            </a:r>
            <a:r>
              <a:rPr lang="en-US" sz="2000" dirty="0" err="1">
                <a:solidFill>
                  <a:schemeClr val="bg1"/>
                </a:solidFill>
              </a:rPr>
              <a:t>категорією</a:t>
            </a:r>
            <a:r>
              <a:rPr lang="en-US" sz="2000" dirty="0">
                <a:solidFill>
                  <a:schemeClr val="bg1"/>
                </a:solidFill>
              </a:rPr>
              <a:t> "</a:t>
            </a:r>
            <a:r>
              <a:rPr lang="en-US" sz="2000" dirty="0" err="1">
                <a:solidFill>
                  <a:schemeClr val="bg1"/>
                </a:solidFill>
              </a:rPr>
              <a:t>міжнародна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політика</a:t>
            </a:r>
            <a:r>
              <a:rPr lang="en-US" sz="2000" dirty="0">
                <a:solidFill>
                  <a:schemeClr val="bg1"/>
                </a:solidFill>
              </a:rPr>
              <a:t>" </a:t>
            </a:r>
            <a:r>
              <a:rPr lang="en-US" sz="2000" dirty="0" err="1">
                <a:solidFill>
                  <a:schemeClr val="bg1"/>
                </a:solidFill>
              </a:rPr>
              <a:t>як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синоніми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вживаються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терміни</a:t>
            </a:r>
            <a:r>
              <a:rPr lang="en-US" sz="2000" dirty="0">
                <a:solidFill>
                  <a:schemeClr val="bg1"/>
                </a:solidFill>
              </a:rPr>
              <a:t> "</a:t>
            </a:r>
            <a:r>
              <a:rPr lang="en-US" sz="2000" dirty="0" err="1">
                <a:solidFill>
                  <a:schemeClr val="bg1"/>
                </a:solidFill>
              </a:rPr>
              <a:t>світова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політика</a:t>
            </a:r>
            <a:r>
              <a:rPr lang="en-US" sz="2000" dirty="0">
                <a:solidFill>
                  <a:schemeClr val="bg1"/>
                </a:solidFill>
              </a:rPr>
              <a:t>" і "</a:t>
            </a:r>
            <a:r>
              <a:rPr lang="en-US" sz="2000" dirty="0" err="1">
                <a:solidFill>
                  <a:schemeClr val="bg1"/>
                </a:solidFill>
              </a:rPr>
              <a:t>світовий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політичний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процес</a:t>
            </a:r>
            <a:r>
              <a:rPr lang="en-US" sz="2000" dirty="0">
                <a:solidFill>
                  <a:schemeClr val="bg1"/>
                </a:solidFill>
              </a:rPr>
              <a:t>", а </a:t>
            </a:r>
            <a:r>
              <a:rPr lang="en-US" sz="2000" dirty="0" err="1">
                <a:solidFill>
                  <a:schemeClr val="bg1"/>
                </a:solidFill>
              </a:rPr>
              <a:t>близьким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них</a:t>
            </a:r>
            <a:r>
              <a:rPr lang="en-US" sz="2000" dirty="0">
                <a:solidFill>
                  <a:schemeClr val="bg1"/>
                </a:solidFill>
              </a:rPr>
              <a:t> є </a:t>
            </a:r>
            <a:r>
              <a:rPr lang="en-US" sz="2000" dirty="0" err="1">
                <a:solidFill>
                  <a:schemeClr val="bg1"/>
                </a:solidFill>
              </a:rPr>
              <a:t>поняття</a:t>
            </a:r>
            <a:r>
              <a:rPr lang="en-US" sz="2000" dirty="0">
                <a:solidFill>
                  <a:schemeClr val="bg1"/>
                </a:solidFill>
              </a:rPr>
              <a:t> "</a:t>
            </a:r>
            <a:r>
              <a:rPr lang="en-US" sz="2000" dirty="0" err="1">
                <a:solidFill>
                  <a:schemeClr val="bg1"/>
                </a:solidFill>
              </a:rPr>
              <a:t>зовнішня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політика</a:t>
            </a:r>
            <a:r>
              <a:rPr lang="en-US" sz="2000" dirty="0">
                <a:solidFill>
                  <a:schemeClr val="bg1"/>
                </a:solidFill>
              </a:rPr>
              <a:t>". </a:t>
            </a:r>
            <a:r>
              <a:rPr lang="en-US" sz="2000" dirty="0" err="1">
                <a:solidFill>
                  <a:schemeClr val="bg1"/>
                </a:solidFill>
              </a:rPr>
              <a:t>Тому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розгляді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даного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питання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виходимо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проблему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категоріального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апарату</a:t>
            </a:r>
            <a:r>
              <a:rPr lang="en-US" sz="2000" dirty="0">
                <a:solidFill>
                  <a:schemeClr val="bg1"/>
                </a:solidFill>
              </a:rPr>
              <a:t> в </a:t>
            </a:r>
            <a:r>
              <a:rPr lang="en-US" sz="2000" dirty="0" err="1">
                <a:solidFill>
                  <a:schemeClr val="bg1"/>
                </a:solidFill>
              </a:rPr>
              <a:t>науці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міжнародні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відносини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F5B7C3-7822-43B4-8D1B-D36AE36D8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4" r="2370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952EDC-40AF-4268-92F0-6D5C59535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-30144"/>
            <a:ext cx="1219198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4D6B9-1C64-4FE6-9339-A6FA0FD2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623317"/>
            <a:ext cx="4593021" cy="4732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i="1" u="sng" dirty="0"/>
              <a:t>"</a:t>
            </a:r>
            <a:r>
              <a:rPr lang="uk-UA" sz="2400" b="1" i="1" u="sng" dirty="0"/>
              <a:t>Світова або міжнародна політика" </a:t>
            </a:r>
            <a:r>
              <a:rPr lang="uk-UA" sz="2400" dirty="0"/>
              <a:t>– це діяльність, взаємодія держав на міжнародній арені. </a:t>
            </a:r>
          </a:p>
          <a:p>
            <a:pPr marL="0" indent="0">
              <a:buNone/>
            </a:pPr>
            <a:r>
              <a:rPr lang="uk-UA" sz="2400" dirty="0"/>
              <a:t>В свою чергу, </a:t>
            </a:r>
            <a:r>
              <a:rPr lang="uk-UA" sz="2400" b="1" i="1" u="sng" dirty="0"/>
              <a:t>"міжнародні відносини" </a:t>
            </a:r>
            <a:r>
              <a:rPr lang="uk-UA" sz="2400" dirty="0"/>
              <a:t>– це система реальних </a:t>
            </a:r>
            <a:r>
              <a:rPr lang="uk-UA" sz="2400" dirty="0" err="1"/>
              <a:t>зв'язків</a:t>
            </a:r>
            <a:r>
              <a:rPr lang="uk-UA" sz="2400" dirty="0"/>
              <a:t> між державами, які виступають і як результат </a:t>
            </a:r>
            <a:r>
              <a:rPr lang="uk-UA" sz="2400" dirty="0" err="1"/>
              <a:t>їхіх</a:t>
            </a:r>
            <a:r>
              <a:rPr lang="uk-UA" sz="2400" dirty="0"/>
              <a:t> дій, і як свого роду середовище, простір, у якому існує світова політика.</a:t>
            </a:r>
          </a:p>
        </p:txBody>
      </p:sp>
    </p:spTree>
    <p:extLst>
      <p:ext uri="{BB962C8B-B14F-4D97-AF65-F5344CB8AC3E}">
        <p14:creationId xmlns:p14="http://schemas.microsoft.com/office/powerpoint/2010/main" val="338280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412A0C-002D-4DB1-9400-A839C15CC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54" r="16426" b="1"/>
          <a:stretch/>
        </p:blipFill>
        <p:spPr>
          <a:xfrm>
            <a:off x="1820255" y="10"/>
            <a:ext cx="10599505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55AFF-7059-46CE-B81A-2578CEC9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76" y="1397671"/>
            <a:ext cx="4023360" cy="25182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i="1" dirty="0" err="1"/>
              <a:t>Відмінності</a:t>
            </a:r>
            <a:r>
              <a:rPr lang="en-US" sz="2800" b="1" i="1" dirty="0"/>
              <a:t> </a:t>
            </a:r>
            <a:r>
              <a:rPr lang="en-US" sz="2800" b="1" i="1" dirty="0" err="1"/>
              <a:t>існують</a:t>
            </a:r>
            <a:r>
              <a:rPr lang="en-US" sz="2800" b="1" i="1" dirty="0"/>
              <a:t> </a:t>
            </a:r>
            <a:r>
              <a:rPr lang="en-US" sz="2800" b="1" i="1" dirty="0" err="1"/>
              <a:t>також</a:t>
            </a:r>
            <a:r>
              <a:rPr lang="en-US" sz="2800" b="1" i="1" dirty="0"/>
              <a:t> </a:t>
            </a:r>
            <a:r>
              <a:rPr lang="en-US" sz="2800" b="1" i="1" dirty="0" err="1"/>
              <a:t>між</a:t>
            </a:r>
            <a:r>
              <a:rPr lang="en-US" sz="2800" b="1" i="1" dirty="0"/>
              <a:t> </a:t>
            </a:r>
            <a:r>
              <a:rPr lang="en-US" sz="2800" b="1" i="1" dirty="0" err="1"/>
              <a:t>світовою</a:t>
            </a:r>
            <a:r>
              <a:rPr lang="en-US" sz="2800" b="1" i="1" dirty="0"/>
              <a:t> (</a:t>
            </a:r>
            <a:r>
              <a:rPr lang="en-US" sz="2800" b="1" i="1" dirty="0" err="1"/>
              <a:t>міжнародною</a:t>
            </a:r>
            <a:r>
              <a:rPr lang="en-US" sz="2800" b="1" i="1" dirty="0"/>
              <a:t>) </a:t>
            </a:r>
            <a:r>
              <a:rPr lang="en-US" sz="2800" b="1" i="1" dirty="0" err="1"/>
              <a:t>політикою</a:t>
            </a:r>
            <a:r>
              <a:rPr lang="en-US" sz="2800" b="1" i="1" dirty="0"/>
              <a:t> і </a:t>
            </a:r>
            <a:r>
              <a:rPr lang="en-US" sz="2800" b="1" i="1" dirty="0" err="1"/>
              <a:t>зовнішньою</a:t>
            </a:r>
            <a:r>
              <a:rPr lang="en-US" sz="2800" b="1" i="1" dirty="0"/>
              <a:t> </a:t>
            </a:r>
            <a:r>
              <a:rPr lang="en-US" sz="2800" b="1" i="1" dirty="0" err="1"/>
              <a:t>політикою</a:t>
            </a:r>
            <a:r>
              <a:rPr lang="en-US" sz="2800" b="1" i="1" dirty="0"/>
              <a:t>.</a:t>
            </a:r>
            <a:br>
              <a:rPr lang="uk-UA" sz="2400" dirty="0"/>
            </a:br>
            <a:br>
              <a:rPr lang="uk-UA" sz="2400" dirty="0"/>
            </a:br>
            <a:br>
              <a:rPr lang="uk-UA" sz="2400" dirty="0"/>
            </a:b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9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46B371-500F-476A-B90C-9F275CED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836"/>
            <a:ext cx="6254496" cy="5400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У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довідкових</a:t>
            </a:r>
            <a:r>
              <a:rPr lang="ru-RU" sz="2000" dirty="0"/>
              <a:t> </a:t>
            </a:r>
            <a:r>
              <a:rPr lang="ru-RU" sz="2000" dirty="0" err="1"/>
              <a:t>виданнях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зустрічаємо</a:t>
            </a:r>
            <a:r>
              <a:rPr lang="ru-RU" sz="2000" dirty="0"/>
              <a:t> </a:t>
            </a:r>
            <a:r>
              <a:rPr lang="ru-RU" sz="2000" dirty="0" err="1"/>
              <a:t>наступне</a:t>
            </a:r>
            <a:r>
              <a:rPr lang="ru-RU" sz="2000" dirty="0"/>
              <a:t>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b="1" u="sng" dirty="0">
                <a:solidFill>
                  <a:srgbClr val="FFFF00"/>
                </a:solidFill>
              </a:rPr>
              <a:t>"</a:t>
            </a:r>
            <a:r>
              <a:rPr lang="ru-RU" sz="2000" b="1" u="sng" dirty="0" err="1">
                <a:solidFill>
                  <a:srgbClr val="FFFF00"/>
                </a:solidFill>
              </a:rPr>
              <a:t>зовнішня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політика</a:t>
            </a:r>
            <a:r>
              <a:rPr lang="ru-RU" sz="2000" b="1" u="sng" dirty="0">
                <a:solidFill>
                  <a:srgbClr val="FFFF00"/>
                </a:solidFill>
              </a:rPr>
              <a:t>" </a:t>
            </a:r>
            <a:r>
              <a:rPr lang="ru-RU" sz="2000" dirty="0"/>
              <a:t>– </a:t>
            </a:r>
            <a:r>
              <a:rPr lang="ru-RU" sz="2000" i="1" dirty="0" err="1"/>
              <a:t>це</a:t>
            </a:r>
            <a:r>
              <a:rPr lang="ru-RU" sz="2000" i="1" dirty="0"/>
              <a:t> "</a:t>
            </a:r>
            <a:r>
              <a:rPr lang="ru-RU" sz="2000" i="1" dirty="0" err="1"/>
              <a:t>діяльність</a:t>
            </a:r>
            <a:r>
              <a:rPr lang="ru-RU" sz="2000" i="1" dirty="0"/>
              <a:t> </a:t>
            </a:r>
            <a:r>
              <a:rPr lang="ru-RU" sz="2000" i="1" dirty="0" err="1"/>
              <a:t>держави</a:t>
            </a:r>
            <a:r>
              <a:rPr lang="ru-RU" sz="2000" i="1" dirty="0"/>
              <a:t> на </a:t>
            </a:r>
            <a:r>
              <a:rPr lang="ru-RU" sz="2000" i="1" dirty="0" err="1"/>
              <a:t>міжнародній</a:t>
            </a:r>
            <a:r>
              <a:rPr lang="ru-RU" sz="2000" i="1" dirty="0"/>
              <a:t> </a:t>
            </a:r>
            <a:r>
              <a:rPr lang="ru-RU" sz="2000" i="1" dirty="0" err="1"/>
              <a:t>арені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регулює</a:t>
            </a:r>
            <a:r>
              <a:rPr lang="ru-RU" sz="2000" i="1" dirty="0"/>
              <a:t> </a:t>
            </a:r>
            <a:r>
              <a:rPr lang="ru-RU" sz="2000" i="1" dirty="0" err="1"/>
              <a:t>стосунки</a:t>
            </a:r>
            <a:r>
              <a:rPr lang="ru-RU" sz="2000" i="1" dirty="0"/>
              <a:t> з </a:t>
            </a:r>
            <a:r>
              <a:rPr lang="ru-RU" sz="2000" i="1" dirty="0" err="1"/>
              <a:t>іншими</a:t>
            </a:r>
            <a:r>
              <a:rPr lang="ru-RU" sz="2000" i="1" dirty="0"/>
              <a:t> </a:t>
            </a:r>
            <a:r>
              <a:rPr lang="ru-RU" sz="2000" i="1" dirty="0" err="1"/>
              <a:t>суб'єктами</a:t>
            </a:r>
            <a:r>
              <a:rPr lang="ru-RU" sz="2000" i="1" dirty="0"/>
              <a:t> </a:t>
            </a:r>
            <a:r>
              <a:rPr lang="ru-RU" sz="2000" i="1" dirty="0" err="1"/>
              <a:t>зовнішньополітичної</a:t>
            </a:r>
            <a:r>
              <a:rPr lang="ru-RU" sz="2000" i="1" dirty="0"/>
              <a:t> </a:t>
            </a:r>
            <a:r>
              <a:rPr lang="ru-RU" sz="2000" i="1" dirty="0" err="1"/>
              <a:t>діяльності</a:t>
            </a:r>
            <a:r>
              <a:rPr lang="ru-RU" sz="2000" i="1" dirty="0"/>
              <a:t>: державами, </a:t>
            </a:r>
            <a:r>
              <a:rPr lang="ru-RU" sz="2000" i="1" dirty="0" err="1"/>
              <a:t>зарубіжними</a:t>
            </a:r>
            <a:r>
              <a:rPr lang="ru-RU" sz="2000" i="1" dirty="0"/>
              <a:t> </a:t>
            </a:r>
            <a:r>
              <a:rPr lang="ru-RU" sz="2000" i="1" dirty="0" err="1"/>
              <a:t>партіями</a:t>
            </a:r>
            <a:r>
              <a:rPr lang="ru-RU" sz="2000" i="1" dirty="0"/>
              <a:t> та </a:t>
            </a:r>
            <a:r>
              <a:rPr lang="ru-RU" sz="2000" i="1" dirty="0" err="1"/>
              <a:t>іншими</a:t>
            </a:r>
            <a:r>
              <a:rPr lang="ru-RU" sz="2000" i="1" dirty="0"/>
              <a:t> </a:t>
            </a:r>
            <a:r>
              <a:rPr lang="ru-RU" sz="2000" i="1" dirty="0" err="1"/>
              <a:t>громадськими</a:t>
            </a:r>
            <a:r>
              <a:rPr lang="ru-RU" sz="2000" i="1" dirty="0"/>
              <a:t> </a:t>
            </a:r>
            <a:r>
              <a:rPr lang="ru-RU" sz="2000" i="1" dirty="0" err="1"/>
              <a:t>організаціями</a:t>
            </a:r>
            <a:r>
              <a:rPr lang="ru-RU" sz="2000" i="1" dirty="0"/>
              <a:t>, </a:t>
            </a:r>
            <a:r>
              <a:rPr lang="ru-RU" sz="2000" i="1" dirty="0" err="1"/>
              <a:t>всесвітніми</a:t>
            </a:r>
            <a:r>
              <a:rPr lang="ru-RU" sz="2000" i="1" dirty="0"/>
              <a:t> й </a:t>
            </a:r>
            <a:r>
              <a:rPr lang="ru-RU" sz="2000" i="1" dirty="0" err="1"/>
              <a:t>регіональними</a:t>
            </a:r>
            <a:r>
              <a:rPr lang="ru-RU" sz="2000" i="1" dirty="0"/>
              <a:t> </a:t>
            </a:r>
            <a:r>
              <a:rPr lang="ru-RU" sz="2000" i="1" dirty="0" err="1"/>
              <a:t>міжнародними</a:t>
            </a:r>
            <a:r>
              <a:rPr lang="ru-RU" sz="2000" i="1" dirty="0"/>
              <a:t> </a:t>
            </a:r>
            <a:r>
              <a:rPr lang="ru-RU" sz="2000" i="1" dirty="0" err="1"/>
              <a:t>організаціями</a:t>
            </a:r>
            <a:r>
              <a:rPr lang="ru-RU" sz="2000" i="1" dirty="0"/>
              <a:t>". </a:t>
            </a:r>
          </a:p>
          <a:p>
            <a:pPr marL="0" indent="0">
              <a:buNone/>
            </a:pPr>
            <a:r>
              <a:rPr lang="ru-RU" sz="2000" dirty="0"/>
              <a:t>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зовнішня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тієї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є </a:t>
            </a:r>
            <a:r>
              <a:rPr lang="ru-RU" sz="2000" dirty="0" err="1"/>
              <a:t>конкретним</a:t>
            </a:r>
            <a:r>
              <a:rPr lang="ru-RU" sz="2000" dirty="0"/>
              <a:t>, </a:t>
            </a:r>
            <a:r>
              <a:rPr lang="ru-RU" sz="2000" dirty="0" err="1"/>
              <a:t>практичним</a:t>
            </a:r>
            <a:r>
              <a:rPr lang="ru-RU" sz="2000" dirty="0"/>
              <a:t> </a:t>
            </a:r>
            <a:r>
              <a:rPr lang="ru-RU" sz="2000" dirty="0" err="1"/>
              <a:t>втіленням</a:t>
            </a:r>
            <a:r>
              <a:rPr lang="ru-RU" sz="2000" dirty="0"/>
              <a:t> </a:t>
            </a:r>
            <a:r>
              <a:rPr lang="ru-RU" sz="2000" dirty="0" err="1"/>
              <a:t>міністерством</a:t>
            </a:r>
            <a:r>
              <a:rPr lang="ru-RU" sz="2000" dirty="0"/>
              <a:t> </a:t>
            </a:r>
            <a:r>
              <a:rPr lang="ru-RU" sz="2000" dirty="0" err="1"/>
              <a:t>закордонних</a:t>
            </a:r>
            <a:r>
              <a:rPr lang="ru-RU" sz="2000" dirty="0"/>
              <a:t> справ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відповідним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зовнішньополітичним</a:t>
            </a:r>
            <a:r>
              <a:rPr lang="ru-RU" sz="2000" dirty="0"/>
              <a:t> </a:t>
            </a:r>
            <a:r>
              <a:rPr lang="ru-RU" sz="2000" dirty="0" err="1"/>
              <a:t>відомством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виробляються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структурами і </a:t>
            </a:r>
            <a:r>
              <a:rPr lang="ru-RU" sz="2000" dirty="0" err="1"/>
              <a:t>покликані</a:t>
            </a:r>
            <a:r>
              <a:rPr lang="ru-RU" sz="2000" dirty="0"/>
              <a:t> </a:t>
            </a:r>
            <a:r>
              <a:rPr lang="ru-RU" sz="2000" dirty="0" err="1"/>
              <a:t>відображати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 err="1"/>
              <a:t>Поняття</a:t>
            </a:r>
            <a:r>
              <a:rPr lang="ru-RU" sz="2000" dirty="0"/>
              <a:t> ж </a:t>
            </a:r>
            <a:r>
              <a:rPr lang="ru-RU" sz="2000" b="1" dirty="0">
                <a:solidFill>
                  <a:srgbClr val="FFFF00"/>
                </a:solidFill>
              </a:rPr>
              <a:t>"</a:t>
            </a:r>
            <a:r>
              <a:rPr lang="ru-RU" sz="2000" b="1" dirty="0" err="1">
                <a:solidFill>
                  <a:srgbClr val="FFFF00"/>
                </a:solidFill>
              </a:rPr>
              <a:t>міжнародна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політика</a:t>
            </a:r>
            <a:r>
              <a:rPr lang="ru-RU" sz="2000" b="1" dirty="0">
                <a:solidFill>
                  <a:srgbClr val="FFFF00"/>
                </a:solidFill>
              </a:rPr>
              <a:t>" </a:t>
            </a:r>
            <a:r>
              <a:rPr lang="ru-RU" sz="2000" dirty="0" err="1"/>
              <a:t>застосовується</a:t>
            </a:r>
            <a:r>
              <a:rPr lang="ru-RU" sz="2000" dirty="0"/>
              <a:t> як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даної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у міжнародних справах, так і </a:t>
            </a:r>
            <a:r>
              <a:rPr lang="ru-RU" sz="2000" dirty="0" err="1"/>
              <a:t>міждержавної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на </a:t>
            </a:r>
            <a:r>
              <a:rPr lang="ru-RU" sz="2000" dirty="0" err="1"/>
              <a:t>світовій</a:t>
            </a:r>
            <a:r>
              <a:rPr lang="ru-RU" sz="2000" dirty="0"/>
              <a:t> </a:t>
            </a:r>
            <a:r>
              <a:rPr lang="ru-RU" sz="2000" dirty="0" err="1"/>
              <a:t>арені</a:t>
            </a:r>
            <a:r>
              <a:rPr lang="ru-RU" sz="2000" dirty="0"/>
              <a:t> </a:t>
            </a:r>
            <a:r>
              <a:rPr lang="ru-RU" sz="2000" dirty="0" err="1"/>
              <a:t>взагалі</a:t>
            </a:r>
            <a:r>
              <a:rPr lang="ru-RU" sz="2000" dirty="0"/>
              <a:t>. Тому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широке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"</a:t>
            </a:r>
            <a:r>
              <a:rPr lang="ru-RU" sz="2000" dirty="0" err="1"/>
              <a:t>зовнішня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".</a:t>
            </a:r>
            <a:endParaRPr lang="ru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106D0-8A2B-4A76-B3EA-AEADFE0EB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1" r="1736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7CBA5-DBDC-4DCD-933A-4CF06B82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7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33A32-7E59-49F3-BA85-BEA2BFE4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49530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ru-RU" sz="2500" b="1" u="sng" dirty="0" err="1"/>
              <a:t>Теоретичні</a:t>
            </a:r>
            <a:r>
              <a:rPr lang="ru-RU" sz="2500" b="1" u="sng" dirty="0"/>
              <a:t> </a:t>
            </a:r>
            <a:r>
              <a:rPr lang="ru-RU" sz="2500" b="1" u="sng" dirty="0" err="1"/>
              <a:t>школи</a:t>
            </a:r>
            <a:r>
              <a:rPr lang="ru-RU" sz="2500" b="1" u="sng" dirty="0"/>
              <a:t> у </a:t>
            </a:r>
            <a:r>
              <a:rPr lang="ru-RU" sz="2500" b="1" u="sng" dirty="0" err="1"/>
              <a:t>дослідженні</a:t>
            </a:r>
            <a:r>
              <a:rPr lang="ru-RU" sz="2500" b="1" u="sng" dirty="0"/>
              <a:t> міжнародних відносин та </a:t>
            </a:r>
            <a:r>
              <a:rPr lang="ru-RU" sz="2500" b="1" u="sng" dirty="0" err="1"/>
              <a:t>світової</a:t>
            </a:r>
            <a:r>
              <a:rPr lang="ru-RU" sz="2500" b="1" u="sng" dirty="0"/>
              <a:t> </a:t>
            </a:r>
            <a:r>
              <a:rPr lang="ru-RU" sz="2500" b="1" u="sng" dirty="0" err="1"/>
              <a:t>політики</a:t>
            </a:r>
            <a:r>
              <a:rPr lang="ru-RU" sz="2500" b="1" u="sng" dirty="0"/>
              <a:t> </a:t>
            </a:r>
            <a:endParaRPr lang="ru-UA" sz="2500" b="1" u="sn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644F5-F101-49FF-B591-9DB28546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32" y="3335185"/>
            <a:ext cx="4820586" cy="31092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dirty="0"/>
              <a:t>Вивчення міжнародних відносин як теорії можна простежити починаючи з роботи Едварда </a:t>
            </a:r>
            <a:r>
              <a:rPr lang="uk-UA" sz="2000" dirty="0" err="1"/>
              <a:t>Карра</a:t>
            </a:r>
            <a:r>
              <a:rPr lang="uk-UA" sz="2000" dirty="0"/>
              <a:t> «Криза двадцятих років», яка була опублікована в 1939 році і до роботи Ганса </a:t>
            </a:r>
            <a:r>
              <a:rPr lang="uk-UA" sz="2000" dirty="0" err="1"/>
              <a:t>Моргентау</a:t>
            </a:r>
            <a:r>
              <a:rPr lang="uk-UA" sz="2000" dirty="0"/>
              <a:t> «Політика серед Націй», опублікованої в 1948 році. Вважається, що міжнародні відносини як дисципліна, виникла після першої світової війни зі створенням кафедри міжнародних відносин в університеті Уельсу, </a:t>
            </a:r>
            <a:r>
              <a:rPr lang="uk-UA" sz="2000" dirty="0" err="1"/>
              <a:t>Аберіствіт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56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FF2AE9-808B-4A8E-843F-726BC3174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934948"/>
            <a:ext cx="5934301" cy="539640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highlight>
                  <a:srgbClr val="FFFF00"/>
                </a:highlight>
              </a:rPr>
              <a:t>Основними течіями </a:t>
            </a:r>
            <a:r>
              <a:rPr lang="ru-RU" sz="2000" dirty="0" err="1">
                <a:solidFill>
                  <a:schemeClr val="bg1"/>
                </a:solidFill>
                <a:highlight>
                  <a:srgbClr val="FFFF00"/>
                </a:highlight>
              </a:rPr>
              <a:t>теорії</a:t>
            </a:r>
            <a:r>
              <a:rPr lang="ru-RU" sz="2000" dirty="0">
                <a:solidFill>
                  <a:schemeClr val="bg1"/>
                </a:solidFill>
                <a:highlight>
                  <a:srgbClr val="FFFF00"/>
                </a:highlight>
              </a:rPr>
              <a:t> міжнародних відносин є:</a:t>
            </a:r>
            <a:endParaRPr lang="ru-RU" sz="2000" dirty="0"/>
          </a:p>
          <a:p>
            <a:r>
              <a:rPr lang="uk-UA" sz="2000" dirty="0"/>
              <a:t>з першої світової війни: ліберальний інтернаціоналізм (лібералізм чи ідеалізм) (</a:t>
            </a:r>
            <a:r>
              <a:rPr lang="uk-UA" sz="2000" dirty="0" err="1"/>
              <a:t>Вудро</a:t>
            </a:r>
            <a:r>
              <a:rPr lang="uk-UA" sz="2000" dirty="0"/>
              <a:t> Вільсон);</a:t>
            </a:r>
          </a:p>
          <a:p>
            <a:r>
              <a:rPr lang="uk-UA" sz="2000" dirty="0"/>
              <a:t>з часів Другої світової війни: реалізм (Ганс </a:t>
            </a:r>
            <a:r>
              <a:rPr lang="uk-UA" sz="2000" dirty="0" err="1"/>
              <a:t>Моргентау</a:t>
            </a:r>
            <a:r>
              <a:rPr lang="uk-UA" sz="2000" dirty="0"/>
              <a:t>);</a:t>
            </a:r>
          </a:p>
          <a:p>
            <a:r>
              <a:rPr lang="uk-UA" sz="2000" dirty="0"/>
              <a:t>1940-ті роки: функціоналізм (Девід </a:t>
            </a:r>
            <a:r>
              <a:rPr lang="uk-UA" sz="2000" dirty="0" err="1"/>
              <a:t>Мітрані</a:t>
            </a:r>
            <a:r>
              <a:rPr lang="uk-UA" sz="2000" dirty="0"/>
              <a:t>);</a:t>
            </a:r>
          </a:p>
          <a:p>
            <a:r>
              <a:rPr lang="uk-UA" sz="2000" dirty="0"/>
              <a:t>1950-ті роки: </a:t>
            </a:r>
            <a:r>
              <a:rPr lang="uk-UA" sz="2000" dirty="0" err="1"/>
              <a:t>неофункціоналізм</a:t>
            </a:r>
            <a:r>
              <a:rPr lang="uk-UA" sz="2000" dirty="0"/>
              <a:t> (Ернст Б. </a:t>
            </a:r>
            <a:r>
              <a:rPr lang="uk-UA" sz="2000" dirty="0" err="1"/>
              <a:t>Хааз</a:t>
            </a:r>
            <a:r>
              <a:rPr lang="uk-UA" sz="2000" dirty="0"/>
              <a:t>), </a:t>
            </a:r>
            <a:r>
              <a:rPr lang="uk-UA" sz="2000" dirty="0" err="1"/>
              <a:t>трансактіонізм</a:t>
            </a:r>
            <a:r>
              <a:rPr lang="uk-UA" sz="2000" dirty="0"/>
              <a:t> (Карл В. </a:t>
            </a:r>
            <a:r>
              <a:rPr lang="uk-UA" sz="2000" dirty="0" err="1"/>
              <a:t>Дойч</a:t>
            </a:r>
            <a:r>
              <a:rPr lang="uk-UA" sz="2000" dirty="0"/>
              <a:t>);</a:t>
            </a:r>
          </a:p>
          <a:p>
            <a:r>
              <a:rPr lang="uk-UA" sz="2000" dirty="0"/>
              <a:t>1970-ті роки: неоліберальний інституціоналізм (=неолібералізм) (Роберт </a:t>
            </a:r>
            <a:r>
              <a:rPr lang="uk-UA" sz="2000" dirty="0" err="1"/>
              <a:t>Кехан</a:t>
            </a:r>
            <a:r>
              <a:rPr lang="uk-UA" sz="2000" dirty="0"/>
              <a:t>) з компонентами теорії взаємозалежності та теорії режиму;</a:t>
            </a:r>
          </a:p>
          <a:p>
            <a:r>
              <a:rPr lang="uk-UA" sz="2000" dirty="0"/>
              <a:t>1980-ті роки: неореалізм (також називають структурним реалізмом) (</a:t>
            </a:r>
            <a:r>
              <a:rPr lang="uk-UA" sz="2000" dirty="0" err="1"/>
              <a:t>Кеннет</a:t>
            </a:r>
            <a:r>
              <a:rPr lang="uk-UA" sz="2000" dirty="0"/>
              <a:t> Ніл </a:t>
            </a:r>
            <a:r>
              <a:rPr lang="uk-UA" sz="2000" dirty="0" err="1"/>
              <a:t>Волтц</a:t>
            </a:r>
            <a:r>
              <a:rPr lang="uk-UA" sz="2000" dirty="0"/>
              <a:t>);</a:t>
            </a:r>
          </a:p>
          <a:p>
            <a:r>
              <a:rPr lang="uk-UA" sz="2000" dirty="0"/>
              <a:t>1990-ті роки: (соціальний) конструктивізм (Олександр </a:t>
            </a:r>
            <a:r>
              <a:rPr lang="uk-UA" sz="2000" dirty="0" err="1"/>
              <a:t>Вендт</a:t>
            </a:r>
            <a:r>
              <a:rPr lang="uk-UA" sz="2000" dirty="0"/>
              <a:t>).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10B623-C5BC-4C8A-8A96-AFFA1C96B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5" r="24890" b="-1"/>
          <a:stretch/>
        </p:blipFill>
        <p:spPr>
          <a:xfrm>
            <a:off x="5824757" y="-3"/>
            <a:ext cx="6367244" cy="661655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22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1362</Words>
  <Application>Microsoft Macintosh PowerPoint</Application>
  <PresentationFormat>Широкоэкранный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ПРЕЗЕНТАЦІЯ теорії міжнародних відносин</vt:lpstr>
      <vt:lpstr>Міжнародні відносини </vt:lpstr>
      <vt:lpstr>Відмінності понять «міжнародні відносини», «зовнішня політика», «світова політика».</vt:lpstr>
      <vt:lpstr>Постає кардинальне питання: як відрізнити міжнародну політику від міжнародних відносин? Питання тим більше не риторичне і з огляду на те, що, як зазначалося вище, саме поняття "міжнародні відносини" має неоднозначне трактування. Окрім того, у дослідженнях з історії, соціології, політології. ТMB поряд з категорією "міжнародна політика" як синоніми вживаються терміни "світова політика" і "світовий політичний процес", а близьким до них є поняття "зовнішня політика". Тому при розгляді даного питання ми виходимо на проблему категоріального апарату в науці про міжнародні відносини.</vt:lpstr>
      <vt:lpstr>Презентация PowerPoint</vt:lpstr>
      <vt:lpstr>Відмінності існують також між світовою (міжнародною) політикою і зовнішньою політикою.   </vt:lpstr>
      <vt:lpstr>Презентация PowerPoint</vt:lpstr>
      <vt:lpstr>Теоретичні школи у дослідженні міжнародних відносин та світової політики </vt:lpstr>
      <vt:lpstr>Презентация PowerPoint</vt:lpstr>
      <vt:lpstr>Транснаціональні актори сучасної світової політики  </vt:lpstr>
      <vt:lpstr>Міжнародний валютний фонд, МВФ (англ. International Monetary Fund, IMF) — спеціальне агентство Організації Об'єднаних Націй (ООН), засноване 29-ма державами, з метою регулювання валютно-кредитних відносин країн-членів і надання їм допомоги при дефіциті платіжного балансу шляхом надання коротко- і середньострокових кредитів в іноземній валюті.Фонд має статус спеціалізованої установи ООН. Має 189 країн-членів</vt:lpstr>
      <vt:lpstr>Презентация PowerPoint</vt:lpstr>
      <vt:lpstr>Офіційні цілі МВФ:</vt:lpstr>
      <vt:lpstr>НАТО</vt:lpstr>
      <vt:lpstr>Основні інститути політики і прийняття рішень</vt:lpstr>
      <vt:lpstr>Презентация PowerPoint</vt:lpstr>
      <vt:lpstr>ООН як глобальна організація у врегулюванні міжнародних відносин</vt:lpstr>
      <vt:lpstr>Основними принципами ООН є:</vt:lpstr>
      <vt:lpstr>Спеціалізовані установи ООН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Концептуальні основи теорії міжнародних відносин. Сутність світової політики.</dc:title>
  <dc:creator>fgh</dc:creator>
  <cp:lastModifiedBy>Microsoft Office User</cp:lastModifiedBy>
  <cp:revision>2</cp:revision>
  <dcterms:created xsi:type="dcterms:W3CDTF">2020-05-08T20:10:23Z</dcterms:created>
  <dcterms:modified xsi:type="dcterms:W3CDTF">2020-09-07T21:27:45Z</dcterms:modified>
</cp:coreProperties>
</file>