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190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2165271"/>
            <a:ext cx="7477601" cy="24995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Системний підхід і моделювання в екології</a:t>
            </a:r>
            <a:endParaRPr lang="en-US" sz="5249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911"/>
            <a:ext cx="6197416" cy="68228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904286"/>
            <a:ext cx="79933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Системний підхід в екології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21659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6" name="Text 4"/>
          <p:cNvSpPr/>
          <p:nvPr/>
        </p:nvSpPr>
        <p:spPr>
          <a:xfrm>
            <a:off x="2219325" y="3258264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292912"/>
            <a:ext cx="2903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Інтегрований підхід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386226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Враховує взаємозв'язки та взаємодію елементів екосистем.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21659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0" name="Text 8"/>
          <p:cNvSpPr/>
          <p:nvPr/>
        </p:nvSpPr>
        <p:spPr>
          <a:xfrm>
            <a:off x="7584758" y="3258264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29291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Синергетика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386226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Аналізує самоорганізацію та взаємодію складових системи.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496883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4" name="Text 12"/>
          <p:cNvSpPr/>
          <p:nvPr/>
        </p:nvSpPr>
        <p:spPr>
          <a:xfrm>
            <a:off x="2196465" y="501050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045154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Комплексність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614511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Розглядає систему як цілісність, не окремі частини.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8" name="Text 16"/>
          <p:cNvSpPr/>
          <p:nvPr/>
        </p:nvSpPr>
        <p:spPr>
          <a:xfrm>
            <a:off x="7580948" y="501050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045154"/>
            <a:ext cx="2667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Системна границя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614511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Визначає межі системи та взаємодію з зовнішнім середовищем.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4490799" y="1147405"/>
            <a:ext cx="6926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Моделювання в екології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4490799" y="2175034"/>
            <a:ext cx="9306401" cy="1724501"/>
          </a:xfrm>
          <a:prstGeom prst="roundRect">
            <a:avLst>
              <a:gd name="adj" fmla="val 7731"/>
            </a:avLst>
          </a:prstGeom>
          <a:solidFill>
            <a:srgbClr val="E7EDF9"/>
          </a:solidFill>
          <a:ln/>
        </p:spPr>
      </p:sp>
      <p:sp>
        <p:nvSpPr>
          <p:cNvPr id="6" name="Text 4"/>
          <p:cNvSpPr/>
          <p:nvPr/>
        </p:nvSpPr>
        <p:spPr>
          <a:xfrm>
            <a:off x="4712970" y="2397204"/>
            <a:ext cx="2956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Математичні моделі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4712970" y="2966561"/>
            <a:ext cx="88620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Використовуються для вивчення взаємозв'язків в екосистемах та передбачення наслідків змін.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4490799" y="4121706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9" name="Text 7"/>
          <p:cNvSpPr/>
          <p:nvPr/>
        </p:nvSpPr>
        <p:spPr>
          <a:xfrm>
            <a:off x="4712970" y="4343876"/>
            <a:ext cx="39319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Комп'ютерне моделювання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4712970" y="4913233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Дозволяє досліджувати великі та складні системи.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4490799" y="5712976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12" name="Text 10"/>
          <p:cNvSpPr/>
          <p:nvPr/>
        </p:nvSpPr>
        <p:spPr>
          <a:xfrm>
            <a:off x="4712970" y="5935147"/>
            <a:ext cx="2682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Візуалізація даних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4712970" y="6504503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Графіки та графічні зображення допомагають зрозуміти складні взаємозв'язки.</a:t>
            </a:r>
            <a:endParaRPr lang="en-US" sz="175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70315"/>
            <a:ext cx="8976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Математичні моделі екосистем</a:t>
            </a:r>
            <a:endParaRPr lang="en-US" sz="4374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724" y="2375133"/>
            <a:ext cx="3836157" cy="2370817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5023604"/>
            <a:ext cx="23012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Екосистема лісу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037993" y="5592961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Модель, що враховує взаємодію рослин, тварин та середовища у лісових угіддях.</a:t>
            </a:r>
            <a:endParaRPr lang="en-US" sz="1750" dirty="0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658" y="2365341"/>
            <a:ext cx="3852107" cy="238072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5023723"/>
            <a:ext cx="24612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Екосистема моря</a:t>
            </a:r>
            <a:endParaRPr lang="en-US" sz="2187" dirty="0"/>
          </a:p>
        </p:txBody>
      </p:sp>
      <p:sp>
        <p:nvSpPr>
          <p:cNvPr id="10" name="Text 6"/>
          <p:cNvSpPr/>
          <p:nvPr/>
        </p:nvSpPr>
        <p:spPr>
          <a:xfrm>
            <a:off x="5667137" y="559308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Математична модель, що описує взаємодію організмів у морських біосистемах.</a:t>
            </a:r>
            <a:endParaRPr lang="en-US" sz="1750" dirty="0"/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365341"/>
            <a:ext cx="3748510" cy="2316701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5023723"/>
            <a:ext cx="2522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Екосистема степу</a:t>
            </a:r>
            <a:endParaRPr lang="en-US" sz="2187" dirty="0"/>
          </a:p>
        </p:txBody>
      </p:sp>
      <p:sp>
        <p:nvSpPr>
          <p:cNvPr id="13" name="Text 8"/>
          <p:cNvSpPr/>
          <p:nvPr/>
        </p:nvSpPr>
        <p:spPr>
          <a:xfrm>
            <a:off x="9296400" y="559308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Модель, що аналізує взаємозв'язки рослин, тварин та клімату в степових зонах.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57099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Основні принципи системного підходу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2037993" y="356377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6" name="Text 4"/>
          <p:cNvSpPr/>
          <p:nvPr/>
        </p:nvSpPr>
        <p:spPr>
          <a:xfrm>
            <a:off x="2219325" y="3605451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2760107" y="3640098"/>
            <a:ext cx="2377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Самоорганізація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2760107" y="4209455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Система самостійно переходить до стану більшої складності та організації.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7426285" y="356377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0" name="Text 8"/>
          <p:cNvSpPr/>
          <p:nvPr/>
        </p:nvSpPr>
        <p:spPr>
          <a:xfrm>
            <a:off x="7584758" y="3605451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8148399" y="36400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Нелінійність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8148399" y="4209455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Зміни одного елементу можуть призвести до нелінійних змін в системі.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2037993" y="531602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4" name="Text 12"/>
          <p:cNvSpPr/>
          <p:nvPr/>
        </p:nvSpPr>
        <p:spPr>
          <a:xfrm>
            <a:off x="2196465" y="5357693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2760107" y="5392341"/>
            <a:ext cx="2644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Зворотний зв'язок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2760107" y="596169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Взаємодія елементів системи залежить від взаємозв'язків та зворотного зв'язку.</a:t>
            </a:r>
            <a:endParaRPr lang="en-US" sz="1750" dirty="0"/>
          </a:p>
        </p:txBody>
      </p:sp>
      <p:sp>
        <p:nvSpPr>
          <p:cNvPr id="17" name="Shape 15"/>
          <p:cNvSpPr/>
          <p:nvPr/>
        </p:nvSpPr>
        <p:spPr>
          <a:xfrm>
            <a:off x="7426285" y="5316022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8" name="Text 16"/>
          <p:cNvSpPr/>
          <p:nvPr/>
        </p:nvSpPr>
        <p:spPr>
          <a:xfrm>
            <a:off x="7580948" y="5357693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8148399" y="539234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Адаптація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8148399" y="5961698"/>
            <a:ext cx="444400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Система здатна адаптуватися до змін в зовнішньому середовищі.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4490799" y="712589"/>
            <a:ext cx="91516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Методи моделювання в екології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4801910" y="1740218"/>
            <a:ext cx="44410" cy="5776793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6" name="Shape 4"/>
          <p:cNvSpPr/>
          <p:nvPr/>
        </p:nvSpPr>
        <p:spPr>
          <a:xfrm>
            <a:off x="5074027" y="2141518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7" name="Shape 5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8" name="Text 6"/>
          <p:cNvSpPr/>
          <p:nvPr/>
        </p:nvSpPr>
        <p:spPr>
          <a:xfrm>
            <a:off x="4755416" y="1955483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7"/>
          <p:cNvSpPr/>
          <p:nvPr/>
        </p:nvSpPr>
        <p:spPr>
          <a:xfrm>
            <a:off x="6046113" y="1962388"/>
            <a:ext cx="3429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Статичне моделювання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6046113" y="2531745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Дослідження взаємодій без врахування часу та змін.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5074027" y="4141172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2" name="Shape 10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3" name="Text 11"/>
          <p:cNvSpPr/>
          <p:nvPr/>
        </p:nvSpPr>
        <p:spPr>
          <a:xfrm>
            <a:off x="4732556" y="39551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2"/>
          <p:cNvSpPr/>
          <p:nvPr/>
        </p:nvSpPr>
        <p:spPr>
          <a:xfrm>
            <a:off x="6046113" y="3962043"/>
            <a:ext cx="3657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Динамічне моделювання</a:t>
            </a:r>
            <a:endParaRPr lang="en-US" sz="2187" dirty="0"/>
          </a:p>
        </p:txBody>
      </p:sp>
      <p:sp>
        <p:nvSpPr>
          <p:cNvPr id="15" name="Text 13"/>
          <p:cNvSpPr/>
          <p:nvPr/>
        </p:nvSpPr>
        <p:spPr>
          <a:xfrm>
            <a:off x="6046113" y="453140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Вивчення змін у системі з плином часу та впливу різних факторів.</a:t>
            </a:r>
            <a:endParaRPr lang="en-US" sz="1750" dirty="0"/>
          </a:p>
        </p:txBody>
      </p:sp>
      <p:sp>
        <p:nvSpPr>
          <p:cNvPr id="16" name="Shape 14"/>
          <p:cNvSpPr/>
          <p:nvPr/>
        </p:nvSpPr>
        <p:spPr>
          <a:xfrm>
            <a:off x="5074027" y="6140827"/>
            <a:ext cx="777597" cy="44410"/>
          </a:xfrm>
          <a:prstGeom prst="rect">
            <a:avLst/>
          </a:prstGeom>
          <a:solidFill>
            <a:srgbClr val="E7EDF9"/>
          </a:solidFill>
          <a:ln/>
        </p:spPr>
      </p:sp>
      <p:sp>
        <p:nvSpPr>
          <p:cNvPr id="17" name="Shape 15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8" name="Text 16"/>
          <p:cNvSpPr/>
          <p:nvPr/>
        </p:nvSpPr>
        <p:spPr>
          <a:xfrm>
            <a:off x="4732556" y="595479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7"/>
          <p:cNvSpPr/>
          <p:nvPr/>
        </p:nvSpPr>
        <p:spPr>
          <a:xfrm>
            <a:off x="6046113" y="5961698"/>
            <a:ext cx="39243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Статистичне моделювання</a:t>
            </a:r>
            <a:endParaRPr lang="en-US" sz="2187" dirty="0"/>
          </a:p>
        </p:txBody>
      </p:sp>
      <p:sp>
        <p:nvSpPr>
          <p:cNvPr id="20" name="Text 18"/>
          <p:cNvSpPr/>
          <p:nvPr/>
        </p:nvSpPr>
        <p:spPr>
          <a:xfrm>
            <a:off x="6046113" y="6531054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Використання статистичних методів для аналізу даних та вивчення екологічних явищ.</a:t>
            </a:r>
            <a:endParaRPr lang="en-US" sz="1750" dirty="0"/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977979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Приклади застосування системного підходу в екології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833199" y="2699980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6" name="Text 4"/>
          <p:cNvSpPr/>
          <p:nvPr/>
        </p:nvSpPr>
        <p:spPr>
          <a:xfrm>
            <a:off x="1055370" y="2922151"/>
            <a:ext cx="25527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Екосистеми міста</a:t>
            </a:r>
            <a:endParaRPr lang="en-US" sz="2187" dirty="0"/>
          </a:p>
        </p:txBody>
      </p:sp>
      <p:sp>
        <p:nvSpPr>
          <p:cNvPr id="7" name="Text 5"/>
          <p:cNvSpPr/>
          <p:nvPr/>
        </p:nvSpPr>
        <p:spPr>
          <a:xfrm>
            <a:off x="1055370" y="3491508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Аналіз екологічних процесів у місті та розробка стратегій сталого розвитку.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833199" y="4291251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9" name="Text 7"/>
          <p:cNvSpPr/>
          <p:nvPr/>
        </p:nvSpPr>
        <p:spPr>
          <a:xfrm>
            <a:off x="1055370" y="4513421"/>
            <a:ext cx="56159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Збереження багатства видового складу</a:t>
            </a:r>
            <a:endParaRPr lang="en-US" sz="2187" dirty="0"/>
          </a:p>
        </p:txBody>
      </p:sp>
      <p:sp>
        <p:nvSpPr>
          <p:cNvPr id="10" name="Text 8"/>
          <p:cNvSpPr/>
          <p:nvPr/>
        </p:nvSpPr>
        <p:spPr>
          <a:xfrm>
            <a:off x="1055370" y="5082778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Визначення екологічних зон та заходів для збереження різноманіття видів.</a:t>
            </a:r>
            <a:endParaRPr lang="en-US" sz="1750" dirty="0"/>
          </a:p>
        </p:txBody>
      </p:sp>
      <p:sp>
        <p:nvSpPr>
          <p:cNvPr id="11" name="Shape 9"/>
          <p:cNvSpPr/>
          <p:nvPr/>
        </p:nvSpPr>
        <p:spPr>
          <a:xfrm>
            <a:off x="833199" y="5882521"/>
            <a:ext cx="9306401" cy="1369100"/>
          </a:xfrm>
          <a:prstGeom prst="roundRect">
            <a:avLst>
              <a:gd name="adj" fmla="val 9738"/>
            </a:avLst>
          </a:prstGeom>
          <a:solidFill>
            <a:srgbClr val="E7EDF9"/>
          </a:solidFill>
          <a:ln/>
        </p:spPr>
      </p:sp>
      <p:sp>
        <p:nvSpPr>
          <p:cNvPr id="12" name="Text 10"/>
          <p:cNvSpPr/>
          <p:nvPr/>
        </p:nvSpPr>
        <p:spPr>
          <a:xfrm>
            <a:off x="1055370" y="6104692"/>
            <a:ext cx="2590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Кліматичні зміни</a:t>
            </a:r>
            <a:endParaRPr lang="en-US" sz="2187" dirty="0"/>
          </a:p>
        </p:txBody>
      </p:sp>
      <p:sp>
        <p:nvSpPr>
          <p:cNvPr id="13" name="Text 11"/>
          <p:cNvSpPr/>
          <p:nvPr/>
        </p:nvSpPr>
        <p:spPr>
          <a:xfrm>
            <a:off x="1055370" y="6674048"/>
            <a:ext cx="8862060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Вивчення впливу зміни клімату на екологічні процеси та природні ресурси.</a:t>
            </a:r>
            <a:endParaRPr lang="en-US" sz="175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4490799" y="914162"/>
            <a:ext cx="93064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Переваги моделювання в екології</a:t>
            </a:r>
            <a:endParaRPr lang="en-US" sz="4374" dirty="0"/>
          </a:p>
        </p:txBody>
      </p:sp>
      <p:sp>
        <p:nvSpPr>
          <p:cNvPr id="5" name="Shape 3"/>
          <p:cNvSpPr/>
          <p:nvPr/>
        </p:nvSpPr>
        <p:spPr>
          <a:xfrm>
            <a:off x="4490799" y="2809756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6" name="Text 4"/>
          <p:cNvSpPr/>
          <p:nvPr/>
        </p:nvSpPr>
        <p:spPr>
          <a:xfrm>
            <a:off x="4672132" y="2851428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5"/>
          <p:cNvSpPr/>
          <p:nvPr/>
        </p:nvSpPr>
        <p:spPr>
          <a:xfrm>
            <a:off x="5212913" y="2886075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Прогнозування</a:t>
            </a:r>
            <a:endParaRPr lang="en-US" sz="2187" dirty="0"/>
          </a:p>
        </p:txBody>
      </p:sp>
      <p:sp>
        <p:nvSpPr>
          <p:cNvPr id="8" name="Text 6"/>
          <p:cNvSpPr/>
          <p:nvPr/>
        </p:nvSpPr>
        <p:spPr>
          <a:xfrm>
            <a:off x="5212913" y="3455432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Моделі дозволяють передбачити наслідки різних дій та змін у природних системах.</a:t>
            </a:r>
            <a:endParaRPr lang="en-US" sz="1750" dirty="0"/>
          </a:p>
        </p:txBody>
      </p:sp>
      <p:sp>
        <p:nvSpPr>
          <p:cNvPr id="9" name="Shape 7"/>
          <p:cNvSpPr/>
          <p:nvPr/>
        </p:nvSpPr>
        <p:spPr>
          <a:xfrm>
            <a:off x="4490799" y="4561999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0" name="Text 8"/>
          <p:cNvSpPr/>
          <p:nvPr/>
        </p:nvSpPr>
        <p:spPr>
          <a:xfrm>
            <a:off x="4649272" y="4603671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9"/>
          <p:cNvSpPr/>
          <p:nvPr/>
        </p:nvSpPr>
        <p:spPr>
          <a:xfrm>
            <a:off x="5212913" y="463831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Ефективність</a:t>
            </a:r>
            <a:endParaRPr lang="en-US" sz="2187" dirty="0"/>
          </a:p>
        </p:txBody>
      </p:sp>
      <p:sp>
        <p:nvSpPr>
          <p:cNvPr id="12" name="Text 10"/>
          <p:cNvSpPr/>
          <p:nvPr/>
        </p:nvSpPr>
        <p:spPr>
          <a:xfrm>
            <a:off x="5212913" y="5207675"/>
            <a:ext cx="8584287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Дослідження на комп'ютерах сприяють ефективнішому використанню ресурсів.</a:t>
            </a:r>
            <a:endParaRPr lang="en-US" sz="1750" dirty="0"/>
          </a:p>
        </p:txBody>
      </p:sp>
      <p:sp>
        <p:nvSpPr>
          <p:cNvPr id="13" name="Shape 11"/>
          <p:cNvSpPr/>
          <p:nvPr/>
        </p:nvSpPr>
        <p:spPr>
          <a:xfrm>
            <a:off x="4490799" y="595884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7EDF9"/>
          </a:solidFill>
          <a:ln/>
        </p:spPr>
      </p:sp>
      <p:sp>
        <p:nvSpPr>
          <p:cNvPr id="14" name="Text 12"/>
          <p:cNvSpPr/>
          <p:nvPr/>
        </p:nvSpPr>
        <p:spPr>
          <a:xfrm>
            <a:off x="4649272" y="600051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3"/>
          <p:cNvSpPr/>
          <p:nvPr/>
        </p:nvSpPr>
        <p:spPr>
          <a:xfrm>
            <a:off x="5212913" y="6035159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Економія часу</a:t>
            </a:r>
            <a:endParaRPr lang="en-US" sz="2187" dirty="0"/>
          </a:p>
        </p:txBody>
      </p:sp>
      <p:sp>
        <p:nvSpPr>
          <p:cNvPr id="16" name="Text 14"/>
          <p:cNvSpPr/>
          <p:nvPr/>
        </p:nvSpPr>
        <p:spPr>
          <a:xfrm>
            <a:off x="5212913" y="6604516"/>
            <a:ext cx="8584287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Моделювання дозволяє проводити експерименти без потреби великої кількості польових досліджень.</a:t>
            </a:r>
            <a:endParaRPr lang="en-US" sz="1750" dirty="0"/>
          </a:p>
        </p:txBody>
      </p:sp>
      <p:pic>
        <p:nvPicPr>
          <p:cNvPr id="1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F1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BFCFE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36529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476FD6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Висновки и ключові моменти</a:t>
            </a:r>
            <a:endParaRPr lang="en-US" sz="4374" dirty="0"/>
          </a:p>
        </p:txBody>
      </p:sp>
      <p:sp>
        <p:nvSpPr>
          <p:cNvPr id="5" name="Text 3"/>
          <p:cNvSpPr/>
          <p:nvPr/>
        </p:nvSpPr>
        <p:spPr>
          <a:xfrm>
            <a:off x="833199" y="4087297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15213F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Системний підхід та моделювання є необхідними інструментами для вивчення та розуміння екологічних систем. Вони допомагають передбачати та контролювати наслідки дій людини на природу та підтримують намагання зберегти наше середовище для майбутніх поколінь.</a:t>
            </a:r>
            <a:endParaRPr lang="en-US" sz="175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368</Words>
  <Application>Microsoft Office PowerPoint</Application>
  <PresentationFormat>Произвольный</PresentationFormat>
  <Paragraphs>79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Roboto Slab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2023-10-31T13:11:00Z</dcterms:created>
  <dcterms:modified xsi:type="dcterms:W3CDTF">2023-10-31T13:13:15Z</dcterms:modified>
</cp:coreProperties>
</file>