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C5334E6-85A7-4BC5-B158-2E70F244429C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C0A7240-5D25-4063-8299-1F0C97E994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J1AOz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636912"/>
            <a:ext cx="6624736" cy="1440160"/>
          </a:xfrm>
        </p:spPr>
        <p:txBody>
          <a:bodyPr/>
          <a:lstStyle/>
          <a:p>
            <a:pPr algn="ctr"/>
            <a:r>
              <a:rPr lang="uk-UA" cap="none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 Antiqua" pitchFamily="18" charset="0"/>
              </a:rPr>
              <a:t>Формування команди соціального проекту</a:t>
            </a:r>
            <a:endParaRPr lang="ru-RU" cap="none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command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9632" y="1052736"/>
            <a:ext cx="6779096" cy="5001419"/>
          </a:xfrm>
        </p:spPr>
        <p:txBody>
          <a:bodyPr>
            <a:normAutofit fontScale="77500" lnSpcReduction="20000"/>
          </a:bodyPr>
          <a:lstStyle/>
          <a:p>
            <a:r>
              <a:rPr lang="uk-UA" sz="2900" b="1" spc="-150" dirty="0" smtClean="0">
                <a:latin typeface="Book Antiqua" pitchFamily="18" charset="0"/>
              </a:rPr>
              <a:t>Предметом вивчення навчальної дисципліни є основні засади формування команди соціального проекту. Велика частина курсу присвячена розгляду різноманітних форм кадрового забезпечення соціально-проектної роботи служб, організацій і установ, що функціонують у соціальній сфері. Крім того, вивчаються технології оптимізації </a:t>
            </a:r>
            <a:r>
              <a:rPr lang="uk-UA" sz="2900" b="1" spc="-150" dirty="0" err="1" smtClean="0">
                <a:latin typeface="Book Antiqua" pitchFamily="18" charset="0"/>
              </a:rPr>
              <a:t>міжгрупової</a:t>
            </a:r>
            <a:r>
              <a:rPr lang="uk-UA" sz="2900" b="1" spc="-150" dirty="0" smtClean="0">
                <a:latin typeface="Book Antiqua" pitchFamily="18" charset="0"/>
              </a:rPr>
              <a:t> взаємодії у процесі розробки соціальних проектів. Курс орієнтований на підготовку студентів до активної участі у житті громадянського суспільства як авторів і провідників соціально-проектних ініціатив та відповідних їм громадських рухів. У такому ключі прищеплюється розуміння значущості </a:t>
            </a:r>
            <a:r>
              <a:rPr lang="uk-UA" sz="2900" b="1" spc="-150" dirty="0" err="1" smtClean="0">
                <a:latin typeface="Book Antiqua" pitchFamily="18" charset="0"/>
              </a:rPr>
              <a:t>фасилітації</a:t>
            </a:r>
            <a:r>
              <a:rPr lang="uk-UA" sz="2900" b="1" spc="-150" dirty="0" smtClean="0">
                <a:latin typeface="Book Antiqua" pitchFamily="18" charset="0"/>
              </a:rPr>
              <a:t> всіх учасників проектної групи як форми колективного самопізнання і </a:t>
            </a:r>
            <a:r>
              <a:rPr lang="uk-UA" sz="2900" b="1" spc="-150" dirty="0" err="1" smtClean="0">
                <a:latin typeface="Book Antiqua" pitchFamily="18" charset="0"/>
              </a:rPr>
              <a:t>самомотивації</a:t>
            </a:r>
            <a:r>
              <a:rPr lang="uk-UA" sz="2900" b="1" spc="-150" dirty="0" smtClean="0">
                <a:latin typeface="Book Antiqua" pitchFamily="18" charset="0"/>
              </a:rPr>
              <a:t> та закладаються основи розвитку проектної культури соціальних працівників. </a:t>
            </a:r>
            <a:endParaRPr lang="ru-RU" sz="2900" b="1" spc="-150" dirty="0" smtClean="0"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440530137_luchshie_lyudi_na_bortu_-_eto_ne_obyazatelno_luchshaya_koman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827584" y="980728"/>
            <a:ext cx="7239000" cy="4846320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>
                <a:latin typeface="Book Antiqua" pitchFamily="18" charset="0"/>
              </a:rPr>
              <a:t>Метою викладання навчальної дисципліни «Формування команди соціального проекту» є формування у студентів напряму підготовки «Соціальна робота» культури кадрового забезпечення соціально-проектної діяльності.</a:t>
            </a:r>
            <a:endParaRPr lang="ru-RU" b="1" dirty="0" smtClean="0">
              <a:latin typeface="Book Antiqua" pitchFamily="18" charset="0"/>
            </a:endParaRPr>
          </a:p>
          <a:p>
            <a:r>
              <a:rPr lang="uk-UA" b="1" dirty="0" smtClean="0">
                <a:latin typeface="Book Antiqua" pitchFamily="18" charset="0"/>
              </a:rPr>
              <a:t>Основними </a:t>
            </a:r>
            <a:r>
              <a:rPr lang="uk-UA" b="1" dirty="0" smtClean="0">
                <a:latin typeface="Book Antiqua" pitchFamily="18" charset="0"/>
              </a:rPr>
              <a:t>завданнями вивчення дисципліни «Формування команди соціального проекту» є:</a:t>
            </a:r>
            <a:endParaRPr lang="ru-RU" b="1" dirty="0" smtClean="0">
              <a:latin typeface="Book Antiqua" pitchFamily="18" charset="0"/>
            </a:endParaRPr>
          </a:p>
          <a:p>
            <a:pPr lvl="0"/>
            <a:r>
              <a:rPr lang="uk-UA" b="1" dirty="0" smtClean="0">
                <a:latin typeface="Book Antiqua" pitchFamily="18" charset="0"/>
              </a:rPr>
              <a:t>засвоєння закономірностей процесу становлення і розвитку соціально-проектної команди;</a:t>
            </a:r>
            <a:endParaRPr lang="ru-RU" b="1" dirty="0" smtClean="0">
              <a:latin typeface="Book Antiqua" pitchFamily="18" charset="0"/>
            </a:endParaRPr>
          </a:p>
          <a:p>
            <a:pPr lvl="0"/>
            <a:r>
              <a:rPr lang="uk-UA" b="1" dirty="0" smtClean="0">
                <a:latin typeface="Book Antiqua" pitchFamily="18" charset="0"/>
              </a:rPr>
              <a:t>ознайомлення зі специфікою кадрового планування команди соціального проекту;</a:t>
            </a:r>
            <a:endParaRPr lang="ru-RU" b="1" dirty="0" smtClean="0">
              <a:latin typeface="Book Antiqua" pitchFamily="18" charset="0"/>
            </a:endParaRPr>
          </a:p>
          <a:p>
            <a:pPr lvl="0"/>
            <a:r>
              <a:rPr lang="uk-UA" b="1" dirty="0" smtClean="0">
                <a:latin typeface="Book Antiqua" pitchFamily="18" charset="0"/>
              </a:rPr>
              <a:t>формування уявлення про організаційно-культурний вплив на окремих членів команди;</a:t>
            </a:r>
            <a:endParaRPr lang="ru-RU" b="1" dirty="0" smtClean="0">
              <a:latin typeface="Book Antiqua" pitchFamily="18" charset="0"/>
            </a:endParaRPr>
          </a:p>
          <a:p>
            <a:pPr lvl="0"/>
            <a:r>
              <a:rPr lang="uk-UA" b="1" dirty="0" smtClean="0">
                <a:latin typeface="Book Antiqua" pitchFamily="18" charset="0"/>
              </a:rPr>
              <a:t> вивчення механізмів соціально-проектного лідерства;</a:t>
            </a:r>
            <a:endParaRPr lang="ru-RU" b="1" dirty="0" smtClean="0">
              <a:latin typeface="Book Antiqua" pitchFamily="18" charset="0"/>
            </a:endParaRPr>
          </a:p>
          <a:p>
            <a:pPr lvl="0"/>
            <a:r>
              <a:rPr lang="uk-UA" b="1" dirty="0" smtClean="0">
                <a:latin typeface="Book Antiqua" pitchFamily="18" charset="0"/>
              </a:rPr>
              <a:t>формування уявлення про структуру міжособистісних відносин у команді проекту;</a:t>
            </a:r>
            <a:endParaRPr lang="ru-RU" b="1" dirty="0" smtClean="0">
              <a:latin typeface="Book Antiqua" pitchFamily="18" charset="0"/>
            </a:endParaRPr>
          </a:p>
          <a:p>
            <a:pPr lvl="0"/>
            <a:r>
              <a:rPr lang="uk-UA" b="1" dirty="0" smtClean="0">
                <a:latin typeface="Book Antiqua" pitchFamily="18" charset="0"/>
              </a:rPr>
              <a:t>засвоєння методів ведення переговорів у процесі формування команди;</a:t>
            </a:r>
            <a:endParaRPr lang="ru-RU" b="1" dirty="0" smtClean="0">
              <a:latin typeface="Book Antiqua" pitchFamily="18" charset="0"/>
            </a:endParaRPr>
          </a:p>
          <a:p>
            <a:pPr lvl="0"/>
            <a:r>
              <a:rPr lang="uk-UA" b="1" dirty="0" smtClean="0">
                <a:latin typeface="Book Antiqua" pitchFamily="18" charset="0"/>
              </a:rPr>
              <a:t>ознайомлення із сучасними методами </a:t>
            </a:r>
            <a:r>
              <a:rPr lang="uk-UA" b="1" dirty="0" err="1" smtClean="0">
                <a:latin typeface="Book Antiqua" pitchFamily="18" charset="0"/>
              </a:rPr>
              <a:t>фасилітації</a:t>
            </a:r>
            <a:r>
              <a:rPr lang="uk-UA" b="1" dirty="0" smtClean="0">
                <a:latin typeface="Book Antiqua" pitchFamily="18" charset="0"/>
              </a:rPr>
              <a:t>, мотивації та активізації членів команди соціального проекту.</a:t>
            </a:r>
            <a:endParaRPr lang="ru-RU" b="1" dirty="0" smtClean="0"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Tema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40768"/>
            <a:ext cx="9144000" cy="396044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003232" cy="56910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spc="-150" dirty="0" smtClean="0">
                <a:latin typeface="Book Antiqua" pitchFamily="18" charset="0"/>
              </a:rPr>
              <a:t>Згідно з вимогами освітньо-професійної програми студенти повинні: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i="1" spc="-150" dirty="0" smtClean="0">
                <a:latin typeface="Book Antiqua" pitchFamily="18" charset="0"/>
              </a:rPr>
              <a:t>знати :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закономірності формування команди соціального проекту;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типи і види проектних колективів і соціально-проектних команд;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структуру команди соціального проекту;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технології соціально-проектного </a:t>
            </a:r>
            <a:r>
              <a:rPr lang="uk-UA" b="1" spc="-150" dirty="0" err="1" smtClean="0">
                <a:latin typeface="Book Antiqua" pitchFamily="18" charset="0"/>
              </a:rPr>
              <a:t>рекрутингу</a:t>
            </a:r>
            <a:r>
              <a:rPr lang="uk-UA" b="1" spc="-150" dirty="0" smtClean="0">
                <a:latin typeface="Book Antiqua" pitchFamily="18" charset="0"/>
              </a:rPr>
              <a:t>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способи та прийоми мотивації учасників проектних груп;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особливості кадрового забезпечення соціально-проектної діяльності.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i="1" spc="-150" dirty="0" smtClean="0">
                <a:latin typeface="Book Antiqua" pitchFamily="18" charset="0"/>
              </a:rPr>
              <a:t>вміти</a:t>
            </a:r>
            <a:r>
              <a:rPr lang="uk-UA" b="1" spc="-150" dirty="0" smtClean="0">
                <a:latin typeface="Book Antiqua" pitchFamily="18" charset="0"/>
              </a:rPr>
              <a:t> :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оперувати основними поняттями;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аналізувати етапи та фактори </a:t>
            </a:r>
            <a:r>
              <a:rPr lang="uk-UA" b="1" spc="-150" dirty="0" err="1" smtClean="0">
                <a:latin typeface="Book Antiqua" pitchFamily="18" charset="0"/>
              </a:rPr>
              <a:t>командоутворення</a:t>
            </a:r>
            <a:r>
              <a:rPr lang="uk-UA" b="1" spc="-150" dirty="0" smtClean="0">
                <a:latin typeface="Book Antiqua" pitchFamily="18" charset="0"/>
              </a:rPr>
              <a:t>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планувати формування команди соціального проекту;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обґрунтувати вибір методів </a:t>
            </a:r>
            <a:r>
              <a:rPr lang="uk-UA" b="1" spc="-150" dirty="0" err="1" smtClean="0">
                <a:latin typeface="Book Antiqua" pitchFamily="18" charset="0"/>
              </a:rPr>
              <a:t>фасилітації</a:t>
            </a:r>
            <a:r>
              <a:rPr lang="uk-UA" b="1" spc="-150" dirty="0" smtClean="0">
                <a:latin typeface="Book Antiqua" pitchFamily="18" charset="0"/>
              </a:rPr>
              <a:t>, мотивації та активізації учасників команди;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володіти техніками активізації колективної уяви команди соціального проекту;</a:t>
            </a:r>
            <a:endParaRPr lang="ru-RU" b="1" spc="-150" dirty="0" smtClean="0">
              <a:latin typeface="Book Antiqua" pitchFamily="18" charset="0"/>
            </a:endParaRPr>
          </a:p>
          <a:p>
            <a:pPr lvl="0"/>
            <a:r>
              <a:rPr lang="uk-UA" b="1" spc="-150" dirty="0" smtClean="0">
                <a:latin typeface="Book Antiqua" pitchFamily="18" charset="0"/>
              </a:rPr>
              <a:t>організувати групові дискусії для активізації чуттєво-образного та понятійного мислення.</a:t>
            </a:r>
            <a:endParaRPr lang="ru-RU" b="1" spc="-150" dirty="0" smtClean="0">
              <a:latin typeface="Book Antiqua" pitchFamily="18" charset="0"/>
            </a:endParaRPr>
          </a:p>
          <a:p>
            <a:endParaRPr lang="ru-RU" b="1" spc="-15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team-internet-marketing-business-dream-te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3573016"/>
            <a:ext cx="5796136" cy="3284984"/>
          </a:xfrm>
          <a:prstGeom prst="rect">
            <a:avLst/>
          </a:prstGeom>
        </p:spPr>
      </p:pic>
      <p:pic>
        <p:nvPicPr>
          <p:cNvPr id="4" name="Рисунок 3" descr="komanda-mechti-300x2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868144" cy="35730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239000" cy="732696"/>
          </a:xfrm>
        </p:spPr>
        <p:txBody>
          <a:bodyPr/>
          <a:lstStyle/>
          <a:p>
            <a:pPr algn="ctr"/>
            <a:r>
              <a:rPr lang="uk-UA" dirty="0" smtClean="0">
                <a:latin typeface="Book Antiqua" pitchFamily="18" charset="0"/>
              </a:rPr>
              <a:t>Основні теми курсу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spc="-150" dirty="0" smtClean="0">
                <a:latin typeface="Book Antiqua" pitchFamily="18" charset="0"/>
              </a:rPr>
              <a:t>Сутність команди та її різновиди у соціально-проектній діяльності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Структура команди соціального проекту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Сутність </a:t>
            </a:r>
            <a:r>
              <a:rPr lang="uk-UA" b="1" spc="-150" dirty="0" err="1" smtClean="0">
                <a:latin typeface="Book Antiqua" pitchFamily="18" charset="0"/>
              </a:rPr>
              <a:t>командоутворення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Особливості формування соціально-проектних команд в різних країнах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Кадрове планування та організація команди соціального проекту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Мотивація, </a:t>
            </a:r>
            <a:r>
              <a:rPr lang="uk-UA" b="1" spc="-150" dirty="0" err="1" smtClean="0">
                <a:latin typeface="Book Antiqua" pitchFamily="18" charset="0"/>
              </a:rPr>
              <a:t>фасилітація</a:t>
            </a:r>
            <a:r>
              <a:rPr lang="uk-UA" b="1" spc="-150" dirty="0" smtClean="0">
                <a:latin typeface="Book Antiqua" pitchFamily="18" charset="0"/>
              </a:rPr>
              <a:t> та активізація учасників команди соціального проекту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Формування культури командної роботи у соціальному проектуванні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Керівництво командою у соціальному проектуванні</a:t>
            </a:r>
            <a:endParaRPr lang="ru-RU" b="1" spc="-150" dirty="0" smtClean="0">
              <a:latin typeface="Book Antiqua" pitchFamily="18" charset="0"/>
            </a:endParaRPr>
          </a:p>
          <a:p>
            <a:r>
              <a:rPr lang="uk-UA" b="1" spc="-150" dirty="0" smtClean="0">
                <a:latin typeface="Book Antiqua" pitchFamily="18" charset="0"/>
              </a:rPr>
              <a:t>Комунікації у процесі </a:t>
            </a:r>
            <a:r>
              <a:rPr lang="uk-UA" b="1" spc="-150" dirty="0" err="1" smtClean="0">
                <a:latin typeface="Book Antiqua" pitchFamily="18" charset="0"/>
              </a:rPr>
              <a:t>командоутворення</a:t>
            </a:r>
            <a:endParaRPr lang="ru-RU" b="1" spc="-150" dirty="0" smtClean="0"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haraktieristika_vidmovi_vid_nadannia_auditorskogho_visnovku9.p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</TotalTime>
  <Words>360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Формування команди соціального проекту</vt:lpstr>
      <vt:lpstr>Слайд 2</vt:lpstr>
      <vt:lpstr>Слайд 3</vt:lpstr>
      <vt:lpstr>Слайд 4</vt:lpstr>
      <vt:lpstr>Основні теми курсу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команди соціального проекту</dc:title>
  <dc:creator>Customer</dc:creator>
  <cp:lastModifiedBy>Customer</cp:lastModifiedBy>
  <cp:revision>6</cp:revision>
  <dcterms:created xsi:type="dcterms:W3CDTF">2016-01-25T14:09:03Z</dcterms:created>
  <dcterms:modified xsi:type="dcterms:W3CDTF">2016-01-25T14:50:48Z</dcterms:modified>
</cp:coreProperties>
</file>