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3"/>
  </p:notesMasterIdLst>
  <p:sldIdLst>
    <p:sldId id="270"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5" autoAdjust="0"/>
    <p:restoredTop sz="94737" autoAdjust="0"/>
  </p:normalViewPr>
  <p:slideViewPr>
    <p:cSldViewPr>
      <p:cViewPr varScale="1">
        <p:scale>
          <a:sx n="122" d="100"/>
          <a:sy n="122" d="100"/>
        </p:scale>
        <p:origin x="-141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2706"/>
    </p:cViewPr>
  </p:sorterViewPr>
  <p:notesViewPr>
    <p:cSldViewPr>
      <p:cViewPr varScale="1">
        <p:scale>
          <a:sx n="55" d="100"/>
          <a:sy n="55" d="100"/>
        </p:scale>
        <p:origin x="-2856"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940626-15E7-4B32-BB65-D02BAD1F340F}" type="datetimeFigureOut">
              <a:rPr lang="ru-RU" smtClean="0"/>
              <a:pPr/>
              <a:t>10.02.2021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8EAA0-ECC7-483D-98D3-BAF7FDA2BA6C}" type="slidenum">
              <a:rPr lang="ru-RU" smtClean="0"/>
              <a:pPr/>
              <a:t>‹#›</a:t>
            </a:fld>
            <a:endParaRPr lang="ru-RU"/>
          </a:p>
        </p:txBody>
      </p:sp>
    </p:spTree>
    <p:extLst>
      <p:ext uri="{BB962C8B-B14F-4D97-AF65-F5344CB8AC3E}">
        <p14:creationId xmlns:p14="http://schemas.microsoft.com/office/powerpoint/2010/main" xmlns="" val="2052003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CD88262D-AD24-4B21-AE85-6EEF08236E3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88262D-AD24-4B21-AE85-6EEF08236E3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88262D-AD24-4B21-AE85-6EEF08236E3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88262D-AD24-4B21-AE85-6EEF08236E3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88262D-AD24-4B21-AE85-6EEF08236E3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88262D-AD24-4B21-AE85-6EEF08236E3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D88262D-AD24-4B21-AE85-6EEF08236E3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D88262D-AD24-4B21-AE85-6EEF08236E3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D88262D-AD24-4B21-AE85-6EEF08236E3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88262D-AD24-4B21-AE85-6EEF08236E3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C42EEF6-9015-4F3B-9AA5-87F9062EE51B}" type="datetimeFigureOut">
              <a:rPr lang="ru-RU" smtClean="0"/>
              <a:pPr/>
              <a:t>10.02.2021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CD88262D-AD24-4B21-AE85-6EEF08236E35}"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C42EEF6-9015-4F3B-9AA5-87F9062EE51B}" type="datetimeFigureOut">
              <a:rPr lang="ru-RU" smtClean="0"/>
              <a:pPr/>
              <a:t>10.02.2021</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D88262D-AD24-4B21-AE85-6EEF08236E35}"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79000">
              <a:schemeClr val="accent1">
                <a:lumMod val="40000"/>
                <a:lumOff val="60000"/>
              </a:schemeClr>
            </a:gs>
            <a:gs pos="98500">
              <a:srgbClr val="8CC9A8"/>
            </a:gs>
            <a:gs pos="100000">
              <a:srgbClr val="92D050"/>
            </a:gs>
            <a:gs pos="100000">
              <a:srgbClr val="FFEBFA"/>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6007" y="229460"/>
            <a:ext cx="8229600" cy="823276"/>
          </a:xfrm>
          <a:gradFill>
            <a:gsLst>
              <a:gs pos="79000">
                <a:schemeClr val="accent1">
                  <a:lumMod val="40000"/>
                  <a:lumOff val="60000"/>
                </a:schemeClr>
              </a:gs>
              <a:gs pos="98500">
                <a:srgbClr val="8CC9A8"/>
              </a:gs>
              <a:gs pos="100000">
                <a:srgbClr val="92D050"/>
              </a:gs>
              <a:gs pos="100000">
                <a:srgbClr val="FFEBFA"/>
              </a:gs>
            </a:gsLst>
            <a:lin ang="5400000" scaled="0"/>
          </a:gradFill>
          <a:ln>
            <a:noFill/>
          </a:ln>
        </p:spPr>
        <p:txBody>
          <a:bodyPr>
            <a:normAutofit fontScale="90000"/>
          </a:bodyPr>
          <a:lstStyle/>
          <a:p>
            <a:pPr algn="ctr"/>
            <a:r>
              <a:rPr lang="ru-RU" sz="2000" b="1" i="1" dirty="0">
                <a:solidFill>
                  <a:schemeClr val="tx1"/>
                </a:solidFill>
                <a:latin typeface="Cambria" panose="02040503050406030204" pitchFamily="18" charset="0"/>
                <a:ea typeface="Cambria" panose="02040503050406030204" pitchFamily="18" charset="0"/>
                <a:cs typeface="Times New Roman" panose="02020603050405020304" pitchFamily="18" charset="0"/>
              </a:rPr>
              <a:t>ДИСЦИПЛІНА </a:t>
            </a:r>
            <a:br>
              <a:rPr lang="ru-RU" sz="2000" b="1" i="1" dirty="0">
                <a:solidFill>
                  <a:schemeClr val="tx1"/>
                </a:solidFill>
                <a:latin typeface="Cambria" panose="02040503050406030204" pitchFamily="18" charset="0"/>
                <a:ea typeface="Cambria" panose="02040503050406030204" pitchFamily="18" charset="0"/>
                <a:cs typeface="Times New Roman" panose="02020603050405020304" pitchFamily="18" charset="0"/>
              </a:rPr>
            </a:br>
            <a:r>
              <a:rPr lang="ru-RU" sz="2000" b="1" i="1" dirty="0" smtClean="0">
                <a:solidFill>
                  <a:schemeClr val="tx1"/>
                </a:solidFill>
                <a:latin typeface="Cambria" panose="02040503050406030204" pitchFamily="18" charset="0"/>
                <a:ea typeface="Cambria" panose="02040503050406030204" pitchFamily="18" charset="0"/>
                <a:cs typeface="Times New Roman" panose="02020603050405020304" pitchFamily="18" charset="0"/>
              </a:rPr>
              <a:t>«МЕТОДОЛОГІЯ СИСТЕМНОГО ПІДХОДУ ТА НАУКОВИХ ДОСЛІДЖЕНЬ»</a:t>
            </a:r>
            <a:br>
              <a:rPr lang="ru-RU" sz="2000" b="1" i="1" dirty="0" smtClean="0">
                <a:solidFill>
                  <a:schemeClr val="tx1"/>
                </a:solidFill>
                <a:latin typeface="Cambria" panose="02040503050406030204" pitchFamily="18" charset="0"/>
                <a:ea typeface="Cambria" panose="02040503050406030204" pitchFamily="18" charset="0"/>
                <a:cs typeface="Times New Roman" panose="02020603050405020304" pitchFamily="18" charset="0"/>
              </a:rPr>
            </a:br>
            <a:endParaRPr lang="ru-RU" sz="2000" b="1" i="1"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4" name="Объект 3"/>
          <p:cNvSpPr>
            <a:spLocks noGrp="1"/>
          </p:cNvSpPr>
          <p:nvPr>
            <p:ph idx="1"/>
          </p:nvPr>
        </p:nvSpPr>
        <p:spPr>
          <a:xfrm>
            <a:off x="179512" y="1268760"/>
            <a:ext cx="8784976" cy="535978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Autofit/>
          </a:bodyPr>
          <a:lstStyle/>
          <a:p>
            <a:pPr algn="just"/>
            <a:r>
              <a:rPr lang="uk-UA" sz="1400" dirty="0" smtClean="0"/>
              <a:t>Програма вивчення дисципліни </a:t>
            </a:r>
            <a:r>
              <a:rPr lang="uk-UA" sz="1400" b="1" dirty="0" smtClean="0"/>
              <a:t>«Методологія системного підходу та наукових </a:t>
            </a:r>
            <a:r>
              <a:rPr lang="uk-UA" sz="1400" b="1" dirty="0" err="1" smtClean="0"/>
              <a:t>досліджень”</a:t>
            </a:r>
            <a:r>
              <a:rPr lang="uk-UA" sz="1400" b="1" dirty="0" smtClean="0"/>
              <a:t> </a:t>
            </a:r>
            <a:r>
              <a:rPr lang="uk-UA" sz="1400" dirty="0" smtClean="0"/>
              <a:t>складена відповідно до варіативної частини освітньо-професійної програми підготовки фахівців відповідного рівня вищої освіти спеціальності 073 «Менеджмент», 281 </a:t>
            </a:r>
            <a:r>
              <a:rPr lang="uk-UA" sz="1400" dirty="0" err="1" smtClean="0"/>
              <a:t>“Публічне</a:t>
            </a:r>
            <a:r>
              <a:rPr lang="uk-UA" sz="1400" dirty="0" smtClean="0"/>
              <a:t> управління та </a:t>
            </a:r>
            <a:r>
              <a:rPr lang="uk-UA" sz="1400" dirty="0" err="1" smtClean="0"/>
              <a:t>адмініс</a:t>
            </a:r>
            <a:r>
              <a:rPr lang="uk-UA" sz="1400" dirty="0" smtClean="0"/>
              <a:t> </a:t>
            </a:r>
            <a:r>
              <a:rPr lang="uk-UA" sz="1400" dirty="0" err="1" smtClean="0"/>
              <a:t>трування”</a:t>
            </a:r>
            <a:r>
              <a:rPr lang="uk-UA" sz="1400" dirty="0" smtClean="0"/>
              <a:t> </a:t>
            </a:r>
          </a:p>
          <a:p>
            <a:pPr lvl="1" algn="just"/>
            <a:r>
              <a:rPr lang="uk-UA" sz="1200" dirty="0" smtClean="0"/>
              <a:t>М</a:t>
            </a:r>
            <a:r>
              <a:rPr lang="uk-UA" sz="1200" b="1" dirty="0" smtClean="0"/>
              <a:t>ета дисципліна «Методологія системного підходу та наукових </a:t>
            </a:r>
            <a:r>
              <a:rPr lang="uk-UA" sz="1200" b="1" dirty="0" err="1" smtClean="0"/>
              <a:t>досліджень”</a:t>
            </a:r>
            <a:r>
              <a:rPr lang="uk-UA" sz="1200" dirty="0" smtClean="0"/>
              <a:t> – озброїти магістрів методологією наукової творчості та її застосування у практичній роботі для вирішення актуальних наукових завдань, оволодіння теоретичними і практичними знаннями у реалізації науково-дослідницької діяльності, що мають на меті використання системного підходу, забезпечити відповідним методологічним і методичним інструментарієм для отримання навичок системного аналізу  проблем своєї спеціальності.</a:t>
            </a:r>
          </a:p>
          <a:p>
            <a:pPr lvl="1" algn="just"/>
            <a:r>
              <a:rPr lang="uk-UA" sz="1200" b="1" dirty="0" smtClean="0"/>
              <a:t>Завдання дисципліни: </a:t>
            </a:r>
            <a:r>
              <a:rPr lang="uk-UA" sz="1200" dirty="0" smtClean="0"/>
              <a:t>з’ясування наукових підходів  до визначення категорії «система», структура та архітектоніка наукового дослідження, основних етапів розвитку об’єктів, що аналізуються, механізмів організації та функціонування системних утворень відповідно до обраної спеціальності, що допоможе перевести системні наукові знання у практичну площину, в основі якої  п</a:t>
            </a:r>
            <a:r>
              <a:rPr lang="ru-RU" sz="1200" dirty="0" err="1" smtClean="0"/>
              <a:t>ередумови</a:t>
            </a:r>
            <a:r>
              <a:rPr lang="ru-RU" sz="1200" dirty="0" smtClean="0"/>
              <a:t> та </a:t>
            </a:r>
            <a:r>
              <a:rPr lang="ru-RU" sz="1200" dirty="0" err="1" smtClean="0"/>
              <a:t>необхідність</a:t>
            </a:r>
            <a:r>
              <a:rPr lang="ru-RU" sz="1200" dirty="0" smtClean="0"/>
              <a:t> </a:t>
            </a:r>
            <a:r>
              <a:rPr lang="ru-RU" sz="1200" dirty="0" err="1" smtClean="0"/>
              <a:t>виникнення</a:t>
            </a:r>
            <a:r>
              <a:rPr lang="ru-RU" sz="1200" dirty="0" smtClean="0"/>
              <a:t> системного </a:t>
            </a:r>
            <a:r>
              <a:rPr lang="ru-RU" sz="1200" dirty="0" err="1" smtClean="0"/>
              <a:t>підходу</a:t>
            </a:r>
            <a:r>
              <a:rPr lang="ru-RU" sz="1200" dirty="0" smtClean="0"/>
              <a:t>; роль </a:t>
            </a:r>
            <a:r>
              <a:rPr lang="ru-RU" sz="1200" dirty="0" err="1" smtClean="0"/>
              <a:t>і</a:t>
            </a:r>
            <a:r>
              <a:rPr lang="ru-RU" sz="1200" dirty="0" smtClean="0"/>
              <a:t> </a:t>
            </a:r>
            <a:r>
              <a:rPr lang="ru-RU" sz="1200" dirty="0" err="1" smtClean="0"/>
              <a:t>значення</a:t>
            </a:r>
            <a:r>
              <a:rPr lang="ru-RU" sz="1200" dirty="0" smtClean="0"/>
              <a:t> системного </a:t>
            </a:r>
            <a:r>
              <a:rPr lang="ru-RU" sz="1200" dirty="0" err="1" smtClean="0"/>
              <a:t>підходу</a:t>
            </a:r>
            <a:r>
              <a:rPr lang="ru-RU" sz="1200" dirty="0" smtClean="0"/>
              <a:t> у </a:t>
            </a:r>
            <a:r>
              <a:rPr lang="ru-RU" sz="1200" dirty="0" err="1" smtClean="0"/>
              <a:t>науковому</a:t>
            </a:r>
            <a:r>
              <a:rPr lang="ru-RU" sz="1200" dirty="0" smtClean="0"/>
              <a:t> </a:t>
            </a:r>
            <a:r>
              <a:rPr lang="ru-RU" sz="1200" dirty="0" err="1" smtClean="0"/>
              <a:t>пізнанні</a:t>
            </a:r>
            <a:r>
              <a:rPr lang="ru-RU" sz="1200" dirty="0" smtClean="0"/>
              <a:t>; </a:t>
            </a:r>
            <a:r>
              <a:rPr lang="ru-RU" sz="1200" dirty="0" err="1" smtClean="0"/>
              <a:t>основні</a:t>
            </a:r>
            <a:r>
              <a:rPr lang="ru-RU" sz="1200" dirty="0" smtClean="0"/>
              <a:t> напрямки </a:t>
            </a:r>
            <a:r>
              <a:rPr lang="ru-RU" sz="1200" dirty="0" err="1" smtClean="0"/>
              <a:t>системних</a:t>
            </a:r>
            <a:r>
              <a:rPr lang="ru-RU" sz="1200" dirty="0" smtClean="0"/>
              <a:t> </a:t>
            </a:r>
            <a:r>
              <a:rPr lang="ru-RU" sz="1200" dirty="0" err="1" smtClean="0"/>
              <a:t>досліджень</a:t>
            </a:r>
            <a:r>
              <a:rPr lang="ru-RU" sz="1200" dirty="0" smtClean="0"/>
              <a:t>; </a:t>
            </a:r>
            <a:r>
              <a:rPr lang="ru-RU" sz="1200" dirty="0" err="1" smtClean="0"/>
              <a:t>системний</a:t>
            </a:r>
            <a:r>
              <a:rPr lang="ru-RU" sz="1200" dirty="0" smtClean="0"/>
              <a:t> </a:t>
            </a:r>
            <a:r>
              <a:rPr lang="ru-RU" sz="1200" dirty="0" err="1" smtClean="0"/>
              <a:t>аналіз</a:t>
            </a:r>
            <a:r>
              <a:rPr lang="ru-RU" sz="1200" dirty="0" smtClean="0"/>
              <a:t>, </a:t>
            </a:r>
            <a:r>
              <a:rPr lang="ru-RU" sz="1200" dirty="0" err="1" smtClean="0"/>
              <a:t>його</a:t>
            </a:r>
            <a:r>
              <a:rPr lang="ru-RU" sz="1200" dirty="0" smtClean="0"/>
              <a:t> предмет </a:t>
            </a:r>
            <a:r>
              <a:rPr lang="ru-RU" sz="1200" dirty="0" err="1" smtClean="0"/>
              <a:t>і</a:t>
            </a:r>
            <a:r>
              <a:rPr lang="ru-RU" sz="1200" dirty="0" smtClean="0"/>
              <a:t> </a:t>
            </a:r>
            <a:r>
              <a:rPr lang="ru-RU" sz="1200" dirty="0" err="1" smtClean="0"/>
              <a:t>завдання</a:t>
            </a:r>
            <a:r>
              <a:rPr lang="ru-RU" sz="1200" dirty="0" smtClean="0"/>
              <a:t>;  </a:t>
            </a:r>
            <a:r>
              <a:rPr lang="ru-RU" sz="1200" dirty="0" err="1" smtClean="0"/>
              <a:t>основні</a:t>
            </a:r>
            <a:r>
              <a:rPr lang="ru-RU" sz="1200" dirty="0" smtClean="0"/>
              <a:t> </a:t>
            </a:r>
            <a:r>
              <a:rPr lang="ru-RU" sz="1200" dirty="0" err="1" smtClean="0"/>
              <a:t>принципи</a:t>
            </a:r>
            <a:r>
              <a:rPr lang="ru-RU" sz="1200" dirty="0" smtClean="0"/>
              <a:t> системного </a:t>
            </a:r>
            <a:r>
              <a:rPr lang="ru-RU" sz="1200" dirty="0" err="1" smtClean="0"/>
              <a:t>аналізу</a:t>
            </a:r>
            <a:r>
              <a:rPr lang="ru-RU" sz="1200" dirty="0" smtClean="0"/>
              <a:t>, </a:t>
            </a:r>
            <a:r>
              <a:rPr lang="ru-RU" sz="1200" dirty="0" err="1" smtClean="0"/>
              <a:t>історія</a:t>
            </a:r>
            <a:r>
              <a:rPr lang="ru-RU" sz="1200" dirty="0" smtClean="0"/>
              <a:t> </a:t>
            </a:r>
            <a:r>
              <a:rPr lang="ru-RU" sz="1200" dirty="0" err="1" smtClean="0"/>
              <a:t>розвитку</a:t>
            </a:r>
            <a:r>
              <a:rPr lang="ru-RU" sz="1200" dirty="0" smtClean="0"/>
              <a:t> </a:t>
            </a:r>
            <a:r>
              <a:rPr lang="ru-RU" sz="1200" dirty="0" err="1" smtClean="0"/>
              <a:t>системних</a:t>
            </a:r>
            <a:r>
              <a:rPr lang="ru-RU" sz="1200" dirty="0" smtClean="0"/>
              <a:t> </a:t>
            </a:r>
            <a:r>
              <a:rPr lang="ru-RU" sz="1200" dirty="0" err="1" smtClean="0"/>
              <a:t>уявлень</a:t>
            </a:r>
            <a:r>
              <a:rPr lang="ru-RU" sz="1200" dirty="0" smtClean="0"/>
              <a:t>, </a:t>
            </a:r>
            <a:r>
              <a:rPr lang="ru-RU" sz="1200" dirty="0" err="1" smtClean="0"/>
              <a:t>що</a:t>
            </a:r>
            <a:r>
              <a:rPr lang="ru-RU" sz="1200" dirty="0" smtClean="0"/>
              <a:t> лежать в </a:t>
            </a:r>
            <a:r>
              <a:rPr lang="ru-RU" sz="1200" dirty="0" err="1" smtClean="0"/>
              <a:t>основі</a:t>
            </a:r>
            <a:r>
              <a:rPr lang="ru-RU" sz="1200" dirty="0" smtClean="0"/>
              <a:t>  </a:t>
            </a:r>
            <a:r>
              <a:rPr lang="ru-RU" sz="1200" dirty="0" err="1" smtClean="0"/>
              <a:t>методології</a:t>
            </a:r>
            <a:r>
              <a:rPr lang="ru-RU" sz="1200" dirty="0" smtClean="0"/>
              <a:t> системного </a:t>
            </a:r>
            <a:r>
              <a:rPr lang="ru-RU" sz="1200" dirty="0" err="1" smtClean="0"/>
              <a:t>підходу</a:t>
            </a:r>
            <a:r>
              <a:rPr lang="ru-RU" sz="1200" dirty="0" smtClean="0"/>
              <a:t> та </a:t>
            </a:r>
            <a:r>
              <a:rPr lang="ru-RU" sz="1200" dirty="0" err="1" smtClean="0"/>
              <a:t>наукових</a:t>
            </a:r>
            <a:r>
              <a:rPr lang="ru-RU" sz="1200" dirty="0" smtClean="0"/>
              <a:t> </a:t>
            </a:r>
            <a:r>
              <a:rPr lang="ru-RU" sz="1200" dirty="0" err="1" smtClean="0"/>
              <a:t>досліджень</a:t>
            </a:r>
            <a:r>
              <a:rPr lang="ru-RU" sz="1200" dirty="0" smtClean="0"/>
              <a:t>; </a:t>
            </a:r>
            <a:r>
              <a:rPr lang="ru-RU" sz="1200" dirty="0" err="1" smtClean="0"/>
              <a:t>застосування</a:t>
            </a:r>
            <a:r>
              <a:rPr lang="ru-RU" sz="1200" dirty="0" smtClean="0"/>
              <a:t> системного </a:t>
            </a:r>
            <a:r>
              <a:rPr lang="ru-RU" sz="1200" dirty="0" err="1" smtClean="0"/>
              <a:t>підходу</a:t>
            </a:r>
            <a:r>
              <a:rPr lang="ru-RU" sz="1200" dirty="0" smtClean="0"/>
              <a:t> до </a:t>
            </a:r>
            <a:r>
              <a:rPr lang="ru-RU" sz="1200" smtClean="0"/>
              <a:t>менеджменту  та  </a:t>
            </a:r>
            <a:r>
              <a:rPr lang="ru-RU" sz="1200" dirty="0" err="1" smtClean="0"/>
              <a:t>публічного</a:t>
            </a:r>
            <a:r>
              <a:rPr lang="ru-RU" sz="1200" dirty="0" smtClean="0"/>
              <a:t> </a:t>
            </a:r>
            <a:r>
              <a:rPr lang="ru-RU" sz="1200" dirty="0" err="1" smtClean="0"/>
              <a:t>управління</a:t>
            </a:r>
            <a:r>
              <a:rPr lang="ru-RU" sz="1200" dirty="0" smtClean="0"/>
              <a:t> та </a:t>
            </a:r>
            <a:r>
              <a:rPr lang="ru-RU" sz="1200" dirty="0" err="1" smtClean="0"/>
              <a:t>адміністрування</a:t>
            </a:r>
            <a:r>
              <a:rPr lang="ru-RU" sz="1200" dirty="0" smtClean="0"/>
              <a:t>.  </a:t>
            </a:r>
            <a:endParaRPr lang="uk-UA" sz="1200" dirty="0" smtClean="0"/>
          </a:p>
          <a:p>
            <a:pPr lvl="1" algn="just"/>
            <a:r>
              <a:rPr lang="uk-UA" sz="1400" b="1"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Предмет </a:t>
            </a:r>
            <a:r>
              <a:rPr lang="uk-UA" sz="1400" b="1" dirty="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дисципліни </a:t>
            </a:r>
            <a:r>
              <a:rPr lang="uk-UA" sz="1400" b="1" dirty="0" smtClean="0"/>
              <a:t>«Методологія системного підходу та наукових </a:t>
            </a:r>
            <a:r>
              <a:rPr lang="uk-UA" sz="1400" b="1" dirty="0" err="1" smtClean="0"/>
              <a:t>досліджень”</a:t>
            </a:r>
            <a:r>
              <a:rPr lang="uk-UA" sz="1400" b="1" dirty="0" err="1"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a:t>
            </a:r>
            <a:r>
              <a:rPr lang="uk-UA" sz="1400" b="1"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 </a:t>
            </a:r>
            <a:r>
              <a:rPr lang="ru-RU" sz="1400" dirty="0" err="1" smtClean="0"/>
              <a:t>основні</a:t>
            </a:r>
            <a:r>
              <a:rPr lang="ru-RU" sz="1400" dirty="0" smtClean="0"/>
              <a:t> </a:t>
            </a:r>
            <a:r>
              <a:rPr lang="ru-RU" sz="1400" dirty="0" err="1" smtClean="0"/>
              <a:t>методологічні</a:t>
            </a:r>
            <a:r>
              <a:rPr lang="ru-RU" sz="1400" dirty="0" smtClean="0"/>
              <a:t> засади </a:t>
            </a:r>
            <a:r>
              <a:rPr lang="ru-RU" sz="1400" dirty="0" err="1" smtClean="0"/>
              <a:t>наукового</a:t>
            </a:r>
            <a:r>
              <a:rPr lang="ru-RU" sz="1400" dirty="0" smtClean="0"/>
              <a:t> </a:t>
            </a:r>
            <a:r>
              <a:rPr lang="ru-RU" sz="1400" dirty="0" err="1" smtClean="0"/>
              <a:t>дослідження</a:t>
            </a:r>
            <a:r>
              <a:rPr lang="ru-RU" sz="1400" dirty="0" smtClean="0"/>
              <a:t>, системного </a:t>
            </a:r>
            <a:r>
              <a:rPr lang="ru-RU" sz="1400" dirty="0" err="1" smtClean="0"/>
              <a:t>аналізу</a:t>
            </a:r>
            <a:r>
              <a:rPr lang="ru-RU" sz="1400" dirty="0" smtClean="0"/>
              <a:t>, </a:t>
            </a:r>
            <a:r>
              <a:rPr lang="ru-RU" sz="1400" dirty="0" err="1" smtClean="0"/>
              <a:t>організації</a:t>
            </a:r>
            <a:r>
              <a:rPr lang="ru-RU" sz="1400" dirty="0" smtClean="0"/>
              <a:t> </a:t>
            </a:r>
            <a:r>
              <a:rPr lang="ru-RU" sz="1400" dirty="0" err="1" smtClean="0"/>
              <a:t>наукового</a:t>
            </a:r>
            <a:r>
              <a:rPr lang="ru-RU" sz="1400" dirty="0" smtClean="0"/>
              <a:t> </a:t>
            </a:r>
            <a:r>
              <a:rPr lang="ru-RU" sz="1400" dirty="0" err="1" smtClean="0"/>
              <a:t>дослідження</a:t>
            </a:r>
            <a:r>
              <a:rPr lang="ru-RU" sz="1400" dirty="0" smtClean="0"/>
              <a:t> та </a:t>
            </a:r>
            <a:r>
              <a:rPr lang="ru-RU" sz="1400" dirty="0" err="1" smtClean="0"/>
              <a:t>оформлення</a:t>
            </a:r>
            <a:r>
              <a:rPr lang="ru-RU" sz="1400" dirty="0" smtClean="0"/>
              <a:t> </a:t>
            </a:r>
            <a:r>
              <a:rPr lang="ru-RU" sz="1400" dirty="0" err="1" smtClean="0"/>
              <a:t>його</a:t>
            </a:r>
            <a:r>
              <a:rPr lang="ru-RU" sz="1400" dirty="0" smtClean="0"/>
              <a:t> </a:t>
            </a:r>
            <a:r>
              <a:rPr lang="ru-RU" sz="1400" dirty="0" err="1" smtClean="0"/>
              <a:t>результатів</a:t>
            </a:r>
            <a:r>
              <a:rPr lang="uk-UA" sz="1400" b="1" dirty="0" smtClean="0">
                <a:latin typeface="Times New Roman" pitchFamily="18" charset="0"/>
                <a:cs typeface="Times New Roman" pitchFamily="18" charset="0"/>
              </a:rPr>
              <a:t>. </a:t>
            </a:r>
            <a:endParaRPr lang="uk-UA" sz="1400" b="1"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endParaRPr>
          </a:p>
          <a:p>
            <a:pPr marL="0" indent="0" algn="just">
              <a:spcBef>
                <a:spcPts val="0"/>
              </a:spcBef>
              <a:buNone/>
            </a:pPr>
            <a:r>
              <a:rPr lang="uk-UA" sz="1400" b="1"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              Зв’язок дисципліни</a:t>
            </a:r>
            <a:r>
              <a:rPr lang="uk-UA" sz="1400" b="1" dirty="0" smtClean="0"/>
              <a:t> «Методологія системного підходу та наукових </a:t>
            </a:r>
            <a:r>
              <a:rPr lang="uk-UA" sz="1400" b="1" dirty="0" err="1" smtClean="0"/>
              <a:t>досліджень”</a:t>
            </a:r>
            <a:r>
              <a:rPr lang="uk-UA" sz="1400" b="1" dirty="0" smtClean="0"/>
              <a:t> </a:t>
            </a:r>
            <a:r>
              <a:rPr lang="uk-UA" sz="1400" b="1"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з базовими дисциплінами фахового спрямування - </a:t>
            </a:r>
            <a:r>
              <a:rPr lang="uk-UA" sz="1400" dirty="0" err="1"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“Методологія</a:t>
            </a:r>
            <a:r>
              <a:rPr lang="uk-UA" sz="1400"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 наукового </a:t>
            </a:r>
            <a:r>
              <a:rPr lang="uk-UA" sz="1400" dirty="0" err="1"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дослідження”</a:t>
            </a:r>
            <a:r>
              <a:rPr lang="uk-UA" sz="1400"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  </a:t>
            </a:r>
            <a:r>
              <a:rPr lang="uk-UA" sz="1400" dirty="0" err="1"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“Методологія</a:t>
            </a:r>
            <a:r>
              <a:rPr lang="uk-UA" sz="1400"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 та організація наукових </a:t>
            </a:r>
            <a:r>
              <a:rPr lang="uk-UA" sz="1400" dirty="0" err="1"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досліджень”</a:t>
            </a:r>
            <a:r>
              <a:rPr lang="uk-UA" sz="1400"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 </a:t>
            </a:r>
            <a:r>
              <a:rPr lang="uk-UA" sz="1400" dirty="0" err="1"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“Методологія</a:t>
            </a:r>
            <a:r>
              <a:rPr lang="uk-UA" sz="1400"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 публічного </a:t>
            </a:r>
            <a:r>
              <a:rPr lang="uk-UA" sz="1400" dirty="0" err="1"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управління”</a:t>
            </a:r>
            <a:r>
              <a:rPr lang="uk-UA" sz="1400" dirty="0" smtClean="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rPr>
              <a:t>.</a:t>
            </a:r>
            <a:endParaRPr lang="ru-RU" sz="1400" i="1" dirty="0">
              <a:solidFill>
                <a:schemeClr val="tx1"/>
              </a:solidFill>
              <a:effectLst>
                <a:outerShdw blurRad="38100" dist="38100" dir="2700000" algn="tl">
                  <a:srgbClr val="000000">
                    <a:alpha val="43137"/>
                  </a:srgbClr>
                </a:outerShdw>
              </a:effectLst>
              <a:latin typeface="Times New Roman"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xmlns="" val="36423406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2700</TotalTime>
  <Words>272</Words>
  <Application>Microsoft Office PowerPoint</Application>
  <PresentationFormat>Экран (4:3)</PresentationFormat>
  <Paragraphs>6</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Поток</vt:lpstr>
      <vt:lpstr>ДИСЦИПЛІНА  «МЕТОДОЛОГІЯ СИСТЕМНОГО ПІДХОДУ ТА НАУКОВИХ ДОСЛІДЖЕНЬ»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СУЧАСНА КОНЦЕПЦІЯ ВНУТРІШНЬОФІРМОВОГО МЕНЕДЖМЕНТУ ПРОМИСЛОВОГО ПІДПРИЄМСТВА</dc:title>
  <dc:creator>Наташа</dc:creator>
  <cp:lastModifiedBy>Valentina</cp:lastModifiedBy>
  <cp:revision>108</cp:revision>
  <dcterms:created xsi:type="dcterms:W3CDTF">2019-03-10T17:04:54Z</dcterms:created>
  <dcterms:modified xsi:type="dcterms:W3CDTF">2021-02-10T16:45:18Z</dcterms:modified>
</cp:coreProperties>
</file>