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82" r:id="rId2"/>
    <p:sldId id="284" r:id="rId3"/>
    <p:sldId id="285" r:id="rId4"/>
    <p:sldId id="288" r:id="rId5"/>
    <p:sldId id="286" r:id="rId6"/>
    <p:sldId id="287" r:id="rId7"/>
    <p:sldId id="289" r:id="rId8"/>
    <p:sldId id="290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58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ECA463-107F-4B9F-94C1-697FD7263D2B}" type="datetimeFigureOut">
              <a:rPr lang="ru-RU" smtClean="0"/>
              <a:t>25.12.2023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9F0970-6541-4796-AB3E-BC58164298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4225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25.12.2023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25.12.2023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25.12.2023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25.12.2023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3568" y="1700808"/>
            <a:ext cx="7776864" cy="4320480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Історія моди і сучасність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508563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uk-UA" dirty="0"/>
              <a:t> </a:t>
            </a:r>
            <a:r>
              <a:rPr lang="uk-UA" sz="3600" dirty="0" smtClean="0"/>
              <a:t>Вступ </a:t>
            </a:r>
            <a:r>
              <a:rPr lang="uk-UA" sz="3600" dirty="0"/>
              <a:t>до </a:t>
            </a:r>
            <a:r>
              <a:rPr lang="uk-UA" sz="3600" dirty="0" smtClean="0"/>
              <a:t>курсу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3600" dirty="0" smtClean="0"/>
              <a:t>Основна література, підходи до вивчення</a:t>
            </a:r>
          </a:p>
          <a:p>
            <a:pPr marL="514350" indent="-514350">
              <a:buFont typeface="+mj-lt"/>
              <a:buAutoNum type="arabicPeriod"/>
            </a:pPr>
            <a:endParaRPr lang="ru-RU" sz="3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Лекція 1-2.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6601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785320"/>
          </a:xfrm>
        </p:spPr>
        <p:txBody>
          <a:bodyPr>
            <a:noAutofit/>
          </a:bodyPr>
          <a:lstStyle/>
          <a:p>
            <a:pPr lvl="1" algn="just"/>
            <a:r>
              <a:rPr lang="ru-RU" b="1" dirty="0"/>
              <a:t>Метою</a:t>
            </a:r>
            <a:r>
              <a:rPr lang="ru-RU" dirty="0"/>
              <a:t> </a:t>
            </a: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вибіркової</a:t>
            </a:r>
            <a:r>
              <a:rPr lang="ru-RU" dirty="0"/>
              <a:t> </a:t>
            </a:r>
            <a:r>
              <a:rPr lang="ru-RU" dirty="0" err="1"/>
              <a:t>дисципліни</a:t>
            </a:r>
            <a:r>
              <a:rPr lang="ru-RU" dirty="0"/>
              <a:t> «</a:t>
            </a:r>
            <a:r>
              <a:rPr lang="ru-RU" dirty="0" err="1"/>
              <a:t>Історія</a:t>
            </a:r>
            <a:r>
              <a:rPr lang="ru-RU" dirty="0"/>
              <a:t> </a:t>
            </a:r>
            <a:r>
              <a:rPr lang="ru-RU" dirty="0" err="1"/>
              <a:t>моди</a:t>
            </a:r>
            <a:r>
              <a:rPr lang="ru-RU" dirty="0"/>
              <a:t> і </a:t>
            </a:r>
            <a:r>
              <a:rPr lang="ru-RU" dirty="0" err="1"/>
              <a:t>сучасність</a:t>
            </a:r>
            <a:r>
              <a:rPr lang="ru-RU" dirty="0"/>
              <a:t>» є </a:t>
            </a:r>
            <a:r>
              <a:rPr lang="ru-RU" dirty="0" err="1"/>
              <a:t>ознайомлення</a:t>
            </a:r>
            <a:r>
              <a:rPr lang="ru-RU" dirty="0"/>
              <a:t> </a:t>
            </a:r>
            <a:r>
              <a:rPr lang="ru-RU" dirty="0" err="1"/>
              <a:t>студентів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завданнями</a:t>
            </a:r>
            <a:r>
              <a:rPr lang="ru-RU" dirty="0"/>
              <a:t>, </a:t>
            </a:r>
            <a:r>
              <a:rPr lang="ru-RU" dirty="0" err="1"/>
              <a:t>необхідними</a:t>
            </a:r>
            <a:r>
              <a:rPr lang="ru-RU" dirty="0"/>
              <a:t> для </a:t>
            </a:r>
            <a:r>
              <a:rPr lang="ru-RU" dirty="0" err="1"/>
              <a:t>оволодіння</a:t>
            </a:r>
            <a:r>
              <a:rPr lang="ru-RU" dirty="0"/>
              <a:t> </a:t>
            </a:r>
            <a:r>
              <a:rPr lang="ru-RU" dirty="0" err="1"/>
              <a:t>сучасними</a:t>
            </a:r>
            <a:r>
              <a:rPr lang="ru-RU" dirty="0"/>
              <a:t> </a:t>
            </a:r>
            <a:r>
              <a:rPr lang="ru-RU" dirty="0" err="1"/>
              <a:t>підходами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 smtClean="0"/>
              <a:t>історії</a:t>
            </a:r>
            <a:r>
              <a:rPr lang="ru-RU" dirty="0" smtClean="0"/>
              <a:t> </a:t>
            </a:r>
            <a:r>
              <a:rPr lang="ru-RU" dirty="0" err="1"/>
              <a:t>модних</a:t>
            </a:r>
            <a:r>
              <a:rPr lang="ru-RU" dirty="0"/>
              <a:t> </a:t>
            </a:r>
            <a:r>
              <a:rPr lang="ru-RU" dirty="0" err="1"/>
              <a:t>культурних</a:t>
            </a:r>
            <a:r>
              <a:rPr lang="ru-RU" dirty="0"/>
              <a:t> практик; </a:t>
            </a:r>
            <a:r>
              <a:rPr lang="ru-RU" dirty="0" err="1"/>
              <a:t>мережевої</a:t>
            </a:r>
            <a:r>
              <a:rPr lang="ru-RU" dirty="0"/>
              <a:t> </a:t>
            </a:r>
            <a:r>
              <a:rPr lang="ru-RU" dirty="0" err="1"/>
              <a:t>взаємодії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мистецькими</a:t>
            </a:r>
            <a:r>
              <a:rPr lang="ru-RU" dirty="0"/>
              <a:t> </a:t>
            </a:r>
            <a:r>
              <a:rPr lang="ru-RU" dirty="0" err="1"/>
              <a:t>інституціями</a:t>
            </a:r>
            <a:r>
              <a:rPr lang="ru-RU" dirty="0"/>
              <a:t> та </a:t>
            </a:r>
            <a:r>
              <a:rPr lang="ru-RU" dirty="0" err="1"/>
              <a:t>інституціями</a:t>
            </a:r>
            <a:r>
              <a:rPr lang="ru-RU" dirty="0"/>
              <a:t> </a:t>
            </a:r>
            <a:r>
              <a:rPr lang="ru-RU" dirty="0" err="1"/>
              <a:t>моди</a:t>
            </a:r>
            <a:r>
              <a:rPr lang="ru-RU" dirty="0"/>
              <a:t>.</a:t>
            </a:r>
          </a:p>
          <a:p>
            <a:pPr algn="ctr"/>
            <a:r>
              <a:rPr lang="ru-RU" sz="2400" b="1" dirty="0" err="1"/>
              <a:t>Цілями</a:t>
            </a:r>
            <a:r>
              <a:rPr lang="ru-RU" sz="2400" b="1" dirty="0"/>
              <a:t> курсу є</a:t>
            </a:r>
            <a:r>
              <a:rPr lang="ru-RU" sz="2400" dirty="0"/>
              <a:t>:</a:t>
            </a:r>
          </a:p>
          <a:p>
            <a:pPr algn="just"/>
            <a:r>
              <a:rPr lang="ru-RU" sz="2400" dirty="0"/>
              <a:t>•	</a:t>
            </a:r>
            <a:r>
              <a:rPr lang="uk-UA" sz="2400" dirty="0"/>
              <a:t>ознайомити студентів з провідними періодами еволюції моди, історією розвитку історичного та національного костюма, його форм, конструкцій і функцій в історичному аспекті </a:t>
            </a:r>
            <a:r>
              <a:rPr lang="ru-RU" sz="2400" dirty="0" smtClean="0"/>
              <a:t>•</a:t>
            </a:r>
            <a:r>
              <a:rPr lang="ru-RU" sz="2400" dirty="0"/>
              <a:t>	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Мета та завдання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962139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 algn="just"/>
            <a:r>
              <a:rPr lang="ru-RU" sz="2800" dirty="0" err="1"/>
              <a:t>формування</a:t>
            </a:r>
            <a:r>
              <a:rPr lang="ru-RU" sz="2800" dirty="0"/>
              <a:t> </a:t>
            </a:r>
            <a:r>
              <a:rPr lang="ru-RU" sz="2800" dirty="0" err="1"/>
              <a:t>наукових</a:t>
            </a:r>
            <a:r>
              <a:rPr lang="ru-RU" sz="2800" dirty="0"/>
              <a:t> </a:t>
            </a:r>
            <a:r>
              <a:rPr lang="ru-RU" sz="2800" dirty="0" err="1"/>
              <a:t>уявлень</a:t>
            </a:r>
            <a:r>
              <a:rPr lang="ru-RU" sz="2800" dirty="0"/>
              <a:t> про </a:t>
            </a:r>
            <a:r>
              <a:rPr lang="ru-RU" sz="2800" dirty="0" err="1"/>
              <a:t>історичну</a:t>
            </a:r>
            <a:r>
              <a:rPr lang="ru-RU" sz="2800" dirty="0"/>
              <a:t>, </a:t>
            </a:r>
            <a:r>
              <a:rPr lang="ru-RU" sz="2800" dirty="0" err="1"/>
              <a:t>культурну</a:t>
            </a:r>
            <a:r>
              <a:rPr lang="ru-RU" sz="2800" dirty="0"/>
              <a:t> та </a:t>
            </a:r>
            <a:r>
              <a:rPr lang="ru-RU" sz="2800" dirty="0" err="1"/>
              <a:t>економічну</a:t>
            </a:r>
            <a:r>
              <a:rPr lang="ru-RU" sz="2800" dirty="0"/>
              <a:t> основу </a:t>
            </a:r>
            <a:r>
              <a:rPr lang="ru-RU" sz="2800" dirty="0" err="1"/>
              <a:t>формування</a:t>
            </a:r>
            <a:r>
              <a:rPr lang="ru-RU" sz="2800" dirty="0"/>
              <a:t> </a:t>
            </a:r>
            <a:r>
              <a:rPr lang="ru-RU" sz="2800" dirty="0" err="1"/>
              <a:t>модної</a:t>
            </a:r>
            <a:r>
              <a:rPr lang="ru-RU" sz="2800" dirty="0"/>
              <a:t> </a:t>
            </a:r>
            <a:r>
              <a:rPr lang="ru-RU" sz="2800" dirty="0" err="1"/>
              <a:t>індустрії</a:t>
            </a:r>
            <a:endParaRPr lang="ru-RU" sz="2800" dirty="0"/>
          </a:p>
          <a:p>
            <a:pPr algn="just"/>
            <a:r>
              <a:rPr lang="ru-RU" sz="2800" dirty="0"/>
              <a:t>	</a:t>
            </a:r>
            <a:r>
              <a:rPr lang="ru-RU" sz="2800" dirty="0" err="1"/>
              <a:t>формування</a:t>
            </a:r>
            <a:r>
              <a:rPr lang="ru-RU" sz="2800" dirty="0"/>
              <a:t> </a:t>
            </a:r>
            <a:r>
              <a:rPr lang="ru-RU" sz="2800" dirty="0" err="1"/>
              <a:t>теоретичних</a:t>
            </a:r>
            <a:r>
              <a:rPr lang="ru-RU" sz="2800" dirty="0"/>
              <a:t> </a:t>
            </a:r>
            <a:r>
              <a:rPr lang="ru-RU" sz="2800" dirty="0" err="1"/>
              <a:t>уявлень</a:t>
            </a:r>
            <a:r>
              <a:rPr lang="ru-RU" sz="2800" dirty="0"/>
              <a:t> </a:t>
            </a:r>
            <a:r>
              <a:rPr lang="ru-RU" sz="2800" dirty="0" err="1"/>
              <a:t>щодо</a:t>
            </a:r>
            <a:r>
              <a:rPr lang="ru-RU" sz="2800" dirty="0"/>
              <a:t> </a:t>
            </a:r>
            <a:r>
              <a:rPr lang="ru-RU" sz="2800" dirty="0" err="1"/>
              <a:t>сутності</a:t>
            </a:r>
            <a:r>
              <a:rPr lang="ru-RU" sz="2800" dirty="0"/>
              <a:t>, </a:t>
            </a:r>
            <a:r>
              <a:rPr lang="ru-RU" sz="2800" dirty="0" err="1"/>
              <a:t>функцій</a:t>
            </a:r>
            <a:r>
              <a:rPr lang="ru-RU" sz="2800" dirty="0"/>
              <a:t> та </a:t>
            </a:r>
            <a:r>
              <a:rPr lang="ru-RU" sz="2800" dirty="0" err="1"/>
              <a:t>особливостей</a:t>
            </a:r>
            <a:r>
              <a:rPr lang="ru-RU" sz="2800" dirty="0"/>
              <a:t> </a:t>
            </a:r>
            <a:r>
              <a:rPr lang="ru-RU" sz="2800" dirty="0" err="1"/>
              <a:t>моди</a:t>
            </a:r>
            <a:r>
              <a:rPr lang="ru-RU" sz="2800" dirty="0" smtClean="0"/>
              <a:t>;</a:t>
            </a:r>
          </a:p>
          <a:p>
            <a:pPr lvl="0"/>
            <a:r>
              <a:rPr lang="uk-UA" sz="2800" dirty="0"/>
              <a:t>аналізу діяльності організацій сфери індустрії моди та управління їх діяльності у мінливому середовищі моди і </a:t>
            </a:r>
            <a:r>
              <a:rPr lang="uk-UA" sz="2800" dirty="0" err="1"/>
              <a:t>фешн</a:t>
            </a:r>
            <a:r>
              <a:rPr lang="uk-UA" sz="2800" dirty="0"/>
              <a:t>-бізнесу </a:t>
            </a:r>
            <a:endParaRPr lang="ru-RU" sz="2800" dirty="0"/>
          </a:p>
          <a:p>
            <a:pPr lvl="0"/>
            <a:r>
              <a:rPr lang="uk-UA" sz="2800" dirty="0"/>
              <a:t>оволодіння студентами основами проектного управління процесами в сфері індустрії моди.</a:t>
            </a:r>
            <a:endParaRPr lang="ru-RU" sz="2800" dirty="0"/>
          </a:p>
          <a:p>
            <a:pPr algn="just"/>
            <a:endParaRPr lang="ru-RU" sz="2800" dirty="0" smtClean="0"/>
          </a:p>
          <a:p>
            <a:pPr algn="just"/>
            <a:endParaRPr lang="ru-RU" sz="2800" dirty="0" smtClean="0"/>
          </a:p>
          <a:p>
            <a:pPr algn="just"/>
            <a:endParaRPr lang="ru-RU" sz="2800" dirty="0"/>
          </a:p>
          <a:p>
            <a:pPr algn="just"/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/>
              <a:t>Цілями</a:t>
            </a:r>
            <a:r>
              <a:rPr lang="ru-RU" b="1" dirty="0"/>
              <a:t> курсу є</a:t>
            </a:r>
          </a:p>
        </p:txBody>
      </p:sp>
    </p:spTree>
    <p:extLst>
      <p:ext uri="{BB962C8B-B14F-4D97-AF65-F5344CB8AC3E}">
        <p14:creationId xmlns:p14="http://schemas.microsoft.com/office/powerpoint/2010/main" val="395055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24400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1</a:t>
            </a:r>
            <a:r>
              <a:rPr lang="ru-RU" dirty="0"/>
              <a:t>.	</a:t>
            </a:r>
            <a:r>
              <a:rPr lang="ru-RU" sz="3800" dirty="0" err="1"/>
              <a:t>Історія</a:t>
            </a:r>
            <a:r>
              <a:rPr lang="ru-RU" sz="3800" dirty="0"/>
              <a:t> </a:t>
            </a:r>
            <a:r>
              <a:rPr lang="ru-RU" sz="3800" dirty="0" err="1"/>
              <a:t>моди</a:t>
            </a:r>
            <a:r>
              <a:rPr lang="ru-RU" sz="3800" dirty="0"/>
              <a:t>. </a:t>
            </a:r>
            <a:r>
              <a:rPr lang="ru-RU" sz="3800" dirty="0" err="1"/>
              <a:t>Ілюстрована</a:t>
            </a:r>
            <a:r>
              <a:rPr lang="ru-RU" sz="3800" dirty="0"/>
              <a:t> </a:t>
            </a:r>
            <a:r>
              <a:rPr lang="ru-RU" sz="3800" dirty="0" err="1"/>
              <a:t>енциклопедія</a:t>
            </a:r>
            <a:r>
              <a:rPr lang="ru-RU" sz="3800" dirty="0"/>
              <a:t> з </a:t>
            </a:r>
            <a:r>
              <a:rPr lang="ru-RU" sz="3800" dirty="0" err="1"/>
              <a:t>давнини</a:t>
            </a:r>
            <a:r>
              <a:rPr lang="ru-RU" sz="3800" dirty="0"/>
              <a:t> до наших </a:t>
            </a:r>
            <a:r>
              <a:rPr lang="ru-RU" sz="3800" dirty="0" err="1"/>
              <a:t>днів</a:t>
            </a:r>
            <a:r>
              <a:rPr lang="ru-RU" sz="3800" dirty="0"/>
              <a:t>. К. : </a:t>
            </a:r>
            <a:r>
              <a:rPr lang="ru-RU" sz="3800" dirty="0" err="1"/>
              <a:t>Віват</a:t>
            </a:r>
            <a:r>
              <a:rPr lang="ru-RU" sz="3800" dirty="0"/>
              <a:t>, 2013, 256 с.</a:t>
            </a:r>
          </a:p>
          <a:p>
            <a:r>
              <a:rPr lang="ru-RU" sz="3800" dirty="0"/>
              <a:t>2.	Мода в </a:t>
            </a:r>
            <a:r>
              <a:rPr lang="ru-RU" sz="3800" dirty="0" err="1"/>
              <a:t>контексті</a:t>
            </a:r>
            <a:r>
              <a:rPr lang="ru-RU" sz="3800" dirty="0"/>
              <a:t> </a:t>
            </a:r>
            <a:r>
              <a:rPr lang="ru-RU" sz="3800" dirty="0" err="1"/>
              <a:t>художніх</a:t>
            </a:r>
            <a:r>
              <a:rPr lang="ru-RU" sz="3800" dirty="0"/>
              <a:t> практик </a:t>
            </a:r>
            <a:r>
              <a:rPr lang="en-US" sz="3800" dirty="0"/>
              <a:t>XX </a:t>
            </a:r>
            <a:r>
              <a:rPr lang="ru-RU" sz="3800" dirty="0"/>
              <a:t>ст. : </a:t>
            </a:r>
            <a:r>
              <a:rPr lang="ru-RU" sz="3800" dirty="0" err="1"/>
              <a:t>автореф</a:t>
            </a:r>
            <a:r>
              <a:rPr lang="ru-RU" sz="3800" dirty="0"/>
              <a:t>. </a:t>
            </a:r>
            <a:r>
              <a:rPr lang="ru-RU" sz="3800" dirty="0" err="1"/>
              <a:t>дис</a:t>
            </a:r>
            <a:r>
              <a:rPr lang="ru-RU" sz="3800" dirty="0"/>
              <a:t>… канд. </a:t>
            </a:r>
            <a:r>
              <a:rPr lang="ru-RU" sz="3800" dirty="0" err="1"/>
              <a:t>мистецтвознав</a:t>
            </a:r>
            <a:r>
              <a:rPr lang="ru-RU" sz="3800" dirty="0"/>
              <a:t>. : 26.00.01 [</a:t>
            </a:r>
            <a:r>
              <a:rPr lang="ru-RU" sz="3800" dirty="0" err="1"/>
              <a:t>Електронний</a:t>
            </a:r>
            <a:r>
              <a:rPr lang="ru-RU" sz="3800" dirty="0"/>
              <a:t> ресурс] / М. Т. Мельник; </a:t>
            </a:r>
            <a:r>
              <a:rPr lang="ru-RU" sz="3800" dirty="0" err="1"/>
              <a:t>Київ</a:t>
            </a:r>
            <a:r>
              <a:rPr lang="ru-RU" sz="3800" dirty="0"/>
              <a:t>. нац. ун-т </a:t>
            </a:r>
            <a:r>
              <a:rPr lang="ru-RU" sz="3800" dirty="0" err="1"/>
              <a:t>культури</a:t>
            </a:r>
            <a:r>
              <a:rPr lang="ru-RU" sz="3800" dirty="0"/>
              <a:t> і </a:t>
            </a:r>
            <a:r>
              <a:rPr lang="ru-RU" sz="3800" dirty="0" err="1"/>
              <a:t>мистец</a:t>
            </a:r>
            <a:r>
              <a:rPr lang="ru-RU" sz="3800" dirty="0"/>
              <a:t>. К., 2008. 19 с.</a:t>
            </a:r>
          </a:p>
          <a:p>
            <a:r>
              <a:rPr lang="ru-RU" sz="3800" dirty="0"/>
              <a:t>3.	</a:t>
            </a:r>
            <a:r>
              <a:rPr lang="ru-RU" sz="3800" dirty="0" err="1"/>
              <a:t>Етика</a:t>
            </a:r>
            <a:r>
              <a:rPr lang="ru-RU" sz="3800" dirty="0"/>
              <a:t> та </a:t>
            </a:r>
            <a:r>
              <a:rPr lang="ru-RU" sz="3800" dirty="0" err="1"/>
              <a:t>естетика</a:t>
            </a:r>
            <a:r>
              <a:rPr lang="ru-RU" sz="3800" dirty="0"/>
              <a:t> : </a:t>
            </a:r>
            <a:r>
              <a:rPr lang="ru-RU" sz="3800" dirty="0" err="1"/>
              <a:t>навчальний</a:t>
            </a:r>
            <a:r>
              <a:rPr lang="ru-RU" sz="3800" dirty="0"/>
              <a:t> </a:t>
            </a:r>
            <a:r>
              <a:rPr lang="ru-RU" sz="3800" dirty="0" err="1"/>
              <a:t>посібник</a:t>
            </a:r>
            <a:r>
              <a:rPr lang="ru-RU" sz="3800" dirty="0"/>
              <a:t> для </a:t>
            </a:r>
            <a:r>
              <a:rPr lang="ru-RU" sz="3800" dirty="0" err="1"/>
              <a:t>студентів</a:t>
            </a:r>
            <a:r>
              <a:rPr lang="ru-RU" sz="3800" dirty="0"/>
              <a:t> </a:t>
            </a:r>
            <a:r>
              <a:rPr lang="ru-RU" sz="3800" dirty="0" err="1"/>
              <a:t>вищих</a:t>
            </a:r>
            <a:r>
              <a:rPr lang="ru-RU" sz="3800" dirty="0"/>
              <a:t> </a:t>
            </a:r>
            <a:r>
              <a:rPr lang="ru-RU" sz="3800" dirty="0" err="1"/>
              <a:t>навчальних</a:t>
            </a:r>
            <a:r>
              <a:rPr lang="ru-RU" sz="3800" dirty="0"/>
              <a:t> </a:t>
            </a:r>
            <a:r>
              <a:rPr lang="ru-RU" sz="3800" dirty="0" err="1"/>
              <a:t>закладів</a:t>
            </a:r>
            <a:r>
              <a:rPr lang="ru-RU" sz="3800" dirty="0"/>
              <a:t> / ред. В. Л. Петрушенко. </a:t>
            </a:r>
            <a:r>
              <a:rPr lang="ru-RU" sz="3800" dirty="0" err="1"/>
              <a:t>Львів</a:t>
            </a:r>
            <a:r>
              <a:rPr lang="ru-RU" sz="3800" dirty="0"/>
              <a:t> : </a:t>
            </a:r>
            <a:r>
              <a:rPr lang="ru-RU" sz="3800" dirty="0" err="1"/>
              <a:t>Новий</a:t>
            </a:r>
            <a:r>
              <a:rPr lang="ru-RU" sz="3800" dirty="0"/>
              <a:t> світ-2000, 2020. 304 с.</a:t>
            </a:r>
          </a:p>
          <a:p>
            <a:r>
              <a:rPr lang="ru-RU" sz="3800" dirty="0"/>
              <a:t>4.	</a:t>
            </a:r>
            <a:r>
              <a:rPr lang="ru-RU" sz="3800" dirty="0" err="1"/>
              <a:t>Чупріна</a:t>
            </a:r>
            <a:r>
              <a:rPr lang="ru-RU" sz="3800" dirty="0"/>
              <a:t> Н. В. Система </a:t>
            </a:r>
            <a:r>
              <a:rPr lang="ru-RU" sz="3800" dirty="0" err="1"/>
              <a:t>моди</a:t>
            </a:r>
            <a:r>
              <a:rPr lang="ru-RU" sz="3800" dirty="0"/>
              <a:t> ХХ – початку ХХІ </a:t>
            </a:r>
            <a:r>
              <a:rPr lang="ru-RU" sz="3800" dirty="0" err="1"/>
              <a:t>століття</a:t>
            </a:r>
            <a:r>
              <a:rPr lang="ru-RU" sz="3800" dirty="0"/>
              <a:t> : </a:t>
            </a:r>
            <a:r>
              <a:rPr lang="ru-RU" sz="3800" dirty="0" err="1"/>
              <a:t>проектні</a:t>
            </a:r>
            <a:r>
              <a:rPr lang="ru-RU" sz="3800" dirty="0"/>
              <a:t> практики та </a:t>
            </a:r>
            <a:r>
              <a:rPr lang="ru-RU" sz="3800" dirty="0" err="1"/>
              <a:t>чинники</a:t>
            </a:r>
            <a:r>
              <a:rPr lang="ru-RU" sz="3800" dirty="0"/>
              <a:t> </a:t>
            </a:r>
            <a:r>
              <a:rPr lang="ru-RU" sz="3800" dirty="0" err="1"/>
              <a:t>функціонування</a:t>
            </a:r>
            <a:r>
              <a:rPr lang="ru-RU" sz="3800" dirty="0"/>
              <a:t> (</a:t>
            </a:r>
            <a:r>
              <a:rPr lang="ru-RU" sz="3800" dirty="0" err="1"/>
              <a:t>європейський</a:t>
            </a:r>
            <a:r>
              <a:rPr lang="ru-RU" sz="3800" dirty="0"/>
              <a:t> та </a:t>
            </a:r>
            <a:r>
              <a:rPr lang="ru-RU" sz="3800" dirty="0" err="1"/>
              <a:t>український</a:t>
            </a:r>
            <a:r>
              <a:rPr lang="ru-RU" sz="3800" dirty="0"/>
              <a:t> </a:t>
            </a:r>
            <a:r>
              <a:rPr lang="ru-RU" sz="3800" dirty="0" err="1"/>
              <a:t>контексти</a:t>
            </a:r>
            <a:r>
              <a:rPr lang="ru-RU" sz="3800" dirty="0"/>
              <a:t>) : </a:t>
            </a:r>
            <a:r>
              <a:rPr lang="ru-RU" sz="3800" dirty="0" err="1"/>
              <a:t>монографія</a:t>
            </a:r>
            <a:r>
              <a:rPr lang="ru-RU" sz="3800" dirty="0"/>
              <a:t>. К. : КНУТД, 2019. 476 с.</a:t>
            </a:r>
          </a:p>
          <a:p>
            <a:r>
              <a:rPr lang="ru-RU" sz="3800" dirty="0"/>
              <a:t>5.	Феномен </a:t>
            </a:r>
            <a:r>
              <a:rPr lang="ru-RU" sz="3800" dirty="0" err="1"/>
              <a:t>моди</a:t>
            </a:r>
            <a:r>
              <a:rPr lang="ru-RU" sz="3800" dirty="0"/>
              <a:t> в </a:t>
            </a:r>
            <a:r>
              <a:rPr lang="ru-RU" sz="3800" dirty="0" err="1"/>
              <a:t>соціокультурних</a:t>
            </a:r>
            <a:r>
              <a:rPr lang="ru-RU" sz="3800" dirty="0"/>
              <a:t> </a:t>
            </a:r>
            <a:r>
              <a:rPr lang="ru-RU" sz="3800" dirty="0" err="1"/>
              <a:t>процесах</a:t>
            </a:r>
            <a:r>
              <a:rPr lang="ru-RU" sz="3800" dirty="0"/>
              <a:t> </a:t>
            </a:r>
            <a:r>
              <a:rPr lang="en-US" sz="3800" dirty="0"/>
              <a:t>XX </a:t>
            </a:r>
            <a:r>
              <a:rPr lang="ru-RU" sz="3800" dirty="0" err="1"/>
              <a:t>століття</a:t>
            </a:r>
            <a:r>
              <a:rPr lang="ru-RU" sz="3800" dirty="0"/>
              <a:t> : </a:t>
            </a:r>
            <a:r>
              <a:rPr lang="ru-RU" sz="3800" dirty="0" err="1"/>
              <a:t>автореф</a:t>
            </a:r>
            <a:r>
              <a:rPr lang="ru-RU" sz="3800" dirty="0"/>
              <a:t>. </a:t>
            </a:r>
            <a:r>
              <a:rPr lang="ru-RU" sz="3800" dirty="0" err="1"/>
              <a:t>дис</a:t>
            </a:r>
            <a:r>
              <a:rPr lang="ru-RU" sz="3800" dirty="0"/>
              <a:t>… канд. </a:t>
            </a:r>
            <a:r>
              <a:rPr lang="ru-RU" sz="3800" dirty="0" err="1"/>
              <a:t>іст</a:t>
            </a:r>
            <a:r>
              <a:rPr lang="ru-RU" sz="3800" dirty="0"/>
              <a:t>. наук: 17.00.01 [</a:t>
            </a:r>
            <a:r>
              <a:rPr lang="ru-RU" sz="3800" dirty="0" err="1"/>
              <a:t>Електронний</a:t>
            </a:r>
            <a:r>
              <a:rPr lang="ru-RU" sz="3800" dirty="0"/>
              <a:t> ресурс] / Л. П. </a:t>
            </a:r>
            <a:r>
              <a:rPr lang="ru-RU" sz="3800" dirty="0" err="1"/>
              <a:t>Дихнич</a:t>
            </a:r>
            <a:r>
              <a:rPr lang="ru-RU" sz="3800" dirty="0"/>
              <a:t>; </a:t>
            </a:r>
            <a:r>
              <a:rPr lang="ru-RU" sz="3800" dirty="0" err="1"/>
              <a:t>Київ</a:t>
            </a:r>
            <a:r>
              <a:rPr lang="ru-RU" sz="3800" dirty="0"/>
              <a:t>. нац. ун-т </a:t>
            </a:r>
            <a:r>
              <a:rPr lang="ru-RU" sz="3800" dirty="0" err="1"/>
              <a:t>культури</a:t>
            </a:r>
            <a:r>
              <a:rPr lang="ru-RU" sz="3800" dirty="0"/>
              <a:t> і </a:t>
            </a:r>
            <a:r>
              <a:rPr lang="ru-RU" sz="3800" dirty="0" err="1"/>
              <a:t>мистец</a:t>
            </a:r>
            <a:r>
              <a:rPr lang="ru-RU" sz="3800" dirty="0"/>
              <a:t>. К., 2002. 20 с</a:t>
            </a:r>
            <a:r>
              <a:rPr lang="ru-RU" sz="3800" dirty="0" smtClean="0"/>
              <a:t>.</a:t>
            </a:r>
            <a:endParaRPr lang="ru-RU" sz="3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 smtClean="0"/>
              <a:t>Література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661543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24400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6.	</a:t>
            </a:r>
            <a:r>
              <a:rPr lang="ru-RU" dirty="0" err="1"/>
              <a:t>Белінська</a:t>
            </a:r>
            <a:r>
              <a:rPr lang="ru-RU" dirty="0"/>
              <a:t> Л., </a:t>
            </a:r>
            <a:r>
              <a:rPr lang="ru-RU" dirty="0" err="1"/>
              <a:t>Данилиха</a:t>
            </a:r>
            <a:r>
              <a:rPr lang="ru-RU" dirty="0"/>
              <a:t> Л., Глушко М. Народна, </a:t>
            </a:r>
            <a:r>
              <a:rPr lang="ru-RU" dirty="0" err="1"/>
              <a:t>елітарна</a:t>
            </a:r>
            <a:r>
              <a:rPr lang="ru-RU" dirty="0"/>
              <a:t> та </a:t>
            </a:r>
            <a:r>
              <a:rPr lang="ru-RU" dirty="0" err="1"/>
              <a:t>масова</a:t>
            </a:r>
            <a:r>
              <a:rPr lang="ru-RU" dirty="0"/>
              <a:t> культура у </a:t>
            </a:r>
            <a:r>
              <a:rPr lang="ru-RU" dirty="0" err="1"/>
              <a:t>соціальному</a:t>
            </a:r>
            <a:r>
              <a:rPr lang="ru-RU" dirty="0"/>
              <a:t> </a:t>
            </a:r>
            <a:r>
              <a:rPr lang="ru-RU" dirty="0" err="1"/>
              <a:t>дискурсі</a:t>
            </a:r>
            <a:r>
              <a:rPr lang="ru-RU" dirty="0"/>
              <a:t> : </a:t>
            </a:r>
            <a:r>
              <a:rPr lang="ru-RU" dirty="0" err="1"/>
              <a:t>навчальний</a:t>
            </a:r>
            <a:r>
              <a:rPr lang="ru-RU" dirty="0"/>
              <a:t> </a:t>
            </a:r>
            <a:r>
              <a:rPr lang="ru-RU" dirty="0" err="1"/>
              <a:t>посібник</a:t>
            </a:r>
            <a:r>
              <a:rPr lang="ru-RU" dirty="0"/>
              <a:t>. </a:t>
            </a:r>
            <a:r>
              <a:rPr lang="ru-RU" dirty="0" err="1"/>
              <a:t>Львів</a:t>
            </a:r>
            <a:r>
              <a:rPr lang="ru-RU" dirty="0"/>
              <a:t> : ЛНУ </a:t>
            </a:r>
            <a:r>
              <a:rPr lang="ru-RU" dirty="0" err="1"/>
              <a:t>ім</a:t>
            </a:r>
            <a:r>
              <a:rPr lang="ru-RU" dirty="0"/>
              <a:t>. І. Франка, 2019. 280 с.</a:t>
            </a:r>
          </a:p>
          <a:p>
            <a:r>
              <a:rPr lang="ru-RU" dirty="0"/>
              <a:t>7.	</a:t>
            </a:r>
            <a:r>
              <a:rPr lang="ru-RU" dirty="0" err="1"/>
              <a:t>Ортега</a:t>
            </a:r>
            <a:r>
              <a:rPr lang="ru-RU" dirty="0"/>
              <a:t>-і-</a:t>
            </a:r>
            <a:r>
              <a:rPr lang="ru-RU" dirty="0" err="1"/>
              <a:t>Гасет</a:t>
            </a:r>
            <a:r>
              <a:rPr lang="ru-RU" dirty="0"/>
              <a:t> </a:t>
            </a:r>
            <a:r>
              <a:rPr lang="en-US" dirty="0"/>
              <a:t>X. </a:t>
            </a:r>
            <a:r>
              <a:rPr lang="ru-RU" dirty="0"/>
              <a:t>Бунт </a:t>
            </a:r>
            <a:r>
              <a:rPr lang="ru-RU" dirty="0" err="1"/>
              <a:t>мас</a:t>
            </a:r>
            <a:r>
              <a:rPr lang="ru-RU" dirty="0"/>
              <a:t>. </a:t>
            </a:r>
            <a:r>
              <a:rPr lang="ru-RU" dirty="0" err="1"/>
              <a:t>Вибрані</a:t>
            </a:r>
            <a:r>
              <a:rPr lang="ru-RU" dirty="0"/>
              <a:t> твори. К. : </a:t>
            </a:r>
            <a:r>
              <a:rPr lang="ru-RU" dirty="0" err="1"/>
              <a:t>Основи</a:t>
            </a:r>
            <a:r>
              <a:rPr lang="ru-RU" dirty="0"/>
              <a:t>, 1994. 424 с.</a:t>
            </a:r>
          </a:p>
          <a:p>
            <a:r>
              <a:rPr lang="ru-RU" dirty="0"/>
              <a:t>8.	Мода. </a:t>
            </a:r>
            <a:r>
              <a:rPr lang="ru-RU" dirty="0" err="1"/>
              <a:t>Літературознавча</a:t>
            </a:r>
            <a:r>
              <a:rPr lang="ru-RU" dirty="0"/>
              <a:t> </a:t>
            </a:r>
            <a:r>
              <a:rPr lang="ru-RU" dirty="0" err="1"/>
              <a:t>енциклопедія</a:t>
            </a:r>
            <a:r>
              <a:rPr lang="ru-RU" dirty="0"/>
              <a:t> у 2-х томах / авт.-уклад. Ю. І. </a:t>
            </a:r>
            <a:r>
              <a:rPr lang="ru-RU" dirty="0" err="1"/>
              <a:t>Ковалів</a:t>
            </a:r>
            <a:r>
              <a:rPr lang="ru-RU" dirty="0"/>
              <a:t>. </a:t>
            </a:r>
            <a:r>
              <a:rPr lang="ru-RU" dirty="0" err="1"/>
              <a:t>Київ</a:t>
            </a:r>
            <a:r>
              <a:rPr lang="ru-RU" dirty="0"/>
              <a:t> : ВЦ «</a:t>
            </a:r>
            <a:r>
              <a:rPr lang="ru-RU" dirty="0" err="1"/>
              <a:t>Академія</a:t>
            </a:r>
            <a:r>
              <a:rPr lang="ru-RU" dirty="0"/>
              <a:t>», 2007. Т. 2 : М-Я. С. 63.</a:t>
            </a:r>
          </a:p>
          <a:p>
            <a:r>
              <a:rPr lang="ru-RU" dirty="0"/>
              <a:t>9.	</a:t>
            </a:r>
            <a:r>
              <a:rPr lang="ru-RU" dirty="0" err="1"/>
              <a:t>Додаткова</a:t>
            </a:r>
            <a:r>
              <a:rPr lang="ru-RU" dirty="0"/>
              <a:t>:</a:t>
            </a:r>
          </a:p>
          <a:p>
            <a:r>
              <a:rPr lang="ru-RU" dirty="0"/>
              <a:t>10.	</a:t>
            </a:r>
            <a:r>
              <a:rPr lang="ru-RU" dirty="0" err="1"/>
              <a:t>Білан</a:t>
            </a:r>
            <a:r>
              <a:rPr lang="ru-RU" dirty="0"/>
              <a:t> М., </a:t>
            </a:r>
            <a:r>
              <a:rPr lang="ru-RU" dirty="0" err="1"/>
              <a:t>Стельмащук</a:t>
            </a:r>
            <a:r>
              <a:rPr lang="ru-RU" dirty="0"/>
              <a:t> Г. </a:t>
            </a:r>
            <a:r>
              <a:rPr lang="ru-RU" dirty="0" err="1"/>
              <a:t>Український</a:t>
            </a:r>
            <a:r>
              <a:rPr lang="ru-RU" dirty="0"/>
              <a:t> стиль. </a:t>
            </a:r>
            <a:r>
              <a:rPr lang="ru-RU" dirty="0" err="1"/>
              <a:t>Львів</a:t>
            </a:r>
            <a:r>
              <a:rPr lang="ru-RU" dirty="0"/>
              <a:t> : </a:t>
            </a:r>
            <a:r>
              <a:rPr lang="ru-RU" dirty="0" err="1"/>
              <a:t>Фенікс</a:t>
            </a:r>
            <a:r>
              <a:rPr lang="ru-RU" dirty="0"/>
              <a:t>, 2000. 328 с.</a:t>
            </a:r>
          </a:p>
          <a:p>
            <a:r>
              <a:rPr lang="ru-RU" dirty="0"/>
              <a:t>11.	</a:t>
            </a:r>
            <a:r>
              <a:rPr lang="ru-RU" dirty="0" err="1"/>
              <a:t>Стамеров</a:t>
            </a:r>
            <a:r>
              <a:rPr lang="ru-RU" dirty="0"/>
              <a:t> К. </a:t>
            </a:r>
            <a:r>
              <a:rPr lang="ru-RU" dirty="0" err="1"/>
              <a:t>Нариси</a:t>
            </a:r>
            <a:r>
              <a:rPr lang="ru-RU" dirty="0"/>
              <a:t> з </a:t>
            </a:r>
            <a:r>
              <a:rPr lang="ru-RU" dirty="0" err="1"/>
              <a:t>історії</a:t>
            </a:r>
            <a:r>
              <a:rPr lang="ru-RU" dirty="0"/>
              <a:t> </a:t>
            </a:r>
            <a:r>
              <a:rPr lang="ru-RU" dirty="0" err="1"/>
              <a:t>костюмів</a:t>
            </a:r>
            <a:r>
              <a:rPr lang="ru-RU" dirty="0"/>
              <a:t>. </a:t>
            </a:r>
            <a:r>
              <a:rPr lang="ru-RU" dirty="0" err="1"/>
              <a:t>Київ</a:t>
            </a:r>
            <a:r>
              <a:rPr lang="ru-RU" dirty="0"/>
              <a:t> : </a:t>
            </a:r>
            <a:r>
              <a:rPr lang="ru-RU" dirty="0" err="1"/>
              <a:t>Мистецтво</a:t>
            </a:r>
            <a:r>
              <a:rPr lang="ru-RU" dirty="0"/>
              <a:t>, 2007. 432 с..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 smtClean="0"/>
              <a:t>Література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021377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/>
              <a:t>про </a:t>
            </a:r>
            <a:r>
              <a:rPr lang="ru-RU" dirty="0" err="1"/>
              <a:t>закономірності</a:t>
            </a:r>
            <a:r>
              <a:rPr lang="ru-RU" dirty="0"/>
              <a:t> та </a:t>
            </a:r>
            <a:r>
              <a:rPr lang="ru-RU" dirty="0" err="1"/>
              <a:t>стильові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одягу</a:t>
            </a:r>
            <a:r>
              <a:rPr lang="ru-RU" dirty="0"/>
              <a:t> та </a:t>
            </a:r>
            <a:r>
              <a:rPr lang="ru-RU" dirty="0" err="1"/>
              <a:t>моди</a:t>
            </a:r>
            <a:r>
              <a:rPr lang="ru-RU" dirty="0"/>
              <a:t> в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регіонах</a:t>
            </a:r>
            <a:r>
              <a:rPr lang="ru-RU" dirty="0"/>
              <a:t> </a:t>
            </a:r>
            <a:r>
              <a:rPr lang="ru-RU" dirty="0" err="1"/>
              <a:t>Європи</a:t>
            </a:r>
            <a:r>
              <a:rPr lang="ru-RU" dirty="0"/>
              <a:t> та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endParaRPr lang="ru-RU" dirty="0" smtClean="0"/>
          </a:p>
          <a:p>
            <a:pPr algn="just"/>
            <a:r>
              <a:rPr lang="ru-RU" dirty="0" err="1" smtClean="0"/>
              <a:t>упродовж</a:t>
            </a:r>
            <a:r>
              <a:rPr lang="ru-RU" dirty="0" smtClean="0"/>
              <a:t> </a:t>
            </a:r>
            <a:r>
              <a:rPr lang="ru-RU" dirty="0" err="1"/>
              <a:t>доби</a:t>
            </a:r>
            <a:r>
              <a:rPr lang="ru-RU" dirty="0"/>
              <a:t> </a:t>
            </a:r>
            <a:r>
              <a:rPr lang="ru-RU" dirty="0" err="1"/>
              <a:t>античності</a:t>
            </a:r>
            <a:r>
              <a:rPr lang="ru-RU" dirty="0"/>
              <a:t>, </a:t>
            </a:r>
            <a:endParaRPr lang="ru-RU" dirty="0" smtClean="0"/>
          </a:p>
          <a:p>
            <a:pPr algn="just"/>
            <a:r>
              <a:rPr lang="ru-RU" dirty="0" err="1" smtClean="0"/>
              <a:t>Середньовіччя</a:t>
            </a:r>
            <a:r>
              <a:rPr lang="ru-RU" dirty="0"/>
              <a:t>, </a:t>
            </a:r>
            <a:endParaRPr lang="ru-RU" dirty="0" smtClean="0"/>
          </a:p>
          <a:p>
            <a:pPr algn="just"/>
            <a:r>
              <a:rPr lang="ru-RU" dirty="0" err="1" smtClean="0"/>
              <a:t>Відродження</a:t>
            </a:r>
            <a:r>
              <a:rPr lang="ru-RU" dirty="0"/>
              <a:t>, </a:t>
            </a:r>
            <a:endParaRPr lang="ru-RU" dirty="0" smtClean="0"/>
          </a:p>
          <a:p>
            <a:pPr algn="just"/>
            <a:r>
              <a:rPr lang="ru-RU" dirty="0" smtClean="0"/>
              <a:t>Нового </a:t>
            </a:r>
            <a:r>
              <a:rPr lang="ru-RU" dirty="0"/>
              <a:t>часу та ХХ ст.; </a:t>
            </a:r>
            <a:endParaRPr lang="ru-RU" dirty="0" smtClean="0"/>
          </a:p>
          <a:p>
            <a:pPr algn="just"/>
            <a:r>
              <a:rPr lang="ru-RU" dirty="0" err="1" smtClean="0"/>
              <a:t>вивчення</a:t>
            </a:r>
            <a:r>
              <a:rPr lang="ru-RU" dirty="0" smtClean="0"/>
              <a:t> </a:t>
            </a:r>
            <a:r>
              <a:rPr lang="ru-RU" dirty="0" err="1"/>
              <a:t>закономірностей</a:t>
            </a:r>
            <a:r>
              <a:rPr lang="ru-RU" dirty="0"/>
              <a:t> та </a:t>
            </a:r>
            <a:r>
              <a:rPr lang="ru-RU" dirty="0" err="1"/>
              <a:t>специфіки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костюма в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історичні</a:t>
            </a:r>
            <a:r>
              <a:rPr lang="ru-RU" dirty="0"/>
              <a:t> </a:t>
            </a:r>
            <a:r>
              <a:rPr lang="ru-RU" dirty="0" err="1"/>
              <a:t>періоди</a:t>
            </a:r>
            <a:r>
              <a:rPr lang="ru-RU" dirty="0"/>
              <a:t>; </a:t>
            </a:r>
            <a:endParaRPr lang="ru-RU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476672"/>
            <a:ext cx="8229600" cy="104732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/>
              <a:t>підходи</a:t>
            </a:r>
            <a:r>
              <a:rPr lang="ru-RU" dirty="0"/>
              <a:t> до </a:t>
            </a:r>
            <a:r>
              <a:rPr lang="ru-RU" dirty="0" err="1"/>
              <a:t>вивчення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8637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конструктивних</a:t>
            </a:r>
            <a:r>
              <a:rPr lang="ru-RU" dirty="0"/>
              <a:t> </a:t>
            </a:r>
            <a:r>
              <a:rPr lang="ru-RU" dirty="0" err="1"/>
              <a:t>особливостей</a:t>
            </a:r>
            <a:r>
              <a:rPr lang="ru-RU" dirty="0"/>
              <a:t> </a:t>
            </a:r>
            <a:r>
              <a:rPr lang="ru-RU" dirty="0" err="1"/>
              <a:t>історичного</a:t>
            </a:r>
            <a:r>
              <a:rPr lang="ru-RU" dirty="0"/>
              <a:t> костюма і тих характеристик, </a:t>
            </a:r>
            <a:endParaRPr lang="ru-RU" dirty="0" smtClean="0"/>
          </a:p>
          <a:p>
            <a:pPr algn="just"/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/>
              <a:t>виказують</a:t>
            </a:r>
            <a:r>
              <a:rPr lang="ru-RU" dirty="0"/>
              <a:t> в </a:t>
            </a:r>
            <a:r>
              <a:rPr lang="ru-RU" dirty="0" err="1"/>
              <a:t>ньому</a:t>
            </a:r>
            <a:r>
              <a:rPr lang="ru-RU" dirty="0"/>
              <a:t> стиль </a:t>
            </a:r>
            <a:r>
              <a:rPr lang="ru-RU" dirty="0" err="1"/>
              <a:t>доби</a:t>
            </a:r>
            <a:r>
              <a:rPr lang="ru-RU" dirty="0"/>
              <a:t> – </a:t>
            </a:r>
            <a:r>
              <a:rPr lang="ru-RU" dirty="0" err="1"/>
              <a:t>композицію</a:t>
            </a:r>
            <a:r>
              <a:rPr lang="ru-RU" dirty="0"/>
              <a:t> костюма через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силует</a:t>
            </a:r>
            <a:r>
              <a:rPr lang="ru-RU" dirty="0"/>
              <a:t> і </a:t>
            </a:r>
            <a:r>
              <a:rPr lang="ru-RU" dirty="0" err="1"/>
              <a:t>кольорове</a:t>
            </a:r>
            <a:r>
              <a:rPr lang="ru-RU" dirty="0"/>
              <a:t> </a:t>
            </a:r>
            <a:r>
              <a:rPr lang="ru-RU" dirty="0" err="1"/>
              <a:t>вирішення</a:t>
            </a:r>
            <a:r>
              <a:rPr lang="ru-RU" dirty="0"/>
              <a:t>,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взуття</a:t>
            </a:r>
            <a:r>
              <a:rPr lang="ru-RU" dirty="0"/>
              <a:t>, </a:t>
            </a:r>
            <a:r>
              <a:rPr lang="ru-RU" dirty="0" err="1"/>
              <a:t>зачісок</a:t>
            </a:r>
            <a:r>
              <a:rPr lang="ru-RU" dirty="0"/>
              <a:t> та </a:t>
            </a:r>
            <a:r>
              <a:rPr lang="ru-RU" dirty="0" err="1"/>
              <a:t>аксесуарів</a:t>
            </a:r>
            <a:r>
              <a:rPr lang="ru-RU" dirty="0"/>
              <a:t> у </a:t>
            </a:r>
            <a:r>
              <a:rPr lang="ru-RU" dirty="0" err="1"/>
              <a:t>композиції</a:t>
            </a:r>
            <a:r>
              <a:rPr lang="ru-RU" dirty="0"/>
              <a:t> костюма, </a:t>
            </a:r>
            <a:endParaRPr lang="ru-RU" dirty="0" smtClean="0"/>
          </a:p>
          <a:p>
            <a:pPr algn="just"/>
            <a:r>
              <a:rPr lang="ru-RU" dirty="0" err="1" smtClean="0"/>
              <a:t>типи</a:t>
            </a:r>
            <a:r>
              <a:rPr lang="ru-RU" dirty="0" smtClean="0"/>
              <a:t> </a:t>
            </a:r>
            <a:r>
              <a:rPr lang="ru-RU" dirty="0" err="1"/>
              <a:t>одягу</a:t>
            </a:r>
            <a:r>
              <a:rPr lang="ru-RU" dirty="0"/>
              <a:t> </a:t>
            </a:r>
            <a:r>
              <a:rPr lang="ru-RU" dirty="0" err="1" smtClean="0"/>
              <a:t>історичного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національного</a:t>
            </a:r>
            <a:r>
              <a:rPr lang="ru-RU" dirty="0"/>
              <a:t> костюма, </a:t>
            </a:r>
            <a:r>
              <a:rPr lang="ru-RU" dirty="0" err="1"/>
              <a:t>колористику</a:t>
            </a:r>
            <a:r>
              <a:rPr lang="ru-RU" dirty="0"/>
              <a:t> і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обробки</a:t>
            </a:r>
            <a:r>
              <a:rPr lang="ru-RU" dirty="0"/>
              <a:t>, </a:t>
            </a:r>
            <a:endParaRPr lang="ru-RU" dirty="0" smtClean="0"/>
          </a:p>
          <a:p>
            <a:pPr algn="just"/>
            <a:r>
              <a:rPr lang="ru-RU" dirty="0" err="1" smtClean="0"/>
              <a:t>види</a:t>
            </a:r>
            <a:r>
              <a:rPr lang="ru-RU" dirty="0" smtClean="0"/>
              <a:t> </a:t>
            </a:r>
            <a:r>
              <a:rPr lang="ru-RU" dirty="0" err="1"/>
              <a:t>декорування</a:t>
            </a:r>
            <a:r>
              <a:rPr lang="ru-RU" dirty="0"/>
              <a:t>;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творчого</a:t>
            </a:r>
            <a:r>
              <a:rPr lang="ru-RU" dirty="0"/>
              <a:t> </a:t>
            </a:r>
            <a:r>
              <a:rPr lang="ru-RU" dirty="0" err="1"/>
              <a:t>потенціалу</a:t>
            </a:r>
            <a:r>
              <a:rPr lang="ru-RU" dirty="0"/>
              <a:t> </a:t>
            </a:r>
            <a:r>
              <a:rPr lang="ru-RU" dirty="0" err="1"/>
              <a:t>майбутнього</a:t>
            </a:r>
            <a:r>
              <a:rPr lang="ru-RU" dirty="0"/>
              <a:t> </a:t>
            </a:r>
            <a:r>
              <a:rPr lang="ru-RU" dirty="0" err="1"/>
              <a:t>фахівця</a:t>
            </a:r>
            <a:r>
              <a:rPr lang="ru-RU" dirty="0"/>
              <a:t> шляхом </a:t>
            </a: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художньо-композиційної</a:t>
            </a:r>
            <a:r>
              <a:rPr lang="ru-RU" dirty="0"/>
              <a:t> </a:t>
            </a:r>
            <a:r>
              <a:rPr lang="ru-RU" dirty="0" err="1"/>
              <a:t>побудови</a:t>
            </a:r>
            <a:r>
              <a:rPr lang="ru-RU" dirty="0"/>
              <a:t> </a:t>
            </a:r>
            <a:r>
              <a:rPr lang="ru-RU" dirty="0" err="1"/>
              <a:t>історичного</a:t>
            </a:r>
            <a:r>
              <a:rPr lang="ru-RU" dirty="0"/>
              <a:t> костюма як </a:t>
            </a:r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творчості</a:t>
            </a:r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/>
              <a:t>підходи</a:t>
            </a:r>
            <a:r>
              <a:rPr lang="ru-RU" b="1" dirty="0"/>
              <a:t> до </a:t>
            </a:r>
            <a:r>
              <a:rPr lang="ru-RU" b="1" dirty="0" err="1"/>
              <a:t>вивчення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632776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465</TotalTime>
  <Words>195</Words>
  <Application>Microsoft Office PowerPoint</Application>
  <PresentationFormat>Экран (4:3)</PresentationFormat>
  <Paragraphs>41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Calibri</vt:lpstr>
      <vt:lpstr>Constantia</vt:lpstr>
      <vt:lpstr>Wingdings 2</vt:lpstr>
      <vt:lpstr>Бумажная</vt:lpstr>
      <vt:lpstr>Історія моди і сучасність</vt:lpstr>
      <vt:lpstr>Лекція 1-2. </vt:lpstr>
      <vt:lpstr>Мета та завдання</vt:lpstr>
      <vt:lpstr>Цілями курсу є</vt:lpstr>
      <vt:lpstr>Література</vt:lpstr>
      <vt:lpstr>Література</vt:lpstr>
      <vt:lpstr>підходи до вивчення </vt:lpstr>
      <vt:lpstr>підходи до вивчення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Одяг в середні віки</dc:title>
  <cp:lastModifiedBy>Оксана</cp:lastModifiedBy>
  <cp:revision>62</cp:revision>
  <dcterms:modified xsi:type="dcterms:W3CDTF">2023-12-25T00:37:45Z</dcterms:modified>
</cp:coreProperties>
</file>