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4" r:id="rId1"/>
  </p:sldMasterIdLst>
  <p:sldIdLst>
    <p:sldId id="256" r:id="rId2"/>
    <p:sldId id="257" r:id="rId3"/>
    <p:sldId id="258" r:id="rId4"/>
    <p:sldId id="296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308" r:id="rId15"/>
    <p:sldId id="309" r:id="rId16"/>
    <p:sldId id="310" r:id="rId17"/>
    <p:sldId id="311" r:id="rId18"/>
    <p:sldId id="314" r:id="rId19"/>
    <p:sldId id="312" r:id="rId20"/>
    <p:sldId id="313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352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7037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3512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67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9355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2340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107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9075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4479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9260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538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2777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2618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227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5978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5831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4685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5308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9/16/2025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113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ransition>
    <p:fade thruBlk="1"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nLC8evpkRA" TargetMode="External"/><Relationship Id="rId2" Type="http://schemas.openxmlformats.org/officeDocument/2006/relationships/hyperlink" Target="https://www.youtube.com/watch?v=t1NEAZsOScM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roA6O2TKX1k" TargetMode="External"/><Relationship Id="rId2" Type="http://schemas.openxmlformats.org/officeDocument/2006/relationships/hyperlink" Target="https://www.youtube.com/watch?v=GnhumoJK-Lo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Gw79MMA_4fY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Соціальні технології в рекламі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noProof="1"/>
              <a:t>Лекція </a:t>
            </a:r>
            <a:r>
              <a:rPr lang="uk-UA" sz="4000" b="1" noProof="1"/>
              <a:t>2</a:t>
            </a:r>
            <a:r>
              <a:rPr lang="en-US" sz="4000" b="1" noProof="1"/>
              <a:t>: </a:t>
            </a:r>
            <a:r>
              <a:rPr lang="ru-RU" sz="4000" b="1" noProof="1"/>
              <a:t>Особливості впливу реклами на масову свідомість</a:t>
            </a:r>
            <a:endParaRPr lang="en-US" sz="4000" b="1" noProof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b="1" noProof="1"/>
              <a:t>Поняття та ефекти масової свідомості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6158" y="2277213"/>
            <a:ext cx="8557404" cy="4195481"/>
          </a:xfrm>
        </p:spPr>
        <p:txBody>
          <a:bodyPr>
            <a:normAutofit/>
          </a:bodyPr>
          <a:lstStyle/>
          <a:p>
            <a:endParaRPr lang="uk-UA" noProof="1" smtClean="0"/>
          </a:p>
          <a:p>
            <a:pPr marL="0" indent="0">
              <a:buNone/>
            </a:pPr>
            <a:r>
              <a:rPr lang="uk-UA" sz="2400" b="1" u="sng" dirty="0"/>
              <a:t>Ключові характеристики масової свідомості</a:t>
            </a:r>
            <a:r>
              <a:rPr lang="uk-UA" sz="2400" b="1" u="sng" dirty="0" smtClean="0"/>
              <a:t>:</a:t>
            </a:r>
          </a:p>
          <a:p>
            <a:pPr marL="0" indent="0">
              <a:buNone/>
            </a:pPr>
            <a:r>
              <a:rPr lang="uk-UA" sz="2000" b="1" i="1" u="sng" dirty="0" smtClean="0"/>
              <a:t>Колективний </a:t>
            </a:r>
            <a:r>
              <a:rPr lang="uk-UA" sz="2000" b="1" i="1" u="sng" dirty="0"/>
              <a:t>характер. </a:t>
            </a:r>
            <a:r>
              <a:rPr lang="uk-UA" sz="2000" dirty="0"/>
              <a:t>Вона виникає і функціонує на рівні соціальної спільноти, а не окремої особистості. Її елементи — це не приватні думки, а спільні уявлення, що поширюються через канали масової комунікації</a:t>
            </a:r>
            <a:r>
              <a:rPr lang="uk-UA" sz="2000" dirty="0" smtClean="0"/>
              <a:t>.</a:t>
            </a:r>
          </a:p>
          <a:p>
            <a:pPr marL="0" indent="0">
              <a:buNone/>
            </a:pPr>
            <a:r>
              <a:rPr lang="uk-UA" sz="2000" b="1" i="1" u="sng" dirty="0" smtClean="0"/>
              <a:t>Синкретичність </a:t>
            </a:r>
            <a:r>
              <a:rPr lang="uk-UA" sz="2000" b="1" i="1" u="sng" dirty="0"/>
              <a:t>(змішаність).</a:t>
            </a:r>
            <a:r>
              <a:rPr lang="uk-UA" sz="2000" dirty="0"/>
              <a:t> Масова свідомість є неоднорідною. Вона поєднує в собі як раціональні елементи (знання, ідеї), так і ірраціональні (міфи, емоції, настрої). Саме ця синкретичність робить її вразливою для маніпуляцій, оскільки емоційний вплив часто переважає </a:t>
            </a:r>
            <a:r>
              <a:rPr lang="uk-UA" sz="2000" dirty="0" smtClean="0"/>
              <a:t>логіку і раціональність.</a:t>
            </a:r>
            <a:endParaRPr lang="en-US" sz="2000" b="1" u="sng" noProof="1"/>
          </a:p>
        </p:txBody>
      </p:sp>
    </p:spTree>
    <p:extLst>
      <p:ext uri="{BB962C8B-B14F-4D97-AF65-F5344CB8AC3E}">
        <p14:creationId xmlns:p14="http://schemas.microsoft.com/office/powerpoint/2010/main" val="16800570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b="1" noProof="1"/>
              <a:t>Поняття та ефекти масової свідомості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6158" y="2277213"/>
            <a:ext cx="8557404" cy="4195481"/>
          </a:xfrm>
        </p:spPr>
        <p:txBody>
          <a:bodyPr>
            <a:normAutofit/>
          </a:bodyPr>
          <a:lstStyle/>
          <a:p>
            <a:endParaRPr lang="uk-UA" noProof="1" smtClean="0"/>
          </a:p>
          <a:p>
            <a:pPr marL="0" indent="0">
              <a:buNone/>
            </a:pPr>
            <a:r>
              <a:rPr lang="uk-UA" sz="2400" b="1" u="sng" dirty="0"/>
              <a:t>Ключові характеристики масової свідомості</a:t>
            </a:r>
            <a:r>
              <a:rPr lang="uk-UA" sz="2400" b="1" u="sng" dirty="0" smtClean="0"/>
              <a:t>:</a:t>
            </a:r>
          </a:p>
          <a:p>
            <a:pPr marL="0" indent="0">
              <a:buNone/>
            </a:pPr>
            <a:r>
              <a:rPr lang="uk-UA" sz="2000" b="1" i="1" u="sng" dirty="0"/>
              <a:t>Стереотипність. </a:t>
            </a:r>
            <a:r>
              <a:rPr lang="uk-UA" sz="2000" dirty="0"/>
              <a:t>Масова свідомість оперує спрощеними, схематичними образами — соціальними стереотипами. Вони допомагають швидко сприймати та інтерпретувати великий обсяг інформації, але водночас роблять її некритичною. Реклама активно використовує ці стереотипи, щоб "упакувати" складні ідеї у прості та зрозумілі образи</a:t>
            </a:r>
            <a:r>
              <a:rPr lang="uk-UA" sz="2000" dirty="0" smtClean="0"/>
              <a:t>.</a:t>
            </a:r>
          </a:p>
          <a:p>
            <a:pPr marL="0" indent="0">
              <a:buNone/>
            </a:pPr>
            <a:r>
              <a:rPr lang="uk-UA" sz="2000" b="1" i="1" u="sng" dirty="0" smtClean="0"/>
              <a:t>Імпульсивність</a:t>
            </a:r>
            <a:r>
              <a:rPr lang="uk-UA" sz="2000" b="1" i="1" u="sng" dirty="0"/>
              <a:t>. </a:t>
            </a:r>
            <a:r>
              <a:rPr lang="uk-UA" sz="2000" dirty="0"/>
              <a:t>Вона часто піддається впливу "моди", трендів і короткострокових емоційних сплесків, що робить її ідеальним об'єктом для рекламного впливу, який орієнтується на швидке, імпульсивне рішення.</a:t>
            </a:r>
            <a:endParaRPr lang="en-US" sz="2000" noProof="1"/>
          </a:p>
        </p:txBody>
      </p:sp>
    </p:spTree>
    <p:extLst>
      <p:ext uri="{BB962C8B-B14F-4D97-AF65-F5344CB8AC3E}">
        <p14:creationId xmlns:p14="http://schemas.microsoft.com/office/powerpoint/2010/main" val="6430918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b="1" noProof="1"/>
              <a:t>Поняття та ефекти масової свідомості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6158" y="2277213"/>
            <a:ext cx="9877246" cy="4195481"/>
          </a:xfrm>
        </p:spPr>
        <p:txBody>
          <a:bodyPr>
            <a:normAutofit fontScale="92500"/>
          </a:bodyPr>
          <a:lstStyle/>
          <a:p>
            <a:endParaRPr lang="uk-UA" noProof="1" smtClean="0"/>
          </a:p>
          <a:p>
            <a:r>
              <a:rPr lang="uk-UA" sz="2400" dirty="0"/>
              <a:t>Таким чином, реклама як соціальна технологія працює саме з цими характеристиками масової свідомості. Вона використовує: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b="1" dirty="0"/>
              <a:t>Стереотипи</a:t>
            </a:r>
            <a:r>
              <a:rPr lang="uk-UA" sz="2400" dirty="0"/>
              <a:t>, щоб спростити повідомлення.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b="1" dirty="0"/>
              <a:t>Емоції</a:t>
            </a:r>
            <a:r>
              <a:rPr lang="uk-UA" sz="2400" dirty="0"/>
              <a:t>, щоб обійти раціональний аналіз.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b="1" dirty="0"/>
              <a:t>Повторення</a:t>
            </a:r>
            <a:r>
              <a:rPr lang="uk-UA" sz="2400" dirty="0"/>
              <a:t>, щоб закріпити ідею в інертній свідомості.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b="1" dirty="0"/>
              <a:t>Актуальні настрої</a:t>
            </a:r>
            <a:r>
              <a:rPr lang="uk-UA" sz="2400" dirty="0"/>
              <a:t>, щоб швидко "вбудуватися" в колективний потік думок.</a:t>
            </a:r>
          </a:p>
          <a:p>
            <a:r>
              <a:rPr lang="uk-UA" sz="2400" dirty="0"/>
              <a:t>Саме тому розуміння природи масової свідомості є першим кроком до аналізу механізмів рекламного впливу.</a:t>
            </a:r>
          </a:p>
        </p:txBody>
      </p:sp>
    </p:spTree>
    <p:extLst>
      <p:ext uri="{BB962C8B-B14F-4D97-AF65-F5344CB8AC3E}">
        <p14:creationId xmlns:p14="http://schemas.microsoft.com/office/powerpoint/2010/main" val="36027203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noProof="1" smtClean="0"/>
              <a:t>Як реклама конструює соціальні ідеали та норми, використовуючи особливості масової свідомості</a:t>
            </a:r>
            <a:endParaRPr lang="uk-UA" sz="2800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6158" y="2277213"/>
            <a:ext cx="9877246" cy="4195481"/>
          </a:xfrm>
        </p:spPr>
        <p:txBody>
          <a:bodyPr>
            <a:normAutofit fontScale="92500" lnSpcReduction="20000"/>
          </a:bodyPr>
          <a:lstStyle/>
          <a:p>
            <a:endParaRPr lang="uk-UA" noProof="1" smtClean="0"/>
          </a:p>
          <a:p>
            <a:r>
              <a:rPr lang="uk-UA" sz="2400" dirty="0"/>
              <a:t>Реклама працює з </a:t>
            </a:r>
            <a:r>
              <a:rPr lang="uk-UA" sz="2400" b="1" dirty="0"/>
              <a:t>синкретичністю</a:t>
            </a:r>
            <a:r>
              <a:rPr lang="uk-UA" sz="2400" dirty="0"/>
              <a:t> (змішаністю) масової свідомості, де раціональне поєднується з ірраціональним. </a:t>
            </a:r>
            <a:endParaRPr lang="uk-UA" sz="2400" dirty="0" smtClean="0"/>
          </a:p>
          <a:p>
            <a:r>
              <a:rPr lang="uk-UA" sz="2400" dirty="0" smtClean="0"/>
              <a:t>Вона </a:t>
            </a:r>
            <a:r>
              <a:rPr lang="uk-UA" sz="2400" dirty="0"/>
              <a:t>не просто надає інформацію про товар, а створює навколо нього ідеалізований візуальний образ. Ця "ілюзорна реальність" поєднує продукт із мріями, цінностями та емоціями, роблячи його частиною бажаного </a:t>
            </a:r>
            <a:r>
              <a:rPr lang="uk-UA" sz="2400" dirty="0" smtClean="0"/>
              <a:t>світу.</a:t>
            </a:r>
          </a:p>
          <a:p>
            <a:r>
              <a:rPr lang="uk-UA" sz="2400" dirty="0" smtClean="0"/>
              <a:t>Наприклад</a:t>
            </a:r>
            <a:r>
              <a:rPr lang="uk-UA" sz="2400" dirty="0"/>
              <a:t>, реклама побутової хімії показує ідеально чистий дім і щасливу родину, де ніколи не буває безладу. Вона не продає засіб, а продає ідеал, який вбудовується в колективне уявлення про </a:t>
            </a:r>
            <a:r>
              <a:rPr lang="uk-UA" sz="2400" dirty="0" smtClean="0"/>
              <a:t>«щасливий дім» та чистоту.</a:t>
            </a:r>
          </a:p>
          <a:p>
            <a:r>
              <a:rPr lang="uk-UA" sz="2400" dirty="0" smtClean="0"/>
              <a:t>Приклад реклами</a:t>
            </a:r>
            <a:r>
              <a:rPr lang="uk-UA" sz="2400" dirty="0" smtClean="0"/>
              <a:t>:</a:t>
            </a:r>
            <a:r>
              <a:rPr lang="en-US" sz="2400" dirty="0"/>
              <a:t> https://www.youtube.com/watch?v=RFuWf5DQ0A4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439790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noProof="1" smtClean="0"/>
              <a:t>Як реклама конструює соціальні ідеали та норми, використовуючи особливості масової свідомості</a:t>
            </a:r>
            <a:endParaRPr lang="uk-UA" sz="2800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6158" y="2277213"/>
            <a:ext cx="9877246" cy="4382379"/>
          </a:xfrm>
        </p:spPr>
        <p:txBody>
          <a:bodyPr>
            <a:normAutofit fontScale="77500" lnSpcReduction="20000"/>
          </a:bodyPr>
          <a:lstStyle/>
          <a:p>
            <a:endParaRPr lang="uk-UA" noProof="1" smtClean="0"/>
          </a:p>
          <a:p>
            <a:r>
              <a:rPr lang="uk-UA" sz="2400" dirty="0"/>
              <a:t>Реклама використовує </a:t>
            </a:r>
            <a:r>
              <a:rPr lang="uk-UA" sz="2400" b="1" dirty="0"/>
              <a:t>ірраціональність</a:t>
            </a:r>
            <a:r>
              <a:rPr lang="uk-UA" sz="2400" dirty="0"/>
              <a:t> та </a:t>
            </a:r>
            <a:r>
              <a:rPr lang="uk-UA" sz="2400" b="1" dirty="0"/>
              <a:t>імпульсивність</a:t>
            </a:r>
            <a:r>
              <a:rPr lang="uk-UA" sz="2400" dirty="0"/>
              <a:t> масової свідомості, нав'язуючи прості рішення для складних проблем. Вона створює прямий зв'язок між володінням певними товарами та досягненням успіху, щастя чи соціального статусу.</a:t>
            </a:r>
          </a:p>
          <a:p>
            <a:r>
              <a:rPr lang="uk-UA" sz="2400" b="1" dirty="0"/>
              <a:t>Ідеал </a:t>
            </a:r>
            <a:r>
              <a:rPr lang="uk-UA" sz="2400" b="1" dirty="0" smtClean="0"/>
              <a:t>успіху.</a:t>
            </a:r>
            <a:r>
              <a:rPr lang="uk-UA" sz="2400" dirty="0" smtClean="0"/>
              <a:t> </a:t>
            </a:r>
            <a:r>
              <a:rPr lang="uk-UA" sz="2400" dirty="0"/>
              <a:t>Реклама дорогих автомобілів чи годинників позиціонує їх не як предмети, а як символи досягнень. Завдяки постійній демонстрації цих символів, масова свідомість починає асоціювати матеріальний достаток із особистим успіхом. Це формує ядро </a:t>
            </a:r>
            <a:r>
              <a:rPr lang="uk-UA" sz="2400" b="1" dirty="0"/>
              <a:t>ідеології </a:t>
            </a:r>
            <a:r>
              <a:rPr lang="uk-UA" sz="2400" b="1" dirty="0" smtClean="0"/>
              <a:t>конс</a:t>
            </a:r>
            <a:r>
              <a:rPr lang="uk-UA" sz="2400" b="1" dirty="0"/>
              <a:t>ь</a:t>
            </a:r>
            <a:r>
              <a:rPr lang="uk-UA" sz="2400" b="1" dirty="0" smtClean="0"/>
              <a:t>юмеризму</a:t>
            </a:r>
            <a:r>
              <a:rPr lang="uk-UA" sz="2400" dirty="0"/>
              <a:t>, де цінність людини вимірюється її здатністю споживати.</a:t>
            </a:r>
          </a:p>
          <a:p>
            <a:r>
              <a:rPr lang="uk-UA" sz="2400" b="1" dirty="0"/>
              <a:t>Ідеал </a:t>
            </a:r>
            <a:r>
              <a:rPr lang="uk-UA" sz="2400" b="1" dirty="0" smtClean="0"/>
              <a:t>щастя.</a:t>
            </a:r>
            <a:r>
              <a:rPr lang="uk-UA" sz="2400" dirty="0" smtClean="0"/>
              <a:t> </a:t>
            </a:r>
            <a:r>
              <a:rPr lang="uk-UA" sz="2400" dirty="0"/>
              <a:t>Реклама не продає напій, а продає відчуття радості та єднання з друзями. Це звернення до глибинних соціальних потреб, що створює емоційний зв'язок і робить продукт бажаним, навіть якщо раціональної потреби в ньому немає</a:t>
            </a:r>
            <a:r>
              <a:rPr lang="uk-UA" sz="2400" dirty="0" smtClean="0"/>
              <a:t>.</a:t>
            </a:r>
          </a:p>
          <a:p>
            <a:r>
              <a:rPr lang="uk-UA" sz="2400" dirty="0" smtClean="0"/>
              <a:t>Приклади реклами: </a:t>
            </a:r>
            <a:r>
              <a:rPr lang="en-GB" sz="2400" dirty="0">
                <a:hlinkClick r:id="rId2"/>
              </a:rPr>
              <a:t>https://</a:t>
            </a:r>
            <a:r>
              <a:rPr lang="en-GB" sz="2400" dirty="0" smtClean="0">
                <a:hlinkClick r:id="rId2"/>
              </a:rPr>
              <a:t>www.youtube.com/watch?v=t1NEAZsOScM</a:t>
            </a:r>
            <a:endParaRPr lang="uk-UA" sz="2400" dirty="0" smtClean="0"/>
          </a:p>
          <a:p>
            <a:r>
              <a:rPr lang="en-GB" sz="2400" dirty="0">
                <a:hlinkClick r:id="rId3"/>
              </a:rPr>
              <a:t>https://</a:t>
            </a:r>
            <a:r>
              <a:rPr lang="en-GB" sz="2400" dirty="0" smtClean="0">
                <a:hlinkClick r:id="rId3"/>
              </a:rPr>
              <a:t>www.youtube.com/watch?v=NnLC8evpkRA</a:t>
            </a:r>
            <a:endParaRPr lang="uk-UA" sz="2400" dirty="0" smtClean="0"/>
          </a:p>
          <a:p>
            <a:pPr marL="0" indent="0">
              <a:buNone/>
            </a:pP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0995176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noProof="1" smtClean="0"/>
              <a:t>Як реклама конструює соціальні ідеали та норми, використовуючи особливості масової свідомості</a:t>
            </a:r>
            <a:endParaRPr lang="uk-UA" sz="2800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6158" y="2277213"/>
            <a:ext cx="9877246" cy="4382379"/>
          </a:xfrm>
        </p:spPr>
        <p:txBody>
          <a:bodyPr>
            <a:normAutofit fontScale="85000" lnSpcReduction="20000"/>
          </a:bodyPr>
          <a:lstStyle/>
          <a:p>
            <a:endParaRPr lang="uk-UA" noProof="1" smtClean="0"/>
          </a:p>
          <a:p>
            <a:r>
              <a:rPr lang="uk-UA" sz="2400" b="1" dirty="0" smtClean="0"/>
              <a:t>Створення </a:t>
            </a:r>
            <a:r>
              <a:rPr lang="uk-UA" sz="2400" b="1" dirty="0"/>
              <a:t>"ілюзорної норми" та стимулювання </a:t>
            </a:r>
            <a:r>
              <a:rPr lang="uk-UA" sz="2400" b="1" dirty="0" smtClean="0"/>
              <a:t>потреби</a:t>
            </a:r>
            <a:endParaRPr lang="en-US" sz="2400" b="1" dirty="0" smtClean="0"/>
          </a:p>
          <a:p>
            <a:r>
              <a:rPr lang="uk-UA" sz="2400" dirty="0" smtClean="0"/>
              <a:t>Одним </a:t>
            </a:r>
            <a:r>
              <a:rPr lang="uk-UA" sz="2400" dirty="0"/>
              <a:t>із найпотужніших механізмів є використання стереотипності масової свідомості. Реклама, постійно транслюючи спрощені та ідеалізовані образи, перетворює їх на нові соціальні норми</a:t>
            </a:r>
            <a:r>
              <a:rPr lang="uk-UA" sz="2400" dirty="0" smtClean="0"/>
              <a:t>.</a:t>
            </a:r>
            <a:endParaRPr lang="en-US" sz="2400" dirty="0" smtClean="0"/>
          </a:p>
          <a:p>
            <a:r>
              <a:rPr lang="uk-UA" sz="2400" dirty="0" smtClean="0"/>
              <a:t>Коли </a:t>
            </a:r>
            <a:r>
              <a:rPr lang="uk-UA" sz="2400" dirty="0"/>
              <a:t>певні ідеали зовнішності, способу життя чи матеріального добробуту безперервно демонструються, вони починають сприйматися як стандарт. У тих, хто не відповідає цим стандартам, виникає почуття неповноцінності. Це, своєю чергою, стимулює потребу у придбанні товарів, які обіцяють "наблизити" до ілюзорної норми. Таким чином, реклама не просто задовольняє наявні потреби, а активно їх створює</a:t>
            </a:r>
            <a:r>
              <a:rPr lang="uk-UA" sz="2400" dirty="0" smtClean="0"/>
              <a:t>.</a:t>
            </a:r>
            <a:endParaRPr lang="en-US" sz="2400" dirty="0" smtClean="0"/>
          </a:p>
          <a:p>
            <a:r>
              <a:rPr lang="uk-UA" sz="2400" dirty="0" smtClean="0"/>
              <a:t>Таким </a:t>
            </a:r>
            <a:r>
              <a:rPr lang="uk-UA" sz="2400" dirty="0"/>
              <a:t>чином, реклама є потужною соціальною технологією, яка, досконало розуміючи природу масової свідомості, здатна конструювати нові реальності, ідеали та норми, що керують поведінкою споживачів.</a:t>
            </a:r>
          </a:p>
        </p:txBody>
      </p:sp>
    </p:spTree>
    <p:extLst>
      <p:ext uri="{BB962C8B-B14F-4D97-AF65-F5344CB8AC3E}">
        <p14:creationId xmlns:p14="http://schemas.microsoft.com/office/powerpoint/2010/main" val="11831489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noProof="1" smtClean="0"/>
              <a:t>Як реклама конструює соціальні ідеали та норми, використовуючи особливості масової свідомості</a:t>
            </a:r>
            <a:endParaRPr lang="uk-UA" sz="2800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6158" y="2277213"/>
            <a:ext cx="9877246" cy="4382379"/>
          </a:xfrm>
        </p:spPr>
        <p:txBody>
          <a:bodyPr>
            <a:normAutofit/>
          </a:bodyPr>
          <a:lstStyle/>
          <a:p>
            <a:endParaRPr lang="uk-UA" noProof="1" smtClean="0"/>
          </a:p>
          <a:p>
            <a:r>
              <a:rPr lang="uk-UA" sz="2400" b="1" dirty="0" smtClean="0"/>
              <a:t>Створення </a:t>
            </a:r>
            <a:r>
              <a:rPr lang="uk-UA" sz="2400" b="1" dirty="0"/>
              <a:t>"ілюзорної норми" та стимулювання </a:t>
            </a:r>
            <a:r>
              <a:rPr lang="uk-UA" sz="2400" b="1" dirty="0" smtClean="0"/>
              <a:t>потреби</a:t>
            </a:r>
            <a:endParaRPr lang="en-US" sz="2400" b="1" dirty="0" smtClean="0"/>
          </a:p>
          <a:p>
            <a:r>
              <a:rPr lang="uk-UA" sz="2000" dirty="0"/>
              <a:t>Класичним і найяскравішим прикладом цієї технології є </a:t>
            </a:r>
            <a:r>
              <a:rPr lang="uk-UA" sz="2000" b="1" dirty="0"/>
              <a:t>реклама косметичних та антивікових засобів</a:t>
            </a:r>
            <a:r>
              <a:rPr lang="uk-UA" sz="2000" dirty="0"/>
              <a:t>.</a:t>
            </a:r>
          </a:p>
          <a:p>
            <a:r>
              <a:rPr lang="uk-UA" sz="2000" dirty="0" smtClean="0"/>
              <a:t>Як працює є ця технологія?</a:t>
            </a:r>
          </a:p>
          <a:p>
            <a:pPr marL="0" indent="0">
              <a:buNone/>
            </a:pPr>
            <a:r>
              <a:rPr lang="uk-UA" sz="2000" dirty="0" smtClean="0"/>
              <a:t>1. Реклама </a:t>
            </a:r>
            <a:r>
              <a:rPr lang="uk-UA" sz="2000" dirty="0"/>
              <a:t>демонструє ідеалізований образ жінки (або чоловіка) з бездоганною, сяючою шкірою, без єдиної зморшки чи недосконалості. Часто це актори чи моделі, зйомки яких додатково ретушують. Таким чином, </a:t>
            </a:r>
            <a:r>
              <a:rPr lang="uk-UA" sz="2000" b="1" dirty="0"/>
              <a:t>"норма" краси</a:t>
            </a:r>
            <a:r>
              <a:rPr lang="uk-UA" sz="2000" dirty="0"/>
              <a:t> створюється штучно, як щось абсолютно досяжне і необхідне.</a:t>
            </a:r>
          </a:p>
        </p:txBody>
      </p:sp>
    </p:spTree>
    <p:extLst>
      <p:ext uri="{BB962C8B-B14F-4D97-AF65-F5344CB8AC3E}">
        <p14:creationId xmlns:p14="http://schemas.microsoft.com/office/powerpoint/2010/main" val="16467134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noProof="1" smtClean="0"/>
              <a:t>Як реклама конструює соціальні ідеали та норми, використовуючи особливості масової свідомості</a:t>
            </a:r>
            <a:endParaRPr lang="uk-UA" sz="2800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6158" y="2277213"/>
            <a:ext cx="9877246" cy="4382379"/>
          </a:xfrm>
        </p:spPr>
        <p:txBody>
          <a:bodyPr>
            <a:normAutofit/>
          </a:bodyPr>
          <a:lstStyle/>
          <a:p>
            <a:endParaRPr lang="uk-UA" noProof="1" smtClean="0"/>
          </a:p>
          <a:p>
            <a:pPr marL="0" indent="0">
              <a:buNone/>
            </a:pPr>
            <a:r>
              <a:rPr lang="en-US" sz="2400" b="1" dirty="0" smtClean="0"/>
              <a:t>2. </a:t>
            </a:r>
            <a:r>
              <a:rPr lang="uk-UA" sz="2400" b="1" dirty="0" smtClean="0"/>
              <a:t>Стимулювання </a:t>
            </a:r>
            <a:r>
              <a:rPr lang="uk-UA" sz="2400" b="1" dirty="0"/>
              <a:t>почуття </a:t>
            </a:r>
            <a:r>
              <a:rPr lang="uk-UA" sz="2400" b="1" dirty="0" smtClean="0"/>
              <a:t>неповноцінності</a:t>
            </a:r>
            <a:r>
              <a:rPr lang="en-US" sz="2400" b="1" dirty="0" smtClean="0"/>
              <a:t>.</a:t>
            </a:r>
            <a:r>
              <a:rPr lang="uk-UA" sz="2400" dirty="0" smtClean="0"/>
              <a:t> </a:t>
            </a:r>
            <a:r>
              <a:rPr lang="uk-UA" sz="2400" dirty="0"/>
              <a:t>Коли глядач бачить цей "ідеал", він несвідомо порівнює його зі своїм обличчям. Виникає почуття, що його власна шкіра недостатньо досконала, "старіша" або потребує "виправлення". </a:t>
            </a:r>
            <a:endParaRPr lang="en-US" sz="2400" dirty="0" smtClean="0"/>
          </a:p>
          <a:p>
            <a:pPr marL="0" indent="0">
              <a:buNone/>
            </a:pPr>
            <a:r>
              <a:rPr lang="uk-UA" sz="2400" dirty="0" smtClean="0"/>
              <a:t>Реклама </a:t>
            </a:r>
            <a:r>
              <a:rPr lang="uk-UA" sz="2400" dirty="0"/>
              <a:t>не говорить прямо, що ви "погані", але створює таку атмосферу, де ваші природні ознаки (зморшки, пори) здаються проблемою, що потребує негайного вирішення.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8310169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noProof="1" smtClean="0"/>
              <a:t>Як реклама конструює соціальні ідеали та норми, використовуючи особливості масової свідомості</a:t>
            </a:r>
            <a:endParaRPr lang="uk-UA" sz="2800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6158" y="2277213"/>
            <a:ext cx="9877246" cy="4382379"/>
          </a:xfrm>
        </p:spPr>
        <p:txBody>
          <a:bodyPr>
            <a:normAutofit fontScale="92500" lnSpcReduction="10000"/>
          </a:bodyPr>
          <a:lstStyle/>
          <a:p>
            <a:endParaRPr lang="uk-UA" noProof="1" smtClean="0"/>
          </a:p>
          <a:p>
            <a:pPr marL="0" indent="0">
              <a:buNone/>
            </a:pPr>
            <a:r>
              <a:rPr lang="uk-UA" sz="2400" b="1" noProof="1" smtClean="0"/>
              <a:t>3. Створення потреби у продукті.</a:t>
            </a:r>
          </a:p>
          <a:p>
            <a:pPr marL="0" indent="0">
              <a:buNone/>
            </a:pPr>
            <a:r>
              <a:rPr lang="uk-UA" sz="2400" noProof="1" smtClean="0"/>
              <a:t>Нарешті, реклама пропонує свій крем чи сироватку як єдиний шлях до "ідеальної норми". Вона продає не просто косметичний засіб, а </a:t>
            </a:r>
            <a:r>
              <a:rPr lang="uk-UA" sz="2400" b="1" noProof="1" smtClean="0"/>
              <a:t>обіцянку повернути молодість, впевненість і привабливість</a:t>
            </a:r>
            <a:r>
              <a:rPr lang="uk-UA" sz="2400" noProof="1" smtClean="0"/>
              <a:t>. У результаті, людина купує продукт не тому, що в неї була раціональна потреба у зволоженні шкіри, а тому, що в неї штучно створили потребу боротися з "недоліком", якого не існувало, поки його не показала </a:t>
            </a:r>
            <a:r>
              <a:rPr lang="uk-UA" sz="2400" noProof="1" smtClean="0"/>
              <a:t>реклама</a:t>
            </a:r>
            <a:r>
              <a:rPr lang="uk-UA" sz="2400" noProof="1" smtClean="0"/>
              <a:t>.</a:t>
            </a:r>
          </a:p>
          <a:p>
            <a:pPr marL="0" indent="0">
              <a:buNone/>
            </a:pPr>
            <a:r>
              <a:rPr lang="uk-UA" sz="2400" noProof="1" smtClean="0"/>
              <a:t>Приклади: </a:t>
            </a:r>
            <a:r>
              <a:rPr lang="en-GB" sz="2400" noProof="1">
                <a:hlinkClick r:id="rId2"/>
              </a:rPr>
              <a:t>https</a:t>
            </a:r>
            <a:r>
              <a:rPr lang="en-GB" sz="2400" noProof="1">
                <a:hlinkClick r:id="rId2"/>
              </a:rPr>
              <a:t>://</a:t>
            </a:r>
            <a:r>
              <a:rPr lang="en-GB" sz="2400" noProof="1" smtClean="0">
                <a:hlinkClick r:id="rId2"/>
              </a:rPr>
              <a:t>www.youtube.com/watch?v=GnhumoJK-Lo</a:t>
            </a:r>
            <a:endParaRPr lang="uk-UA" sz="2400" noProof="1" smtClean="0"/>
          </a:p>
          <a:p>
            <a:pPr marL="0" indent="0">
              <a:buNone/>
            </a:pPr>
            <a:r>
              <a:rPr lang="en-GB" sz="2000" noProof="1">
                <a:hlinkClick r:id="rId3"/>
              </a:rPr>
              <a:t>https</a:t>
            </a:r>
            <a:r>
              <a:rPr lang="en-GB" sz="2000" noProof="1">
                <a:hlinkClick r:id="rId3"/>
              </a:rPr>
              <a:t>://</a:t>
            </a:r>
            <a:r>
              <a:rPr lang="en-GB" sz="2000" noProof="1" smtClean="0">
                <a:hlinkClick r:id="rId3"/>
              </a:rPr>
              <a:t>www.youtube.com/watch?v=roA6O2TKX1k</a:t>
            </a:r>
            <a:endParaRPr lang="uk-UA" sz="2000" noProof="1" smtClean="0"/>
          </a:p>
          <a:p>
            <a:pPr marL="0" indent="0">
              <a:buNone/>
            </a:pPr>
            <a:r>
              <a:rPr lang="en-GB" sz="2000" noProof="1">
                <a:hlinkClick r:id="rId4"/>
              </a:rPr>
              <a:t>https</a:t>
            </a:r>
            <a:r>
              <a:rPr lang="en-GB" sz="2000" noProof="1">
                <a:hlinkClick r:id="rId4"/>
              </a:rPr>
              <a:t>://</a:t>
            </a:r>
            <a:r>
              <a:rPr lang="en-GB" sz="2000" noProof="1" smtClean="0">
                <a:hlinkClick r:id="rId4"/>
              </a:rPr>
              <a:t>www.youtube.com/watch?v=Gw79MMA_4fY</a:t>
            </a:r>
            <a:endParaRPr lang="uk-UA" sz="2000" noProof="1" smtClean="0"/>
          </a:p>
          <a:p>
            <a:pPr marL="0" indent="0">
              <a:buNone/>
            </a:pPr>
            <a:endParaRPr lang="uk-UA" sz="2000" noProof="1"/>
          </a:p>
        </p:txBody>
      </p:sp>
    </p:spTree>
    <p:extLst>
      <p:ext uri="{BB962C8B-B14F-4D97-AF65-F5344CB8AC3E}">
        <p14:creationId xmlns:p14="http://schemas.microsoft.com/office/powerpoint/2010/main" val="24211002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noProof="1" smtClean="0"/>
              <a:t>Як реклама конструює соціальні ідеали та норми, використовуючи особливості масової свідомості</a:t>
            </a:r>
            <a:endParaRPr lang="uk-UA" sz="2800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6158" y="2277213"/>
            <a:ext cx="9877246" cy="4382379"/>
          </a:xfrm>
        </p:spPr>
        <p:txBody>
          <a:bodyPr>
            <a:normAutofit fontScale="70000" lnSpcReduction="20000"/>
          </a:bodyPr>
          <a:lstStyle/>
          <a:p>
            <a:endParaRPr lang="uk-UA" noProof="1" smtClean="0"/>
          </a:p>
          <a:p>
            <a:r>
              <a:rPr lang="uk-UA" sz="2400" dirty="0"/>
              <a:t>Підсумовуючи, реклама у сучасному світі — це значно більше, ніж просто комерційне оголошення. Вона є потужною соціальною технологією, що має прямий вплив на масову свідомість.</a:t>
            </a:r>
          </a:p>
          <a:p>
            <a:pPr marL="0" indent="0">
              <a:buNone/>
            </a:pPr>
            <a:r>
              <a:rPr lang="uk-UA" sz="2400" dirty="0"/>
              <a:t>Ми з'ясували, що </a:t>
            </a:r>
            <a:r>
              <a:rPr lang="uk-UA" sz="2400" dirty="0" smtClean="0"/>
              <a:t>реклама</a:t>
            </a:r>
            <a:endParaRPr lang="uk-UA" sz="2400" dirty="0"/>
          </a:p>
          <a:p>
            <a:r>
              <a:rPr lang="uk-UA" sz="2400" b="1" dirty="0"/>
              <a:t>Конструює ідеали та норми</a:t>
            </a:r>
            <a:r>
              <a:rPr lang="uk-UA" sz="2400" dirty="0"/>
              <a:t>, створюючи ілюзорні образи успіху, краси та щастя, які потім сприймаються суспільством як стандарт.</a:t>
            </a:r>
          </a:p>
          <a:p>
            <a:r>
              <a:rPr lang="uk-UA" sz="2400" b="1" dirty="0"/>
              <a:t>Стимулює потреби</a:t>
            </a:r>
            <a:r>
              <a:rPr lang="uk-UA" sz="2400" dirty="0"/>
              <a:t>, а не лише задовольняє їх. Вона створює у людей відчуття неповноцінності, а потім пропонує свій продукт як єдиний спосіб вирішення цієї проблеми.</a:t>
            </a:r>
          </a:p>
          <a:p>
            <a:r>
              <a:rPr lang="uk-UA" sz="2400" b="1" dirty="0"/>
              <a:t>Активно використовує особливості масової свідомості</a:t>
            </a:r>
            <a:r>
              <a:rPr lang="uk-UA" sz="2400" dirty="0"/>
              <a:t> — її схильність до імітації, ірраціональність та оперування </a:t>
            </a:r>
            <a:r>
              <a:rPr lang="uk-UA" sz="2400" dirty="0" smtClean="0"/>
              <a:t>стереотипами.</a:t>
            </a:r>
            <a:endParaRPr lang="uk-UA" sz="2400" dirty="0"/>
          </a:p>
          <a:p>
            <a:pPr marL="0" indent="0">
              <a:buNone/>
            </a:pPr>
            <a:r>
              <a:rPr lang="uk-UA" sz="2400" dirty="0"/>
              <a:t>Тож, розуміння механізмів рекламного впливу — це не лише частина професійної підготовки соціолога, а й необхідна навичка для кожного, хто прагне критично осмислювати реальність і відрізняти власні бажання від тих, що були нав’язані ззовні.</a:t>
            </a:r>
          </a:p>
          <a:p>
            <a:pPr marL="0" indent="0">
              <a:buNone/>
            </a:pPr>
            <a:endParaRPr lang="en-US" sz="2000" noProof="1"/>
          </a:p>
        </p:txBody>
      </p:sp>
    </p:spTree>
    <p:extLst>
      <p:ext uri="{BB962C8B-B14F-4D97-AF65-F5344CB8AC3E}">
        <p14:creationId xmlns:p14="http://schemas.microsoft.com/office/powerpoint/2010/main" val="291248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uk-UA" sz="2400" b="1" noProof="1" smtClean="0"/>
              <a:t>Поняття та ефекти масової свідомості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b="1" noProof="1"/>
              <a:t>Як реклама конструює соціальні ідеали та норми, використовуючи особливості масової свідомості</a:t>
            </a:r>
            <a:endParaRPr lang="en-US" sz="2400" b="1" noProof="1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6158" y="2277213"/>
            <a:ext cx="9877246" cy="438237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uk-UA" sz="4000" noProof="1" smtClean="0"/>
          </a:p>
          <a:p>
            <a:pPr marL="0" indent="0" algn="ctr">
              <a:buNone/>
            </a:pPr>
            <a:endParaRPr lang="uk-UA" sz="4000" noProof="1"/>
          </a:p>
          <a:p>
            <a:pPr marL="0" indent="0" algn="ctr">
              <a:buNone/>
            </a:pPr>
            <a:r>
              <a:rPr lang="uk-UA" sz="4000" noProof="1" smtClean="0"/>
              <a:t>Дякую за увагу!</a:t>
            </a:r>
          </a:p>
        </p:txBody>
      </p:sp>
    </p:spTree>
    <p:extLst>
      <p:ext uri="{BB962C8B-B14F-4D97-AF65-F5344CB8AC3E}">
        <p14:creationId xmlns:p14="http://schemas.microsoft.com/office/powerpoint/2010/main" val="2129235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b="1" noProof="1"/>
              <a:t>Поняття та ефекти масової свідомості</a:t>
            </a:r>
            <a:br>
              <a:rPr lang="uk-UA" sz="2800" b="1" noProof="1"/>
            </a:br>
            <a:endParaRPr lang="uk-UA" sz="2800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951" y="2449902"/>
            <a:ext cx="8548777" cy="3798505"/>
          </a:xfrm>
        </p:spPr>
        <p:txBody>
          <a:bodyPr>
            <a:normAutofit/>
          </a:bodyPr>
          <a:lstStyle/>
          <a:p>
            <a:endParaRPr lang="uk-UA" sz="2000" noProof="1" smtClean="0"/>
          </a:p>
          <a:p>
            <a:r>
              <a:rPr lang="uk-UA" sz="2000" noProof="1"/>
              <a:t>Щоб зрозуміти, як реклама впливає на суспільство, спершу потрібно усвідомити природу масової свідомості, з якою вона працює. </a:t>
            </a:r>
            <a:endParaRPr lang="uk-UA" sz="2000" noProof="1" smtClean="0"/>
          </a:p>
          <a:p>
            <a:r>
              <a:rPr lang="uk-UA" sz="2000" b="1" noProof="1" smtClean="0"/>
              <a:t>Масова </a:t>
            </a:r>
            <a:r>
              <a:rPr lang="uk-UA" sz="2000" b="1" noProof="1"/>
              <a:t>свідомість </a:t>
            </a:r>
            <a:r>
              <a:rPr lang="uk-UA" sz="2000" noProof="1"/>
              <a:t>— це не просто сума думок, а цілісний і часто ірраціональний феномен, що оперує спрощеними образами (стереотипами), емоціями та колективними міфами. </a:t>
            </a:r>
            <a:endParaRPr lang="uk-UA" sz="2000" noProof="1" smtClean="0"/>
          </a:p>
          <a:p>
            <a:r>
              <a:rPr lang="uk-UA" sz="2000" b="1" noProof="1" smtClean="0"/>
              <a:t>Реклама</a:t>
            </a:r>
            <a:r>
              <a:rPr lang="uk-UA" sz="2000" noProof="1" smtClean="0"/>
              <a:t> </a:t>
            </a:r>
            <a:r>
              <a:rPr lang="uk-UA" sz="2000" noProof="1"/>
              <a:t>— це соціальна технологія, що майстерно використовує ці особливості.</a:t>
            </a:r>
            <a:endParaRPr lang="en-US" sz="2000" noProof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b="1" noProof="1"/>
              <a:t>Поняття та ефекти масової свідомості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0226" y="2475781"/>
            <a:ext cx="8502770" cy="3772626"/>
          </a:xfrm>
        </p:spPr>
        <p:txBody>
          <a:bodyPr>
            <a:normAutofit/>
          </a:bodyPr>
          <a:lstStyle/>
          <a:p>
            <a:endParaRPr lang="uk-UA" noProof="1" smtClean="0"/>
          </a:p>
          <a:p>
            <a:r>
              <a:rPr lang="uk-UA" sz="2400" dirty="0"/>
              <a:t>З точки зору соціології, </a:t>
            </a:r>
            <a:r>
              <a:rPr lang="uk-UA" sz="2400" b="1" dirty="0"/>
              <a:t>масова свідомість</a:t>
            </a:r>
            <a:r>
              <a:rPr lang="uk-UA" sz="2400" dirty="0"/>
              <a:t> — це не просто сума думок окремих людей, а особливе соціальне утворення. Її можна визначити як сукупність </a:t>
            </a:r>
            <a:r>
              <a:rPr lang="uk-UA" sz="2400" b="1" u="sng" dirty="0"/>
              <a:t>ідей, поглядів, установок, стереотипів, почуттів і настроїв, </a:t>
            </a:r>
            <a:r>
              <a:rPr lang="uk-UA" sz="2400" dirty="0"/>
              <a:t>що </a:t>
            </a:r>
            <a:r>
              <a:rPr lang="uk-UA" sz="2400" b="1" u="sng" dirty="0"/>
              <a:t>домінують</a:t>
            </a:r>
            <a:r>
              <a:rPr lang="uk-UA" sz="2400" dirty="0"/>
              <a:t> у суспільстві </a:t>
            </a:r>
            <a:r>
              <a:rPr lang="uk-UA" sz="2400" b="1" u="sng" dirty="0"/>
              <a:t>в певний історичний момент.</a:t>
            </a:r>
            <a:endParaRPr lang="en-US" sz="2400" b="1" u="sng" noProof="1"/>
          </a:p>
        </p:txBody>
      </p:sp>
    </p:spTree>
    <p:extLst>
      <p:ext uri="{BB962C8B-B14F-4D97-AF65-F5344CB8AC3E}">
        <p14:creationId xmlns:p14="http://schemas.microsoft.com/office/powerpoint/2010/main" val="3231882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b="1" noProof="1"/>
              <a:t>Поняття та ефекти масової свідомості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7432" y="2441115"/>
            <a:ext cx="8856453" cy="4195481"/>
          </a:xfrm>
        </p:spPr>
        <p:txBody>
          <a:bodyPr>
            <a:normAutofit/>
          </a:bodyPr>
          <a:lstStyle/>
          <a:p>
            <a:endParaRPr lang="uk-UA" noProof="1" smtClean="0"/>
          </a:p>
          <a:p>
            <a:r>
              <a:rPr lang="uk-UA" sz="2400" dirty="0" smtClean="0"/>
              <a:t>Важливими для розуміння масової свідомості є роботи </a:t>
            </a:r>
            <a:r>
              <a:rPr lang="uk-UA" sz="2400" b="1" dirty="0" smtClean="0"/>
              <a:t>Габріеля </a:t>
            </a:r>
            <a:r>
              <a:rPr lang="uk-UA" sz="2400" b="1" dirty="0"/>
              <a:t>Тарда </a:t>
            </a:r>
            <a:r>
              <a:rPr lang="uk-UA" sz="2400" dirty="0"/>
              <a:t>та</a:t>
            </a:r>
            <a:r>
              <a:rPr lang="uk-UA" sz="2400" b="1" dirty="0"/>
              <a:t> Гюстава Ле Бона </a:t>
            </a:r>
            <a:r>
              <a:rPr lang="uk-UA" sz="2400" dirty="0" smtClean="0"/>
              <a:t>у сфері </a:t>
            </a:r>
            <a:r>
              <a:rPr lang="uk-UA" sz="2400" dirty="0"/>
              <a:t>соціології та психології мас, </a:t>
            </a:r>
            <a:r>
              <a:rPr lang="uk-UA" sz="2400" dirty="0" smtClean="0"/>
              <a:t>хоч </a:t>
            </a:r>
            <a:r>
              <a:rPr lang="uk-UA" sz="2400" dirty="0"/>
              <a:t>вони </a:t>
            </a:r>
            <a:r>
              <a:rPr lang="uk-UA" sz="2400" dirty="0" smtClean="0"/>
              <a:t>відрізняються</a:t>
            </a:r>
            <a:r>
              <a:rPr lang="uk-UA" sz="2400" dirty="0"/>
              <a:t>. </a:t>
            </a:r>
            <a:endParaRPr lang="uk-UA" sz="2400" dirty="0" smtClean="0"/>
          </a:p>
          <a:p>
            <a:r>
              <a:rPr lang="uk-UA" sz="2400" dirty="0" smtClean="0"/>
              <a:t>Обидва </a:t>
            </a:r>
            <a:r>
              <a:rPr lang="uk-UA" sz="2400" dirty="0"/>
              <a:t>мислителі є піонерами в цій галузі, проте їхні погляди відображають різні аспекти колективної поведінки.</a:t>
            </a:r>
            <a:endParaRPr lang="en-US" sz="2400" b="1" u="sng" noProof="1"/>
          </a:p>
        </p:txBody>
      </p:sp>
    </p:spTree>
    <p:extLst>
      <p:ext uri="{BB962C8B-B14F-4D97-AF65-F5344CB8AC3E}">
        <p14:creationId xmlns:p14="http://schemas.microsoft.com/office/powerpoint/2010/main" val="2053215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b="1" noProof="1"/>
              <a:t>Поняття та ефекти масової свідомості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6158" y="2277213"/>
            <a:ext cx="10463842" cy="4195481"/>
          </a:xfrm>
        </p:spPr>
        <p:txBody>
          <a:bodyPr>
            <a:normAutofit fontScale="92500" lnSpcReduction="20000"/>
          </a:bodyPr>
          <a:lstStyle/>
          <a:p>
            <a:endParaRPr lang="uk-UA" noProof="1" smtClean="0"/>
          </a:p>
          <a:p>
            <a:pPr marL="0" indent="0">
              <a:buNone/>
            </a:pPr>
            <a:r>
              <a:rPr lang="uk-UA" dirty="0" smtClean="0"/>
              <a:t>Гюстав </a:t>
            </a:r>
            <a:r>
              <a:rPr lang="uk-UA" dirty="0"/>
              <a:t>Ле Бон у своїй праці «Психологія натовпу» (1895) зосередився на дослідженні </a:t>
            </a:r>
            <a:r>
              <a:rPr lang="uk-UA" dirty="0" smtClean="0"/>
              <a:t>натовпу. </a:t>
            </a:r>
            <a:r>
              <a:rPr lang="uk-UA" dirty="0"/>
              <a:t>Він стверджував, що коли індивіди збираються разом у фізичному просторі, вони </a:t>
            </a:r>
            <a:r>
              <a:rPr lang="uk-UA" dirty="0" smtClean="0"/>
              <a:t>ніби втрачають </a:t>
            </a:r>
            <a:r>
              <a:rPr lang="uk-UA" dirty="0"/>
              <a:t>свою особистість і критичне мислення, підкоряючись колективному </a:t>
            </a:r>
            <a:r>
              <a:rPr lang="uk-UA" dirty="0" smtClean="0"/>
              <a:t>розуму (колективній свідомості).</a:t>
            </a:r>
            <a:endParaRPr lang="uk-UA" dirty="0" smtClean="0"/>
          </a:p>
          <a:p>
            <a:r>
              <a:rPr lang="uk-UA" dirty="0" smtClean="0"/>
              <a:t>Особливості </a:t>
            </a:r>
            <a:r>
              <a:rPr lang="uk-UA" dirty="0"/>
              <a:t>масової свідомості за Ле Боном</a:t>
            </a:r>
            <a:r>
              <a:rPr lang="uk-UA" dirty="0" smtClean="0"/>
              <a:t>:</a:t>
            </a:r>
          </a:p>
          <a:p>
            <a:r>
              <a:rPr lang="uk-UA" b="1" dirty="0" smtClean="0"/>
              <a:t>Ірраціональність </a:t>
            </a:r>
            <a:r>
              <a:rPr lang="uk-UA" b="1" dirty="0"/>
              <a:t>та імпульсивність. </a:t>
            </a:r>
            <a:r>
              <a:rPr lang="uk-UA" dirty="0"/>
              <a:t>Натовп не здатний до раціональних міркувань. Його поведінка є емоційною та імпульсивною</a:t>
            </a:r>
            <a:r>
              <a:rPr lang="uk-UA" dirty="0" smtClean="0"/>
              <a:t>.</a:t>
            </a:r>
          </a:p>
          <a:p>
            <a:r>
              <a:rPr lang="uk-UA" b="1" dirty="0" smtClean="0"/>
              <a:t>Заразливість </a:t>
            </a:r>
            <a:r>
              <a:rPr lang="uk-UA" b="1" dirty="0"/>
              <a:t>(</a:t>
            </a:r>
            <a:r>
              <a:rPr lang="en-GB" b="1" dirty="0"/>
              <a:t>contagion).</a:t>
            </a:r>
            <a:r>
              <a:rPr lang="en-GB" dirty="0"/>
              <a:t> </a:t>
            </a:r>
            <a:r>
              <a:rPr lang="uk-UA" dirty="0"/>
              <a:t>Ідеї та емоції поширюються в натовпі з блискавичною швидкістю, як інфекція, що змушує індивідів діяти однаково</a:t>
            </a:r>
            <a:r>
              <a:rPr lang="uk-UA" dirty="0" smtClean="0"/>
              <a:t>.</a:t>
            </a:r>
          </a:p>
          <a:p>
            <a:r>
              <a:rPr lang="uk-UA" b="1" dirty="0" smtClean="0"/>
              <a:t>Одноманітність</a:t>
            </a:r>
            <a:r>
              <a:rPr lang="uk-UA" b="1" dirty="0"/>
              <a:t>.</a:t>
            </a:r>
            <a:r>
              <a:rPr lang="uk-UA" dirty="0"/>
              <a:t> Всі члени натовпу стають подібними, зникають індивідуальні відмінності</a:t>
            </a:r>
            <a:r>
              <a:rPr lang="uk-UA" dirty="0" smtClean="0"/>
              <a:t>.</a:t>
            </a:r>
          </a:p>
          <a:p>
            <a:r>
              <a:rPr lang="uk-UA" b="1" dirty="0" smtClean="0"/>
              <a:t>Анонімність</a:t>
            </a:r>
            <a:r>
              <a:rPr lang="uk-UA" b="1" dirty="0"/>
              <a:t>. </a:t>
            </a:r>
            <a:r>
              <a:rPr lang="uk-UA" dirty="0"/>
              <a:t>Відчуття анонімності знімає особисту відповідальність, що дозволяє натовпу проявляти поведінку, яка була б неприйнятною для окремого індивіда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r>
              <a:rPr lang="uk-UA" dirty="0" smtClean="0"/>
              <a:t>За </a:t>
            </a:r>
            <a:r>
              <a:rPr lang="uk-UA" dirty="0"/>
              <a:t>Ле Боном, масова свідомість є примітивною, емоційною і легко піддається маніпуляціям з боку лідерів.</a:t>
            </a:r>
            <a:endParaRPr lang="en-US" b="1" u="sng" noProof="1"/>
          </a:p>
        </p:txBody>
      </p:sp>
    </p:spTree>
    <p:extLst>
      <p:ext uri="{BB962C8B-B14F-4D97-AF65-F5344CB8AC3E}">
        <p14:creationId xmlns:p14="http://schemas.microsoft.com/office/powerpoint/2010/main" val="3613643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b="1" noProof="1"/>
              <a:t>Поняття та ефекти масової свідомості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6158" y="2277213"/>
            <a:ext cx="10463842" cy="4195481"/>
          </a:xfrm>
        </p:spPr>
        <p:txBody>
          <a:bodyPr>
            <a:normAutofit fontScale="92500" lnSpcReduction="20000"/>
          </a:bodyPr>
          <a:lstStyle/>
          <a:p>
            <a:endParaRPr lang="uk-UA" noProof="1" smtClean="0"/>
          </a:p>
          <a:p>
            <a:pPr marL="0" indent="0">
              <a:buNone/>
            </a:pPr>
            <a:r>
              <a:rPr lang="uk-UA" dirty="0"/>
              <a:t>Габріель Тард, на відміну від Ле Бона, зосереджувався не на натовпі, а на понятті публіки. Він вважав, що в сучасному </a:t>
            </a:r>
            <a:r>
              <a:rPr lang="uk-UA" dirty="0" smtClean="0"/>
              <a:t>йому суспільстві</a:t>
            </a:r>
            <a:r>
              <a:rPr lang="uk-UA" dirty="0"/>
              <a:t>, де домінує преса і комунікація, справжня "маса" — це не фізично зібраний натовп, а розсіяна в просторі група людей, об'єднаних спільними ідеями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r>
              <a:rPr lang="uk-UA" dirty="0" smtClean="0"/>
              <a:t>Особливості </a:t>
            </a:r>
            <a:r>
              <a:rPr lang="uk-UA" dirty="0"/>
              <a:t>масової свідомості за Тардом</a:t>
            </a:r>
            <a:r>
              <a:rPr lang="uk-UA" dirty="0" smtClean="0"/>
              <a:t>:</a:t>
            </a:r>
          </a:p>
          <a:p>
            <a:r>
              <a:rPr lang="uk-UA" b="1" noProof="1"/>
              <a:t>Імітація.</a:t>
            </a:r>
            <a:r>
              <a:rPr lang="uk-UA" noProof="1"/>
              <a:t> Тард бачив ключовий механізм поширення ідей не в ірраціональній заразливості, а в імітації. Новатори створюють ідеї, а потім їх імітують інші члени публіки, передаючи їх далі. Цей процес є більш свідомим і не таким імпульсивним, як у Ле Бона</a:t>
            </a:r>
            <a:r>
              <a:rPr lang="uk-UA" noProof="1" smtClean="0"/>
              <a:t>.</a:t>
            </a:r>
          </a:p>
          <a:p>
            <a:r>
              <a:rPr lang="uk-UA" b="1" noProof="1" smtClean="0"/>
              <a:t>Раціональність</a:t>
            </a:r>
            <a:r>
              <a:rPr lang="uk-UA" noProof="1" smtClean="0"/>
              <a:t> </a:t>
            </a:r>
            <a:r>
              <a:rPr lang="uk-UA" noProof="1"/>
              <a:t>(у певному сенсі). Публіка, на відміну від натовпу, є більш здатною до роздумів і дискусії, оскільки її члени не знаходяться під прямим емоційним впливом один одного</a:t>
            </a:r>
            <a:r>
              <a:rPr lang="uk-UA" noProof="1" smtClean="0"/>
              <a:t>.</a:t>
            </a:r>
          </a:p>
          <a:p>
            <a:r>
              <a:rPr lang="uk-UA" b="1" noProof="1" smtClean="0"/>
              <a:t>Вплив </a:t>
            </a:r>
            <a:r>
              <a:rPr lang="uk-UA" b="1" noProof="1"/>
              <a:t>комунікацій.</a:t>
            </a:r>
            <a:r>
              <a:rPr lang="uk-UA" noProof="1"/>
              <a:t> Виникнення публіки стало можливим завдяки розвитку засобів комунікації, насамперед </a:t>
            </a:r>
            <a:r>
              <a:rPr lang="uk-UA" noProof="1" smtClean="0"/>
              <a:t>ЗМІ. </a:t>
            </a:r>
            <a:r>
              <a:rPr lang="uk-UA" noProof="1"/>
              <a:t>Саме вони об'єднують людей навколо спільних інтересів та інформації.</a:t>
            </a:r>
            <a:endParaRPr lang="en-US" noProof="1"/>
          </a:p>
        </p:txBody>
      </p:sp>
    </p:spTree>
    <p:extLst>
      <p:ext uri="{BB962C8B-B14F-4D97-AF65-F5344CB8AC3E}">
        <p14:creationId xmlns:p14="http://schemas.microsoft.com/office/powerpoint/2010/main" val="1250985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b="1" noProof="1" smtClean="0">
                <a:latin typeface="Arial" panose="020B0604020202020204" pitchFamily="34" charset="0"/>
                <a:cs typeface="Arial" panose="020B0604020202020204" pitchFamily="34" charset="0"/>
              </a:rPr>
              <a:t>Поняття та ефекти масової свідомості</a:t>
            </a:r>
            <a:endParaRPr lang="en-GB" sz="2800" b="1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6158" y="2277213"/>
            <a:ext cx="8557404" cy="4195481"/>
          </a:xfrm>
        </p:spPr>
        <p:txBody>
          <a:bodyPr>
            <a:normAutofit/>
          </a:bodyPr>
          <a:lstStyle/>
          <a:p>
            <a:endParaRPr lang="uk-UA" noProof="1" smtClean="0"/>
          </a:p>
          <a:p>
            <a:pPr marL="0" indent="0">
              <a:buNone/>
            </a:pPr>
            <a:r>
              <a:rPr lang="uk-UA" sz="2000" dirty="0"/>
              <a:t>Головна відмінність між Тардом і Ле Боном полягає в тому, що Ле Бон зосереджувався на натовпі — тимчасовому, ірраціональному та фізично зібраному утворенні, тоді як Тард аналізував публіку — постійну, більш раціональну та розсіяну групу, об’єднану комунікацією</a:t>
            </a:r>
            <a:r>
              <a:rPr lang="uk-UA" sz="2000" dirty="0" smtClean="0"/>
              <a:t>. </a:t>
            </a:r>
          </a:p>
          <a:p>
            <a:pPr marL="0" indent="0">
              <a:buNone/>
            </a:pPr>
            <a:r>
              <a:rPr lang="uk-UA" sz="2000" dirty="0" smtClean="0"/>
              <a:t>Для </a:t>
            </a:r>
            <a:r>
              <a:rPr lang="uk-UA" sz="2000" dirty="0"/>
              <a:t>Ле Бона рушійною силою була заразливість емоцій, а для Тарда — імітація ідей.</a:t>
            </a:r>
            <a:endParaRPr lang="en-US" sz="2000" noProof="1"/>
          </a:p>
        </p:txBody>
      </p:sp>
    </p:spTree>
    <p:extLst>
      <p:ext uri="{BB962C8B-B14F-4D97-AF65-F5344CB8AC3E}">
        <p14:creationId xmlns:p14="http://schemas.microsoft.com/office/powerpoint/2010/main" val="1371053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b="1" noProof="1"/>
              <a:t>Поняття та ефекти масової свідомості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6158" y="2277213"/>
            <a:ext cx="8557404" cy="4195481"/>
          </a:xfrm>
        </p:spPr>
        <p:txBody>
          <a:bodyPr>
            <a:normAutofit/>
          </a:bodyPr>
          <a:lstStyle/>
          <a:p>
            <a:endParaRPr lang="uk-UA" noProof="1" smtClean="0"/>
          </a:p>
          <a:p>
            <a:pPr marL="0" indent="0">
              <a:buNone/>
            </a:pPr>
            <a:r>
              <a:rPr lang="uk-UA" sz="2000" dirty="0"/>
              <a:t>У масовій свідомості проявляються і ті, й інші риси психології натовпу. Вона є і </a:t>
            </a:r>
            <a:r>
              <a:rPr lang="uk-UA" sz="2000" b="1" i="1" dirty="0"/>
              <a:t>ірраціональною та емоційною </a:t>
            </a:r>
            <a:r>
              <a:rPr lang="uk-UA" sz="2000" dirty="0"/>
              <a:t>(як натовп у Ле Бона), і </a:t>
            </a:r>
            <a:r>
              <a:rPr lang="uk-UA" sz="2000" b="1" i="1" dirty="0"/>
              <a:t>сприйнятливою до імітації ідей </a:t>
            </a:r>
            <a:r>
              <a:rPr lang="uk-UA" sz="2000" dirty="0"/>
              <a:t>(як публіка у Тарда). </a:t>
            </a:r>
            <a:r>
              <a:rPr lang="uk-UA" sz="2000" b="1" u="sng" dirty="0"/>
              <a:t>Реклама як соціальна технологія майстерно використовує ці особливості.</a:t>
            </a:r>
            <a:endParaRPr lang="en-US" sz="2000" b="1" u="sng" noProof="1"/>
          </a:p>
        </p:txBody>
      </p:sp>
    </p:spTree>
    <p:extLst>
      <p:ext uri="{BB962C8B-B14F-4D97-AF65-F5344CB8AC3E}">
        <p14:creationId xmlns:p14="http://schemas.microsoft.com/office/powerpoint/2010/main" val="22790169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Зал засідань">
  <a:themeElements>
    <a:clrScheme name="Зал засідань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Зал засідань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Зал засідань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320</TotalTime>
  <Words>1722</Words>
  <Application>Microsoft Office PowerPoint</Application>
  <PresentationFormat>Широкий екран</PresentationFormat>
  <Paragraphs>105</Paragraphs>
  <Slides>20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20</vt:i4>
      </vt:variant>
    </vt:vector>
  </HeadingPairs>
  <TitlesOfParts>
    <vt:vector size="24" baseType="lpstr">
      <vt:lpstr>Arial</vt:lpstr>
      <vt:lpstr>Century Gothic</vt:lpstr>
      <vt:lpstr>Wingdings 3</vt:lpstr>
      <vt:lpstr>Зал засідань</vt:lpstr>
      <vt:lpstr>Соціальні технології в рекламі</vt:lpstr>
      <vt:lpstr>План</vt:lpstr>
      <vt:lpstr>Поняття та ефекти масової свідомості </vt:lpstr>
      <vt:lpstr>Поняття та ефекти масової свідомості</vt:lpstr>
      <vt:lpstr>Поняття та ефекти масової свідомості</vt:lpstr>
      <vt:lpstr>Поняття та ефекти масової свідомості</vt:lpstr>
      <vt:lpstr>Поняття та ефекти масової свідомості</vt:lpstr>
      <vt:lpstr>Поняття та ефекти масової свідомості</vt:lpstr>
      <vt:lpstr>Поняття та ефекти масової свідомості</vt:lpstr>
      <vt:lpstr>Поняття та ефекти масової свідомості</vt:lpstr>
      <vt:lpstr>Поняття та ефекти масової свідомості</vt:lpstr>
      <vt:lpstr>Поняття та ефекти масової свідомості</vt:lpstr>
      <vt:lpstr>Як реклама конструює соціальні ідеали та норми, використовуючи особливості масової свідомості</vt:lpstr>
      <vt:lpstr>Як реклама конструює соціальні ідеали та норми, використовуючи особливості масової свідомості</vt:lpstr>
      <vt:lpstr>Як реклама конструює соціальні ідеали та норми, використовуючи особливості масової свідомості</vt:lpstr>
      <vt:lpstr>Як реклама конструює соціальні ідеали та норми, використовуючи особливості масової свідомості</vt:lpstr>
      <vt:lpstr>Як реклама конструює соціальні ідеали та норми, використовуючи особливості масової свідомості</vt:lpstr>
      <vt:lpstr>Як реклама конструює соціальні ідеали та норми, використовуючи особливості масової свідомості</vt:lpstr>
      <vt:lpstr>Як реклама конструює соціальні ідеали та норми, використовуючи особливості масової свідомості</vt:lpstr>
      <vt:lpstr>Презентація PowerPoint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Соціальні технології в рекламі</dc:title>
  <dc:subject/>
  <dc:creator/>
  <cp:keywords/>
  <dc:description>generated using python-pptx</dc:description>
  <cp:lastModifiedBy>Taisiia</cp:lastModifiedBy>
  <cp:revision>33</cp:revision>
  <dcterms:created xsi:type="dcterms:W3CDTF">2013-01-27T09:14:16Z</dcterms:created>
  <dcterms:modified xsi:type="dcterms:W3CDTF">2025-09-16T11:20:57Z</dcterms:modified>
  <cp:category/>
</cp:coreProperties>
</file>